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Widget List</a:t>
            </a:r>
          </a:p>
        </p:txBody>
      </p:sp>
      <p:sp>
        <p:nvSpPr>
          <p:cNvPr id="3" name="Content Placeholder 2"/>
          <p:cNvSpPr>
            <a:spLocks noGrp="1"/>
          </p:cNvSpPr>
          <p:nvPr>
            <p:ph idx="1"/>
          </p:nvPr>
        </p:nvSpPr>
        <p:spPr/>
        <p:txBody>
          <a:bodyPr/>
          <a:lstStyle/>
          <a:p>
            <a:pPr lvl="0" indent="0" marL="0">
              <a:buNone/>
            </a:pPr>
            <a:r>
              <a:rPr/>
              <a:t>This lecture will serve as a reference for widgets, providing a list of the GUI widgets available!</a:t>
            </a:r>
          </a:p>
          <a:p>
            <a:pPr lvl="0" indent="0" marL="0">
              <a:spcBef>
                <a:spcPts val="3000"/>
              </a:spcBef>
              <a:buNone/>
            </a:pPr>
            <a:r>
              <a:rPr b="1"/>
              <a:t>Complete list</a:t>
            </a:r>
          </a:p>
          <a:p>
            <a:pPr lvl="0" indent="0" marL="0">
              <a:buNone/>
            </a:pPr>
            <a:r>
              <a:rPr/>
              <a:t>For a complete list of the GUI widgets available to you, you can list the registered widget types. </a:t>
            </a:r>
            <a:r>
              <a:rPr>
                <a:latin typeface="Courier"/>
              </a:rPr>
              <a:t>Widget</a:t>
            </a:r>
            <a:r>
              <a:rPr/>
              <a:t> is the base class.</a:t>
            </a:r>
          </a:p>
          <a:p>
            <a:pPr lvl="0" indent="0">
              <a:buNone/>
            </a:pPr>
            <a:r>
              <a:rPr>
                <a:latin typeface="Courier"/>
              </a:rPr>
              <a:t>import ipywidgets as widgets</a:t>
            </a:r>
            <a:br/>
            <a:br/>
            <a:r>
              <a:rPr i="1">
                <a:solidFill>
                  <a:srgbClr val="60A0B0"/>
                </a:solidFill>
                <a:latin typeface="Courier"/>
              </a:rPr>
              <a:t># Show all available widgets!</a:t>
            </a:r>
            <a:br/>
            <a:r>
              <a:rPr b="1">
                <a:solidFill>
                  <a:srgbClr val="007020"/>
                </a:solidFill>
                <a:latin typeface="Courier"/>
              </a:rPr>
              <a:t>for</a:t>
            </a:r>
            <a:r>
              <a:rPr>
                <a:latin typeface="Courier"/>
              </a:rPr>
              <a:t> item </a:t>
            </a:r>
            <a:r>
              <a:rPr b="1">
                <a:solidFill>
                  <a:srgbClr val="007020"/>
                </a:solidFill>
                <a:latin typeface="Courier"/>
              </a:rPr>
              <a:t>in</a:t>
            </a:r>
            <a:r>
              <a:rPr>
                <a:latin typeface="Courier"/>
              </a:rPr>
              <a:t> widgets.Widget.widget_types.items():</a:t>
            </a:r>
            <a:br/>
            <a:r>
              <a:rPr>
                <a:latin typeface="Courier"/>
              </a:rPr>
              <a:t>    print(item[</a:t>
            </a:r>
            <a:r>
              <a:rPr>
                <a:solidFill>
                  <a:srgbClr val="40A070"/>
                </a:solidFill>
                <a:latin typeface="Courier"/>
              </a:rPr>
              <a:t>0</a:t>
            </a:r>
            <a:r>
              <a:rPr>
                <a:latin typeface="Courier"/>
              </a:rPr>
              <a:t>][</a:t>
            </a:r>
            <a:r>
              <a:rPr>
                <a:solidFill>
                  <a:srgbClr val="40A070"/>
                </a:solidFill>
                <a:latin typeface="Courier"/>
              </a:rPr>
              <a:t>2</a:t>
            </a:r>
            <a:r>
              <a:rPr>
                <a:latin typeface="Courier"/>
              </a:rPr>
              <a:t>][:</a:t>
            </a:r>
            <a:r>
              <a:rPr>
                <a:solidFill>
                  <a:srgbClr val="666666"/>
                </a:solidFill>
                <a:latin typeface="Courier"/>
              </a:rPr>
              <a:t>-</a:t>
            </a:r>
            <a:r>
              <a:rPr>
                <a:solidFill>
                  <a:srgbClr val="40A070"/>
                </a:solidFill>
                <a:latin typeface="Courier"/>
              </a:rPr>
              <a:t>5</a:t>
            </a:r>
            <a:r>
              <a:rPr>
                <a:latin typeface="Courier"/>
              </a:rPr>
              <a:t>])</a:t>
            </a:r>
          </a:p>
          <a:p>
            <a:pPr lvl="0" indent="0" marL="0">
              <a:spcBef>
                <a:spcPts val="3000"/>
              </a:spcBef>
              <a:buNone/>
            </a:pPr>
            <a:r>
              <a:rPr b="1"/>
              <a:t>Numeric widgets</a:t>
            </a:r>
          </a:p>
          <a:p>
            <a:pPr lvl="0" indent="0" marL="0">
              <a:buNone/>
            </a:pPr>
            <a:r>
              <a:rPr/>
              <a:t>There are 10 widgets distributed with IPython that are designed to display numeric values. Widgets exist for displaying integers and floats, both bounded and unbounded. The integer widgets share a similar naming scheme to their floating point counterparts. By replacing </a:t>
            </a:r>
            <a:r>
              <a:rPr>
                <a:latin typeface="Courier"/>
              </a:rPr>
              <a:t>Float</a:t>
            </a:r>
            <a:r>
              <a:rPr/>
              <a:t> with </a:t>
            </a:r>
            <a:r>
              <a:rPr>
                <a:latin typeface="Courier"/>
              </a:rPr>
              <a:t>Int</a:t>
            </a:r>
            <a:r>
              <a:rPr/>
              <a:t> in the widget name, you can find the Integer equivalent.</a:t>
            </a:r>
          </a:p>
          <a:p>
            <a:pPr lvl="0" indent="0" marL="0">
              <a:spcBef>
                <a:spcPts val="3000"/>
              </a:spcBef>
              <a:buNone/>
            </a:pPr>
            <a:r>
              <a:rPr b="1"/>
              <a:t>IntSlider</a:t>
            </a:r>
          </a:p>
          <a:p>
            <a:pPr lvl="0" indent="0">
              <a:buNone/>
            </a:pPr>
            <a:r>
              <a:rPr>
                <a:latin typeface="Courier"/>
              </a:rPr>
              <a:t>widgets.IntSlider(</a:t>
            </a:r>
            <a:br/>
            <a:r>
              <a:rPr>
                <a:latin typeface="Courier"/>
              </a:rPr>
              <a:t>    value</a:t>
            </a:r>
            <a:r>
              <a:rPr>
                <a:solidFill>
                  <a:srgbClr val="666666"/>
                </a:solidFill>
                <a:latin typeface="Courier"/>
              </a:rPr>
              <a:t>=</a:t>
            </a:r>
            <a:r>
              <a:rPr>
                <a:solidFill>
                  <a:srgbClr val="40A070"/>
                </a:solidFill>
                <a:latin typeface="Courier"/>
              </a:rPr>
              <a:t>7</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a:t>
            </a:r>
            <a:r>
              <a:rPr>
                <a:latin typeface="Courier"/>
              </a:rPr>
              <a:t>,</a:t>
            </a:r>
            <a:br/>
            <a:r>
              <a:rPr>
                <a:latin typeface="Courier"/>
              </a:rPr>
              <a:t>    step</a:t>
            </a:r>
            <a:r>
              <a:rPr>
                <a:solidFill>
                  <a:srgbClr val="666666"/>
                </a:solidFill>
                <a:latin typeface="Courier"/>
              </a:rPr>
              <a:t>=</a:t>
            </a:r>
            <a:r>
              <a:rPr>
                <a:solidFill>
                  <a:srgbClr val="40A070"/>
                </a:solidFill>
                <a:latin typeface="Courier"/>
              </a:rPr>
              <a:t>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'd'</a:t>
            </a:r>
            <a:br/>
            <a:r>
              <a:rPr>
                <a:latin typeface="Courier"/>
              </a:rPr>
              <a:t>)</a:t>
            </a:r>
          </a:p>
          <a:p>
            <a:pPr lvl="0" indent="0" marL="0">
              <a:spcBef>
                <a:spcPts val="3000"/>
              </a:spcBef>
              <a:buNone/>
            </a:pPr>
            <a:r>
              <a:rPr b="1"/>
              <a:t>FloatSlider</a:t>
            </a:r>
          </a:p>
          <a:p>
            <a:pPr lvl="0" indent="0">
              <a:buNone/>
            </a:pPr>
            <a:r>
              <a:rPr>
                <a:latin typeface="Courier"/>
              </a:rPr>
              <a:t>widgets.FloatSlider(</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'.1f'</a:t>
            </a:r>
            <a:r>
              <a:rPr>
                <a:latin typeface="Courier"/>
              </a:rPr>
              <a:t>,</a:t>
            </a:r>
            <a:br/>
            <a:r>
              <a:rPr>
                <a:latin typeface="Courier"/>
              </a:rPr>
              <a:t>)</a:t>
            </a:r>
          </a:p>
          <a:p>
            <a:pPr lvl="0" indent="0" marL="0">
              <a:buNone/>
            </a:pPr>
            <a:r>
              <a:rPr/>
              <a:t>Sliders can also be </a:t>
            </a:r>
            <a:r>
              <a:rPr b="1"/>
              <a:t>displayed vertically</a:t>
            </a:r>
            <a:r>
              <a:rPr/>
              <a:t>.</a:t>
            </a:r>
          </a:p>
          <a:p>
            <a:pPr lvl="0" indent="0">
              <a:buNone/>
            </a:pPr>
            <a:r>
              <a:rPr>
                <a:latin typeface="Courier"/>
              </a:rPr>
              <a:t>widgets.FloatSlider(</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'vertical'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'.1f'</a:t>
            </a:r>
            <a:r>
              <a:rPr>
                <a:latin typeface="Courier"/>
              </a:rPr>
              <a:t>,</a:t>
            </a:r>
            <a:br/>
            <a:r>
              <a:rPr>
                <a:latin typeface="Courier"/>
              </a:rPr>
              <a:t>)</a:t>
            </a:r>
          </a:p>
          <a:p>
            <a:pPr lvl="0" indent="0" marL="0">
              <a:spcBef>
                <a:spcPts val="3000"/>
              </a:spcBef>
              <a:buNone/>
            </a:pPr>
            <a:r>
              <a:rPr b="1"/>
              <a:t>IntRangeSlider</a:t>
            </a:r>
          </a:p>
          <a:p>
            <a:pPr lvl="0" indent="0">
              <a:buNone/>
            </a:pPr>
            <a:r>
              <a:rPr>
                <a:latin typeface="Courier"/>
              </a:rPr>
              <a:t>widgets.IntRangeSlider(</a:t>
            </a:r>
            <a:br/>
            <a:r>
              <a:rPr>
                <a:latin typeface="Courier"/>
              </a:rPr>
              <a:t>    value</a:t>
            </a:r>
            <a:r>
              <a:rPr>
                <a:solidFill>
                  <a:srgbClr val="666666"/>
                </a:solidFill>
                <a:latin typeface="Courier"/>
              </a:rPr>
              <a:t>=</a:t>
            </a:r>
            <a:r>
              <a:rPr>
                <a:latin typeface="Courier"/>
              </a:rPr>
              <a:t>[</a:t>
            </a:r>
            <a:r>
              <a:rPr>
                <a:solidFill>
                  <a:srgbClr val="40A070"/>
                </a:solidFill>
                <a:latin typeface="Courier"/>
              </a:rPr>
              <a:t>5</a:t>
            </a:r>
            <a:r>
              <a:rPr>
                <a:latin typeface="Courier"/>
              </a:rPr>
              <a:t>, </a:t>
            </a:r>
            <a:r>
              <a:rPr>
                <a:solidFill>
                  <a:srgbClr val="40A070"/>
                </a:solidFill>
                <a:latin typeface="Courier"/>
              </a:rPr>
              <a:t>7</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a:t>
            </a:r>
            <a:r>
              <a:rPr>
                <a:latin typeface="Courier"/>
              </a:rPr>
              <a:t>,</a:t>
            </a:r>
            <a:br/>
            <a:r>
              <a:rPr>
                <a:latin typeface="Courier"/>
              </a:rPr>
              <a:t>    step</a:t>
            </a:r>
            <a:r>
              <a:rPr>
                <a:solidFill>
                  <a:srgbClr val="666666"/>
                </a:solidFill>
                <a:latin typeface="Courier"/>
              </a:rPr>
              <a:t>=</a:t>
            </a:r>
            <a:r>
              <a:rPr>
                <a:solidFill>
                  <a:srgbClr val="40A070"/>
                </a:solidFill>
                <a:latin typeface="Courier"/>
              </a:rPr>
              <a:t>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'd'</a:t>
            </a:r>
            <a:r>
              <a:rPr>
                <a:latin typeface="Courier"/>
              </a:rPr>
              <a:t>,</a:t>
            </a:r>
            <a:br/>
            <a:r>
              <a:rPr>
                <a:latin typeface="Courier"/>
              </a:rPr>
              <a:t>)</a:t>
            </a:r>
          </a:p>
          <a:p>
            <a:pPr lvl="0" indent="0" marL="0">
              <a:spcBef>
                <a:spcPts val="3000"/>
              </a:spcBef>
              <a:buNone/>
            </a:pPr>
            <a:r>
              <a:rPr b="1"/>
              <a:t>FloatRangeSlider</a:t>
            </a:r>
          </a:p>
          <a:p>
            <a:pPr lvl="0" indent="0">
              <a:buNone/>
            </a:pPr>
            <a:r>
              <a:rPr>
                <a:latin typeface="Courier"/>
              </a:rPr>
              <a:t>widgets.FloatRangeSlider(</a:t>
            </a:r>
            <a:br/>
            <a:r>
              <a:rPr>
                <a:latin typeface="Courier"/>
              </a:rPr>
              <a:t>    value</a:t>
            </a:r>
            <a:r>
              <a:rPr>
                <a:solidFill>
                  <a:srgbClr val="666666"/>
                </a:solidFill>
                <a:latin typeface="Courier"/>
              </a:rPr>
              <a:t>=</a:t>
            </a:r>
            <a:r>
              <a:rPr>
                <a:latin typeface="Courier"/>
              </a:rPr>
              <a:t>[</a:t>
            </a:r>
            <a:r>
              <a:rPr>
                <a:solidFill>
                  <a:srgbClr val="40A070"/>
                </a:solidFill>
                <a:latin typeface="Courier"/>
              </a:rPr>
              <a:t>5</a:t>
            </a:r>
            <a:r>
              <a:rPr>
                <a:latin typeface="Courier"/>
              </a:rPr>
              <a:t>, </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'Test:'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r>
              <a:rPr>
                <a:latin typeface="Courier"/>
              </a:rPr>
              <a:t>,</a:t>
            </a:r>
            <a:br/>
            <a:r>
              <a:rPr>
                <a:latin typeface="Courier"/>
              </a:rPr>
              <a:t>    readout_format</a:t>
            </a:r>
            <a:r>
              <a:rPr>
                <a:solidFill>
                  <a:srgbClr val="666666"/>
                </a:solidFill>
                <a:latin typeface="Courier"/>
              </a:rPr>
              <a:t>=</a:t>
            </a:r>
            <a:r>
              <a:rPr>
                <a:solidFill>
                  <a:srgbClr val="4070A0"/>
                </a:solidFill>
                <a:latin typeface="Courier"/>
              </a:rPr>
              <a:t>'.1f'</a:t>
            </a:r>
            <a:r>
              <a:rPr>
                <a:latin typeface="Courier"/>
              </a:rPr>
              <a:t>,</a:t>
            </a:r>
            <a:br/>
            <a:r>
              <a:rPr>
                <a:latin typeface="Courier"/>
              </a:rPr>
              <a:t>)</a:t>
            </a:r>
          </a:p>
          <a:p>
            <a:pPr lvl="0" indent="0" marL="0">
              <a:spcBef>
                <a:spcPts val="3000"/>
              </a:spcBef>
              <a:buNone/>
            </a:pPr>
            <a:r>
              <a:rPr b="1"/>
              <a:t>IntProgress</a:t>
            </a:r>
          </a:p>
          <a:p>
            <a:pPr lvl="0" indent="0">
              <a:buNone/>
            </a:pPr>
            <a:r>
              <a:rPr>
                <a:latin typeface="Courier"/>
              </a:rPr>
              <a:t>widgets.IntProgress(</a:t>
            </a:r>
            <a:br/>
            <a:r>
              <a:rPr>
                <a:latin typeface="Courier"/>
              </a:rPr>
              <a:t>    value</a:t>
            </a:r>
            <a:r>
              <a:rPr>
                <a:solidFill>
                  <a:srgbClr val="666666"/>
                </a:solidFill>
                <a:latin typeface="Courier"/>
              </a:rPr>
              <a:t>=</a:t>
            </a:r>
            <a:r>
              <a:rPr>
                <a:solidFill>
                  <a:srgbClr val="40A070"/>
                </a:solidFill>
                <a:latin typeface="Courier"/>
              </a:rPr>
              <a:t>7</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a:t>
            </a:r>
            <a:r>
              <a:rPr>
                <a:latin typeface="Courier"/>
              </a:rPr>
              <a:t>,</a:t>
            </a:r>
            <a:br/>
            <a:r>
              <a:rPr>
                <a:latin typeface="Courier"/>
              </a:rPr>
              <a:t>    step</a:t>
            </a:r>
            <a:r>
              <a:rPr>
                <a:solidFill>
                  <a:srgbClr val="666666"/>
                </a:solidFill>
                <a:latin typeface="Courier"/>
              </a:rPr>
              <a:t>=</a:t>
            </a:r>
            <a:r>
              <a:rPr>
                <a:solidFill>
                  <a:srgbClr val="40A070"/>
                </a:solidFill>
                <a:latin typeface="Courier"/>
              </a:rPr>
              <a:t>1</a:t>
            </a:r>
            <a:r>
              <a:rPr>
                <a:latin typeface="Courier"/>
              </a:rPr>
              <a:t>,</a:t>
            </a:r>
            <a:br/>
            <a:r>
              <a:rPr>
                <a:latin typeface="Courier"/>
              </a:rPr>
              <a:t>    description</a:t>
            </a:r>
            <a:r>
              <a:rPr>
                <a:solidFill>
                  <a:srgbClr val="666666"/>
                </a:solidFill>
                <a:latin typeface="Courier"/>
              </a:rPr>
              <a:t>=</a:t>
            </a:r>
            <a:r>
              <a:rPr>
                <a:solidFill>
                  <a:srgbClr val="4070A0"/>
                </a:solidFill>
                <a:latin typeface="Courier"/>
              </a:rPr>
              <a:t>'Loading:'</a:t>
            </a:r>
            <a:r>
              <a:rPr>
                <a:latin typeface="Courier"/>
              </a:rPr>
              <a:t>,</a:t>
            </a:r>
            <a:br/>
            <a:r>
              <a:rPr>
                <a:latin typeface="Courier"/>
              </a:rPr>
              <a:t>    bar_style</a:t>
            </a:r>
            <a:r>
              <a:rPr>
                <a:solidFill>
                  <a:srgbClr val="666666"/>
                </a:solidFill>
                <a:latin typeface="Courier"/>
              </a:rPr>
              <a:t>=</a:t>
            </a:r>
            <a:r>
              <a:rPr>
                <a:solidFill>
                  <a:srgbClr val="4070A0"/>
                </a:solidFill>
                <a:latin typeface="Courier"/>
              </a:rPr>
              <a:t>''</a:t>
            </a:r>
            <a:r>
              <a:rPr>
                <a:latin typeface="Courier"/>
              </a:rPr>
              <a:t>, </a:t>
            </a:r>
            <a:r>
              <a:rPr i="1">
                <a:solidFill>
                  <a:srgbClr val="60A0B0"/>
                </a:solidFill>
                <a:latin typeface="Courier"/>
              </a:rPr>
              <a:t># 'success', 'info', 'warning', 'danger' or ''</a:t>
            </a:r>
            <a:br/>
            <a:r>
              <a:rPr>
                <a:latin typeface="Courier"/>
              </a:rPr>
              <a:t>    orientation</a:t>
            </a:r>
            <a:r>
              <a:rPr>
                <a:solidFill>
                  <a:srgbClr val="666666"/>
                </a:solidFill>
                <a:latin typeface="Courier"/>
              </a:rPr>
              <a:t>=</a:t>
            </a:r>
            <a:r>
              <a:rPr>
                <a:solidFill>
                  <a:srgbClr val="4070A0"/>
                </a:solidFill>
                <a:latin typeface="Courier"/>
              </a:rPr>
              <a:t>'horizontal'</a:t>
            </a:r>
            <a:br/>
            <a:r>
              <a:rPr>
                <a:latin typeface="Courier"/>
              </a:rPr>
              <a:t>)</a:t>
            </a:r>
          </a:p>
          <a:p>
            <a:pPr lvl="0" indent="0" marL="0">
              <a:spcBef>
                <a:spcPts val="3000"/>
              </a:spcBef>
              <a:buNone/>
            </a:pPr>
            <a:r>
              <a:rPr b="1"/>
              <a:t>FloatProgress</a:t>
            </a:r>
          </a:p>
          <a:p>
            <a:pPr lvl="0" indent="0">
              <a:buNone/>
            </a:pPr>
            <a:r>
              <a:rPr>
                <a:latin typeface="Courier"/>
              </a:rPr>
              <a:t>widgets.FloatProgress(</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'Loading:'</a:t>
            </a:r>
            <a:r>
              <a:rPr>
                <a:latin typeface="Courier"/>
              </a:rPr>
              <a:t>,</a:t>
            </a:r>
            <a:br/>
            <a:r>
              <a:rPr>
                <a:latin typeface="Courier"/>
              </a:rPr>
              <a:t>    bar_style</a:t>
            </a:r>
            <a:r>
              <a:rPr>
                <a:solidFill>
                  <a:srgbClr val="666666"/>
                </a:solidFill>
                <a:latin typeface="Courier"/>
              </a:rPr>
              <a:t>=</a:t>
            </a:r>
            <a:r>
              <a:rPr>
                <a:solidFill>
                  <a:srgbClr val="4070A0"/>
                </a:solidFill>
                <a:latin typeface="Courier"/>
              </a:rPr>
              <a:t>'info'</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br/>
            <a:r>
              <a:rPr>
                <a:latin typeface="Courier"/>
              </a:rPr>
              <a:t>)</a:t>
            </a:r>
          </a:p>
          <a:p>
            <a:pPr lvl="0" indent="0" marL="0">
              <a:buNone/>
            </a:pPr>
            <a:r>
              <a:rPr/>
              <a:t>The numerical text boxes that impose some limit on the data (range, integer-only) impose that restriction when the user presses enter.</a:t>
            </a:r>
          </a:p>
          <a:p>
            <a:pPr lvl="0" indent="0" marL="0">
              <a:spcBef>
                <a:spcPts val="3000"/>
              </a:spcBef>
              <a:buNone/>
            </a:pPr>
            <a:r>
              <a:rPr b="1"/>
              <a:t>BoundedIntText</a:t>
            </a:r>
          </a:p>
          <a:p>
            <a:pPr lvl="0" indent="0">
              <a:buNone/>
            </a:pPr>
            <a:r>
              <a:rPr>
                <a:latin typeface="Courier"/>
              </a:rPr>
              <a:t>widgets.BoundedIntText(</a:t>
            </a:r>
            <a:br/>
            <a:r>
              <a:rPr>
                <a:latin typeface="Courier"/>
              </a:rPr>
              <a:t>    value</a:t>
            </a:r>
            <a:r>
              <a:rPr>
                <a:solidFill>
                  <a:srgbClr val="666666"/>
                </a:solidFill>
                <a:latin typeface="Courier"/>
              </a:rPr>
              <a:t>=</a:t>
            </a:r>
            <a:r>
              <a:rPr>
                <a:solidFill>
                  <a:srgbClr val="40A070"/>
                </a:solidFill>
                <a:latin typeface="Courier"/>
              </a:rPr>
              <a:t>7</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a:t>
            </a:r>
            <a:r>
              <a:rPr>
                <a:latin typeface="Courier"/>
              </a:rPr>
              <a:t>,</a:t>
            </a:r>
            <a:br/>
            <a:r>
              <a:rPr>
                <a:latin typeface="Courier"/>
              </a:rPr>
              <a:t>    step</a:t>
            </a:r>
            <a:r>
              <a:rPr>
                <a:solidFill>
                  <a:srgbClr val="666666"/>
                </a:solidFill>
                <a:latin typeface="Courier"/>
              </a:rPr>
              <a:t>=</a:t>
            </a:r>
            <a:r>
              <a:rPr>
                <a:solidFill>
                  <a:srgbClr val="40A070"/>
                </a:solidFill>
                <a:latin typeface="Courier"/>
              </a:rPr>
              <a:t>1</a:t>
            </a:r>
            <a:r>
              <a:rPr>
                <a:latin typeface="Courier"/>
              </a:rPr>
              <a:t>,</a:t>
            </a:r>
            <a:br/>
            <a:r>
              <a:rPr>
                <a:latin typeface="Courier"/>
              </a:rPr>
              <a:t>    description</a:t>
            </a:r>
            <a:r>
              <a:rPr>
                <a:solidFill>
                  <a:srgbClr val="666666"/>
                </a:solidFill>
                <a:latin typeface="Courier"/>
              </a:rPr>
              <a:t>=</a:t>
            </a:r>
            <a:r>
              <a:rPr>
                <a:solidFill>
                  <a:srgbClr val="4070A0"/>
                </a:solidFill>
                <a:latin typeface="Courier"/>
              </a:rPr>
              <a:t>'Text:'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BoundedFloatText</a:t>
            </a:r>
          </a:p>
          <a:p>
            <a:pPr lvl="0" indent="0">
              <a:buNone/>
            </a:pPr>
            <a:r>
              <a:rPr>
                <a:latin typeface="Courier"/>
              </a:rPr>
              <a:t>widgets.BoundedFloatText(</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min</a:t>
            </a:r>
            <a:r>
              <a:rPr>
                <a:solidFill>
                  <a:srgbClr val="666666"/>
                </a:solidFill>
                <a:latin typeface="Courier"/>
              </a:rPr>
              <a:t>=</a:t>
            </a:r>
            <a:r>
              <a:rPr>
                <a:solidFill>
                  <a:srgbClr val="40A070"/>
                </a:solidFill>
                <a:latin typeface="Courier"/>
              </a:rPr>
              <a:t>0</a:t>
            </a:r>
            <a:r>
              <a:rPr>
                <a:latin typeface="Courier"/>
              </a:rPr>
              <a:t>,</a:t>
            </a:r>
            <a:br/>
            <a:r>
              <a:rPr>
                <a:latin typeface="Courier"/>
              </a:rPr>
              <a:t>    max</a:t>
            </a:r>
            <a:r>
              <a:rPr>
                <a:solidFill>
                  <a:srgbClr val="666666"/>
                </a:solidFill>
                <a:latin typeface="Courier"/>
              </a:rPr>
              <a:t>=</a:t>
            </a:r>
            <a:r>
              <a:rPr>
                <a:solidFill>
                  <a:srgbClr val="40A070"/>
                </a:solidFill>
                <a:latin typeface="Courier"/>
              </a:rPr>
              <a:t>10.0</a:t>
            </a:r>
            <a:r>
              <a:rPr>
                <a:latin typeface="Courier"/>
              </a:rPr>
              <a:t>,</a:t>
            </a:r>
            <a:br/>
            <a:r>
              <a:rPr>
                <a:latin typeface="Courier"/>
              </a:rPr>
              <a:t>    step</a:t>
            </a:r>
            <a:r>
              <a:rPr>
                <a:solidFill>
                  <a:srgbClr val="666666"/>
                </a:solidFill>
                <a:latin typeface="Courier"/>
              </a:rPr>
              <a:t>=</a:t>
            </a:r>
            <a:r>
              <a:rPr>
                <a:solidFill>
                  <a:srgbClr val="40A070"/>
                </a:solidFill>
                <a:latin typeface="Courier"/>
              </a:rPr>
              <a:t>0.1</a:t>
            </a:r>
            <a:r>
              <a:rPr>
                <a:latin typeface="Courier"/>
              </a:rPr>
              <a:t>,</a:t>
            </a:r>
            <a:br/>
            <a:r>
              <a:rPr>
                <a:latin typeface="Courier"/>
              </a:rPr>
              <a:t>    description</a:t>
            </a:r>
            <a:r>
              <a:rPr>
                <a:solidFill>
                  <a:srgbClr val="666666"/>
                </a:solidFill>
                <a:latin typeface="Courier"/>
              </a:rPr>
              <a:t>=</a:t>
            </a:r>
            <a:r>
              <a:rPr>
                <a:solidFill>
                  <a:srgbClr val="4070A0"/>
                </a:solidFill>
                <a:latin typeface="Courier"/>
              </a:rPr>
              <a:t>'Text:'</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IntText</a:t>
            </a:r>
          </a:p>
          <a:p>
            <a:pPr lvl="0" indent="0">
              <a:buNone/>
            </a:pPr>
            <a:r>
              <a:rPr>
                <a:latin typeface="Courier"/>
              </a:rPr>
              <a:t>widgets.IntText(</a:t>
            </a:r>
            <a:br/>
            <a:r>
              <a:rPr>
                <a:latin typeface="Courier"/>
              </a:rPr>
              <a:t>    value</a:t>
            </a:r>
            <a:r>
              <a:rPr>
                <a:solidFill>
                  <a:srgbClr val="666666"/>
                </a:solidFill>
                <a:latin typeface="Courier"/>
              </a:rPr>
              <a:t>=</a:t>
            </a:r>
            <a:r>
              <a:rPr>
                <a:solidFill>
                  <a:srgbClr val="40A070"/>
                </a:solidFill>
                <a:latin typeface="Courier"/>
              </a:rPr>
              <a:t>7</a:t>
            </a:r>
            <a:r>
              <a:rPr>
                <a:latin typeface="Courier"/>
              </a:rPr>
              <a:t>,</a:t>
            </a:r>
            <a:br/>
            <a:r>
              <a:rPr>
                <a:latin typeface="Courier"/>
              </a:rPr>
              <a:t>    description</a:t>
            </a:r>
            <a:r>
              <a:rPr>
                <a:solidFill>
                  <a:srgbClr val="666666"/>
                </a:solidFill>
                <a:latin typeface="Courier"/>
              </a:rPr>
              <a:t>=</a:t>
            </a:r>
            <a:r>
              <a:rPr>
                <a:solidFill>
                  <a:srgbClr val="4070A0"/>
                </a:solidFill>
                <a:latin typeface="Courier"/>
              </a:rPr>
              <a:t>'Any:'</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FloatText</a:t>
            </a:r>
          </a:p>
          <a:p>
            <a:pPr lvl="0" indent="0">
              <a:buNone/>
            </a:pPr>
            <a:r>
              <a:rPr>
                <a:latin typeface="Courier"/>
              </a:rPr>
              <a:t>widgets.FloatText(</a:t>
            </a:r>
            <a:br/>
            <a:r>
              <a:rPr>
                <a:latin typeface="Courier"/>
              </a:rPr>
              <a:t>    value</a:t>
            </a:r>
            <a:r>
              <a:rPr>
                <a:solidFill>
                  <a:srgbClr val="666666"/>
                </a:solidFill>
                <a:latin typeface="Courier"/>
              </a:rPr>
              <a:t>=</a:t>
            </a:r>
            <a:r>
              <a:rPr>
                <a:solidFill>
                  <a:srgbClr val="40A070"/>
                </a:solidFill>
                <a:latin typeface="Courier"/>
              </a:rPr>
              <a:t>7.5</a:t>
            </a:r>
            <a:r>
              <a:rPr>
                <a:latin typeface="Courier"/>
              </a:rPr>
              <a:t>,</a:t>
            </a:r>
            <a:br/>
            <a:r>
              <a:rPr>
                <a:latin typeface="Courier"/>
              </a:rPr>
              <a:t>    description</a:t>
            </a:r>
            <a:r>
              <a:rPr>
                <a:solidFill>
                  <a:srgbClr val="666666"/>
                </a:solidFill>
                <a:latin typeface="Courier"/>
              </a:rPr>
              <a:t>=</a:t>
            </a:r>
            <a:r>
              <a:rPr>
                <a:solidFill>
                  <a:srgbClr val="4070A0"/>
                </a:solidFill>
                <a:latin typeface="Courier"/>
              </a:rPr>
              <a:t>'Any:'</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Boolean widgets</a:t>
            </a:r>
          </a:p>
          <a:p>
            <a:pPr lvl="0" indent="0" marL="0">
              <a:buNone/>
            </a:pPr>
            <a:r>
              <a:rPr/>
              <a:t>There are three widgets that are designed to display a boolean value.</a:t>
            </a:r>
          </a:p>
          <a:p>
            <a:pPr lvl="0" indent="0" marL="0">
              <a:spcBef>
                <a:spcPts val="3000"/>
              </a:spcBef>
              <a:buNone/>
            </a:pPr>
            <a:r>
              <a:rPr b="1"/>
              <a:t>ToggleButton</a:t>
            </a:r>
          </a:p>
          <a:p>
            <a:pPr lvl="0" indent="0">
              <a:buNone/>
            </a:pPr>
            <a:r>
              <a:rPr>
                <a:latin typeface="Courier"/>
              </a:rPr>
              <a:t>widgets.ToggleButton(</a:t>
            </a:r>
            <a:br/>
            <a:r>
              <a:rPr>
                <a:latin typeface="Courier"/>
              </a:rPr>
              <a:t>    value</a:t>
            </a:r>
            <a:r>
              <a:rPr>
                <a:solidFill>
                  <a:srgbClr val="666666"/>
                </a:solidFill>
                <a:latin typeface="Courier"/>
              </a:rPr>
              <a:t>=</a:t>
            </a:r>
            <a:r>
              <a:rPr>
                <a:solidFill>
                  <a:srgbClr val="19177C"/>
                </a:solidFill>
                <a:latin typeface="Courier"/>
              </a:rPr>
              <a:t>False</a:t>
            </a:r>
            <a:r>
              <a:rPr>
                <a:latin typeface="Courier"/>
              </a:rPr>
              <a:t>,</a:t>
            </a:r>
            <a:br/>
            <a:r>
              <a:rPr>
                <a:latin typeface="Courier"/>
              </a:rPr>
              <a:t>    description</a:t>
            </a:r>
            <a:r>
              <a:rPr>
                <a:solidFill>
                  <a:srgbClr val="666666"/>
                </a:solidFill>
                <a:latin typeface="Courier"/>
              </a:rPr>
              <a:t>=</a:t>
            </a:r>
            <a:r>
              <a:rPr>
                <a:solidFill>
                  <a:srgbClr val="4070A0"/>
                </a:solidFill>
                <a:latin typeface="Courier"/>
              </a:rPr>
              <a:t>'Click me'</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button_style</a:t>
            </a:r>
            <a:r>
              <a:rPr>
                <a:solidFill>
                  <a:srgbClr val="666666"/>
                </a:solidFill>
                <a:latin typeface="Courier"/>
              </a:rPr>
              <a:t>=</a:t>
            </a:r>
            <a:r>
              <a:rPr>
                <a:solidFill>
                  <a:srgbClr val="4070A0"/>
                </a:solidFill>
                <a:latin typeface="Courier"/>
              </a:rPr>
              <a:t>''</a:t>
            </a:r>
            <a:r>
              <a:rPr>
                <a:latin typeface="Courier"/>
              </a:rPr>
              <a:t>, </a:t>
            </a:r>
            <a:r>
              <a:rPr i="1">
                <a:solidFill>
                  <a:srgbClr val="60A0B0"/>
                </a:solidFill>
                <a:latin typeface="Courier"/>
              </a:rPr>
              <a:t># 'success', 'info', 'warning', 'danger' or ''</a:t>
            </a:r>
            <a:br/>
            <a:r>
              <a:rPr>
                <a:latin typeface="Courier"/>
              </a:rPr>
              <a:t>    tooltip</a:t>
            </a:r>
            <a:r>
              <a:rPr>
                <a:solidFill>
                  <a:srgbClr val="666666"/>
                </a:solidFill>
                <a:latin typeface="Courier"/>
              </a:rPr>
              <a:t>=</a:t>
            </a:r>
            <a:r>
              <a:rPr>
                <a:solidFill>
                  <a:srgbClr val="4070A0"/>
                </a:solidFill>
                <a:latin typeface="Courier"/>
              </a:rPr>
              <a:t>'Description'</a:t>
            </a:r>
            <a:r>
              <a:rPr>
                <a:latin typeface="Courier"/>
              </a:rPr>
              <a:t>,</a:t>
            </a:r>
            <a:br/>
            <a:r>
              <a:rPr>
                <a:latin typeface="Courier"/>
              </a:rPr>
              <a:t>    icon</a:t>
            </a:r>
            <a:r>
              <a:rPr>
                <a:solidFill>
                  <a:srgbClr val="666666"/>
                </a:solidFill>
                <a:latin typeface="Courier"/>
              </a:rPr>
              <a:t>=</a:t>
            </a:r>
            <a:r>
              <a:rPr>
                <a:solidFill>
                  <a:srgbClr val="4070A0"/>
                </a:solidFill>
                <a:latin typeface="Courier"/>
              </a:rPr>
              <a:t>'check'</a:t>
            </a:r>
            <a:br/>
            <a:r>
              <a:rPr>
                <a:latin typeface="Courier"/>
              </a:rPr>
              <a:t>)</a:t>
            </a:r>
          </a:p>
          <a:p>
            <a:pPr lvl="0" indent="0" marL="0">
              <a:spcBef>
                <a:spcPts val="3000"/>
              </a:spcBef>
              <a:buNone/>
            </a:pPr>
            <a:r>
              <a:rPr b="1"/>
              <a:t>Checkbox</a:t>
            </a:r>
          </a:p>
          <a:p>
            <a:pPr lvl="0" indent="0">
              <a:buNone/>
            </a:pPr>
            <a:r>
              <a:rPr>
                <a:latin typeface="Courier"/>
              </a:rPr>
              <a:t>widgets.Checkbox(</a:t>
            </a:r>
            <a:br/>
            <a:r>
              <a:rPr>
                <a:latin typeface="Courier"/>
              </a:rPr>
              <a:t>    value</a:t>
            </a:r>
            <a:r>
              <a:rPr>
                <a:solidFill>
                  <a:srgbClr val="666666"/>
                </a:solidFill>
                <a:latin typeface="Courier"/>
              </a:rPr>
              <a:t>=</a:t>
            </a:r>
            <a:r>
              <a:rPr>
                <a:solidFill>
                  <a:srgbClr val="19177C"/>
                </a:solidFill>
                <a:latin typeface="Courier"/>
              </a:rPr>
              <a:t>False</a:t>
            </a:r>
            <a:r>
              <a:rPr>
                <a:latin typeface="Courier"/>
              </a:rPr>
              <a:t>,</a:t>
            </a:r>
            <a:br/>
            <a:r>
              <a:rPr>
                <a:latin typeface="Courier"/>
              </a:rPr>
              <a:t>    description</a:t>
            </a:r>
            <a:r>
              <a:rPr>
                <a:solidFill>
                  <a:srgbClr val="666666"/>
                </a:solidFill>
                <a:latin typeface="Courier"/>
              </a:rPr>
              <a:t>=</a:t>
            </a:r>
            <a:r>
              <a:rPr>
                <a:solidFill>
                  <a:srgbClr val="4070A0"/>
                </a:solidFill>
                <a:latin typeface="Courier"/>
              </a:rPr>
              <a:t>'Check me'</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Valid</a:t>
            </a:r>
          </a:p>
          <a:p>
            <a:pPr lvl="0" indent="0" marL="0">
              <a:buNone/>
            </a:pPr>
            <a:r>
              <a:rPr/>
              <a:t>The valid widget provides a read-only indicator.</a:t>
            </a:r>
          </a:p>
          <a:p>
            <a:pPr lvl="0" indent="0">
              <a:buNone/>
            </a:pPr>
            <a:r>
              <a:rPr>
                <a:latin typeface="Courier"/>
              </a:rPr>
              <a:t>widgets.Valid(</a:t>
            </a:r>
            <a:br/>
            <a:r>
              <a:rPr>
                <a:latin typeface="Courier"/>
              </a:rPr>
              <a:t>    value</a:t>
            </a:r>
            <a:r>
              <a:rPr>
                <a:solidFill>
                  <a:srgbClr val="666666"/>
                </a:solidFill>
                <a:latin typeface="Courier"/>
              </a:rPr>
              <a:t>=</a:t>
            </a:r>
            <a:r>
              <a:rPr>
                <a:solidFill>
                  <a:srgbClr val="19177C"/>
                </a:solidFill>
                <a:latin typeface="Courier"/>
              </a:rPr>
              <a:t>False</a:t>
            </a:r>
            <a:r>
              <a:rPr>
                <a:latin typeface="Courier"/>
              </a:rPr>
              <a:t>,</a:t>
            </a:r>
            <a:br/>
            <a:r>
              <a:rPr>
                <a:latin typeface="Courier"/>
              </a:rPr>
              <a:t>    description</a:t>
            </a:r>
            <a:r>
              <a:rPr>
                <a:solidFill>
                  <a:srgbClr val="666666"/>
                </a:solidFill>
                <a:latin typeface="Courier"/>
              </a:rPr>
              <a:t>=</a:t>
            </a:r>
            <a:r>
              <a:rPr>
                <a:solidFill>
                  <a:srgbClr val="4070A0"/>
                </a:solidFill>
                <a:latin typeface="Courier"/>
              </a:rPr>
              <a:t>'Valid!'</a:t>
            </a:r>
            <a:r>
              <a:rPr>
                <a:latin typeface="Courier"/>
              </a:rPr>
              <a:t>,</a:t>
            </a:r>
            <a:br/>
            <a:r>
              <a:rPr>
                <a:latin typeface="Courier"/>
              </a:rPr>
              <a:t>)</a:t>
            </a:r>
          </a:p>
          <a:p>
            <a:pPr lvl="0" indent="0" marL="0">
              <a:spcBef>
                <a:spcPts val="3000"/>
              </a:spcBef>
              <a:buNone/>
            </a:pPr>
            <a:r>
              <a:rPr b="1"/>
              <a:t>Selection widgets</a:t>
            </a:r>
          </a:p>
          <a:p>
            <a:pPr lvl="0" indent="0" marL="0">
              <a:buNone/>
            </a:pPr>
            <a:r>
              <a:rPr/>
              <a:t>There are several widgets that can be used to display single selection lists, and two that can be used to select multiple values. All inherit from the same base class. You can specify the </a:t>
            </a:r>
            <a:r>
              <a:rPr b="1"/>
              <a:t>enumeration of selectable options by passing a list</a:t>
            </a:r>
            <a:r>
              <a:rPr/>
              <a:t> (options are either (label, value) pairs, or simply values for which the labels are derived by calling </a:t>
            </a:r>
            <a:r>
              <a:rPr>
                <a:latin typeface="Courier"/>
              </a:rPr>
              <a:t>str</a:t>
            </a:r>
            <a:r>
              <a:rPr/>
              <a:t>). You can </a:t>
            </a:r>
            <a:r>
              <a:rPr b="1"/>
              <a:t>also specify the enumeration as a dictionary</a:t>
            </a:r>
            <a:r>
              <a:rPr/>
              <a:t>, in which case the </a:t>
            </a:r>
            <a:r>
              <a:rPr b="1"/>
              <a:t>keys will be used as the item displayed</a:t>
            </a:r>
            <a:r>
              <a:rPr/>
              <a:t> in the list and the corresponding </a:t>
            </a:r>
            <a:r>
              <a:rPr b="1"/>
              <a:t>value will be used</a:t>
            </a:r>
            <a:r>
              <a:rPr/>
              <a:t> when an item is selected (in this case, since dictionaries are unordered, the displayed order of items in the widget is unspecified).</a:t>
            </a:r>
          </a:p>
          <a:p>
            <a:pPr lvl="0" indent="0" marL="0">
              <a:spcBef>
                <a:spcPts val="3000"/>
              </a:spcBef>
              <a:buNone/>
            </a:pPr>
            <a:r>
              <a:rPr b="1"/>
              <a:t>Dropdown</a:t>
            </a:r>
          </a:p>
          <a:p>
            <a:pPr lvl="0" indent="0">
              <a:buNone/>
            </a:pPr>
            <a:r>
              <a:rPr>
                <a:latin typeface="Courier"/>
              </a:rPr>
              <a:t>widgets.Dropdown(</a:t>
            </a:r>
            <a:br/>
            <a:r>
              <a:rPr>
                <a:latin typeface="Courier"/>
              </a:rPr>
              <a:t>    options</a:t>
            </a:r>
            <a:r>
              <a:rPr>
                <a:solidFill>
                  <a:srgbClr val="666666"/>
                </a:solidFill>
                <a:latin typeface="Courier"/>
              </a:rPr>
              <a:t>=</a:t>
            </a:r>
            <a:r>
              <a:rPr>
                <a:latin typeface="Courier"/>
              </a:rPr>
              <a:t>[</a:t>
            </a:r>
            <a:r>
              <a:rPr>
                <a:solidFill>
                  <a:srgbClr val="4070A0"/>
                </a:solidFill>
                <a:latin typeface="Courier"/>
              </a:rPr>
              <a:t>'1'</a:t>
            </a:r>
            <a:r>
              <a:rPr>
                <a:latin typeface="Courier"/>
              </a:rPr>
              <a:t>, </a:t>
            </a:r>
            <a:r>
              <a:rPr>
                <a:solidFill>
                  <a:srgbClr val="4070A0"/>
                </a:solidFill>
                <a:latin typeface="Courier"/>
              </a:rPr>
              <a:t>'2'</a:t>
            </a:r>
            <a:r>
              <a:rPr>
                <a:latin typeface="Courier"/>
              </a:rPr>
              <a:t>, </a:t>
            </a:r>
            <a:r>
              <a:rPr>
                <a:solidFill>
                  <a:srgbClr val="4070A0"/>
                </a:solidFill>
                <a:latin typeface="Courier"/>
              </a:rPr>
              <a:t>'3'</a:t>
            </a:r>
            <a:r>
              <a:rPr>
                <a:latin typeface="Courier"/>
              </a:rPr>
              <a:t>],</a:t>
            </a:r>
            <a:br/>
            <a:r>
              <a:rPr>
                <a:latin typeface="Courier"/>
              </a:rPr>
              <a:t>    value</a:t>
            </a:r>
            <a:r>
              <a:rPr>
                <a:solidFill>
                  <a:srgbClr val="666666"/>
                </a:solidFill>
                <a:latin typeface="Courier"/>
              </a:rPr>
              <a:t>=</a:t>
            </a:r>
            <a:r>
              <a:rPr>
                <a:solidFill>
                  <a:srgbClr val="4070A0"/>
                </a:solidFill>
                <a:latin typeface="Courier"/>
              </a:rPr>
              <a:t>'2'</a:t>
            </a:r>
            <a:r>
              <a:rPr>
                <a:latin typeface="Courier"/>
              </a:rPr>
              <a:t>,</a:t>
            </a:r>
            <a:br/>
            <a:r>
              <a:rPr>
                <a:latin typeface="Courier"/>
              </a:rPr>
              <a:t>    description</a:t>
            </a:r>
            <a:r>
              <a:rPr>
                <a:solidFill>
                  <a:srgbClr val="666666"/>
                </a:solidFill>
                <a:latin typeface="Courier"/>
              </a:rPr>
              <a:t>=</a:t>
            </a:r>
            <a:r>
              <a:rPr>
                <a:solidFill>
                  <a:srgbClr val="4070A0"/>
                </a:solidFill>
                <a:latin typeface="Courier"/>
              </a:rPr>
              <a:t>'Number:'</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a:t>
            </a:r>
          </a:p>
          <a:p>
            <a:pPr lvl="0" indent="0" marL="0">
              <a:buNone/>
            </a:pPr>
            <a:r>
              <a:rPr/>
              <a:t>The following is also valid:</a:t>
            </a:r>
          </a:p>
          <a:p>
            <a:pPr lvl="0" indent="0">
              <a:buNone/>
            </a:pPr>
            <a:r>
              <a:rPr>
                <a:latin typeface="Courier"/>
              </a:rPr>
              <a:t>widgets.Dropdown(</a:t>
            </a:r>
            <a:br/>
            <a:r>
              <a:rPr>
                <a:latin typeface="Courier"/>
              </a:rPr>
              <a:t>    options</a:t>
            </a:r>
            <a:r>
              <a:rPr>
                <a:solidFill>
                  <a:srgbClr val="666666"/>
                </a:solidFill>
                <a:latin typeface="Courier"/>
              </a:rPr>
              <a:t>=</a:t>
            </a:r>
            <a:r>
              <a:rPr>
                <a:latin typeface="Courier"/>
              </a:rPr>
              <a:t>{</a:t>
            </a:r>
            <a:r>
              <a:rPr>
                <a:solidFill>
                  <a:srgbClr val="4070A0"/>
                </a:solidFill>
                <a:latin typeface="Courier"/>
              </a:rPr>
              <a:t>'One'</a:t>
            </a:r>
            <a:r>
              <a:rPr>
                <a:latin typeface="Courier"/>
              </a:rPr>
              <a:t>: </a:t>
            </a:r>
            <a:r>
              <a:rPr>
                <a:solidFill>
                  <a:srgbClr val="40A070"/>
                </a:solidFill>
                <a:latin typeface="Courier"/>
              </a:rPr>
              <a:t>1</a:t>
            </a:r>
            <a:r>
              <a:rPr>
                <a:latin typeface="Courier"/>
              </a:rPr>
              <a:t>, </a:t>
            </a:r>
            <a:r>
              <a:rPr>
                <a:solidFill>
                  <a:srgbClr val="4070A0"/>
                </a:solidFill>
                <a:latin typeface="Courier"/>
              </a:rPr>
              <a:t>'Two'</a:t>
            </a:r>
            <a:r>
              <a:rPr>
                <a:latin typeface="Courier"/>
              </a:rPr>
              <a:t>: </a:t>
            </a:r>
            <a:r>
              <a:rPr>
                <a:solidFill>
                  <a:srgbClr val="40A070"/>
                </a:solidFill>
                <a:latin typeface="Courier"/>
              </a:rPr>
              <a:t>2</a:t>
            </a:r>
            <a:r>
              <a:rPr>
                <a:latin typeface="Courier"/>
              </a:rPr>
              <a:t>, </a:t>
            </a:r>
            <a:r>
              <a:rPr>
                <a:solidFill>
                  <a:srgbClr val="4070A0"/>
                </a:solidFill>
                <a:latin typeface="Courier"/>
              </a:rPr>
              <a:t>'Three'</a:t>
            </a:r>
            <a:r>
              <a:rPr>
                <a:latin typeface="Courier"/>
              </a:rPr>
              <a:t>: </a:t>
            </a:r>
            <a:r>
              <a:rPr>
                <a:solidFill>
                  <a:srgbClr val="40A070"/>
                </a:solidFill>
                <a:latin typeface="Courier"/>
              </a:rPr>
              <a:t>3</a:t>
            </a:r>
            <a:r>
              <a:rPr>
                <a:latin typeface="Courier"/>
              </a:rPr>
              <a:t>},</a:t>
            </a:r>
            <a:br/>
            <a:r>
              <a:rPr>
                <a:latin typeface="Courier"/>
              </a:rPr>
              <a:t>    value</a:t>
            </a:r>
            <a:r>
              <a:rPr>
                <a:solidFill>
                  <a:srgbClr val="666666"/>
                </a:solidFill>
                <a:latin typeface="Courier"/>
              </a:rPr>
              <a:t>=</a:t>
            </a:r>
            <a:r>
              <a:rPr>
                <a:solidFill>
                  <a:srgbClr val="40A070"/>
                </a:solidFill>
                <a:latin typeface="Courier"/>
              </a:rPr>
              <a:t>2</a:t>
            </a:r>
            <a:r>
              <a:rPr>
                <a:latin typeface="Courier"/>
              </a:rPr>
              <a:t>,</a:t>
            </a:r>
            <a:br/>
            <a:r>
              <a:rPr>
                <a:latin typeface="Courier"/>
              </a:rPr>
              <a:t>    description</a:t>
            </a:r>
            <a:r>
              <a:rPr>
                <a:solidFill>
                  <a:srgbClr val="666666"/>
                </a:solidFill>
                <a:latin typeface="Courier"/>
              </a:rPr>
              <a:t>=</a:t>
            </a:r>
            <a:r>
              <a:rPr>
                <a:solidFill>
                  <a:srgbClr val="4070A0"/>
                </a:solidFill>
                <a:latin typeface="Courier"/>
              </a:rPr>
              <a:t>'Number:'</a:t>
            </a:r>
            <a:r>
              <a:rPr>
                <a:latin typeface="Courier"/>
              </a:rPr>
              <a:t>,</a:t>
            </a:r>
            <a:br/>
            <a:r>
              <a:rPr>
                <a:latin typeface="Courier"/>
              </a:rPr>
              <a:t>)</a:t>
            </a:r>
          </a:p>
          <a:p>
            <a:pPr lvl="0" indent="0" marL="0">
              <a:spcBef>
                <a:spcPts val="3000"/>
              </a:spcBef>
              <a:buNone/>
            </a:pPr>
            <a:r>
              <a:rPr b="1"/>
              <a:t>RadioButtons</a:t>
            </a:r>
          </a:p>
          <a:p>
            <a:pPr lvl="0" indent="0">
              <a:buNone/>
            </a:pPr>
            <a:r>
              <a:rPr>
                <a:latin typeface="Courier"/>
              </a:rPr>
              <a:t>widgets.RadioButtons(</a:t>
            </a:r>
            <a:br/>
            <a:r>
              <a:rPr>
                <a:latin typeface="Courier"/>
              </a:rPr>
              <a:t>    options</a:t>
            </a:r>
            <a:r>
              <a:rPr>
                <a:solidFill>
                  <a:srgbClr val="666666"/>
                </a:solidFill>
                <a:latin typeface="Courier"/>
              </a:rPr>
              <a:t>=</a:t>
            </a:r>
            <a:r>
              <a:rPr>
                <a:latin typeface="Courier"/>
              </a:rPr>
              <a:t>[</a:t>
            </a:r>
            <a:r>
              <a:rPr>
                <a:solidFill>
                  <a:srgbClr val="4070A0"/>
                </a:solidFill>
                <a:latin typeface="Courier"/>
              </a:rPr>
              <a:t>'pepperoni'</a:t>
            </a:r>
            <a:r>
              <a:rPr>
                <a:latin typeface="Courier"/>
              </a:rPr>
              <a:t>, </a:t>
            </a:r>
            <a:r>
              <a:rPr>
                <a:solidFill>
                  <a:srgbClr val="4070A0"/>
                </a:solidFill>
                <a:latin typeface="Courier"/>
              </a:rPr>
              <a:t>'pineapple'</a:t>
            </a:r>
            <a:r>
              <a:rPr>
                <a:latin typeface="Courier"/>
              </a:rPr>
              <a:t>, </a:t>
            </a:r>
            <a:r>
              <a:rPr>
                <a:solidFill>
                  <a:srgbClr val="4070A0"/>
                </a:solidFill>
                <a:latin typeface="Courier"/>
              </a:rPr>
              <a:t>'anchovies'</a:t>
            </a:r>
            <a:r>
              <a:rPr>
                <a:latin typeface="Courier"/>
              </a:rPr>
              <a:t>],</a:t>
            </a:r>
            <a:br/>
            <a:r>
              <a:rPr>
                <a:latin typeface="Courier"/>
              </a:rPr>
              <a:t>    </a:t>
            </a:r>
            <a:r>
              <a:rPr i="1">
                <a:solidFill>
                  <a:srgbClr val="60A0B0"/>
                </a:solidFill>
                <a:latin typeface="Courier"/>
              </a:rPr>
              <a:t># value='pineapple',</a:t>
            </a:r>
            <a:br/>
            <a:r>
              <a:rPr>
                <a:latin typeface="Courier"/>
              </a:rPr>
              <a:t>    description</a:t>
            </a:r>
            <a:r>
              <a:rPr>
                <a:solidFill>
                  <a:srgbClr val="666666"/>
                </a:solidFill>
                <a:latin typeface="Courier"/>
              </a:rPr>
              <a:t>=</a:t>
            </a:r>
            <a:r>
              <a:rPr>
                <a:solidFill>
                  <a:srgbClr val="4070A0"/>
                </a:solidFill>
                <a:latin typeface="Courier"/>
              </a:rPr>
              <a:t>'Pizza topping:'</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Select</a:t>
            </a:r>
          </a:p>
          <a:p>
            <a:pPr lvl="0" indent="0">
              <a:buNone/>
            </a:pPr>
            <a:r>
              <a:rPr>
                <a:latin typeface="Courier"/>
              </a:rPr>
              <a:t>widgets.Select(</a:t>
            </a:r>
            <a:br/>
            <a:r>
              <a:rPr>
                <a:latin typeface="Courier"/>
              </a:rPr>
              <a:t>    options</a:t>
            </a:r>
            <a:r>
              <a:rPr>
                <a:solidFill>
                  <a:srgbClr val="666666"/>
                </a:solidFill>
                <a:latin typeface="Courier"/>
              </a:rPr>
              <a:t>=</a:t>
            </a:r>
            <a:r>
              <a:rPr>
                <a:latin typeface="Courier"/>
              </a:rPr>
              <a:t>[</a:t>
            </a:r>
            <a:r>
              <a:rPr>
                <a:solidFill>
                  <a:srgbClr val="4070A0"/>
                </a:solidFill>
                <a:latin typeface="Courier"/>
              </a:rPr>
              <a:t>'Linux'</a:t>
            </a:r>
            <a:r>
              <a:rPr>
                <a:latin typeface="Courier"/>
              </a:rPr>
              <a:t>, </a:t>
            </a:r>
            <a:r>
              <a:rPr>
                <a:solidFill>
                  <a:srgbClr val="4070A0"/>
                </a:solidFill>
                <a:latin typeface="Courier"/>
              </a:rPr>
              <a:t>'Windows'</a:t>
            </a:r>
            <a:r>
              <a:rPr>
                <a:latin typeface="Courier"/>
              </a:rPr>
              <a:t>, </a:t>
            </a:r>
            <a:r>
              <a:rPr>
                <a:solidFill>
                  <a:srgbClr val="4070A0"/>
                </a:solidFill>
                <a:latin typeface="Courier"/>
              </a:rPr>
              <a:t>'OSX'</a:t>
            </a:r>
            <a:r>
              <a:rPr>
                <a:latin typeface="Courier"/>
              </a:rPr>
              <a:t>],</a:t>
            </a:r>
            <a:br/>
            <a:r>
              <a:rPr>
                <a:latin typeface="Courier"/>
              </a:rPr>
              <a:t>    value</a:t>
            </a:r>
            <a:r>
              <a:rPr>
                <a:solidFill>
                  <a:srgbClr val="666666"/>
                </a:solidFill>
                <a:latin typeface="Courier"/>
              </a:rPr>
              <a:t>=</a:t>
            </a:r>
            <a:r>
              <a:rPr>
                <a:solidFill>
                  <a:srgbClr val="4070A0"/>
                </a:solidFill>
                <a:latin typeface="Courier"/>
              </a:rPr>
              <a:t>'OSX'</a:t>
            </a:r>
            <a:r>
              <a:rPr>
                <a:latin typeface="Courier"/>
              </a:rPr>
              <a:t>,</a:t>
            </a:r>
            <a:br/>
            <a:r>
              <a:rPr>
                <a:latin typeface="Courier"/>
              </a:rPr>
              <a:t>    </a:t>
            </a:r>
            <a:r>
              <a:rPr i="1">
                <a:solidFill>
                  <a:srgbClr val="60A0B0"/>
                </a:solidFill>
                <a:latin typeface="Courier"/>
              </a:rPr>
              <a:t># rows=10,</a:t>
            </a:r>
            <a:br/>
            <a:r>
              <a:rPr>
                <a:latin typeface="Courier"/>
              </a:rPr>
              <a:t>    description</a:t>
            </a:r>
            <a:r>
              <a:rPr>
                <a:solidFill>
                  <a:srgbClr val="666666"/>
                </a:solidFill>
                <a:latin typeface="Courier"/>
              </a:rPr>
              <a:t>=</a:t>
            </a:r>
            <a:r>
              <a:rPr>
                <a:solidFill>
                  <a:srgbClr val="4070A0"/>
                </a:solidFill>
                <a:latin typeface="Courier"/>
              </a:rPr>
              <a:t>'OS:'</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SelectionSlider</a:t>
            </a:r>
          </a:p>
          <a:p>
            <a:pPr lvl="0" indent="0">
              <a:buNone/>
            </a:pPr>
            <a:r>
              <a:rPr>
                <a:latin typeface="Courier"/>
              </a:rPr>
              <a:t>widgets.SelectionSlider(</a:t>
            </a:r>
            <a:br/>
            <a:r>
              <a:rPr>
                <a:latin typeface="Courier"/>
              </a:rPr>
              <a:t>    options</a:t>
            </a:r>
            <a:r>
              <a:rPr>
                <a:solidFill>
                  <a:srgbClr val="666666"/>
                </a:solidFill>
                <a:latin typeface="Courier"/>
              </a:rPr>
              <a:t>=</a:t>
            </a:r>
            <a:r>
              <a:rPr>
                <a:latin typeface="Courier"/>
              </a:rPr>
              <a:t>[</a:t>
            </a:r>
            <a:r>
              <a:rPr>
                <a:solidFill>
                  <a:srgbClr val="4070A0"/>
                </a:solidFill>
                <a:latin typeface="Courier"/>
              </a:rPr>
              <a:t>'scrambled'</a:t>
            </a:r>
            <a:r>
              <a:rPr>
                <a:latin typeface="Courier"/>
              </a:rPr>
              <a:t>, </a:t>
            </a:r>
            <a:r>
              <a:rPr>
                <a:solidFill>
                  <a:srgbClr val="4070A0"/>
                </a:solidFill>
                <a:latin typeface="Courier"/>
              </a:rPr>
              <a:t>'sunny side up'</a:t>
            </a:r>
            <a:r>
              <a:rPr>
                <a:latin typeface="Courier"/>
              </a:rPr>
              <a:t>, </a:t>
            </a:r>
            <a:r>
              <a:rPr>
                <a:solidFill>
                  <a:srgbClr val="4070A0"/>
                </a:solidFill>
                <a:latin typeface="Courier"/>
              </a:rPr>
              <a:t>'poached'</a:t>
            </a:r>
            <a:r>
              <a:rPr>
                <a:latin typeface="Courier"/>
              </a:rPr>
              <a:t>, </a:t>
            </a:r>
            <a:r>
              <a:rPr>
                <a:solidFill>
                  <a:srgbClr val="4070A0"/>
                </a:solidFill>
                <a:latin typeface="Courier"/>
              </a:rPr>
              <a:t>'over easy'</a:t>
            </a:r>
            <a:r>
              <a:rPr>
                <a:latin typeface="Courier"/>
              </a:rPr>
              <a:t>],</a:t>
            </a:r>
            <a:br/>
            <a:r>
              <a:rPr>
                <a:latin typeface="Courier"/>
              </a:rPr>
              <a:t>    value</a:t>
            </a:r>
            <a:r>
              <a:rPr>
                <a:solidFill>
                  <a:srgbClr val="666666"/>
                </a:solidFill>
                <a:latin typeface="Courier"/>
              </a:rPr>
              <a:t>=</a:t>
            </a:r>
            <a:r>
              <a:rPr>
                <a:solidFill>
                  <a:srgbClr val="4070A0"/>
                </a:solidFill>
                <a:latin typeface="Courier"/>
              </a:rPr>
              <a:t>'sunny side up'</a:t>
            </a:r>
            <a:r>
              <a:rPr>
                <a:latin typeface="Courier"/>
              </a:rPr>
              <a:t>,</a:t>
            </a:r>
            <a:br/>
            <a:r>
              <a:rPr>
                <a:latin typeface="Courier"/>
              </a:rPr>
              <a:t>    description</a:t>
            </a:r>
            <a:r>
              <a:rPr>
                <a:solidFill>
                  <a:srgbClr val="666666"/>
                </a:solidFill>
                <a:latin typeface="Courier"/>
              </a:rPr>
              <a:t>=</a:t>
            </a:r>
            <a:r>
              <a:rPr>
                <a:solidFill>
                  <a:srgbClr val="4070A0"/>
                </a:solidFill>
                <a:latin typeface="Courier"/>
              </a:rPr>
              <a:t>'I like my eggs ...'</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continuous_update</a:t>
            </a:r>
            <a:r>
              <a:rPr>
                <a:solidFill>
                  <a:srgbClr val="666666"/>
                </a:solidFill>
                <a:latin typeface="Courier"/>
              </a:rPr>
              <a:t>=</a:t>
            </a:r>
            <a:r>
              <a:rPr>
                <a:solidFill>
                  <a:srgbClr val="19177C"/>
                </a:solidFill>
                <a:latin typeface="Courier"/>
              </a:rPr>
              <a:t>False</a:t>
            </a:r>
            <a:r>
              <a:rPr>
                <a:latin typeface="Courier"/>
              </a:rPr>
              <a:t>,</a:t>
            </a:r>
            <a:br/>
            <a:r>
              <a:rPr>
                <a:latin typeface="Courier"/>
              </a:rPr>
              <a:t>    orientation</a:t>
            </a:r>
            <a:r>
              <a:rPr>
                <a:solidFill>
                  <a:srgbClr val="666666"/>
                </a:solidFill>
                <a:latin typeface="Courier"/>
              </a:rPr>
              <a:t>=</a:t>
            </a:r>
            <a:r>
              <a:rPr>
                <a:solidFill>
                  <a:srgbClr val="4070A0"/>
                </a:solidFill>
                <a:latin typeface="Courier"/>
              </a:rPr>
              <a:t>'horizontal'</a:t>
            </a:r>
            <a:r>
              <a:rPr>
                <a:latin typeface="Courier"/>
              </a:rPr>
              <a:t>,</a:t>
            </a:r>
            <a:br/>
            <a:r>
              <a:rPr>
                <a:latin typeface="Courier"/>
              </a:rPr>
              <a:t>    readout</a:t>
            </a:r>
            <a:r>
              <a:rPr>
                <a:solidFill>
                  <a:srgbClr val="666666"/>
                </a:solidFill>
                <a:latin typeface="Courier"/>
              </a:rPr>
              <a:t>=</a:t>
            </a:r>
            <a:r>
              <a:rPr>
                <a:solidFill>
                  <a:srgbClr val="19177C"/>
                </a:solidFill>
                <a:latin typeface="Courier"/>
              </a:rPr>
              <a:t>True</a:t>
            </a:r>
            <a:br/>
            <a:r>
              <a:rPr>
                <a:latin typeface="Courier"/>
              </a:rPr>
              <a:t>)</a:t>
            </a:r>
          </a:p>
          <a:p>
            <a:pPr lvl="0" indent="0" marL="0">
              <a:spcBef>
                <a:spcPts val="3000"/>
              </a:spcBef>
              <a:buNone/>
            </a:pPr>
            <a:r>
              <a:rPr b="1"/>
              <a:t>SelectionRangeSlider</a:t>
            </a:r>
          </a:p>
          <a:p>
            <a:pPr lvl="0" indent="0" marL="0">
              <a:buNone/>
            </a:pPr>
            <a:r>
              <a:rPr/>
              <a:t>The value, index, and label keys are 2-tuples of the min and max values selected. The options must be nonempty.</a:t>
            </a:r>
          </a:p>
          <a:p>
            <a:pPr lvl="0" indent="0">
              <a:buNone/>
            </a:pPr>
            <a:r>
              <a:rPr>
                <a:latin typeface="Courier"/>
              </a:rPr>
              <a:t>import datetime</a:t>
            </a:r>
            <a:br/>
            <a:r>
              <a:rPr>
                <a:latin typeface="Courier"/>
              </a:rPr>
              <a:t>dates </a:t>
            </a:r>
            <a:r>
              <a:rPr>
                <a:solidFill>
                  <a:srgbClr val="666666"/>
                </a:solidFill>
                <a:latin typeface="Courier"/>
              </a:rPr>
              <a:t>=</a:t>
            </a:r>
            <a:r>
              <a:rPr>
                <a:latin typeface="Courier"/>
              </a:rPr>
              <a:t> [datetime.date(</a:t>
            </a:r>
            <a:r>
              <a:rPr>
                <a:solidFill>
                  <a:srgbClr val="40A070"/>
                </a:solidFill>
                <a:latin typeface="Courier"/>
              </a:rPr>
              <a:t>2015</a:t>
            </a:r>
            <a:r>
              <a:rPr>
                <a:latin typeface="Courier"/>
              </a:rPr>
              <a:t>,i,</a:t>
            </a:r>
            <a:r>
              <a:rPr>
                <a:solidFill>
                  <a:srgbClr val="40A070"/>
                </a:solidFill>
                <a:latin typeface="Courier"/>
              </a:rPr>
              <a:t>1</a:t>
            </a: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13</a:t>
            </a:r>
            <a:r>
              <a:rPr>
                <a:latin typeface="Courier"/>
              </a:rPr>
              <a:t>)]</a:t>
            </a:r>
            <a:br/>
            <a:r>
              <a:rPr>
                <a:latin typeface="Courier"/>
              </a:rPr>
              <a:t>options </a:t>
            </a:r>
            <a:r>
              <a:rPr>
                <a:solidFill>
                  <a:srgbClr val="666666"/>
                </a:solidFill>
                <a:latin typeface="Courier"/>
              </a:rPr>
              <a:t>=</a:t>
            </a:r>
            <a:r>
              <a:rPr>
                <a:latin typeface="Courier"/>
              </a:rPr>
              <a:t> [(i.strftime(</a:t>
            </a:r>
            <a:r>
              <a:rPr>
                <a:solidFill>
                  <a:srgbClr val="4070A0"/>
                </a:solidFill>
                <a:latin typeface="Courier"/>
              </a:rPr>
              <a:t>'%b'</a:t>
            </a:r>
            <a:r>
              <a:rPr>
                <a:latin typeface="Courier"/>
              </a:rPr>
              <a:t>), i) </a:t>
            </a:r>
            <a:r>
              <a:rPr b="1">
                <a:solidFill>
                  <a:srgbClr val="007020"/>
                </a:solidFill>
                <a:latin typeface="Courier"/>
              </a:rPr>
              <a:t>for</a:t>
            </a:r>
            <a:r>
              <a:rPr>
                <a:latin typeface="Courier"/>
              </a:rPr>
              <a:t> i </a:t>
            </a:r>
            <a:r>
              <a:rPr b="1">
                <a:solidFill>
                  <a:srgbClr val="007020"/>
                </a:solidFill>
                <a:latin typeface="Courier"/>
              </a:rPr>
              <a:t>in</a:t>
            </a:r>
            <a:r>
              <a:rPr>
                <a:latin typeface="Courier"/>
              </a:rPr>
              <a:t> dates]</a:t>
            </a:r>
            <a:br/>
            <a:r>
              <a:rPr>
                <a:latin typeface="Courier"/>
              </a:rPr>
              <a:t>widgets.SelectionRangeSlider(</a:t>
            </a:r>
            <a:br/>
            <a:r>
              <a:rPr>
                <a:latin typeface="Courier"/>
              </a:rPr>
              <a:t>    options</a:t>
            </a:r>
            <a:r>
              <a:rPr>
                <a:solidFill>
                  <a:srgbClr val="666666"/>
                </a:solidFill>
                <a:latin typeface="Courier"/>
              </a:rPr>
              <a:t>=</a:t>
            </a:r>
            <a:r>
              <a:rPr>
                <a:latin typeface="Courier"/>
              </a:rPr>
              <a:t>options,</a:t>
            </a:r>
            <a:br/>
            <a:r>
              <a:rPr>
                <a:latin typeface="Courier"/>
              </a:rPr>
              <a:t>    index</a:t>
            </a:r>
            <a:r>
              <a:rPr>
                <a:solidFill>
                  <a:srgbClr val="666666"/>
                </a:solidFill>
                <a:latin typeface="Courier"/>
              </a:rPr>
              <a:t>=</a:t>
            </a:r>
            <a:r>
              <a:rPr>
                <a:latin typeface="Courier"/>
              </a:rPr>
              <a:t>(</a:t>
            </a:r>
            <a:r>
              <a:rPr>
                <a:solidFill>
                  <a:srgbClr val="40A070"/>
                </a:solidFill>
                <a:latin typeface="Courier"/>
              </a:rPr>
              <a:t>0</a:t>
            </a:r>
            <a:r>
              <a:rPr>
                <a:latin typeface="Courier"/>
              </a:rPr>
              <a:t>,</a:t>
            </a:r>
            <a:r>
              <a:rPr>
                <a:solidFill>
                  <a:srgbClr val="40A070"/>
                </a:solidFill>
                <a:latin typeface="Courier"/>
              </a:rPr>
              <a:t>11</a:t>
            </a:r>
            <a:r>
              <a:rPr>
                <a:latin typeface="Courier"/>
              </a:rPr>
              <a:t>),</a:t>
            </a:r>
            <a:br/>
            <a:r>
              <a:rPr>
                <a:latin typeface="Courier"/>
              </a:rPr>
              <a:t>    description</a:t>
            </a:r>
            <a:r>
              <a:rPr>
                <a:solidFill>
                  <a:srgbClr val="666666"/>
                </a:solidFill>
                <a:latin typeface="Courier"/>
              </a:rPr>
              <a:t>=</a:t>
            </a:r>
            <a:r>
              <a:rPr>
                <a:solidFill>
                  <a:srgbClr val="4070A0"/>
                </a:solidFill>
                <a:latin typeface="Courier"/>
              </a:rPr>
              <a:t>'Months (2015)'</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ToggleButtons</a:t>
            </a:r>
          </a:p>
          <a:p>
            <a:pPr lvl="0" indent="0">
              <a:buNone/>
            </a:pPr>
            <a:r>
              <a:rPr>
                <a:latin typeface="Courier"/>
              </a:rPr>
              <a:t>widgets.ToggleButtons(</a:t>
            </a:r>
            <a:br/>
            <a:r>
              <a:rPr>
                <a:latin typeface="Courier"/>
              </a:rPr>
              <a:t>    options</a:t>
            </a:r>
            <a:r>
              <a:rPr>
                <a:solidFill>
                  <a:srgbClr val="666666"/>
                </a:solidFill>
                <a:latin typeface="Courier"/>
              </a:rPr>
              <a:t>=</a:t>
            </a:r>
            <a:r>
              <a:rPr>
                <a:latin typeface="Courier"/>
              </a:rPr>
              <a:t>[</a:t>
            </a:r>
            <a:r>
              <a:rPr>
                <a:solidFill>
                  <a:srgbClr val="4070A0"/>
                </a:solidFill>
                <a:latin typeface="Courier"/>
              </a:rPr>
              <a:t>'Slow'</a:t>
            </a:r>
            <a:r>
              <a:rPr>
                <a:latin typeface="Courier"/>
              </a:rPr>
              <a:t>, </a:t>
            </a:r>
            <a:r>
              <a:rPr>
                <a:solidFill>
                  <a:srgbClr val="4070A0"/>
                </a:solidFill>
                <a:latin typeface="Courier"/>
              </a:rPr>
              <a:t>'Regular'</a:t>
            </a:r>
            <a:r>
              <a:rPr>
                <a:latin typeface="Courier"/>
              </a:rPr>
              <a:t>, </a:t>
            </a:r>
            <a:r>
              <a:rPr>
                <a:solidFill>
                  <a:srgbClr val="4070A0"/>
                </a:solidFill>
                <a:latin typeface="Courier"/>
              </a:rPr>
              <a:t>'Fast'</a:t>
            </a:r>
            <a:r>
              <a:rPr>
                <a:latin typeface="Courier"/>
              </a:rPr>
              <a:t>],</a:t>
            </a:r>
            <a:br/>
            <a:r>
              <a:rPr>
                <a:latin typeface="Courier"/>
              </a:rPr>
              <a:t>    description</a:t>
            </a:r>
            <a:r>
              <a:rPr>
                <a:solidFill>
                  <a:srgbClr val="666666"/>
                </a:solidFill>
                <a:latin typeface="Courier"/>
              </a:rPr>
              <a:t>=</a:t>
            </a:r>
            <a:r>
              <a:rPr>
                <a:solidFill>
                  <a:srgbClr val="4070A0"/>
                </a:solidFill>
                <a:latin typeface="Courier"/>
              </a:rPr>
              <a:t>'Speed:'</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button_style</a:t>
            </a:r>
            <a:r>
              <a:rPr>
                <a:solidFill>
                  <a:srgbClr val="666666"/>
                </a:solidFill>
                <a:latin typeface="Courier"/>
              </a:rPr>
              <a:t>=</a:t>
            </a:r>
            <a:r>
              <a:rPr>
                <a:solidFill>
                  <a:srgbClr val="4070A0"/>
                </a:solidFill>
                <a:latin typeface="Courier"/>
              </a:rPr>
              <a:t>''</a:t>
            </a:r>
            <a:r>
              <a:rPr>
                <a:latin typeface="Courier"/>
              </a:rPr>
              <a:t>, </a:t>
            </a:r>
            <a:r>
              <a:rPr i="1">
                <a:solidFill>
                  <a:srgbClr val="60A0B0"/>
                </a:solidFill>
                <a:latin typeface="Courier"/>
              </a:rPr>
              <a:t># 'success', 'info', 'warning', 'danger' or ''</a:t>
            </a:r>
            <a:br/>
            <a:r>
              <a:rPr>
                <a:latin typeface="Courier"/>
              </a:rPr>
              <a:t>    tooltips</a:t>
            </a:r>
            <a:r>
              <a:rPr>
                <a:solidFill>
                  <a:srgbClr val="666666"/>
                </a:solidFill>
                <a:latin typeface="Courier"/>
              </a:rPr>
              <a:t>=</a:t>
            </a:r>
            <a:r>
              <a:rPr>
                <a:latin typeface="Courier"/>
              </a:rPr>
              <a:t>[</a:t>
            </a:r>
            <a:r>
              <a:rPr>
                <a:solidFill>
                  <a:srgbClr val="4070A0"/>
                </a:solidFill>
                <a:latin typeface="Courier"/>
              </a:rPr>
              <a:t>'Description of slow'</a:t>
            </a:r>
            <a:r>
              <a:rPr>
                <a:latin typeface="Courier"/>
              </a:rPr>
              <a:t>, </a:t>
            </a:r>
            <a:r>
              <a:rPr>
                <a:solidFill>
                  <a:srgbClr val="4070A0"/>
                </a:solidFill>
                <a:latin typeface="Courier"/>
              </a:rPr>
              <a:t>'Description of regular'</a:t>
            </a:r>
            <a:r>
              <a:rPr>
                <a:latin typeface="Courier"/>
              </a:rPr>
              <a:t>, </a:t>
            </a:r>
            <a:r>
              <a:rPr>
                <a:solidFill>
                  <a:srgbClr val="4070A0"/>
                </a:solidFill>
                <a:latin typeface="Courier"/>
              </a:rPr>
              <a:t>'Description of fast'</a:t>
            </a:r>
            <a:r>
              <a:rPr>
                <a:latin typeface="Courier"/>
              </a:rPr>
              <a:t>],</a:t>
            </a:r>
            <a:br/>
            <a:r>
              <a:rPr>
                <a:latin typeface="Courier"/>
              </a:rPr>
              <a:t>    </a:t>
            </a:r>
            <a:r>
              <a:rPr i="1">
                <a:solidFill>
                  <a:srgbClr val="60A0B0"/>
                </a:solidFill>
                <a:latin typeface="Courier"/>
              </a:rPr>
              <a:t># icons=['check'] * 3</a:t>
            </a:r>
            <a:br/>
            <a:r>
              <a:rPr>
                <a:latin typeface="Courier"/>
              </a:rPr>
              <a:t>)</a:t>
            </a:r>
          </a:p>
          <a:p>
            <a:pPr lvl="0" indent="0" marL="0">
              <a:spcBef>
                <a:spcPts val="3000"/>
              </a:spcBef>
              <a:buNone/>
            </a:pPr>
            <a:r>
              <a:rPr b="1"/>
              <a:t>SelectMultiple</a:t>
            </a:r>
          </a:p>
          <a:p>
            <a:pPr lvl="0" indent="0" marL="0">
              <a:buNone/>
            </a:pPr>
            <a:r>
              <a:rPr/>
              <a:t>Multiple values can be selected with shift and/or ctrl (or command) pressed and mouse clicks or arrow keys.</a:t>
            </a:r>
          </a:p>
          <a:p>
            <a:pPr lvl="0" indent="0">
              <a:buNone/>
            </a:pPr>
            <a:r>
              <a:rPr>
                <a:latin typeface="Courier"/>
              </a:rPr>
              <a:t>widgets.SelectMultiple(</a:t>
            </a:r>
            <a:br/>
            <a:r>
              <a:rPr>
                <a:latin typeface="Courier"/>
              </a:rPr>
              <a:t>    options</a:t>
            </a:r>
            <a:r>
              <a:rPr>
                <a:solidFill>
                  <a:srgbClr val="666666"/>
                </a:solidFill>
                <a:latin typeface="Courier"/>
              </a:rPr>
              <a:t>=</a:t>
            </a:r>
            <a:r>
              <a:rPr>
                <a:latin typeface="Courier"/>
              </a:rPr>
              <a:t>[</a:t>
            </a:r>
            <a:r>
              <a:rPr>
                <a:solidFill>
                  <a:srgbClr val="4070A0"/>
                </a:solidFill>
                <a:latin typeface="Courier"/>
              </a:rPr>
              <a:t>'Apples'</a:t>
            </a:r>
            <a:r>
              <a:rPr>
                <a:latin typeface="Courier"/>
              </a:rPr>
              <a:t>, </a:t>
            </a:r>
            <a:r>
              <a:rPr>
                <a:solidFill>
                  <a:srgbClr val="4070A0"/>
                </a:solidFill>
                <a:latin typeface="Courier"/>
              </a:rPr>
              <a:t>'Oranges'</a:t>
            </a:r>
            <a:r>
              <a:rPr>
                <a:latin typeface="Courier"/>
              </a:rPr>
              <a:t>, </a:t>
            </a:r>
            <a:r>
              <a:rPr>
                <a:solidFill>
                  <a:srgbClr val="4070A0"/>
                </a:solidFill>
                <a:latin typeface="Courier"/>
              </a:rPr>
              <a:t>'Pears'</a:t>
            </a:r>
            <a:r>
              <a:rPr>
                <a:latin typeface="Courier"/>
              </a:rPr>
              <a:t>],</a:t>
            </a:r>
            <a:br/>
            <a:r>
              <a:rPr>
                <a:latin typeface="Courier"/>
              </a:rPr>
              <a:t>    value</a:t>
            </a:r>
            <a:r>
              <a:rPr>
                <a:solidFill>
                  <a:srgbClr val="666666"/>
                </a:solidFill>
                <a:latin typeface="Courier"/>
              </a:rPr>
              <a:t>=</a:t>
            </a:r>
            <a:r>
              <a:rPr>
                <a:latin typeface="Courier"/>
              </a:rPr>
              <a:t>[</a:t>
            </a:r>
            <a:r>
              <a:rPr>
                <a:solidFill>
                  <a:srgbClr val="4070A0"/>
                </a:solidFill>
                <a:latin typeface="Courier"/>
              </a:rPr>
              <a:t>'Oranges'</a:t>
            </a:r>
            <a:r>
              <a:rPr>
                <a:latin typeface="Courier"/>
              </a:rPr>
              <a:t>],</a:t>
            </a:r>
            <a:br/>
            <a:r>
              <a:rPr>
                <a:latin typeface="Courier"/>
              </a:rPr>
              <a:t>    </a:t>
            </a:r>
            <a:r>
              <a:rPr i="1">
                <a:solidFill>
                  <a:srgbClr val="60A0B0"/>
                </a:solidFill>
                <a:latin typeface="Courier"/>
              </a:rPr>
              <a:t># rows=10,</a:t>
            </a:r>
            <a:br/>
            <a:r>
              <a:rPr>
                <a:latin typeface="Courier"/>
              </a:rPr>
              <a:t>    description</a:t>
            </a:r>
            <a:r>
              <a:rPr>
                <a:solidFill>
                  <a:srgbClr val="666666"/>
                </a:solidFill>
                <a:latin typeface="Courier"/>
              </a:rPr>
              <a:t>=</a:t>
            </a:r>
            <a:r>
              <a:rPr>
                <a:solidFill>
                  <a:srgbClr val="4070A0"/>
                </a:solidFill>
                <a:latin typeface="Courier"/>
              </a:rPr>
              <a:t>'Fruits'</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String widgets</a:t>
            </a:r>
          </a:p>
          <a:p>
            <a:pPr lvl="0" indent="0" marL="0">
              <a:buNone/>
            </a:pPr>
            <a:r>
              <a:rPr/>
              <a:t>There are several widgets that can be used to display a string value. The </a:t>
            </a:r>
            <a:r>
              <a:rPr>
                <a:latin typeface="Courier"/>
              </a:rPr>
              <a:t>Text</a:t>
            </a:r>
            <a:r>
              <a:rPr/>
              <a:t> and </a:t>
            </a:r>
            <a:r>
              <a:rPr>
                <a:latin typeface="Courier"/>
              </a:rPr>
              <a:t>Textarea</a:t>
            </a:r>
            <a:r>
              <a:rPr/>
              <a:t> widgets accept input. The </a:t>
            </a:r>
            <a:r>
              <a:rPr>
                <a:latin typeface="Courier"/>
              </a:rPr>
              <a:t>HTML</a:t>
            </a:r>
            <a:r>
              <a:rPr/>
              <a:t> and </a:t>
            </a:r>
            <a:r>
              <a:rPr>
                <a:latin typeface="Courier"/>
              </a:rPr>
              <a:t>HTMLMath</a:t>
            </a:r>
            <a:r>
              <a:rPr/>
              <a:t> widgets display a string as HTML (</a:t>
            </a:r>
            <a:r>
              <a:rPr>
                <a:latin typeface="Courier"/>
              </a:rPr>
              <a:t>HTMLMath</a:t>
            </a:r>
            <a:r>
              <a:rPr/>
              <a:t> also renders math). The </a:t>
            </a:r>
            <a:r>
              <a:rPr>
                <a:latin typeface="Courier"/>
              </a:rPr>
              <a:t>Label</a:t>
            </a:r>
            <a:r>
              <a:rPr/>
              <a:t> widget can be used to construct a custom control label.</a:t>
            </a:r>
          </a:p>
          <a:p>
            <a:pPr lvl="0" indent="0" marL="0">
              <a:spcBef>
                <a:spcPts val="3000"/>
              </a:spcBef>
              <a:buNone/>
            </a:pPr>
            <a:r>
              <a:rPr b="1"/>
              <a:t>Text</a:t>
            </a:r>
          </a:p>
          <a:p>
            <a:pPr lvl="0" indent="0">
              <a:buNone/>
            </a:pPr>
            <a:r>
              <a:rPr>
                <a:latin typeface="Courier"/>
              </a:rPr>
              <a:t>widgets.Text(</a:t>
            </a:r>
            <a:br/>
            <a:r>
              <a:rPr>
                <a:latin typeface="Courier"/>
              </a:rPr>
              <a:t>    value</a:t>
            </a:r>
            <a:r>
              <a:rPr>
                <a:solidFill>
                  <a:srgbClr val="666666"/>
                </a:solidFill>
                <a:latin typeface="Courier"/>
              </a:rPr>
              <a:t>=</a:t>
            </a:r>
            <a:r>
              <a:rPr>
                <a:solidFill>
                  <a:srgbClr val="4070A0"/>
                </a:solidFill>
                <a:latin typeface="Courier"/>
              </a:rPr>
              <a:t>'Hello World'</a:t>
            </a:r>
            <a:r>
              <a:rPr>
                <a:latin typeface="Courier"/>
              </a:rPr>
              <a:t>,</a:t>
            </a:r>
            <a:br/>
            <a:r>
              <a:rPr>
                <a:latin typeface="Courier"/>
              </a:rPr>
              <a:t>    placeholder</a:t>
            </a:r>
            <a:r>
              <a:rPr>
                <a:solidFill>
                  <a:srgbClr val="666666"/>
                </a:solidFill>
                <a:latin typeface="Courier"/>
              </a:rPr>
              <a:t>=</a:t>
            </a:r>
            <a:r>
              <a:rPr>
                <a:solidFill>
                  <a:srgbClr val="4070A0"/>
                </a:solidFill>
                <a:latin typeface="Courier"/>
              </a:rPr>
              <a:t>'Type something'</a:t>
            </a:r>
            <a:r>
              <a:rPr>
                <a:latin typeface="Courier"/>
              </a:rPr>
              <a:t>,</a:t>
            </a:r>
            <a:br/>
            <a:r>
              <a:rPr>
                <a:latin typeface="Courier"/>
              </a:rPr>
              <a:t>    description</a:t>
            </a:r>
            <a:r>
              <a:rPr>
                <a:solidFill>
                  <a:srgbClr val="666666"/>
                </a:solidFill>
                <a:latin typeface="Courier"/>
              </a:rPr>
              <a:t>=</a:t>
            </a:r>
            <a:r>
              <a:rPr>
                <a:solidFill>
                  <a:srgbClr val="4070A0"/>
                </a:solidFill>
                <a:latin typeface="Courier"/>
              </a:rPr>
              <a:t>'String:'</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Textarea</a:t>
            </a:r>
          </a:p>
          <a:p>
            <a:pPr lvl="0" indent="0">
              <a:buNone/>
            </a:pPr>
            <a:r>
              <a:rPr>
                <a:latin typeface="Courier"/>
              </a:rPr>
              <a:t>widgets.Textarea(</a:t>
            </a:r>
            <a:br/>
            <a:r>
              <a:rPr>
                <a:latin typeface="Courier"/>
              </a:rPr>
              <a:t>    value</a:t>
            </a:r>
            <a:r>
              <a:rPr>
                <a:solidFill>
                  <a:srgbClr val="666666"/>
                </a:solidFill>
                <a:latin typeface="Courier"/>
              </a:rPr>
              <a:t>=</a:t>
            </a:r>
            <a:r>
              <a:rPr>
                <a:solidFill>
                  <a:srgbClr val="4070A0"/>
                </a:solidFill>
                <a:latin typeface="Courier"/>
              </a:rPr>
              <a:t>'Hello World'</a:t>
            </a:r>
            <a:r>
              <a:rPr>
                <a:latin typeface="Courier"/>
              </a:rPr>
              <a:t>,</a:t>
            </a:r>
            <a:br/>
            <a:r>
              <a:rPr>
                <a:latin typeface="Courier"/>
              </a:rPr>
              <a:t>    placeholder</a:t>
            </a:r>
            <a:r>
              <a:rPr>
                <a:solidFill>
                  <a:srgbClr val="666666"/>
                </a:solidFill>
                <a:latin typeface="Courier"/>
              </a:rPr>
              <a:t>=</a:t>
            </a:r>
            <a:r>
              <a:rPr>
                <a:solidFill>
                  <a:srgbClr val="4070A0"/>
                </a:solidFill>
                <a:latin typeface="Courier"/>
              </a:rPr>
              <a:t>'Type something'</a:t>
            </a:r>
            <a:r>
              <a:rPr>
                <a:latin typeface="Courier"/>
              </a:rPr>
              <a:t>,</a:t>
            </a:r>
            <a:br/>
            <a:r>
              <a:rPr>
                <a:latin typeface="Courier"/>
              </a:rPr>
              <a:t>    description</a:t>
            </a:r>
            <a:r>
              <a:rPr>
                <a:solidFill>
                  <a:srgbClr val="666666"/>
                </a:solidFill>
                <a:latin typeface="Courier"/>
              </a:rPr>
              <a:t>=</a:t>
            </a:r>
            <a:r>
              <a:rPr>
                <a:solidFill>
                  <a:srgbClr val="4070A0"/>
                </a:solidFill>
                <a:latin typeface="Courier"/>
              </a:rPr>
              <a:t>'String:'</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br/>
            <a:r>
              <a:rPr>
                <a:latin typeface="Courier"/>
              </a:rPr>
              <a:t>)</a:t>
            </a:r>
          </a:p>
          <a:p>
            <a:pPr lvl="0" indent="0" marL="0">
              <a:spcBef>
                <a:spcPts val="3000"/>
              </a:spcBef>
              <a:buNone/>
            </a:pPr>
            <a:r>
              <a:rPr b="1"/>
              <a:t>Label</a:t>
            </a:r>
          </a:p>
          <a:p>
            <a:pPr lvl="0" indent="0" marL="0">
              <a:buNone/>
            </a:pPr>
            <a:r>
              <a:rPr/>
              <a:t>The </a:t>
            </a:r>
            <a:r>
              <a:rPr>
                <a:latin typeface="Courier"/>
              </a:rPr>
              <a:t>Label</a:t>
            </a:r>
            <a:r>
              <a:rPr/>
              <a:t> widget is useful if you need to build a custom description next to a control using similar styling to the built-in control descriptions.</a:t>
            </a:r>
          </a:p>
          <a:p>
            <a:pPr lvl="0" indent="0">
              <a:buNone/>
            </a:pPr>
            <a:r>
              <a:rPr>
                <a:latin typeface="Courier"/>
              </a:rPr>
              <a:t>widgets.HBox([widgets.Label(value</a:t>
            </a:r>
            <a:r>
              <a:rPr>
                <a:solidFill>
                  <a:srgbClr val="666666"/>
                </a:solidFill>
                <a:latin typeface="Courier"/>
              </a:rPr>
              <a:t>=</a:t>
            </a:r>
            <a:r>
              <a:rPr>
                <a:solidFill>
                  <a:srgbClr val="4070A0"/>
                </a:solidFill>
                <a:latin typeface="Courier"/>
              </a:rPr>
              <a:t>"The $m$ in $E=mc^2$:"</a:t>
            </a:r>
            <a:r>
              <a:rPr>
                <a:latin typeface="Courier"/>
              </a:rPr>
              <a:t>), widgets.FloatSlider()])</a:t>
            </a:r>
          </a:p>
          <a:p>
            <a:pPr lvl="0" indent="0" marL="0">
              <a:spcBef>
                <a:spcPts val="3000"/>
              </a:spcBef>
              <a:buNone/>
            </a:pPr>
            <a:r>
              <a:rPr b="1"/>
              <a:t>HTML</a:t>
            </a:r>
          </a:p>
          <a:p>
            <a:pPr lvl="0" indent="0">
              <a:buNone/>
            </a:pPr>
            <a:r>
              <a:rPr>
                <a:latin typeface="Courier"/>
              </a:rPr>
              <a:t>widgets.HTML(</a:t>
            </a:r>
            <a:br/>
            <a:r>
              <a:rPr>
                <a:latin typeface="Courier"/>
              </a:rPr>
              <a:t>    value</a:t>
            </a:r>
            <a:r>
              <a:rPr>
                <a:solidFill>
                  <a:srgbClr val="666666"/>
                </a:solidFill>
                <a:latin typeface="Courier"/>
              </a:rPr>
              <a:t>=</a:t>
            </a:r>
            <a:r>
              <a:rPr>
                <a:solidFill>
                  <a:srgbClr val="4070A0"/>
                </a:solidFill>
                <a:latin typeface="Courier"/>
              </a:rPr>
              <a:t>"Hello &lt;b&gt;World&lt;/b&gt;"</a:t>
            </a:r>
            <a:r>
              <a:rPr>
                <a:latin typeface="Courier"/>
              </a:rPr>
              <a:t>,</a:t>
            </a:r>
            <a:br/>
            <a:r>
              <a:rPr>
                <a:latin typeface="Courier"/>
              </a:rPr>
              <a:t>    placeholder</a:t>
            </a:r>
            <a:r>
              <a:rPr>
                <a:solidFill>
                  <a:srgbClr val="666666"/>
                </a:solidFill>
                <a:latin typeface="Courier"/>
              </a:rPr>
              <a:t>=</a:t>
            </a:r>
            <a:r>
              <a:rPr>
                <a:solidFill>
                  <a:srgbClr val="4070A0"/>
                </a:solidFill>
                <a:latin typeface="Courier"/>
              </a:rPr>
              <a:t>'Some HTML'</a:t>
            </a:r>
            <a:r>
              <a:rPr>
                <a:latin typeface="Courier"/>
              </a:rPr>
              <a:t>,</a:t>
            </a:r>
            <a:br/>
            <a:r>
              <a:rPr>
                <a:latin typeface="Courier"/>
              </a:rPr>
              <a:t>    description</a:t>
            </a:r>
            <a:r>
              <a:rPr>
                <a:solidFill>
                  <a:srgbClr val="666666"/>
                </a:solidFill>
                <a:latin typeface="Courier"/>
              </a:rPr>
              <a:t>=</a:t>
            </a:r>
            <a:r>
              <a:rPr>
                <a:solidFill>
                  <a:srgbClr val="4070A0"/>
                </a:solidFill>
                <a:latin typeface="Courier"/>
              </a:rPr>
              <a:t>'Some HTML'</a:t>
            </a:r>
            <a:r>
              <a:rPr>
                <a:latin typeface="Courier"/>
              </a:rPr>
              <a:t>,</a:t>
            </a:r>
            <a:br/>
            <a:r>
              <a:rPr>
                <a:latin typeface="Courier"/>
              </a:rPr>
              <a:t>)</a:t>
            </a:r>
          </a:p>
          <a:p>
            <a:pPr lvl="0" indent="0" marL="0">
              <a:spcBef>
                <a:spcPts val="3000"/>
              </a:spcBef>
              <a:buNone/>
            </a:pPr>
            <a:r>
              <a:rPr b="1"/>
              <a:t>HTML Math</a:t>
            </a:r>
          </a:p>
          <a:p>
            <a:pPr lvl="0" indent="0">
              <a:buNone/>
            </a:pPr>
            <a:r>
              <a:rPr>
                <a:latin typeface="Courier"/>
              </a:rPr>
              <a:t>widgets.HTMLMath(</a:t>
            </a:r>
            <a:br/>
            <a:r>
              <a:rPr>
                <a:latin typeface="Courier"/>
              </a:rPr>
              <a:t>    value</a:t>
            </a:r>
            <a:r>
              <a:rPr>
                <a:solidFill>
                  <a:srgbClr val="666666"/>
                </a:solidFill>
                <a:latin typeface="Courier"/>
              </a:rPr>
              <a:t>=</a:t>
            </a:r>
            <a:r>
              <a:rPr>
                <a:solidFill>
                  <a:srgbClr val="4070A0"/>
                </a:solidFill>
                <a:latin typeface="Courier"/>
              </a:rPr>
              <a:t>r"Some math and &lt;i&gt;HTML&lt;/i&gt;: \(x^2\) and $$\frac{x+1}{x-1}$$"</a:t>
            </a:r>
            <a:r>
              <a:rPr>
                <a:latin typeface="Courier"/>
              </a:rPr>
              <a:t>,</a:t>
            </a:r>
            <a:br/>
            <a:r>
              <a:rPr>
                <a:latin typeface="Courier"/>
              </a:rPr>
              <a:t>    placeholder</a:t>
            </a:r>
            <a:r>
              <a:rPr>
                <a:solidFill>
                  <a:srgbClr val="666666"/>
                </a:solidFill>
                <a:latin typeface="Courier"/>
              </a:rPr>
              <a:t>=</a:t>
            </a:r>
            <a:r>
              <a:rPr>
                <a:solidFill>
                  <a:srgbClr val="4070A0"/>
                </a:solidFill>
                <a:latin typeface="Courier"/>
              </a:rPr>
              <a:t>'Some HTML'</a:t>
            </a:r>
            <a:r>
              <a:rPr>
                <a:latin typeface="Courier"/>
              </a:rPr>
              <a:t>,</a:t>
            </a:r>
            <a:br/>
            <a:r>
              <a:rPr>
                <a:latin typeface="Courier"/>
              </a:rPr>
              <a:t>    description</a:t>
            </a:r>
            <a:r>
              <a:rPr>
                <a:solidFill>
                  <a:srgbClr val="666666"/>
                </a:solidFill>
                <a:latin typeface="Courier"/>
              </a:rPr>
              <a:t>=</a:t>
            </a:r>
            <a:r>
              <a:rPr>
                <a:solidFill>
                  <a:srgbClr val="4070A0"/>
                </a:solidFill>
                <a:latin typeface="Courier"/>
              </a:rPr>
              <a:t>'Some HTML'</a:t>
            </a:r>
            <a:r>
              <a:rPr>
                <a:latin typeface="Courier"/>
              </a:rPr>
              <a:t>,</a:t>
            </a:r>
            <a:br/>
            <a:r>
              <a:rPr>
                <a:latin typeface="Courier"/>
              </a:rPr>
              <a:t>)</a:t>
            </a:r>
          </a:p>
          <a:p>
            <a:pPr lvl="0" indent="0" marL="0">
              <a:spcBef>
                <a:spcPts val="3000"/>
              </a:spcBef>
              <a:buNone/>
            </a:pPr>
            <a:r>
              <a:rPr b="1"/>
              <a:t>Image</a:t>
            </a:r>
          </a:p>
          <a:p>
            <a:pPr lvl="0" indent="0">
              <a:buNone/>
            </a:pPr>
            <a:r>
              <a:rPr>
                <a:latin typeface="Courier"/>
              </a:rPr>
              <a:t>file </a:t>
            </a:r>
            <a:r>
              <a:rPr>
                <a:solidFill>
                  <a:srgbClr val="666666"/>
                </a:solidFill>
                <a:latin typeface="Courier"/>
              </a:rPr>
              <a:t>=</a:t>
            </a:r>
            <a:r>
              <a:rPr>
                <a:latin typeface="Courier"/>
              </a:rPr>
              <a:t> open(</a:t>
            </a:r>
            <a:r>
              <a:rPr>
                <a:solidFill>
                  <a:srgbClr val="4070A0"/>
                </a:solidFill>
                <a:latin typeface="Courier"/>
              </a:rPr>
              <a:t>"images/WidgetArch.png"</a:t>
            </a:r>
            <a:r>
              <a:rPr>
                <a:latin typeface="Courier"/>
              </a:rPr>
              <a:t>, </a:t>
            </a:r>
            <a:r>
              <a:rPr>
                <a:solidFill>
                  <a:srgbClr val="4070A0"/>
                </a:solidFill>
                <a:latin typeface="Courier"/>
              </a:rPr>
              <a:t>"rb"</a:t>
            </a:r>
            <a:r>
              <a:rPr>
                <a:latin typeface="Courier"/>
              </a:rPr>
              <a:t>)</a:t>
            </a:r>
            <a:br/>
            <a:r>
              <a:rPr>
                <a:latin typeface="Courier"/>
              </a:rPr>
              <a:t>image </a:t>
            </a:r>
            <a:r>
              <a:rPr>
                <a:solidFill>
                  <a:srgbClr val="666666"/>
                </a:solidFill>
                <a:latin typeface="Courier"/>
              </a:rPr>
              <a:t>=</a:t>
            </a:r>
            <a:r>
              <a:rPr>
                <a:latin typeface="Courier"/>
              </a:rPr>
              <a:t> file.read()</a:t>
            </a:r>
            <a:br/>
            <a:r>
              <a:rPr>
                <a:latin typeface="Courier"/>
              </a:rPr>
              <a:t>widgets.Image(</a:t>
            </a:r>
            <a:br/>
            <a:r>
              <a:rPr>
                <a:latin typeface="Courier"/>
              </a:rPr>
              <a:t>    value</a:t>
            </a:r>
            <a:r>
              <a:rPr>
                <a:solidFill>
                  <a:srgbClr val="666666"/>
                </a:solidFill>
                <a:latin typeface="Courier"/>
              </a:rPr>
              <a:t>=</a:t>
            </a:r>
            <a:r>
              <a:rPr>
                <a:latin typeface="Courier"/>
              </a:rPr>
              <a:t>image,</a:t>
            </a:r>
            <a:br/>
            <a:r>
              <a:rPr>
                <a:latin typeface="Courier"/>
              </a:rPr>
              <a:t>    format</a:t>
            </a:r>
            <a:r>
              <a:rPr>
                <a:solidFill>
                  <a:srgbClr val="666666"/>
                </a:solidFill>
                <a:latin typeface="Courier"/>
              </a:rPr>
              <a:t>=</a:t>
            </a:r>
            <a:r>
              <a:rPr>
                <a:solidFill>
                  <a:srgbClr val="4070A0"/>
                </a:solidFill>
                <a:latin typeface="Courier"/>
              </a:rPr>
              <a:t>'png'</a:t>
            </a:r>
            <a:r>
              <a:rPr>
                <a:latin typeface="Courier"/>
              </a:rPr>
              <a:t>,</a:t>
            </a:r>
            <a:br/>
            <a:r>
              <a:rPr>
                <a:latin typeface="Courier"/>
              </a:rPr>
              <a:t>    width</a:t>
            </a:r>
            <a:r>
              <a:rPr>
                <a:solidFill>
                  <a:srgbClr val="666666"/>
                </a:solidFill>
                <a:latin typeface="Courier"/>
              </a:rPr>
              <a:t>=</a:t>
            </a:r>
            <a:r>
              <a:rPr>
                <a:solidFill>
                  <a:srgbClr val="40A070"/>
                </a:solidFill>
                <a:latin typeface="Courier"/>
              </a:rPr>
              <a:t>300</a:t>
            </a:r>
            <a:r>
              <a:rPr>
                <a:latin typeface="Courier"/>
              </a:rPr>
              <a:t>,</a:t>
            </a:r>
            <a:br/>
            <a:r>
              <a:rPr>
                <a:latin typeface="Courier"/>
              </a:rPr>
              <a:t>    height</a:t>
            </a:r>
            <a:r>
              <a:rPr>
                <a:solidFill>
                  <a:srgbClr val="666666"/>
                </a:solidFill>
                <a:latin typeface="Courier"/>
              </a:rPr>
              <a:t>=</a:t>
            </a:r>
            <a:r>
              <a:rPr>
                <a:solidFill>
                  <a:srgbClr val="40A070"/>
                </a:solidFill>
                <a:latin typeface="Courier"/>
              </a:rPr>
              <a:t>400</a:t>
            </a:r>
            <a:r>
              <a:rPr>
                <a:latin typeface="Courier"/>
              </a:rPr>
              <a:t>,</a:t>
            </a:r>
            <a:br/>
            <a:r>
              <a:rPr>
                <a:latin typeface="Courier"/>
              </a:rPr>
              <a:t>)</a:t>
            </a:r>
          </a:p>
          <a:p>
            <a:pPr lvl="0" indent="0" marL="0">
              <a:spcBef>
                <a:spcPts val="3000"/>
              </a:spcBef>
              <a:buNone/>
            </a:pPr>
            <a:r>
              <a:rPr b="1"/>
              <a:t>Button</a:t>
            </a:r>
          </a:p>
          <a:p>
            <a:pPr lvl="0" indent="0">
              <a:buNone/>
            </a:pPr>
            <a:r>
              <a:rPr>
                <a:latin typeface="Courier"/>
              </a:rPr>
              <a:t>widgets.Button(</a:t>
            </a:r>
            <a:br/>
            <a:r>
              <a:rPr>
                <a:latin typeface="Courier"/>
              </a:rPr>
              <a:t>    description</a:t>
            </a:r>
            <a:r>
              <a:rPr>
                <a:solidFill>
                  <a:srgbClr val="666666"/>
                </a:solidFill>
                <a:latin typeface="Courier"/>
              </a:rPr>
              <a:t>=</a:t>
            </a:r>
            <a:r>
              <a:rPr>
                <a:solidFill>
                  <a:srgbClr val="4070A0"/>
                </a:solidFill>
                <a:latin typeface="Courier"/>
              </a:rPr>
              <a:t>'Click me'</a:t>
            </a:r>
            <a:r>
              <a:rPr>
                <a:latin typeface="Courier"/>
              </a:rPr>
              <a:t>,</a:t>
            </a:r>
            <a:br/>
            <a:r>
              <a:rPr>
                <a:latin typeface="Courier"/>
              </a:rPr>
              <a:t>    disabled</a:t>
            </a:r>
            <a:r>
              <a:rPr>
                <a:solidFill>
                  <a:srgbClr val="666666"/>
                </a:solidFill>
                <a:latin typeface="Courier"/>
              </a:rPr>
              <a:t>=</a:t>
            </a:r>
            <a:r>
              <a:rPr>
                <a:solidFill>
                  <a:srgbClr val="19177C"/>
                </a:solidFill>
                <a:latin typeface="Courier"/>
              </a:rPr>
              <a:t>False</a:t>
            </a:r>
            <a:r>
              <a:rPr>
                <a:latin typeface="Courier"/>
              </a:rPr>
              <a:t>,</a:t>
            </a:r>
            <a:br/>
            <a:r>
              <a:rPr>
                <a:latin typeface="Courier"/>
              </a:rPr>
              <a:t>    button_style</a:t>
            </a:r>
            <a:r>
              <a:rPr>
                <a:solidFill>
                  <a:srgbClr val="666666"/>
                </a:solidFill>
                <a:latin typeface="Courier"/>
              </a:rPr>
              <a:t>=</a:t>
            </a:r>
            <a:r>
              <a:rPr>
                <a:solidFill>
                  <a:srgbClr val="4070A0"/>
                </a:solidFill>
                <a:latin typeface="Courier"/>
              </a:rPr>
              <a:t>''</a:t>
            </a:r>
            <a:r>
              <a:rPr>
                <a:latin typeface="Courier"/>
              </a:rPr>
              <a:t>, </a:t>
            </a:r>
            <a:r>
              <a:rPr i="1">
                <a:solidFill>
                  <a:srgbClr val="60A0B0"/>
                </a:solidFill>
                <a:latin typeface="Courier"/>
              </a:rPr>
              <a:t># 'success', 'info', 'warning', 'danger' or ''</a:t>
            </a:r>
            <a:br/>
            <a:r>
              <a:rPr>
                <a:latin typeface="Courier"/>
              </a:rPr>
              <a:t>    tooltip</a:t>
            </a:r>
            <a:r>
              <a:rPr>
                <a:solidFill>
                  <a:srgbClr val="666666"/>
                </a:solidFill>
                <a:latin typeface="Courier"/>
              </a:rPr>
              <a:t>=</a:t>
            </a:r>
            <a:r>
              <a:rPr>
                <a:solidFill>
                  <a:srgbClr val="4070A0"/>
                </a:solidFill>
                <a:latin typeface="Courier"/>
              </a:rPr>
              <a:t>'Click me'</a:t>
            </a:r>
            <a:r>
              <a:rPr>
                <a:latin typeface="Courier"/>
              </a:rPr>
              <a:t>,</a:t>
            </a:r>
            <a:br/>
            <a:r>
              <a:rPr>
                <a:latin typeface="Courier"/>
              </a:rPr>
              <a:t>    icon</a:t>
            </a:r>
            <a:r>
              <a:rPr>
                <a:solidFill>
                  <a:srgbClr val="666666"/>
                </a:solidFill>
                <a:latin typeface="Courier"/>
              </a:rPr>
              <a:t>=</a:t>
            </a:r>
            <a:r>
              <a:rPr>
                <a:solidFill>
                  <a:srgbClr val="4070A0"/>
                </a:solidFill>
                <a:latin typeface="Courier"/>
              </a:rPr>
              <a:t>'check'</a:t>
            </a:r>
            <a:b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Even more widgets are described in the notebook </a:t>
            </a:r>
            <a:r>
              <a:rPr b="1"/>
              <a:t>Widget List - Advanced</a:t>
            </a:r>
            <a:r>
              <a:rPr/>
              <a:t>. Use these as a future reference for yourself!</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2022-04-22T22:39:34Z</dcterms:created>
  <dcterms:modified xsi:type="dcterms:W3CDTF">2022-04-22T22:39:34Z</dcterms:modified>
</cp:coreProperties>
</file>

<file path=docProps/custom.xml><?xml version="1.0" encoding="utf-8"?>
<Properties xmlns="http://schemas.openxmlformats.org/officeDocument/2006/custom-properties" xmlns:vt="http://schemas.openxmlformats.org/officeDocument/2006/docPropsVTypes"/>
</file>