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Strings are used in Python to record text information, such as names. Strings in Python are actually a </a:t>
            </a:r>
            <a:r>
              <a:rPr i="1"/>
              <a:t>sequence</a:t>
            </a:r>
            <a:r>
              <a:rPr/>
              <a:t>, which basically means Python keeps track of every element in the string as a sequence. For example, Python understands the string “hello’ to be a sequence of letters in a specific order. This means we will be able to use indexing to grab particular letters (like the first letter, or the last letter).</a:t>
            </a:r>
          </a:p>
          <a:p>
            <a:pPr lvl="0" indent="0" marL="0">
              <a:buNone/>
            </a:pPr>
            <a:r>
              <a:rPr/>
              <a:t>This idea of a sequence is an important one in Python and we will touch upon it later on in the future.</a:t>
            </a:r>
          </a:p>
          <a:p>
            <a:pPr lvl="0" indent="0" marL="0">
              <a:buNone/>
            </a:pPr>
            <a:r>
              <a:rPr/>
              <a:t>In this lecture we’ll learn about the following:</a:t>
            </a:r>
          </a:p>
          <a:p>
            <a:pPr lvl="0" indent="0">
              <a:buNone/>
            </a:pPr>
            <a:r>
              <a:rPr>
                <a:latin typeface="Courier"/>
              </a:rPr>
              <a:t>1.) Creating Strings
2.) Printing Strings
3.) String Indexing and Slicing
4.) String Properties
5.) String Methods
6.) Print Formatting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Creating a String</a:t>
            </a:r>
          </a:p>
          <a:p>
            <a:pPr lvl="0" indent="0" marL="0">
              <a:buNone/>
            </a:pPr>
            <a:r>
              <a:rPr/>
              <a:t>To create a string in Python you need to use either single quotes or double quotes. For example: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Single word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'hello'</a:t>
            </a:r>
          </a:p>
          <a:p>
            <a:pPr lvl="0" indent="0">
              <a:buNone/>
            </a:pPr>
            <a:r>
              <a:rPr>
                <a:latin typeface="Courier"/>
              </a:rPr>
              <a:t>'hello'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Entire phrase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'This is also a string'</a:t>
            </a:r>
          </a:p>
          <a:p>
            <a:pPr lvl="0" indent="0">
              <a:buNone/>
            </a:pPr>
            <a:r>
              <a:rPr>
                <a:latin typeface="Courier"/>
              </a:rPr>
              <a:t>'This is also a string'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also use double quote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"String built with double quotes"</a:t>
            </a:r>
          </a:p>
          <a:p>
            <a:pPr lvl="0" indent="0">
              <a:buNone/>
            </a:pPr>
            <a:r>
              <a:rPr>
                <a:latin typeface="Courier"/>
              </a:rPr>
              <a:t>'String built with double quotes'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Be careful with quotes!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' I'</a:t>
            </a:r>
            <a:r>
              <a:rPr>
                <a:latin typeface="Courier"/>
              </a:rPr>
              <a:t>m using single quotes, but this will create an error</a:t>
            </a:r>
            <a:r>
              <a:rPr>
                <a:solidFill>
                  <a:srgbClr val="4070A0"/>
                </a:solidFill>
                <a:latin typeface="Courier"/>
              </a:rPr>
              <a:t>'</a:t>
            </a:r>
          </a:p>
          <a:p>
            <a:pPr lvl="0" indent="0">
              <a:buNone/>
            </a:pPr>
            <a:r>
              <a:rPr>
                <a:latin typeface="Courier"/>
              </a:rPr>
              <a:t>  File "&lt;ipython-input-4-da9a34b3dc31&gt;", line 2
    ' I'm using single quotes, but this will create an error'
        ^
SyntaxError: invalid syntax</a:t>
            </a:r>
          </a:p>
          <a:p>
            <a:pPr lvl="0" indent="0" marL="0">
              <a:buNone/>
            </a:pPr>
            <a:r>
              <a:rPr/>
              <a:t>The reason for the error above is because the single quote in I’m stopped the string. You can use combinations of double and single quotes to get the complete statement.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"Now I'm ready to use the single quotes inside a string!"</a:t>
            </a:r>
          </a:p>
          <a:p>
            <a:pPr lvl="0" indent="0">
              <a:buNone/>
            </a:pPr>
            <a:r>
              <a:rPr>
                <a:latin typeface="Courier"/>
              </a:rPr>
              <a:t>"Now I'm ready to use the single quotes inside a string!"</a:t>
            </a:r>
          </a:p>
          <a:p>
            <a:pPr lvl="0" indent="0" marL="0">
              <a:buNone/>
            </a:pPr>
            <a:r>
              <a:rPr/>
              <a:t>Now let’s learn about printing strings!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Printing a String</a:t>
            </a:r>
          </a:p>
          <a:p>
            <a:pPr lvl="0" indent="0" marL="0">
              <a:buNone/>
            </a:pPr>
            <a:r>
              <a:rPr/>
              <a:t>Using Jupyter notebook with just a string in a cell will automatically output strings, but the correct way to display strings in your output is by using a print function.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simply declare a string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'Hello World'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Note that we can't output multiple strings this way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'Hello World 1'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'Hello World 2'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 2'</a:t>
            </a:r>
          </a:p>
          <a:p>
            <a:pPr lvl="0" indent="0" marL="0">
              <a:buNone/>
            </a:pPr>
            <a:r>
              <a:rPr/>
              <a:t>We can use a print statement to print a string.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'Hello World 1'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'Hello World 2'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'Use \n to print a new line'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'See what I mean?'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Hello World 1
Hello World 2
Use 
 to print a new line
See what I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Basics</a:t>
            </a:r>
          </a:p>
          <a:p>
            <a:pPr lvl="0" indent="0" marL="0">
              <a:buNone/>
            </a:pPr>
            <a:r>
              <a:rPr/>
              <a:t>We can also use a function called len() to check the length of a string!</a:t>
            </a:r>
          </a:p>
          <a:p>
            <a:pPr lvl="0" indent="0">
              <a:buNone/>
            </a:pPr>
            <a:r>
              <a:rPr>
                <a:latin typeface="Courier"/>
              </a:rPr>
              <a:t>len(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11</a:t>
            </a:r>
          </a:p>
          <a:p>
            <a:pPr lvl="0" indent="0" marL="0">
              <a:buNone/>
            </a:pPr>
            <a:r>
              <a:rPr/>
              <a:t>Python’s built-in len() function counts all of the characters in the string, including spaces and punctuation.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Indexing</a:t>
            </a:r>
          </a:p>
          <a:p>
            <a:pPr lvl="0" indent="0" marL="0">
              <a:buNone/>
            </a:pPr>
            <a:r>
              <a:rPr/>
              <a:t>We know strings are a sequence, which means Python can use indexes to call parts of the sequence. Let’s learn how this works.</a:t>
            </a:r>
          </a:p>
          <a:p>
            <a:pPr lvl="0" indent="0" marL="0">
              <a:buNone/>
            </a:pPr>
            <a:r>
              <a:rPr/>
              <a:t>In Python, we use brackets [] after an object to call its index. We should also note that indexing starts at 0 for Python. Let’s create a new object called s and then walk through a few examples of indexing.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 s as a string</a:t>
            </a:r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#Check</a:t>
            </a:r>
            <a:br/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Print the object</a:t>
            </a:r>
            <a:br/>
            <a:r>
              <a:rPr>
                <a:latin typeface="Courier"/>
              </a:rPr>
              <a:t>print(s) </a:t>
            </a:r>
          </a:p>
          <a:p>
            <a:pPr lvl="0" indent="0">
              <a:buNone/>
            </a:pPr>
            <a:r>
              <a:rPr>
                <a:latin typeface="Courier"/>
              </a:rPr>
              <a:t>Hello World</a:t>
            </a:r>
          </a:p>
          <a:p>
            <a:pPr lvl="0" indent="0" marL="0">
              <a:buNone/>
            </a:pPr>
            <a:r>
              <a:rPr/>
              <a:t>Let’s start indexing!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Show first element (in this case a letter)</a:t>
            </a:r>
            <a:br/>
            <a:r>
              <a:rPr>
                <a:latin typeface="Courier"/>
              </a:rPr>
              <a:t>s[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'H'</a:t>
            </a:r>
          </a:p>
          <a:p>
            <a:pPr lvl="0" indent="0">
              <a:buNone/>
            </a:pPr>
            <a:r>
              <a:rPr>
                <a:latin typeface="Courier"/>
              </a:rPr>
              <a:t>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'e'</a:t>
            </a:r>
          </a:p>
          <a:p>
            <a:pPr lvl="0" indent="0">
              <a:buNone/>
            </a:pPr>
            <a:r>
              <a:rPr>
                <a:latin typeface="Courier"/>
              </a:rPr>
              <a:t>s[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'l'</a:t>
            </a:r>
          </a:p>
          <a:p>
            <a:pPr lvl="0" indent="0" marL="0">
              <a:buNone/>
            </a:pPr>
            <a:r>
              <a:rPr/>
              <a:t>We can use a : to perform </a:t>
            </a:r>
            <a:r>
              <a:rPr i="1"/>
              <a:t>slicing</a:t>
            </a:r>
            <a:r>
              <a:rPr/>
              <a:t> which grabs everything up to a designated point. For example: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Grab everything past the first term all the way to the length of s which is len(s)</a:t>
            </a:r>
            <a:br/>
            <a:r>
              <a:rPr>
                <a:latin typeface="Courier"/>
              </a:rPr>
              <a:t>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:]</a:t>
            </a:r>
          </a:p>
          <a:p>
            <a:pPr lvl="0" indent="0">
              <a:buNone/>
            </a:pPr>
            <a:r>
              <a:rPr>
                <a:latin typeface="Courier"/>
              </a:rPr>
              <a:t>'ello World'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Note that there is no change to the original s</a:t>
            </a:r>
            <a:br/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Grab everything UP TO the 3rd index</a:t>
            </a:r>
            <a:br/>
            <a:r>
              <a:rPr>
                <a:latin typeface="Courier"/>
              </a:rPr>
              <a:t>s[: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'Hel'</a:t>
            </a:r>
          </a:p>
          <a:p>
            <a:pPr lvl="0" indent="0" marL="0">
              <a:buNone/>
            </a:pPr>
            <a:r>
              <a:rPr/>
              <a:t>Note the above slicing. Here we’re telling Python to grab everything from 0 up to 3. It doesn’t include the 3rd index. You’ll notice this a lot in Python, where statements and are usually in the context of “up to, but not including”.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#Everything</a:t>
            </a:r>
            <a:br/>
            <a:r>
              <a:rPr>
                <a:latin typeface="Courier"/>
              </a:rPr>
              <a:t>s[:]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World'</a:t>
            </a:r>
          </a:p>
          <a:p>
            <a:pPr lvl="0" indent="0" marL="0">
              <a:buNone/>
            </a:pPr>
            <a:r>
              <a:rPr/>
              <a:t>We can also use negative indexing to go backwards.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Last letter (one index behind 0 so it loops back around)</a:t>
            </a:r>
            <a:br/>
            <a:r>
              <a:rPr>
                <a:latin typeface="Courier"/>
              </a:rPr>
              <a:t>s[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'd'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Grab everything but the last letter</a:t>
            </a:r>
            <a:br/>
            <a:r>
              <a:rPr>
                <a:latin typeface="Courier"/>
              </a:rPr>
              <a:t>s[: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Worl'</a:t>
            </a:r>
          </a:p>
          <a:p>
            <a:pPr lvl="0" indent="0" marL="0">
              <a:buNone/>
            </a:pPr>
            <a:r>
              <a:rPr/>
              <a:t>We can also use index and slice notation to grab elements of a sequence by a specified step size (the default is 1). For instance we can use two colons in a row and then a number specifying the frequency to grab elements. For example: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Grab everything, but go in steps size of 1</a:t>
            </a:r>
            <a:br/>
            <a:r>
              <a:rPr>
                <a:latin typeface="Courier"/>
              </a:rPr>
              <a:t>s[::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Grab everything, but go in step sizes of 2</a:t>
            </a:r>
            <a:br/>
            <a:r>
              <a:rPr>
                <a:latin typeface="Courier"/>
              </a:rPr>
              <a:t>s[::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'HloWrd'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use this to print a string backwards</a:t>
            </a:r>
            <a:br/>
            <a:r>
              <a:rPr>
                <a:latin typeface="Courier"/>
              </a:rPr>
              <a:t>s[::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'dlroW olleH'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Properties</a:t>
            </a:r>
          </a:p>
          <a:p>
            <a:pPr lvl="0" indent="0" marL="0">
              <a:buNone/>
            </a:pPr>
            <a:r>
              <a:rPr/>
              <a:t>It’s important to note that strings have an important property known as </a:t>
            </a:r>
            <a:r>
              <a:rPr i="1"/>
              <a:t>immutability</a:t>
            </a:r>
            <a:r>
              <a:rPr/>
              <a:t>. This means that once a string is created, the elements within it can not be changed or replaced. For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Let's try to change the first letter to 'x'</a:t>
            </a:r>
            <a:br/>
            <a:r>
              <a:rPr>
                <a:latin typeface="Courier"/>
              </a:rPr>
              <a:t>s[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'x'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TypeError                                 Traceback (most recent call last)
&lt;ipython-input-26-976942677f11&gt; in &lt;module&gt;()
      1 # Let's try to change the first letter to 'x'
----&gt; 2 s[0] = 'x'
TypeError: 'str' object does not support item assignment</a:t>
            </a:r>
          </a:p>
          <a:p>
            <a:pPr lvl="0" indent="0" marL="0">
              <a:buNone/>
            </a:pPr>
            <a:r>
              <a:rPr/>
              <a:t>Notice how the error tells us directly what we can’t do, change the item assignment!</a:t>
            </a:r>
          </a:p>
          <a:p>
            <a:pPr lvl="0" indent="0" marL="0">
              <a:buNone/>
            </a:pPr>
            <a:r>
              <a:rPr/>
              <a:t>Something we </a:t>
            </a:r>
            <a:r>
              <a:rPr i="1"/>
              <a:t>can</a:t>
            </a:r>
            <a:r>
              <a:rPr/>
              <a:t> do is concatenate strings!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Concatenate strings!</a:t>
            </a:r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concatenate me!'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 concatenate me!'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reassign s completely though!</a:t>
            </a:r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concatenate me!'</a:t>
            </a:r>
          </a:p>
          <a:p>
            <a:pPr lvl="0" indent="0">
              <a:buNone/>
            </a:pPr>
            <a:r>
              <a:rPr>
                <a:latin typeface="Courier"/>
              </a:rPr>
              <a:t>print(s)</a:t>
            </a:r>
          </a:p>
          <a:p>
            <a:pPr lvl="0" indent="0">
              <a:buNone/>
            </a:pPr>
            <a:r>
              <a:rPr>
                <a:latin typeface="Courier"/>
              </a:rPr>
              <a:t>Hello World concatenate me!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 concatenate me!'</a:t>
            </a:r>
          </a:p>
          <a:p>
            <a:pPr lvl="0" indent="0" marL="0">
              <a:buNone/>
            </a:pPr>
            <a:r>
              <a:rPr/>
              <a:t>We can use the multiplication symbol to create repetition!</a:t>
            </a:r>
          </a:p>
          <a:p>
            <a:pPr lvl="0" indent="0">
              <a:buNone/>
            </a:pPr>
            <a:r>
              <a:rPr>
                <a:latin typeface="Courier"/>
              </a:rPr>
              <a:t>letter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'z'</a:t>
            </a:r>
          </a:p>
          <a:p>
            <a:pPr lvl="0" indent="0">
              <a:buNone/>
            </a:pPr>
            <a:r>
              <a:rPr>
                <a:latin typeface="Courier"/>
              </a:rPr>
              <a:t>letter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>
                <a:latin typeface="Courier"/>
              </a:rPr>
              <a:t>'zzzzzzzzzz'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Built-in String methods</a:t>
            </a:r>
          </a:p>
          <a:p>
            <a:pPr lvl="0" indent="0" marL="0">
              <a:buNone/>
            </a:pPr>
            <a:r>
              <a:rPr/>
              <a:t>Objects in Python usually have built-in methods. These methods are functions inside the object (we will learn about these in much more depth later) that can perform actions or commands on the object itself.</a:t>
            </a:r>
          </a:p>
          <a:p>
            <a:pPr lvl="0" indent="0" marL="0">
              <a:buNone/>
            </a:pPr>
            <a:r>
              <a:rPr/>
              <a:t>We call methods with a period and then the method name. Methods are in the form:</a:t>
            </a:r>
          </a:p>
          <a:p>
            <a:pPr lvl="0" indent="0" marL="0">
              <a:buNone/>
            </a:pPr>
            <a:r>
              <a:rPr/>
              <a:t>object.method(parameters)</a:t>
            </a:r>
          </a:p>
          <a:p>
            <a:pPr lvl="0" indent="0" marL="0">
              <a:buNone/>
            </a:pPr>
            <a:r>
              <a:rPr/>
              <a:t>Where parameters are extra arguments we can pass into the method. Don’t worry if the details don’t make 100% sense right now. Later on we will be creating our own objects and functions!</a:t>
            </a:r>
          </a:p>
          <a:p>
            <a:pPr lvl="0" indent="0" marL="0">
              <a:buNone/>
            </a:pPr>
            <a:r>
              <a:rPr/>
              <a:t>Here are some examples of built-in methods in strings:</a:t>
            </a:r>
          </a:p>
          <a:p>
            <a:pPr lvl="0" indent="0">
              <a:buNone/>
            </a:pPr>
            <a:r>
              <a:rPr>
                <a:latin typeface="Courier"/>
              </a:rPr>
              <a:t>s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 concatenate me!'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Upper Case a string</a:t>
            </a:r>
            <a:br/>
            <a:r>
              <a:rPr>
                <a:latin typeface="Courier"/>
              </a:rPr>
              <a:t>s.upper()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 CONCATENATE ME!'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Lower case</a:t>
            </a:r>
            <a:br/>
            <a:r>
              <a:rPr>
                <a:latin typeface="Courier"/>
              </a:rPr>
              <a:t>s.lower()</a:t>
            </a:r>
          </a:p>
          <a:p>
            <a:pPr lvl="0" indent="0">
              <a:buNone/>
            </a:pPr>
            <a:r>
              <a:rPr>
                <a:latin typeface="Courier"/>
              </a:rPr>
              <a:t>'hello world concatenate me!'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Split a string by blank space (this is the default)</a:t>
            </a:r>
            <a:br/>
            <a:r>
              <a:rPr>
                <a:latin typeface="Courier"/>
              </a:rPr>
              <a:t>s.split()</a:t>
            </a:r>
          </a:p>
          <a:p>
            <a:pPr lvl="0" indent="0">
              <a:buNone/>
            </a:pPr>
            <a:r>
              <a:rPr>
                <a:latin typeface="Courier"/>
              </a:rPr>
              <a:t>['Hello', 'World', 'concatenate', 'me!']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Split by a specific element (doesn't include the element that was split on)</a:t>
            </a:r>
            <a:br/>
            <a:r>
              <a:rPr>
                <a:latin typeface="Courier"/>
              </a:rPr>
              <a:t>s.split(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['Hello ', 'orld concatenate me!']</a:t>
            </a:r>
          </a:p>
          <a:p>
            <a:pPr lvl="0" indent="0" marL="0">
              <a:buNone/>
            </a:pPr>
            <a:r>
              <a:rPr/>
              <a:t>There are many more methods than the ones covered here. Visit the Advanced String section to find out more!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Print Formatting</a:t>
            </a:r>
          </a:p>
          <a:p>
            <a:pPr lvl="0" indent="0" marL="0">
              <a:buNone/>
            </a:pPr>
            <a:r>
              <a:rPr/>
              <a:t>We can use the .format() method to add formatted objects to printed string statements.</a:t>
            </a:r>
          </a:p>
          <a:p>
            <a:pPr lvl="0" indent="0" marL="0">
              <a:buNone/>
            </a:pPr>
            <a:r>
              <a:rPr/>
              <a:t>The easiest way to show this is through an example: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'Insert another string with curly brackets: {}'</a:t>
            </a:r>
            <a:r>
              <a:rPr>
                <a:latin typeface="Courier"/>
              </a:rPr>
              <a:t>.format(</a:t>
            </a:r>
            <a:r>
              <a:rPr>
                <a:solidFill>
                  <a:srgbClr val="4070A0"/>
                </a:solidFill>
                <a:latin typeface="Courier"/>
              </a:rPr>
              <a:t>'The inserted string'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'Insert another string with curly brackets: The inserted string'</a:t>
            </a:r>
          </a:p>
          <a:p>
            <a:pPr lvl="0" indent="0" marL="0">
              <a:buNone/>
            </a:pPr>
            <a:r>
              <a:rPr/>
              <a:t>We will revisit this string formatting topic in later sections when we are building our projects!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up: Lists!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2022-04-19T08:25:44Z</dcterms:created>
  <dcterms:modified xsi:type="dcterms:W3CDTF">2022-04-19T08:25:44Z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