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Tuples</a:t>
            </a:r>
          </a:p>
        </p:txBody>
      </p:sp>
      <p:sp>
        <p:nvSpPr>
          <p:cNvPr id="3" name="Content Placeholder 2"/>
          <p:cNvSpPr>
            <a:spLocks noGrp="1"/>
          </p:cNvSpPr>
          <p:nvPr>
            <p:ph idx="1"/>
          </p:nvPr>
        </p:nvSpPr>
        <p:spPr/>
        <p:txBody>
          <a:bodyPr/>
          <a:lstStyle/>
          <a:p>
            <a:pPr lvl="0" indent="0" marL="0">
              <a:buNone/>
            </a:pPr>
            <a:r>
              <a:rPr/>
              <a:t>In Python tuples are very similar to lists, however, unlike lists they are </a:t>
            </a:r>
            <a:r>
              <a:rPr i="1"/>
              <a:t>immutable</a:t>
            </a:r>
            <a:r>
              <a:rPr/>
              <a:t> meaning they can not be changed. You would use tuples to present things that shouldn’t be changed, such as days of the week, or dates on a calendar.</a:t>
            </a:r>
          </a:p>
          <a:p>
            <a:pPr lvl="0" indent="0" marL="0">
              <a:buNone/>
            </a:pPr>
            <a:r>
              <a:rPr/>
              <a:t>In this section, we will get a brief overview of the following:</a:t>
            </a:r>
          </a:p>
          <a:p>
            <a:pPr lvl="0" indent="0">
              <a:buNone/>
            </a:pPr>
            <a:r>
              <a:rPr>
                <a:latin typeface="Courier"/>
              </a:rPr>
              <a:t>1.) Constructing Tuples
2.) Basic Tuple Methods
3.) Immutability
4.) When to Use Tuples</a:t>
            </a:r>
          </a:p>
          <a:p>
            <a:pPr lvl="0" indent="0" marL="0">
              <a:buNone/>
            </a:pPr>
            <a:r>
              <a:rPr/>
              <a:t>You’ll have an intuition of how to use tuples based on what you’ve learned about lists. We can treat them very similarly with the major distinction being that tuples are immutable.</a:t>
            </a:r>
          </a:p>
          <a:p>
            <a:pPr lvl="0" indent="0" marL="0">
              <a:spcBef>
                <a:spcPts val="3000"/>
              </a:spcBef>
              <a:buNone/>
            </a:pPr>
            <a:r>
              <a:rPr b="1"/>
              <a:t>Constructing Tuples</a:t>
            </a:r>
          </a:p>
          <a:p>
            <a:pPr lvl="0" indent="0" marL="0">
              <a:buNone/>
            </a:pPr>
            <a:r>
              <a:rPr/>
              <a:t>The construction of a tuples use () with elements separated by commas. For example:</a:t>
            </a:r>
          </a:p>
          <a:p>
            <a:pPr lvl="0" indent="0">
              <a:buNone/>
            </a:pPr>
            <a:r>
              <a:rPr i="1">
                <a:solidFill>
                  <a:srgbClr val="60A0B0"/>
                </a:solidFill>
                <a:latin typeface="Courier"/>
              </a:rPr>
              <a:t># Create a tuple</a:t>
            </a:r>
            <a:br/>
            <a:r>
              <a:rPr>
                <a:latin typeface="Courier"/>
              </a:rPr>
              <a:t>t </a:t>
            </a:r>
            <a:r>
              <a:rPr>
                <a:solidFill>
                  <a:srgbClr val="666666"/>
                </a:solidFill>
                <a:latin typeface="Courier"/>
              </a:rPr>
              <a:t>=</a:t>
            </a:r>
            <a:r>
              <a:rPr>
                <a:latin typeface="Courier"/>
              </a:rPr>
              <a:t> (</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p>
          <a:p>
            <a:pPr lvl="0" indent="0">
              <a:buNone/>
            </a:pPr>
            <a:r>
              <a:rPr i="1">
                <a:solidFill>
                  <a:srgbClr val="60A0B0"/>
                </a:solidFill>
                <a:latin typeface="Courier"/>
              </a:rPr>
              <a:t># Check len just like a list</a:t>
            </a:r>
            <a:br/>
            <a:r>
              <a:rPr>
                <a:latin typeface="Courier"/>
              </a:rPr>
              <a:t>len(t)</a:t>
            </a:r>
          </a:p>
          <a:p>
            <a:pPr lvl="0" indent="0">
              <a:buNone/>
            </a:pPr>
            <a:r>
              <a:rPr>
                <a:latin typeface="Courier"/>
              </a:rPr>
              <a:t>3</a:t>
            </a:r>
          </a:p>
          <a:p>
            <a:pPr lvl="0" indent="0">
              <a:buNone/>
            </a:pPr>
            <a:r>
              <a:rPr i="1">
                <a:solidFill>
                  <a:srgbClr val="60A0B0"/>
                </a:solidFill>
                <a:latin typeface="Courier"/>
              </a:rPr>
              <a:t># Can also mix object types</a:t>
            </a:r>
            <a:br/>
            <a:r>
              <a:rPr>
                <a:latin typeface="Courier"/>
              </a:rPr>
              <a:t>t </a:t>
            </a:r>
            <a:r>
              <a:rPr>
                <a:solidFill>
                  <a:srgbClr val="666666"/>
                </a:solidFill>
                <a:latin typeface="Courier"/>
              </a:rPr>
              <a:t>=</a:t>
            </a:r>
            <a:r>
              <a:rPr>
                <a:latin typeface="Courier"/>
              </a:rPr>
              <a:t> (</a:t>
            </a:r>
            <a:r>
              <a:rPr>
                <a:solidFill>
                  <a:srgbClr val="4070A0"/>
                </a:solidFill>
                <a:latin typeface="Courier"/>
              </a:rPr>
              <a:t>'one'</a:t>
            </a:r>
            <a:r>
              <a:rPr>
                <a:latin typeface="Courier"/>
              </a:rPr>
              <a:t>,</a:t>
            </a:r>
            <a:r>
              <a:rPr>
                <a:solidFill>
                  <a:srgbClr val="40A070"/>
                </a:solidFill>
                <a:latin typeface="Courier"/>
              </a:rPr>
              <a:t>2</a:t>
            </a:r>
            <a:r>
              <a:rPr>
                <a:latin typeface="Courier"/>
              </a:rPr>
              <a:t>)</a:t>
            </a:r>
            <a:br/>
            <a:br/>
            <a:r>
              <a:rPr i="1">
                <a:solidFill>
                  <a:srgbClr val="60A0B0"/>
                </a:solidFill>
                <a:latin typeface="Courier"/>
              </a:rPr>
              <a:t># Show</a:t>
            </a:r>
            <a:br/>
            <a:r>
              <a:rPr>
                <a:latin typeface="Courier"/>
              </a:rPr>
              <a:t>t</a:t>
            </a:r>
          </a:p>
          <a:p>
            <a:pPr lvl="0" indent="0">
              <a:buNone/>
            </a:pPr>
            <a:r>
              <a:rPr>
                <a:latin typeface="Courier"/>
              </a:rPr>
              <a:t>('one', 2)</a:t>
            </a:r>
          </a:p>
          <a:p>
            <a:pPr lvl="0" indent="0">
              <a:buNone/>
            </a:pPr>
            <a:r>
              <a:rPr i="1">
                <a:solidFill>
                  <a:srgbClr val="60A0B0"/>
                </a:solidFill>
                <a:latin typeface="Courier"/>
              </a:rPr>
              <a:t># Use indexing just like we did in lists</a:t>
            </a:r>
            <a:br/>
            <a:r>
              <a:rPr>
                <a:latin typeface="Courier"/>
              </a:rPr>
              <a:t>t[</a:t>
            </a:r>
            <a:r>
              <a:rPr>
                <a:solidFill>
                  <a:srgbClr val="40A070"/>
                </a:solidFill>
                <a:latin typeface="Courier"/>
              </a:rPr>
              <a:t>0</a:t>
            </a:r>
            <a:r>
              <a:rPr>
                <a:latin typeface="Courier"/>
              </a:rPr>
              <a:t>]</a:t>
            </a:r>
          </a:p>
          <a:p>
            <a:pPr lvl="0" indent="0">
              <a:buNone/>
            </a:pPr>
            <a:r>
              <a:rPr>
                <a:latin typeface="Courier"/>
              </a:rPr>
              <a:t>'one'</a:t>
            </a:r>
          </a:p>
          <a:p>
            <a:pPr lvl="0" indent="0">
              <a:buNone/>
            </a:pPr>
            <a:r>
              <a:rPr i="1">
                <a:solidFill>
                  <a:srgbClr val="60A0B0"/>
                </a:solidFill>
                <a:latin typeface="Courier"/>
              </a:rPr>
              <a:t># Slicing just like a list</a:t>
            </a:r>
            <a:br/>
            <a:r>
              <a:rPr>
                <a:latin typeface="Courier"/>
              </a:rPr>
              <a:t>t[</a:t>
            </a:r>
            <a:r>
              <a:rPr>
                <a:solidFill>
                  <a:srgbClr val="666666"/>
                </a:solidFill>
                <a:latin typeface="Courier"/>
              </a:rPr>
              <a:t>-</a:t>
            </a:r>
            <a:r>
              <a:rPr>
                <a:solidFill>
                  <a:srgbClr val="40A070"/>
                </a:solidFill>
                <a:latin typeface="Courier"/>
              </a:rPr>
              <a:t>1</a:t>
            </a:r>
            <a:r>
              <a:rPr>
                <a:latin typeface="Courier"/>
              </a:rPr>
              <a:t>]</a:t>
            </a:r>
          </a:p>
          <a:p>
            <a:pPr lvl="0" indent="0">
              <a:buNone/>
            </a:pPr>
            <a:r>
              <a:rPr>
                <a:latin typeface="Courier"/>
              </a:rPr>
              <a:t>2</a:t>
            </a:r>
          </a:p>
          <a:p>
            <a:pPr lvl="0" indent="0" marL="0">
              <a:spcBef>
                <a:spcPts val="3000"/>
              </a:spcBef>
              <a:buNone/>
            </a:pPr>
            <a:r>
              <a:rPr b="1"/>
              <a:t>Basic Tuple Methods</a:t>
            </a:r>
          </a:p>
          <a:p>
            <a:pPr lvl="0" indent="0" marL="0">
              <a:buNone/>
            </a:pPr>
            <a:r>
              <a:rPr/>
              <a:t>Tuples have built-in methods, but not as many as lists do. Let’s look at two of them:</a:t>
            </a:r>
          </a:p>
          <a:p>
            <a:pPr lvl="0" indent="0">
              <a:buNone/>
            </a:pPr>
            <a:r>
              <a:rPr i="1">
                <a:solidFill>
                  <a:srgbClr val="60A0B0"/>
                </a:solidFill>
                <a:latin typeface="Courier"/>
              </a:rPr>
              <a:t># Use .index to enter a value and return the index</a:t>
            </a:r>
            <a:br/>
            <a:r>
              <a:rPr>
                <a:latin typeface="Courier"/>
              </a:rPr>
              <a:t>t.index(</a:t>
            </a:r>
            <a:r>
              <a:rPr>
                <a:solidFill>
                  <a:srgbClr val="4070A0"/>
                </a:solidFill>
                <a:latin typeface="Courier"/>
              </a:rPr>
              <a:t>'one'</a:t>
            </a:r>
            <a:r>
              <a:rPr>
                <a:latin typeface="Courier"/>
              </a:rPr>
              <a:t>)</a:t>
            </a:r>
          </a:p>
          <a:p>
            <a:pPr lvl="0" indent="0">
              <a:buNone/>
            </a:pPr>
            <a:r>
              <a:rPr>
                <a:latin typeface="Courier"/>
              </a:rPr>
              <a:t>0</a:t>
            </a:r>
          </a:p>
          <a:p>
            <a:pPr lvl="0" indent="0">
              <a:buNone/>
            </a:pPr>
            <a:r>
              <a:rPr i="1">
                <a:solidFill>
                  <a:srgbClr val="60A0B0"/>
                </a:solidFill>
                <a:latin typeface="Courier"/>
              </a:rPr>
              <a:t># Use .count to count the number of times a value appears</a:t>
            </a:r>
            <a:br/>
            <a:r>
              <a:rPr>
                <a:latin typeface="Courier"/>
              </a:rPr>
              <a:t>t.count(</a:t>
            </a:r>
            <a:r>
              <a:rPr>
                <a:solidFill>
                  <a:srgbClr val="4070A0"/>
                </a:solidFill>
                <a:latin typeface="Courier"/>
              </a:rPr>
              <a:t>'one'</a:t>
            </a:r>
            <a:r>
              <a:rPr>
                <a:latin typeface="Courier"/>
              </a:rPr>
              <a:t>)</a:t>
            </a:r>
          </a:p>
          <a:p>
            <a:pPr lvl="0" indent="0">
              <a:buNone/>
            </a:pPr>
            <a:r>
              <a:rPr>
                <a:latin typeface="Courier"/>
              </a:rPr>
              <a:t>1</a:t>
            </a:r>
          </a:p>
          <a:p>
            <a:pPr lvl="0" indent="0" marL="0">
              <a:spcBef>
                <a:spcPts val="3000"/>
              </a:spcBef>
              <a:buNone/>
            </a:pPr>
            <a:r>
              <a:rPr b="1"/>
              <a:t>Immutability</a:t>
            </a:r>
          </a:p>
          <a:p>
            <a:pPr lvl="0" indent="0" marL="0">
              <a:buNone/>
            </a:pPr>
            <a:r>
              <a:rPr/>
              <a:t>It can’t be stressed enough that tuples are immutable. To drive that point home:</a:t>
            </a:r>
          </a:p>
          <a:p>
            <a:pPr lvl="0" indent="0">
              <a:buNone/>
            </a:pPr>
            <a:r>
              <a:rPr>
                <a:latin typeface="Courier"/>
              </a:rPr>
              <a:t>t[</a:t>
            </a:r>
            <a:r>
              <a:rPr>
                <a:solidFill>
                  <a:srgbClr val="40A070"/>
                </a:solidFill>
                <a:latin typeface="Courier"/>
              </a:rPr>
              <a:t>0</a:t>
            </a:r>
            <a:r>
              <a:rPr>
                <a:latin typeface="Courier"/>
              </a:rPr>
              <a:t>]</a:t>
            </a:r>
            <a:r>
              <a:rPr>
                <a:solidFill>
                  <a:srgbClr val="666666"/>
                </a:solidFill>
                <a:latin typeface="Courier"/>
              </a:rPr>
              <a:t>=</a:t>
            </a:r>
            <a:r>
              <a:rPr>
                <a:latin typeface="Courier"/>
              </a:rPr>
              <a:t> </a:t>
            </a:r>
            <a:r>
              <a:rPr>
                <a:solidFill>
                  <a:srgbClr val="4070A0"/>
                </a:solidFill>
                <a:latin typeface="Courier"/>
              </a:rPr>
              <a:t>'change'</a:t>
            </a:r>
          </a:p>
          <a:p>
            <a:pPr lvl="0" indent="0">
              <a:buNone/>
            </a:pPr>
            <a:r>
              <a:rPr>
                <a:latin typeface="Courier"/>
              </a:rPr>
              <a:t>---------------------------------------------------------------------------
TypeError                                 Traceback (most recent call last)
&lt;ipython-input-8-1257c0aa9edd&gt; in &lt;module&gt;()
----&gt; 1 t[0]= 'change'
TypeError: 'tuple' object does not support item assignment</a:t>
            </a:r>
          </a:p>
          <a:p>
            <a:pPr lvl="0" indent="0" marL="0">
              <a:buNone/>
            </a:pPr>
            <a:r>
              <a:rPr/>
              <a:t>Because of this immutability, tuples can’t grow. Once a tuple is made we can not add to it.</a:t>
            </a:r>
          </a:p>
          <a:p>
            <a:pPr lvl="0" indent="0">
              <a:buNone/>
            </a:pPr>
            <a:r>
              <a:rPr>
                <a:latin typeface="Courier"/>
              </a:rPr>
              <a:t>t.append(</a:t>
            </a:r>
            <a:r>
              <a:rPr>
                <a:solidFill>
                  <a:srgbClr val="4070A0"/>
                </a:solidFill>
                <a:latin typeface="Courier"/>
              </a:rPr>
              <a:t>'nope'</a:t>
            </a:r>
            <a:r>
              <a:rPr>
                <a:latin typeface="Courier"/>
              </a:rPr>
              <a:t>)</a:t>
            </a:r>
          </a:p>
          <a:p>
            <a:pPr lvl="0" indent="0">
              <a:buNone/>
            </a:pPr>
            <a:r>
              <a:rPr>
                <a:latin typeface="Courier"/>
              </a:rPr>
              <a:t>---------------------------------------------------------------------------
AttributeError                            Traceback (most recent call last)
&lt;ipython-input-9-b75f5b09ac19&gt; in &lt;module&gt;()
----&gt; 1 t.append('nope')
AttributeError: 'tuple' object has no attribute 'append'</a:t>
            </a:r>
          </a:p>
          <a:p>
            <a:pPr lvl="0" indent="0" marL="0">
              <a:spcBef>
                <a:spcPts val="3000"/>
              </a:spcBef>
              <a:buNone/>
            </a:pPr>
            <a:r>
              <a:rPr b="1"/>
              <a:t>When to use Tuples</a:t>
            </a:r>
          </a:p>
          <a:p>
            <a:pPr lvl="0" indent="0" marL="0">
              <a:buNone/>
            </a:pPr>
            <a:r>
              <a:rPr/>
              <a:t>You may be wondering, “Why bother using tuples when they have fewer available methods?” To be honest, tuples are not used as often as lists in programming, but are used when immutability is necessary. If in your program you are passing around an object and need to make sure it does not get changed, then a tuple becomes your solution. It provides a convenient source of data integrity.</a:t>
            </a:r>
          </a:p>
          <a:p>
            <a:pPr lvl="0" indent="0" marL="0">
              <a:buNone/>
            </a:pPr>
            <a:r>
              <a:rPr/>
              <a:t>You should now be able to create and use tuples in your programming as well as have an understanding of their immutability.</a:t>
            </a:r>
          </a:p>
          <a:p>
            <a:pPr lvl="0" indent="0" marL="0">
              <a:buNone/>
            </a:pPr>
            <a:r>
              <a:rPr/>
              <a:t>Up next Files!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2022-04-19T08:25:52Z</dcterms:created>
  <dcterms:modified xsi:type="dcterms:W3CDTF">2022-04-19T08:25:52Z</dcterms:modified>
</cp:coreProperties>
</file>

<file path=docProps/custom.xml><?xml version="1.0" encoding="utf-8"?>
<Properties xmlns="http://schemas.openxmlformats.org/officeDocument/2006/custom-properties" xmlns:vt="http://schemas.openxmlformats.org/officeDocument/2006/docPropsVTypes"/>
</file>