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while Loops</a:t>
            </a:r>
          </a:p>
        </p:txBody>
      </p:sp>
      <p:sp>
        <p:nvSpPr>
          <p:cNvPr id="3" name="Content Placeholder 2"/>
          <p:cNvSpPr>
            <a:spLocks noGrp="1"/>
          </p:cNvSpPr>
          <p:nvPr>
            <p:ph idx="1"/>
          </p:nvPr>
        </p:nvSpPr>
        <p:spPr/>
        <p:txBody>
          <a:bodyPr/>
          <a:lstStyle/>
          <a:p>
            <a:pPr lvl="0" indent="0" marL="0">
              <a:buNone/>
            </a:pPr>
            <a:r>
              <a:rPr/>
              <a:t>The while statement in Python is one of most general ways to perform iteration. A while statement will repeatedly execute a single statement or group of statements as long as the condition is true. The reason it is called a ‘loop’ is because the code statements are looped through over and over again until the condition is no longer met.</a:t>
            </a:r>
          </a:p>
          <a:p>
            <a:pPr lvl="0" indent="0" marL="0">
              <a:buNone/>
            </a:pPr>
            <a:r>
              <a:rPr/>
              <a:t>The general format of a while loop is:</a:t>
            </a:r>
          </a:p>
          <a:p>
            <a:pPr lvl="0" indent="0">
              <a:buNone/>
            </a:pPr>
            <a:r>
              <a:rPr>
                <a:latin typeface="Courier"/>
              </a:rPr>
              <a:t>while test:
    code statements
else:
    final code statements</a:t>
            </a:r>
          </a:p>
          <a:p>
            <a:pPr lvl="0" indent="0" marL="0">
              <a:buNone/>
            </a:pPr>
            <a:r>
              <a:rPr/>
              <a:t>Let’s look at a few simple while loops in action.</a:t>
            </a:r>
          </a:p>
          <a:p>
            <a:pPr lvl="0" indent="0">
              <a:buNone/>
            </a:pPr>
            <a:r>
              <a:rPr>
                <a:latin typeface="Courier"/>
              </a:rPr>
              <a:t>x </a:t>
            </a:r>
            <a:r>
              <a:rPr>
                <a:solidFill>
                  <a:srgbClr val="666666"/>
                </a:solidFill>
                <a:latin typeface="Courier"/>
              </a:rPr>
              <a:t>=</a:t>
            </a:r>
            <a:r>
              <a:rPr>
                <a:latin typeface="Courier"/>
              </a:rPr>
              <a:t> </a:t>
            </a:r>
            <a:r>
              <a:rPr>
                <a:solidFill>
                  <a:srgbClr val="40A070"/>
                </a:solidFill>
                <a:latin typeface="Courier"/>
              </a:rPr>
              <a:t>0</a:t>
            </a:r>
            <a:br/>
            <a:br/>
            <a:r>
              <a:rPr b="1">
                <a:solidFill>
                  <a:srgbClr val="007020"/>
                </a:solidFill>
                <a:latin typeface="Courier"/>
              </a:rPr>
              <a:t>while</a:t>
            </a:r>
            <a:r>
              <a:rPr>
                <a:latin typeface="Courier"/>
              </a:rPr>
              <a:t> x </a:t>
            </a:r>
            <a:r>
              <a:rPr>
                <a:solidFill>
                  <a:srgbClr val="666666"/>
                </a:solidFill>
                <a:latin typeface="Courier"/>
              </a:rPr>
              <a:t>&lt;</a:t>
            </a:r>
            <a:r>
              <a:rPr>
                <a:latin typeface="Courier"/>
              </a:rPr>
              <a:t> </a:t>
            </a:r>
            <a:r>
              <a:rPr>
                <a:solidFill>
                  <a:srgbClr val="40A070"/>
                </a:solidFill>
                <a:latin typeface="Courier"/>
              </a:rPr>
              <a:t>10</a:t>
            </a:r>
            <a:r>
              <a:rPr>
                <a:latin typeface="Courier"/>
              </a:rPr>
              <a:t>:</a:t>
            </a:r>
            <a:br/>
            <a:r>
              <a:rPr>
                <a:latin typeface="Courier"/>
              </a:rPr>
              <a:t>    print(</a:t>
            </a:r>
            <a:r>
              <a:rPr>
                <a:solidFill>
                  <a:srgbClr val="4070A0"/>
                </a:solidFill>
                <a:latin typeface="Courier"/>
              </a:rPr>
              <a:t>'x is currently: '</a:t>
            </a:r>
            <a:r>
              <a:rPr>
                <a:latin typeface="Courier"/>
              </a:rPr>
              <a:t>,x)</a:t>
            </a:r>
            <a:br/>
            <a:r>
              <a:rPr>
                <a:latin typeface="Courier"/>
              </a:rPr>
              <a:t>    print(</a:t>
            </a:r>
            <a:r>
              <a:rPr>
                <a:solidFill>
                  <a:srgbClr val="4070A0"/>
                </a:solidFill>
                <a:latin typeface="Courier"/>
              </a:rPr>
              <a:t>' x is still less than 10, adding 1 to x'</a:t>
            </a:r>
            <a:r>
              <a:rPr>
                <a:latin typeface="Courier"/>
              </a:rPr>
              <a:t>)</a:t>
            </a:r>
            <a:br/>
            <a:r>
              <a:rPr>
                <a:latin typeface="Courier"/>
              </a:rPr>
              <a:t>    x</a:t>
            </a:r>
            <a:r>
              <a:rPr>
                <a:solidFill>
                  <a:srgbClr val="666666"/>
                </a:solidFill>
                <a:latin typeface="Courier"/>
              </a:rPr>
              <a:t>+=</a:t>
            </a:r>
            <a:r>
              <a:rPr>
                <a:solidFill>
                  <a:srgbClr val="40A070"/>
                </a:solidFill>
                <a:latin typeface="Courier"/>
              </a:rPr>
              <a:t>1</a:t>
            </a:r>
          </a:p>
          <a:p>
            <a:pPr lvl="0" indent="0">
              <a:buNone/>
            </a:pPr>
            <a:r>
              <a:rPr>
                <a:latin typeface="Courier"/>
              </a:rPr>
              <a:t>x is currently:  0
 x is still less than 10, adding 1 to x
x is currently:  1
 x is still less than 10, adding 1 to x
x is currently:  2
 x is still less than 10, adding 1 to x
x is currently:  3
 x is still less than 10, adding 1 to x
x is currently:  4
 x is still less than 10, adding 1 to x
x is currently:  5
 x is still less than 10, adding 1 to x
x is currently:  6
 x is still less than 10, adding 1 to x
x is currently:  7
 x is still less than 10, adding 1 to x
x is currently:  8
 x is still less than 10, adding 1 to x
x is currently:  9
 x is still less than 10, adding 1 to x</a:t>
            </a:r>
          </a:p>
          <a:p>
            <a:pPr lvl="0" indent="0" marL="0">
              <a:buNone/>
            </a:pPr>
            <a:r>
              <a:rPr/>
              <a:t>Notice how many times the print statements occurred and how the while loop kept going until the True condition was met, which occurred once x==10. It’s important to note that once this occurred the code stopped. Let’s see how we could add an else statement:</a:t>
            </a:r>
          </a:p>
          <a:p>
            <a:pPr lvl="0" indent="0">
              <a:buNone/>
            </a:pPr>
            <a:r>
              <a:rPr>
                <a:latin typeface="Courier"/>
              </a:rPr>
              <a:t>x </a:t>
            </a:r>
            <a:r>
              <a:rPr>
                <a:solidFill>
                  <a:srgbClr val="666666"/>
                </a:solidFill>
                <a:latin typeface="Courier"/>
              </a:rPr>
              <a:t>=</a:t>
            </a:r>
            <a:r>
              <a:rPr>
                <a:latin typeface="Courier"/>
              </a:rPr>
              <a:t> </a:t>
            </a:r>
            <a:r>
              <a:rPr>
                <a:solidFill>
                  <a:srgbClr val="40A070"/>
                </a:solidFill>
                <a:latin typeface="Courier"/>
              </a:rPr>
              <a:t>0</a:t>
            </a:r>
            <a:br/>
            <a:br/>
            <a:r>
              <a:rPr b="1">
                <a:solidFill>
                  <a:srgbClr val="007020"/>
                </a:solidFill>
                <a:latin typeface="Courier"/>
              </a:rPr>
              <a:t>while</a:t>
            </a:r>
            <a:r>
              <a:rPr>
                <a:latin typeface="Courier"/>
              </a:rPr>
              <a:t> x </a:t>
            </a:r>
            <a:r>
              <a:rPr>
                <a:solidFill>
                  <a:srgbClr val="666666"/>
                </a:solidFill>
                <a:latin typeface="Courier"/>
              </a:rPr>
              <a:t>&lt;</a:t>
            </a:r>
            <a:r>
              <a:rPr>
                <a:latin typeface="Courier"/>
              </a:rPr>
              <a:t> </a:t>
            </a:r>
            <a:r>
              <a:rPr>
                <a:solidFill>
                  <a:srgbClr val="40A070"/>
                </a:solidFill>
                <a:latin typeface="Courier"/>
              </a:rPr>
              <a:t>10</a:t>
            </a:r>
            <a:r>
              <a:rPr>
                <a:latin typeface="Courier"/>
              </a:rPr>
              <a:t>:</a:t>
            </a:r>
            <a:br/>
            <a:r>
              <a:rPr>
                <a:latin typeface="Courier"/>
              </a:rPr>
              <a:t>    print(</a:t>
            </a:r>
            <a:r>
              <a:rPr>
                <a:solidFill>
                  <a:srgbClr val="4070A0"/>
                </a:solidFill>
                <a:latin typeface="Courier"/>
              </a:rPr>
              <a:t>'x is currently: '</a:t>
            </a:r>
            <a:r>
              <a:rPr>
                <a:latin typeface="Courier"/>
              </a:rPr>
              <a:t>,x)</a:t>
            </a:r>
            <a:br/>
            <a:r>
              <a:rPr>
                <a:latin typeface="Courier"/>
              </a:rPr>
              <a:t>    print(</a:t>
            </a:r>
            <a:r>
              <a:rPr>
                <a:solidFill>
                  <a:srgbClr val="4070A0"/>
                </a:solidFill>
                <a:latin typeface="Courier"/>
              </a:rPr>
              <a:t>' x is still less than 10, adding 1 to x'</a:t>
            </a:r>
            <a:r>
              <a:rPr>
                <a:latin typeface="Courier"/>
              </a:rPr>
              <a:t>)</a:t>
            </a:r>
            <a:br/>
            <a:r>
              <a:rPr>
                <a:latin typeface="Courier"/>
              </a:rPr>
              <a:t>    x</a:t>
            </a:r>
            <a:r>
              <a:rPr>
                <a:solidFill>
                  <a:srgbClr val="666666"/>
                </a:solidFill>
                <a:latin typeface="Courier"/>
              </a:rPr>
              <a:t>+=</a:t>
            </a:r>
            <a:r>
              <a:rPr>
                <a:solidFill>
                  <a:srgbClr val="40A070"/>
                </a:solidFill>
                <a:latin typeface="Courier"/>
              </a:rPr>
              <a:t>1</a:t>
            </a:r>
            <a:br/>
            <a:r>
              <a:rPr>
                <a:latin typeface="Courier"/>
              </a:rPr>
              <a:t>    </a:t>
            </a:r>
            <a:br/>
            <a:r>
              <a:rPr b="1">
                <a:solidFill>
                  <a:srgbClr val="007020"/>
                </a:solidFill>
                <a:latin typeface="Courier"/>
              </a:rPr>
              <a:t>else</a:t>
            </a:r>
            <a:r>
              <a:rPr>
                <a:latin typeface="Courier"/>
              </a:rPr>
              <a:t>:</a:t>
            </a:r>
            <a:br/>
            <a:r>
              <a:rPr>
                <a:latin typeface="Courier"/>
              </a:rPr>
              <a:t>    print(</a:t>
            </a:r>
            <a:r>
              <a:rPr>
                <a:solidFill>
                  <a:srgbClr val="4070A0"/>
                </a:solidFill>
                <a:latin typeface="Courier"/>
              </a:rPr>
              <a:t>'All Done!'</a:t>
            </a:r>
            <a:r>
              <a:rPr>
                <a:latin typeface="Courier"/>
              </a:rPr>
              <a:t>)</a:t>
            </a:r>
          </a:p>
          <a:p>
            <a:pPr lvl="0" indent="0">
              <a:buNone/>
            </a:pPr>
            <a:r>
              <a:rPr>
                <a:latin typeface="Courier"/>
              </a:rPr>
              <a:t>x is currently:  0
 x is still less than 10, adding 1 to x
x is currently:  1
 x is still less than 10, adding 1 to x
x is currently:  2
 x is still less than 10, adding 1 to x
x is currently:  3
 x is still less than 10, adding 1 to x
x is currently:  4
 x is still less than 10, adding 1 to x
x is currently:  5
 x is still less than 10, adding 1 to x
x is currently:  6
 x is still less than 10, adding 1 to x
x is currently:  7
 x is still less than 10, adding 1 to x
x is currently:  8
 x is still less than 10, adding 1 to x
x is currently:  9
 x is still less than 10, adding 1 to x
All Done!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continue, pass</a:t>
            </a:r>
          </a:p>
        </p:txBody>
      </p:sp>
      <p:sp>
        <p:nvSpPr>
          <p:cNvPr id="3" name="Content Placeholder 2"/>
          <p:cNvSpPr>
            <a:spLocks noGrp="1"/>
          </p:cNvSpPr>
          <p:nvPr>
            <p:ph idx="1"/>
          </p:nvPr>
        </p:nvSpPr>
        <p:spPr/>
        <p:txBody>
          <a:bodyPr/>
          <a:lstStyle/>
          <a:p>
            <a:pPr lvl="0" indent="0" marL="0">
              <a:buNone/>
            </a:pPr>
            <a:r>
              <a:rPr/>
              <a:t>We can use break, continue, and pass statements in our loops to add additional functionality for various cases. The three statements are defined by:</a:t>
            </a:r>
          </a:p>
          <a:p>
            <a:pPr lvl="0" indent="0">
              <a:buNone/>
            </a:pPr>
            <a:r>
              <a:rPr>
                <a:latin typeface="Courier"/>
              </a:rPr>
              <a:t>break: Breaks out of the current closest enclosing loop.
continue: Goes to the top of the closest enclosing loop.
pass: Does nothing at all.</a:t>
            </a:r>
          </a:p>
          <a:p>
            <a:pPr lvl="0" indent="0" marL="0">
              <a:buNone/>
            </a:pPr>
            <a:r>
              <a:rPr/>
              <a:t>Thinking about break and continue statements, the general format of the while loop looks like this:</a:t>
            </a:r>
          </a:p>
          <a:p>
            <a:pPr lvl="0" indent="0">
              <a:buNone/>
            </a:pPr>
            <a:r>
              <a:rPr>
                <a:latin typeface="Courier"/>
              </a:rPr>
              <a:t>while test: 
    code statement
    if test: 
        break
    if test: 
        continue 
else:</a:t>
            </a:r>
          </a:p>
          <a:p>
            <a:pPr lvl="0" indent="0" marL="0">
              <a:buNone/>
            </a:pPr>
            <a:r>
              <a:rPr/>
              <a:t>break and continue statements can appear anywhere inside the loop’s body, but we will usually put them further nested in conjunction with an if statement to perform an action based on some condition.</a:t>
            </a:r>
          </a:p>
          <a:p>
            <a:pPr lvl="0" indent="0" marL="0">
              <a:buNone/>
            </a:pPr>
            <a:r>
              <a:rPr/>
              <a:t>Let’s go ahead and look at some examples!</a:t>
            </a:r>
          </a:p>
          <a:p>
            <a:pPr lvl="0" indent="0">
              <a:buNone/>
            </a:pPr>
            <a:r>
              <a:rPr>
                <a:latin typeface="Courier"/>
              </a:rPr>
              <a:t>x </a:t>
            </a:r>
            <a:r>
              <a:rPr>
                <a:solidFill>
                  <a:srgbClr val="666666"/>
                </a:solidFill>
                <a:latin typeface="Courier"/>
              </a:rPr>
              <a:t>=</a:t>
            </a:r>
            <a:r>
              <a:rPr>
                <a:latin typeface="Courier"/>
              </a:rPr>
              <a:t> </a:t>
            </a:r>
            <a:r>
              <a:rPr>
                <a:solidFill>
                  <a:srgbClr val="40A070"/>
                </a:solidFill>
                <a:latin typeface="Courier"/>
              </a:rPr>
              <a:t>0</a:t>
            </a:r>
            <a:br/>
            <a:br/>
            <a:r>
              <a:rPr b="1">
                <a:solidFill>
                  <a:srgbClr val="007020"/>
                </a:solidFill>
                <a:latin typeface="Courier"/>
              </a:rPr>
              <a:t>while</a:t>
            </a:r>
            <a:r>
              <a:rPr>
                <a:latin typeface="Courier"/>
              </a:rPr>
              <a:t> x </a:t>
            </a:r>
            <a:r>
              <a:rPr>
                <a:solidFill>
                  <a:srgbClr val="666666"/>
                </a:solidFill>
                <a:latin typeface="Courier"/>
              </a:rPr>
              <a:t>&lt;</a:t>
            </a:r>
            <a:r>
              <a:rPr>
                <a:latin typeface="Courier"/>
              </a:rPr>
              <a:t> </a:t>
            </a:r>
            <a:r>
              <a:rPr>
                <a:solidFill>
                  <a:srgbClr val="40A070"/>
                </a:solidFill>
                <a:latin typeface="Courier"/>
              </a:rPr>
              <a:t>10</a:t>
            </a:r>
            <a:r>
              <a:rPr>
                <a:latin typeface="Courier"/>
              </a:rPr>
              <a:t>:</a:t>
            </a:r>
            <a:br/>
            <a:r>
              <a:rPr>
                <a:latin typeface="Courier"/>
              </a:rPr>
              <a:t>    print(</a:t>
            </a:r>
            <a:r>
              <a:rPr>
                <a:solidFill>
                  <a:srgbClr val="4070A0"/>
                </a:solidFill>
                <a:latin typeface="Courier"/>
              </a:rPr>
              <a:t>'x is currently: '</a:t>
            </a:r>
            <a:r>
              <a:rPr>
                <a:latin typeface="Courier"/>
              </a:rPr>
              <a:t>,x)</a:t>
            </a:r>
            <a:br/>
            <a:r>
              <a:rPr>
                <a:latin typeface="Courier"/>
              </a:rPr>
              <a:t>    print(</a:t>
            </a:r>
            <a:r>
              <a:rPr>
                <a:solidFill>
                  <a:srgbClr val="4070A0"/>
                </a:solidFill>
                <a:latin typeface="Courier"/>
              </a:rPr>
              <a:t>' x is still less than 10, adding 1 to x'</a:t>
            </a:r>
            <a:r>
              <a:rPr>
                <a:latin typeface="Courier"/>
              </a:rPr>
              <a:t>)</a:t>
            </a:r>
            <a:br/>
            <a:r>
              <a:rPr>
                <a:latin typeface="Courier"/>
              </a:rPr>
              <a:t>    x</a:t>
            </a:r>
            <a:r>
              <a:rPr>
                <a:solidFill>
                  <a:srgbClr val="666666"/>
                </a:solidFill>
                <a:latin typeface="Courier"/>
              </a:rPr>
              <a:t>+=</a:t>
            </a:r>
            <a:r>
              <a:rPr>
                <a:solidFill>
                  <a:srgbClr val="40A070"/>
                </a:solidFill>
                <a:latin typeface="Courier"/>
              </a:rPr>
              <a:t>1</a:t>
            </a:r>
            <a:br/>
            <a:r>
              <a:rPr>
                <a:latin typeface="Courier"/>
              </a:rPr>
              <a:t>    </a:t>
            </a:r>
            <a:r>
              <a:rPr b="1">
                <a:solidFill>
                  <a:srgbClr val="007020"/>
                </a:solidFill>
                <a:latin typeface="Courier"/>
              </a:rPr>
              <a:t>if</a:t>
            </a:r>
            <a:r>
              <a:rPr>
                <a:latin typeface="Courier"/>
              </a:rPr>
              <a:t> x</a:t>
            </a:r>
            <a:r>
              <a:rPr>
                <a:solidFill>
                  <a:srgbClr val="666666"/>
                </a:solidFill>
                <a:latin typeface="Courier"/>
              </a:rPr>
              <a:t>==</a:t>
            </a:r>
            <a:r>
              <a:rPr>
                <a:solidFill>
                  <a:srgbClr val="40A070"/>
                </a:solidFill>
                <a:latin typeface="Courier"/>
              </a:rPr>
              <a:t>3</a:t>
            </a:r>
            <a:r>
              <a:rPr>
                <a:latin typeface="Courier"/>
              </a:rPr>
              <a:t>:</a:t>
            </a:r>
            <a:br/>
            <a:r>
              <a:rPr>
                <a:latin typeface="Courier"/>
              </a:rPr>
              <a:t>        print(</a:t>
            </a:r>
            <a:r>
              <a:rPr>
                <a:solidFill>
                  <a:srgbClr val="4070A0"/>
                </a:solidFill>
                <a:latin typeface="Courier"/>
              </a:rPr>
              <a:t>'x==3'</a:t>
            </a:r>
            <a:r>
              <a:rPr>
                <a:latin typeface="Courier"/>
              </a:rPr>
              <a:t>)</a:t>
            </a:r>
            <a:br/>
            <a:r>
              <a:rPr>
                <a:latin typeface="Courier"/>
              </a:rPr>
              <a:t>    </a:t>
            </a:r>
            <a:r>
              <a:rPr b="1">
                <a:solidFill>
                  <a:srgbClr val="007020"/>
                </a:solidFill>
                <a:latin typeface="Courier"/>
              </a:rPr>
              <a:t>else</a:t>
            </a:r>
            <a:r>
              <a:rPr>
                <a:latin typeface="Courier"/>
              </a:rPr>
              <a:t>:</a:t>
            </a:r>
            <a:br/>
            <a:r>
              <a:rPr>
                <a:latin typeface="Courier"/>
              </a:rPr>
              <a:t>        print(</a:t>
            </a:r>
            <a:r>
              <a:rPr>
                <a:solidFill>
                  <a:srgbClr val="4070A0"/>
                </a:solidFill>
                <a:latin typeface="Courier"/>
              </a:rPr>
              <a:t>'continuing...'</a:t>
            </a:r>
            <a:r>
              <a:rPr>
                <a:latin typeface="Courier"/>
              </a:rPr>
              <a:t>)</a:t>
            </a:r>
            <a:br/>
            <a:r>
              <a:rPr>
                <a:latin typeface="Courier"/>
              </a:rPr>
              <a:t>        </a:t>
            </a:r>
            <a:r>
              <a:rPr b="1">
                <a:solidFill>
                  <a:srgbClr val="007020"/>
                </a:solidFill>
                <a:latin typeface="Courier"/>
              </a:rPr>
              <a:t>continue</a:t>
            </a:r>
          </a:p>
          <a:p>
            <a:pPr lvl="0" indent="0">
              <a:buNone/>
            </a:pPr>
            <a:r>
              <a:rPr>
                <a:latin typeface="Courier"/>
              </a:rPr>
              <a:t>x is currently:  0
 x is still less than 10, adding 1 to x
continuing...
x is currently:  1
 x is still less than 10, adding 1 to x
continuing...
x is currently:  2
 x is still less than 10, adding 1 to x
x==3
x is currently:  3
 x is still less than 10, adding 1 to x
continuing...
x is currently:  4
 x is still less than 10, adding 1 to x
continuing...
x is currently:  5
 x is still less than 10, adding 1 to x
continuing...
x is currently:  6
 x is still less than 10, adding 1 to x
continuing...
x is currently:  7
 x is still less than 10, adding 1 to x
continuing...
x is currently:  8
 x is still less than 10, adding 1 to x
continuing...
x is currently:  9
 x is still less than 10, adding 1 to x
continuing...</a:t>
            </a:r>
          </a:p>
          <a:p>
            <a:pPr lvl="0" indent="0" marL="0">
              <a:buNone/>
            </a:pPr>
            <a:r>
              <a:rPr/>
              <a:t>Note how we have a printed statement when x==3, and a continue being printed out as we continue through the outer while loop. Let’s put in a break once x ==3 and see if the result makes sense:</a:t>
            </a:r>
          </a:p>
          <a:p>
            <a:pPr lvl="0" indent="0">
              <a:buNone/>
            </a:pPr>
            <a:r>
              <a:rPr>
                <a:latin typeface="Courier"/>
              </a:rPr>
              <a:t>x </a:t>
            </a:r>
            <a:r>
              <a:rPr>
                <a:solidFill>
                  <a:srgbClr val="666666"/>
                </a:solidFill>
                <a:latin typeface="Courier"/>
              </a:rPr>
              <a:t>=</a:t>
            </a:r>
            <a:r>
              <a:rPr>
                <a:latin typeface="Courier"/>
              </a:rPr>
              <a:t> </a:t>
            </a:r>
            <a:r>
              <a:rPr>
                <a:solidFill>
                  <a:srgbClr val="40A070"/>
                </a:solidFill>
                <a:latin typeface="Courier"/>
              </a:rPr>
              <a:t>0</a:t>
            </a:r>
            <a:br/>
            <a:br/>
            <a:r>
              <a:rPr b="1">
                <a:solidFill>
                  <a:srgbClr val="007020"/>
                </a:solidFill>
                <a:latin typeface="Courier"/>
              </a:rPr>
              <a:t>while</a:t>
            </a:r>
            <a:r>
              <a:rPr>
                <a:latin typeface="Courier"/>
              </a:rPr>
              <a:t> x </a:t>
            </a:r>
            <a:r>
              <a:rPr>
                <a:solidFill>
                  <a:srgbClr val="666666"/>
                </a:solidFill>
                <a:latin typeface="Courier"/>
              </a:rPr>
              <a:t>&lt;</a:t>
            </a:r>
            <a:r>
              <a:rPr>
                <a:latin typeface="Courier"/>
              </a:rPr>
              <a:t> </a:t>
            </a:r>
            <a:r>
              <a:rPr>
                <a:solidFill>
                  <a:srgbClr val="40A070"/>
                </a:solidFill>
                <a:latin typeface="Courier"/>
              </a:rPr>
              <a:t>10</a:t>
            </a:r>
            <a:r>
              <a:rPr>
                <a:latin typeface="Courier"/>
              </a:rPr>
              <a:t>:</a:t>
            </a:r>
            <a:br/>
            <a:r>
              <a:rPr>
                <a:latin typeface="Courier"/>
              </a:rPr>
              <a:t>    print(</a:t>
            </a:r>
            <a:r>
              <a:rPr>
                <a:solidFill>
                  <a:srgbClr val="4070A0"/>
                </a:solidFill>
                <a:latin typeface="Courier"/>
              </a:rPr>
              <a:t>'x is currently: '</a:t>
            </a:r>
            <a:r>
              <a:rPr>
                <a:latin typeface="Courier"/>
              </a:rPr>
              <a:t>,x)</a:t>
            </a:r>
            <a:br/>
            <a:r>
              <a:rPr>
                <a:latin typeface="Courier"/>
              </a:rPr>
              <a:t>    print(</a:t>
            </a:r>
            <a:r>
              <a:rPr>
                <a:solidFill>
                  <a:srgbClr val="4070A0"/>
                </a:solidFill>
                <a:latin typeface="Courier"/>
              </a:rPr>
              <a:t>' x is still less than 10, adding 1 to x'</a:t>
            </a:r>
            <a:r>
              <a:rPr>
                <a:latin typeface="Courier"/>
              </a:rPr>
              <a:t>)</a:t>
            </a:r>
            <a:br/>
            <a:r>
              <a:rPr>
                <a:latin typeface="Courier"/>
              </a:rPr>
              <a:t>    x</a:t>
            </a:r>
            <a:r>
              <a:rPr>
                <a:solidFill>
                  <a:srgbClr val="666666"/>
                </a:solidFill>
                <a:latin typeface="Courier"/>
              </a:rPr>
              <a:t>+=</a:t>
            </a:r>
            <a:r>
              <a:rPr>
                <a:solidFill>
                  <a:srgbClr val="40A070"/>
                </a:solidFill>
                <a:latin typeface="Courier"/>
              </a:rPr>
              <a:t>1</a:t>
            </a:r>
            <a:br/>
            <a:r>
              <a:rPr>
                <a:latin typeface="Courier"/>
              </a:rPr>
              <a:t>    </a:t>
            </a:r>
            <a:r>
              <a:rPr b="1">
                <a:solidFill>
                  <a:srgbClr val="007020"/>
                </a:solidFill>
                <a:latin typeface="Courier"/>
              </a:rPr>
              <a:t>if</a:t>
            </a:r>
            <a:r>
              <a:rPr>
                <a:latin typeface="Courier"/>
              </a:rPr>
              <a:t> x</a:t>
            </a:r>
            <a:r>
              <a:rPr>
                <a:solidFill>
                  <a:srgbClr val="666666"/>
                </a:solidFill>
                <a:latin typeface="Courier"/>
              </a:rPr>
              <a:t>==</a:t>
            </a:r>
            <a:r>
              <a:rPr>
                <a:solidFill>
                  <a:srgbClr val="40A070"/>
                </a:solidFill>
                <a:latin typeface="Courier"/>
              </a:rPr>
              <a:t>3</a:t>
            </a:r>
            <a:r>
              <a:rPr>
                <a:latin typeface="Courier"/>
              </a:rPr>
              <a:t>:</a:t>
            </a:r>
            <a:br/>
            <a:r>
              <a:rPr>
                <a:latin typeface="Courier"/>
              </a:rPr>
              <a:t>        print(</a:t>
            </a:r>
            <a:r>
              <a:rPr>
                <a:solidFill>
                  <a:srgbClr val="4070A0"/>
                </a:solidFill>
                <a:latin typeface="Courier"/>
              </a:rPr>
              <a:t>'Breaking because x==3'</a:t>
            </a:r>
            <a:r>
              <a:rPr>
                <a:latin typeface="Courier"/>
              </a:rPr>
              <a:t>)</a:t>
            </a:r>
            <a:br/>
            <a:r>
              <a:rPr>
                <a:latin typeface="Courier"/>
              </a:rPr>
              <a:t>        </a:t>
            </a:r>
            <a:r>
              <a:rPr b="1">
                <a:solidFill>
                  <a:srgbClr val="007020"/>
                </a:solidFill>
                <a:latin typeface="Courier"/>
              </a:rPr>
              <a:t>break</a:t>
            </a:r>
            <a:br/>
            <a:r>
              <a:rPr>
                <a:latin typeface="Courier"/>
              </a:rPr>
              <a:t>    </a:t>
            </a:r>
            <a:r>
              <a:rPr b="1">
                <a:solidFill>
                  <a:srgbClr val="007020"/>
                </a:solidFill>
                <a:latin typeface="Courier"/>
              </a:rPr>
              <a:t>else</a:t>
            </a:r>
            <a:r>
              <a:rPr>
                <a:latin typeface="Courier"/>
              </a:rPr>
              <a:t>:</a:t>
            </a:r>
            <a:br/>
            <a:r>
              <a:rPr>
                <a:latin typeface="Courier"/>
              </a:rPr>
              <a:t>        print(</a:t>
            </a:r>
            <a:r>
              <a:rPr>
                <a:solidFill>
                  <a:srgbClr val="4070A0"/>
                </a:solidFill>
                <a:latin typeface="Courier"/>
              </a:rPr>
              <a:t>'continuing...'</a:t>
            </a:r>
            <a:r>
              <a:rPr>
                <a:latin typeface="Courier"/>
              </a:rPr>
              <a:t>)</a:t>
            </a:r>
            <a:br/>
            <a:r>
              <a:rPr>
                <a:latin typeface="Courier"/>
              </a:rPr>
              <a:t>        </a:t>
            </a:r>
            <a:r>
              <a:rPr b="1">
                <a:solidFill>
                  <a:srgbClr val="007020"/>
                </a:solidFill>
                <a:latin typeface="Courier"/>
              </a:rPr>
              <a:t>continue</a:t>
            </a:r>
          </a:p>
          <a:p>
            <a:pPr lvl="0" indent="0">
              <a:buNone/>
            </a:pPr>
            <a:r>
              <a:rPr>
                <a:latin typeface="Courier"/>
              </a:rPr>
              <a:t>x is currently:  0
 x is still less than 10, adding 1 to x
continuing...
x is currently:  1
 x is still less than 10, adding 1 to x
continuing...
x is currently:  2
 x is still less than 10, adding 1 to x
Breaking because x==3</a:t>
            </a:r>
          </a:p>
          <a:p>
            <a:pPr lvl="0" indent="0" marL="0">
              <a:buNone/>
            </a:pPr>
            <a:r>
              <a:rPr/>
              <a:t>Note how the other else statement wasn’t reached and continuing was never printed!</a:t>
            </a:r>
          </a:p>
          <a:p>
            <a:pPr lvl="0" indent="0" marL="0">
              <a:buNone/>
            </a:pPr>
            <a:r>
              <a:rPr/>
              <a:t>After these brief but simple examples, you should feel comfortable using while statements in your code.</a:t>
            </a:r>
          </a:p>
          <a:p>
            <a:pPr lvl="0" indent="0" marL="0">
              <a:buNone/>
            </a:pPr>
            <a:r>
              <a:rPr b="1"/>
              <a:t>A word of caution however! It is possible to create an infinitely running loop with while statements. For example:</a:t>
            </a:r>
          </a:p>
          <a:p>
            <a:pPr lvl="0" indent="0">
              <a:buNone/>
            </a:pPr>
            <a:r>
              <a:rPr i="1">
                <a:solidFill>
                  <a:srgbClr val="60A0B0"/>
                </a:solidFill>
                <a:latin typeface="Courier"/>
              </a:rPr>
              <a:t># DO NOT RUN THIS CODE!!!! </a:t>
            </a:r>
            <a:br/>
            <a:r>
              <a:rPr b="1">
                <a:solidFill>
                  <a:srgbClr val="007020"/>
                </a:solidFill>
                <a:latin typeface="Courier"/>
              </a:rPr>
              <a:t>while</a:t>
            </a:r>
            <a:r>
              <a:rPr>
                <a:latin typeface="Courier"/>
              </a:rPr>
              <a:t> </a:t>
            </a:r>
            <a:r>
              <a:rPr>
                <a:solidFill>
                  <a:srgbClr val="19177C"/>
                </a:solidFill>
                <a:latin typeface="Courier"/>
              </a:rPr>
              <a:t>True</a:t>
            </a:r>
            <a:r>
              <a:rPr>
                <a:latin typeface="Courier"/>
              </a:rPr>
              <a:t>:</a:t>
            </a:r>
            <a:br/>
            <a:r>
              <a:rPr>
                <a:latin typeface="Courier"/>
              </a:rPr>
              <a:t>    print(</a:t>
            </a:r>
            <a:r>
              <a:rPr>
                <a:solidFill>
                  <a:srgbClr val="4070A0"/>
                </a:solidFill>
                <a:latin typeface="Courier"/>
              </a:rPr>
              <a:t>"I'm stuck in an infinite loop!"</a:t>
            </a:r>
            <a:r>
              <a:rPr>
                <a:latin typeface="Courier"/>
              </a:rPr>
              <a:t>)</a:t>
            </a:r>
          </a:p>
          <a:p>
            <a:pPr lvl="0" indent="0" marL="0">
              <a:buNone/>
            </a:pPr>
            <a:r>
              <a:rPr/>
              <a:t>A quick note: If you </a:t>
            </a:r>
            <a:r>
              <a:rPr i="1"/>
              <a:t>did</a:t>
            </a:r>
            <a:r>
              <a:rPr/>
              <a:t> run the above cell, click on the Kernel menu above to restart the kernel!</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2022-04-19T08:26:13Z</dcterms:created>
  <dcterms:modified xsi:type="dcterms:W3CDTF">2022-04-19T08:26:13Z</dcterms:modified>
</cp:coreProperties>
</file>

<file path=docProps/custom.xml><?xml version="1.0" encoding="utf-8"?>
<Properties xmlns="http://schemas.openxmlformats.org/officeDocument/2006/custom-properties" xmlns:vt="http://schemas.openxmlformats.org/officeDocument/2006/docPropsVTypes"/>
</file>