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Statements and Scope</a:t>
            </a:r>
          </a:p>
        </p:txBody>
      </p:sp>
      <p:sp>
        <p:nvSpPr>
          <p:cNvPr id="3" name="Content Placeholder 2"/>
          <p:cNvSpPr>
            <a:spLocks noGrp="1"/>
          </p:cNvSpPr>
          <p:nvPr>
            <p:ph idx="1"/>
          </p:nvPr>
        </p:nvSpPr>
        <p:spPr/>
        <p:txBody>
          <a:bodyPr/>
          <a:lstStyle/>
          <a:p>
            <a:pPr lvl="0" indent="0" marL="0">
              <a:buNone/>
            </a:pPr>
            <a:r>
              <a:rPr/>
              <a:t>Now that we have gone over writing our own functions, it’s important to understand how Python deals with the variable names you assign. When you create a variable name in Python the name is stored in a </a:t>
            </a:r>
            <a:r>
              <a:rPr i="1"/>
              <a:t>name-space</a:t>
            </a:r>
            <a:r>
              <a:rPr/>
              <a:t>. Variable names also have a </a:t>
            </a:r>
            <a:r>
              <a:rPr i="1"/>
              <a:t>scope</a:t>
            </a:r>
            <a:r>
              <a:rPr/>
              <a:t>, the scope determines the visibility of that variable name to other parts of your code.</a:t>
            </a:r>
          </a:p>
          <a:p>
            <a:pPr lvl="0" indent="0" marL="0">
              <a:buNone/>
            </a:pPr>
            <a:r>
              <a:rPr/>
              <a:t>Let’s start with a quick thought experiment; imagine the following code: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25</a:t>
            </a:r>
            <a:br/>
            <a:br/>
            <a:r>
              <a:rPr b="1">
                <a:solidFill>
                  <a:srgbClr val="007020"/>
                </a:solidFill>
                <a:latin typeface="Courier"/>
              </a:rPr>
              <a:t>def</a:t>
            </a:r>
            <a:r>
              <a:rPr>
                <a:latin typeface="Courier"/>
              </a:rPr>
              <a:t> printer():</a:t>
            </a:r>
            <a:br/>
            <a:r>
              <a:rPr>
                <a:latin typeface="Courier"/>
              </a:rPr>
              <a:t>    x </a:t>
            </a:r>
            <a:r>
              <a:rPr>
                <a:solidFill>
                  <a:srgbClr val="666666"/>
                </a:solidFill>
                <a:latin typeface="Courier"/>
              </a:rPr>
              <a:t>=</a:t>
            </a:r>
            <a:r>
              <a:rPr>
                <a:latin typeface="Courier"/>
              </a:rPr>
              <a:t> </a:t>
            </a:r>
            <a:r>
              <a:rPr>
                <a:solidFill>
                  <a:srgbClr val="40A070"/>
                </a:solidFill>
                <a:latin typeface="Courier"/>
              </a:rPr>
              <a:t>50</a:t>
            </a:r>
            <a:br/>
            <a:r>
              <a:rPr>
                <a:latin typeface="Courier"/>
              </a:rPr>
              <a:t>    </a:t>
            </a:r>
            <a:r>
              <a:rPr b="1">
                <a:solidFill>
                  <a:srgbClr val="007020"/>
                </a:solidFill>
                <a:latin typeface="Courier"/>
              </a:rPr>
              <a:t>return</a:t>
            </a:r>
            <a:r>
              <a:rPr>
                <a:latin typeface="Courier"/>
              </a:rPr>
              <a:t> x</a:t>
            </a:r>
            <a:br/>
            <a:br/>
            <a:r>
              <a:rPr i="1">
                <a:solidFill>
                  <a:srgbClr val="60A0B0"/>
                </a:solidFill>
                <a:latin typeface="Courier"/>
              </a:rPr>
              <a:t># print(x)</a:t>
            </a:r>
            <a:br/>
            <a:r>
              <a:rPr i="1">
                <a:solidFill>
                  <a:srgbClr val="60A0B0"/>
                </a:solidFill>
                <a:latin typeface="Courier"/>
              </a:rPr>
              <a:t># print(printer())</a:t>
            </a:r>
          </a:p>
          <a:p>
            <a:pPr lvl="0" indent="0" marL="0">
              <a:buNone/>
            </a:pPr>
            <a:r>
              <a:rPr/>
              <a:t>What do you imagine the output of printer() is? 25 or 50? What is the output of print x? 25 or 50?</a:t>
            </a:r>
          </a:p>
          <a:p>
            <a:pPr lvl="0" indent="0">
              <a:buNone/>
            </a:pPr>
            <a:r>
              <a:rPr>
                <a:latin typeface="Courier"/>
              </a:rPr>
              <a:t>print(x)</a:t>
            </a:r>
          </a:p>
          <a:p>
            <a:pPr lvl="0" indent="0">
              <a:buNone/>
            </a:pPr>
            <a:r>
              <a:rPr>
                <a:latin typeface="Courier"/>
              </a:rPr>
              <a:t>25</a:t>
            </a:r>
          </a:p>
          <a:p>
            <a:pPr lvl="0" indent="0">
              <a:buNone/>
            </a:pPr>
            <a:r>
              <a:rPr>
                <a:latin typeface="Courier"/>
              </a:rPr>
              <a:t>print(printer())</a:t>
            </a:r>
          </a:p>
          <a:p>
            <a:pPr lvl="0" indent="0">
              <a:buNone/>
            </a:pPr>
            <a:r>
              <a:rPr>
                <a:latin typeface="Courier"/>
              </a:rPr>
              <a:t>50</a:t>
            </a:r>
          </a:p>
          <a:p>
            <a:pPr lvl="0" indent="0" marL="0">
              <a:buNone/>
            </a:pPr>
            <a:r>
              <a:rPr/>
              <a:t>Interesting! But how does Python know which </a:t>
            </a:r>
            <a:r>
              <a:rPr b="1"/>
              <a:t>x</a:t>
            </a:r>
            <a:r>
              <a:rPr/>
              <a:t> you’re referring to in your code? This is where the idea of scope comes in. Python has a set of rules it follows to decide what variables (such as </a:t>
            </a:r>
            <a:r>
              <a:rPr b="1"/>
              <a:t>x</a:t>
            </a:r>
            <a:r>
              <a:rPr/>
              <a:t> in this case) you are referencing in your code. Lets break down the rules:</a:t>
            </a:r>
          </a:p>
          <a:p>
            <a:pPr lvl="0" indent="0" marL="0">
              <a:buNone/>
            </a:pPr>
            <a:r>
              <a:rPr/>
              <a:t>This idea of scope in your code is very important to understand in order to properly assign and call variable names.</a:t>
            </a:r>
          </a:p>
          <a:p>
            <a:pPr lvl="0" indent="0" marL="0">
              <a:buNone/>
            </a:pPr>
            <a:r>
              <a:rPr/>
              <a:t>In simple terms, the idea of scope can be described by 3 general rules:</a:t>
            </a:r>
          </a:p>
          <a:p>
            <a:pPr lvl="0" indent="-342900" marL="342900">
              <a:buAutoNum type="arabicPeriod"/>
            </a:pPr>
            <a:r>
              <a:rPr/>
              <a:t>Name assignments will create or change local names by default.</a:t>
            </a:r>
          </a:p>
          <a:p>
            <a:pPr lvl="0" indent="-342900" marL="342900">
              <a:buAutoNum type="arabicPeriod"/>
            </a:pPr>
            <a:r>
              <a:rPr/>
              <a:t>Name references search (at most) four scopes, these are:</a:t>
            </a:r>
          </a:p>
          <a:p>
            <a:pPr lvl="1"/>
            <a:r>
              <a:rPr/>
              <a:t>local</a:t>
            </a:r>
          </a:p>
          <a:p>
            <a:pPr lvl="1"/>
            <a:r>
              <a:rPr/>
              <a:t>enclosing functions</a:t>
            </a:r>
          </a:p>
          <a:p>
            <a:pPr lvl="1"/>
            <a:r>
              <a:rPr/>
              <a:t>global</a:t>
            </a:r>
          </a:p>
          <a:p>
            <a:pPr lvl="1"/>
            <a:r>
              <a:rPr/>
              <a:t>built-in</a:t>
            </a:r>
          </a:p>
          <a:p>
            <a:pPr lvl="0" indent="-342900" marL="342900">
              <a:buAutoNum type="arabicPeriod"/>
            </a:pPr>
            <a:r>
              <a:rPr/>
              <a:t>Names declared in global and nonlocal statements map assigned names to enclosing module and function scopes.</a:t>
            </a:r>
          </a:p>
          <a:p>
            <a:pPr lvl="0" indent="0" marL="0">
              <a:buNone/>
            </a:pPr>
            <a:r>
              <a:rPr/>
              <a:t>The statement in #2 above can be defined by the LEGB rule.</a:t>
            </a:r>
          </a:p>
          <a:p>
            <a:pPr lvl="0" indent="0" marL="0">
              <a:buNone/>
            </a:pPr>
            <a:r>
              <a:rPr b="1"/>
              <a:t>LEGB Rule:</a:t>
            </a:r>
          </a:p>
          <a:p>
            <a:pPr lvl="0" indent="0" marL="0">
              <a:buNone/>
            </a:pPr>
            <a:r>
              <a:rPr/>
              <a:t>L: Local — Names assigned in any way within a function (def or lambda), and not declared global in that function.</a:t>
            </a:r>
          </a:p>
          <a:p>
            <a:pPr lvl="0" indent="0" marL="0">
              <a:buNone/>
            </a:pPr>
            <a:r>
              <a:rPr/>
              <a:t>E: Enclosing function locals — Names in the local scope of any and all enclosing functions (def or lambda), from inner to outer.</a:t>
            </a:r>
          </a:p>
          <a:p>
            <a:pPr lvl="0" indent="0" marL="0">
              <a:buNone/>
            </a:pPr>
            <a:r>
              <a:rPr/>
              <a:t>G: Global (module) — Names assigned at the top-level of a module file, or declared global in a def within the file.</a:t>
            </a:r>
          </a:p>
          <a:p>
            <a:pPr lvl="0" indent="0" marL="0">
              <a:buNone/>
            </a:pPr>
            <a:r>
              <a:rPr/>
              <a:t>B: Built-in (Python) — Names preassigned in the built-in names module : open, range, SyntaxError,…</a:t>
            </a:r>
          </a:p>
          <a:p>
            <a:pPr lvl="0" indent="0" marL="0">
              <a:spcBef>
                <a:spcPts val="3000"/>
              </a:spcBef>
              <a:buNone/>
            </a:pPr>
            <a:r>
              <a:rPr b="1"/>
              <a:t>Quick examples of LEGB</a:t>
            </a:r>
          </a:p>
          <a:p>
            <a:pPr lvl="0" indent="0" marL="0">
              <a:spcBef>
                <a:spcPts val="3000"/>
              </a:spcBef>
              <a:buNone/>
            </a:pPr>
            <a:r>
              <a:rPr b="1"/>
              <a:t>Local</a:t>
            </a:r>
          </a:p>
          <a:p>
            <a:pPr lvl="0" indent="0">
              <a:buNone/>
            </a:pPr>
            <a:r>
              <a:rPr i="1">
                <a:solidFill>
                  <a:srgbClr val="60A0B0"/>
                </a:solidFill>
                <a:latin typeface="Courier"/>
              </a:rPr>
              <a:t># x is local here:</a:t>
            </a:r>
            <a:br/>
            <a:r>
              <a:rPr>
                <a:latin typeface="Courier"/>
              </a:rPr>
              <a:t>f </a:t>
            </a:r>
            <a:r>
              <a:rPr>
                <a:solidFill>
                  <a:srgbClr val="666666"/>
                </a:solidFill>
                <a:latin typeface="Courier"/>
              </a:rPr>
              <a:t>=</a:t>
            </a:r>
            <a:r>
              <a:rPr>
                <a:latin typeface="Courier"/>
              </a:rPr>
              <a:t> </a:t>
            </a:r>
            <a:r>
              <a:rPr b="1">
                <a:solidFill>
                  <a:srgbClr val="007020"/>
                </a:solidFill>
                <a:latin typeface="Courier"/>
              </a:rPr>
              <a:t>lambda</a:t>
            </a:r>
            <a:r>
              <a:rPr>
                <a:latin typeface="Courier"/>
              </a:rPr>
              <a:t> x:x</a:t>
            </a:r>
            <a:r>
              <a:rPr>
                <a:solidFill>
                  <a:srgbClr val="666666"/>
                </a:solidFill>
                <a:latin typeface="Courier"/>
              </a:rPr>
              <a:t>**</a:t>
            </a:r>
            <a:r>
              <a:rPr>
                <a:solidFill>
                  <a:srgbClr val="40A070"/>
                </a:solidFill>
                <a:latin typeface="Courier"/>
              </a:rPr>
              <a:t>2</a:t>
            </a:r>
          </a:p>
          <a:p>
            <a:pPr lvl="0" indent="0" marL="0">
              <a:spcBef>
                <a:spcPts val="3000"/>
              </a:spcBef>
              <a:buNone/>
            </a:pPr>
            <a:r>
              <a:rPr b="1"/>
              <a:t>Enclosing function locals</a:t>
            </a:r>
          </a:p>
          <a:p>
            <a:pPr lvl="0" indent="0" marL="0">
              <a:buNone/>
            </a:pPr>
            <a:r>
              <a:rPr/>
              <a:t>This occurs when we have a function inside a function (nested functions)</a:t>
            </a:r>
          </a:p>
          <a:p>
            <a:pPr lvl="0" indent="0">
              <a:buNone/>
            </a:pPr>
            <a:r>
              <a:rPr>
                <a:latin typeface="Courier"/>
              </a:rPr>
              <a:t>name </a:t>
            </a:r>
            <a:r>
              <a:rPr>
                <a:solidFill>
                  <a:srgbClr val="666666"/>
                </a:solidFill>
                <a:latin typeface="Courier"/>
              </a:rPr>
              <a:t>=</a:t>
            </a:r>
            <a:r>
              <a:rPr>
                <a:latin typeface="Courier"/>
              </a:rPr>
              <a:t> </a:t>
            </a:r>
            <a:r>
              <a:rPr>
                <a:solidFill>
                  <a:srgbClr val="4070A0"/>
                </a:solidFill>
                <a:latin typeface="Courier"/>
              </a:rPr>
              <a:t>'This is a global name'</a:t>
            </a:r>
            <a:br/>
            <a:br/>
            <a:r>
              <a:rPr b="1">
                <a:solidFill>
                  <a:srgbClr val="007020"/>
                </a:solidFill>
                <a:latin typeface="Courier"/>
              </a:rPr>
              <a:t>def</a:t>
            </a:r>
            <a:r>
              <a:rPr>
                <a:latin typeface="Courier"/>
              </a:rPr>
              <a:t> greet():</a:t>
            </a:r>
            <a:br/>
            <a:r>
              <a:rPr>
                <a:latin typeface="Courier"/>
              </a:rPr>
              <a:t>    </a:t>
            </a:r>
            <a:r>
              <a:rPr i="1">
                <a:solidFill>
                  <a:srgbClr val="60A0B0"/>
                </a:solidFill>
                <a:latin typeface="Courier"/>
              </a:rPr>
              <a:t># Enclosing function</a:t>
            </a:r>
            <a:br/>
            <a:r>
              <a:rPr>
                <a:latin typeface="Courier"/>
              </a:rPr>
              <a:t>    name </a:t>
            </a:r>
            <a:r>
              <a:rPr>
                <a:solidFill>
                  <a:srgbClr val="666666"/>
                </a:solidFill>
                <a:latin typeface="Courier"/>
              </a:rPr>
              <a:t>=</a:t>
            </a:r>
            <a:r>
              <a:rPr>
                <a:latin typeface="Courier"/>
              </a:rPr>
              <a:t> </a:t>
            </a:r>
            <a:r>
              <a:rPr>
                <a:solidFill>
                  <a:srgbClr val="4070A0"/>
                </a:solidFill>
                <a:latin typeface="Courier"/>
              </a:rPr>
              <a:t>'Sammy'</a:t>
            </a:r>
            <a:br/>
            <a:r>
              <a:rPr>
                <a:latin typeface="Courier"/>
              </a:rPr>
              <a:t>    </a:t>
            </a:r>
            <a:br/>
            <a:r>
              <a:rPr>
                <a:latin typeface="Courier"/>
              </a:rPr>
              <a:t>    </a:t>
            </a:r>
            <a:r>
              <a:rPr b="1">
                <a:solidFill>
                  <a:srgbClr val="007020"/>
                </a:solidFill>
                <a:latin typeface="Courier"/>
              </a:rPr>
              <a:t>def</a:t>
            </a:r>
            <a:r>
              <a:rPr>
                <a:latin typeface="Courier"/>
              </a:rPr>
              <a:t> hello():</a:t>
            </a:r>
            <a:br/>
            <a:r>
              <a:rPr>
                <a:latin typeface="Courier"/>
              </a:rPr>
              <a:t>        print(</a:t>
            </a:r>
            <a:r>
              <a:rPr>
                <a:solidFill>
                  <a:srgbClr val="4070A0"/>
                </a:solidFill>
                <a:latin typeface="Courier"/>
              </a:rPr>
              <a:t>'Hello '</a:t>
            </a:r>
            <a:r>
              <a:rPr>
                <a:solidFill>
                  <a:srgbClr val="666666"/>
                </a:solidFill>
                <a:latin typeface="Courier"/>
              </a:rPr>
              <a:t>+</a:t>
            </a:r>
            <a:r>
              <a:rPr>
                <a:latin typeface="Courier"/>
              </a:rPr>
              <a:t>name)</a:t>
            </a:r>
            <a:br/>
            <a:r>
              <a:rPr>
                <a:latin typeface="Courier"/>
              </a:rPr>
              <a:t>    </a:t>
            </a:r>
            <a:br/>
            <a:r>
              <a:rPr>
                <a:latin typeface="Courier"/>
              </a:rPr>
              <a:t>    hello()</a:t>
            </a:r>
            <a:br/>
            <a:br/>
            <a:r>
              <a:rPr>
                <a:latin typeface="Courier"/>
              </a:rPr>
              <a:t>greet()</a:t>
            </a:r>
          </a:p>
          <a:p>
            <a:pPr lvl="0" indent="0">
              <a:buNone/>
            </a:pPr>
            <a:r>
              <a:rPr>
                <a:latin typeface="Courier"/>
              </a:rPr>
              <a:t>Hello Sammy</a:t>
            </a:r>
          </a:p>
          <a:p>
            <a:pPr lvl="0" indent="0" marL="0">
              <a:buNone/>
            </a:pPr>
            <a:r>
              <a:rPr/>
              <a:t>Note how Sammy was used, because the hello() function was enclosed inside of the greet function!</a:t>
            </a:r>
          </a:p>
          <a:p>
            <a:pPr lvl="0" indent="0" marL="0">
              <a:spcBef>
                <a:spcPts val="3000"/>
              </a:spcBef>
              <a:buNone/>
            </a:pPr>
            <a:r>
              <a:rPr b="1"/>
              <a:t>Global</a:t>
            </a:r>
          </a:p>
          <a:p>
            <a:pPr lvl="0" indent="0" marL="0">
              <a:buNone/>
            </a:pPr>
            <a:r>
              <a:rPr/>
              <a:t>Luckily in Jupyter a quick way to test for global variables is to see if another cell recognizes the variable!</a:t>
            </a:r>
          </a:p>
          <a:p>
            <a:pPr lvl="0" indent="0">
              <a:buNone/>
            </a:pPr>
            <a:r>
              <a:rPr>
                <a:latin typeface="Courier"/>
              </a:rPr>
              <a:t>print(name)</a:t>
            </a:r>
          </a:p>
          <a:p>
            <a:pPr lvl="0" indent="0">
              <a:buNone/>
            </a:pPr>
            <a:r>
              <a:rPr>
                <a:latin typeface="Courier"/>
              </a:rPr>
              <a:t>This is a global name</a:t>
            </a:r>
          </a:p>
          <a:p>
            <a:pPr lvl="0" indent="0" marL="0">
              <a:spcBef>
                <a:spcPts val="3000"/>
              </a:spcBef>
              <a:buNone/>
            </a:pPr>
            <a:r>
              <a:rPr b="1"/>
              <a:t>Built-in</a:t>
            </a:r>
          </a:p>
          <a:p>
            <a:pPr lvl="0" indent="0" marL="0">
              <a:buNone/>
            </a:pPr>
            <a:r>
              <a:rPr/>
              <a:t>These are the built-in function names in Python (don’t overwrite these!)</a:t>
            </a:r>
          </a:p>
          <a:p>
            <a:pPr lvl="0" indent="0">
              <a:buNone/>
            </a:pPr>
            <a:r>
              <a:rPr>
                <a:latin typeface="Courier"/>
              </a:rPr>
              <a:t>len</a:t>
            </a:r>
          </a:p>
          <a:p>
            <a:pPr lvl="0" indent="0">
              <a:buNone/>
            </a:pPr>
            <a:r>
              <a:rPr>
                <a:latin typeface="Courier"/>
              </a:rPr>
              <a:t>&lt;function len&gt;</a:t>
            </a:r>
          </a:p>
          <a:p>
            <a:pPr lvl="0" indent="0" marL="0">
              <a:spcBef>
                <a:spcPts val="3000"/>
              </a:spcBef>
              <a:buNone/>
            </a:pPr>
            <a:r>
              <a:rPr b="1"/>
              <a:t>Local Variables</a:t>
            </a:r>
          </a:p>
          <a:p>
            <a:pPr lvl="0" indent="0" marL="0">
              <a:buNone/>
            </a:pPr>
            <a:r>
              <a:rPr/>
              <a:t>When you declare variables inside a function definition, they are not related in any way to other variables with the same names used outside the function - i.e. variable names are local to the function. This is called the scope of the variable. All variables have the scope of the block they are declared in starting from the point of definition of the name.</a:t>
            </a:r>
          </a:p>
          <a:p>
            <a:pPr lvl="0" indent="0" marL="0">
              <a:buNone/>
            </a:pPr>
            <a:r>
              <a:rPr/>
              <a:t>Example: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50</a:t>
            </a:r>
            <a:br/>
            <a:br/>
            <a:r>
              <a:rPr b="1">
                <a:solidFill>
                  <a:srgbClr val="007020"/>
                </a:solidFill>
                <a:latin typeface="Courier"/>
              </a:rPr>
              <a:t>def</a:t>
            </a:r>
            <a:r>
              <a:rPr>
                <a:latin typeface="Courier"/>
              </a:rPr>
              <a:t> func(x):</a:t>
            </a:r>
            <a:br/>
            <a:r>
              <a:rPr>
                <a:latin typeface="Courier"/>
              </a:rPr>
              <a:t>    print(</a:t>
            </a:r>
            <a:r>
              <a:rPr>
                <a:solidFill>
                  <a:srgbClr val="4070A0"/>
                </a:solidFill>
                <a:latin typeface="Courier"/>
              </a:rPr>
              <a:t>'x is'</a:t>
            </a:r>
            <a:r>
              <a:rPr>
                <a:latin typeface="Courier"/>
              </a:rPr>
              <a:t>, x)</a:t>
            </a:r>
            <a:br/>
            <a:r>
              <a:rPr>
                <a:latin typeface="Courier"/>
              </a:rPr>
              <a:t>    x </a:t>
            </a:r>
            <a:r>
              <a:rPr>
                <a:solidFill>
                  <a:srgbClr val="666666"/>
                </a:solidFill>
                <a:latin typeface="Courier"/>
              </a:rPr>
              <a:t>=</a:t>
            </a:r>
            <a:r>
              <a:rPr>
                <a:latin typeface="Courier"/>
              </a:rPr>
              <a:t> </a:t>
            </a:r>
            <a:r>
              <a:rPr>
                <a:solidFill>
                  <a:srgbClr val="40A070"/>
                </a:solidFill>
                <a:latin typeface="Courier"/>
              </a:rPr>
              <a:t>2</a:t>
            </a:r>
            <a:br/>
            <a:r>
              <a:rPr>
                <a:latin typeface="Courier"/>
              </a:rPr>
              <a:t>    print(</a:t>
            </a:r>
            <a:r>
              <a:rPr>
                <a:solidFill>
                  <a:srgbClr val="4070A0"/>
                </a:solidFill>
                <a:latin typeface="Courier"/>
              </a:rPr>
              <a:t>'Changed local x to'</a:t>
            </a:r>
            <a:r>
              <a:rPr>
                <a:latin typeface="Courier"/>
              </a:rPr>
              <a:t>, x)</a:t>
            </a:r>
            <a:br/>
            <a:br/>
            <a:r>
              <a:rPr>
                <a:latin typeface="Courier"/>
              </a:rPr>
              <a:t>func(x)</a:t>
            </a:r>
            <a:br/>
            <a:r>
              <a:rPr>
                <a:latin typeface="Courier"/>
              </a:rPr>
              <a:t>print(</a:t>
            </a:r>
            <a:r>
              <a:rPr>
                <a:solidFill>
                  <a:srgbClr val="4070A0"/>
                </a:solidFill>
                <a:latin typeface="Courier"/>
              </a:rPr>
              <a:t>'x is still'</a:t>
            </a:r>
            <a:r>
              <a:rPr>
                <a:latin typeface="Courier"/>
              </a:rPr>
              <a:t>, x)</a:t>
            </a:r>
          </a:p>
          <a:p>
            <a:pPr lvl="0" indent="0">
              <a:buNone/>
            </a:pPr>
            <a:r>
              <a:rPr>
                <a:latin typeface="Courier"/>
              </a:rPr>
              <a:t>x is 50
Changed local x to 2
x is still 50</a:t>
            </a:r>
          </a:p>
          <a:p>
            <a:pPr lvl="0" indent="0" marL="0">
              <a:buNone/>
            </a:pPr>
            <a:r>
              <a:rPr/>
              <a:t>The first time that we print the value of the name </a:t>
            </a:r>
            <a:r>
              <a:rPr b="1"/>
              <a:t>x</a:t>
            </a:r>
            <a:r>
              <a:rPr/>
              <a:t> with the first line in the function’s body, Python uses the value of the parameter declared in the main block, above the function definition.</a:t>
            </a:r>
          </a:p>
          <a:p>
            <a:pPr lvl="0" indent="0" marL="0">
              <a:buNone/>
            </a:pPr>
            <a:r>
              <a:rPr/>
              <a:t>Next, we assign the value 2 to </a:t>
            </a:r>
            <a:r>
              <a:rPr b="1"/>
              <a:t>x</a:t>
            </a:r>
            <a:r>
              <a:rPr/>
              <a:t>. The name </a:t>
            </a:r>
            <a:r>
              <a:rPr b="1"/>
              <a:t>x</a:t>
            </a:r>
            <a:r>
              <a:rPr/>
              <a:t> is local to our function. So, when we change the value of </a:t>
            </a:r>
            <a:r>
              <a:rPr b="1"/>
              <a:t>x</a:t>
            </a:r>
            <a:r>
              <a:rPr/>
              <a:t> in the function, the </a:t>
            </a:r>
            <a:r>
              <a:rPr b="1"/>
              <a:t>x</a:t>
            </a:r>
            <a:r>
              <a:rPr/>
              <a:t> defined in the main block remains unaffected.</a:t>
            </a:r>
          </a:p>
          <a:p>
            <a:pPr lvl="0" indent="0" marL="0">
              <a:buNone/>
            </a:pPr>
            <a:r>
              <a:rPr/>
              <a:t>With the last print statement, we display the value of </a:t>
            </a:r>
            <a:r>
              <a:rPr b="1"/>
              <a:t>x</a:t>
            </a:r>
            <a:r>
              <a:rPr/>
              <a:t> as defined in the main block, thereby confirming that it is actually unaffected by the local assignment within the previously called function.</a:t>
            </a:r>
          </a:p>
          <a:p>
            <a:pPr lvl="0" indent="0" marL="0">
              <a:spcBef>
                <a:spcPts val="3000"/>
              </a:spcBef>
              <a:buNone/>
            </a:pPr>
            <a:r>
              <a:rPr b="1"/>
              <a:t>The global statement</a:t>
            </a:r>
          </a:p>
          <a:p>
            <a:pPr lvl="0" indent="0" marL="0">
              <a:buNone/>
            </a:pPr>
            <a:r>
              <a:rPr/>
              <a:t>If you want to assign a value to a name defined at the top level of the program (i.e. not inside any kind of scope such as functions or classes), then you have to tell Python that the name is not local, but it is global. We do this using the global statement. It is impossible to assign a value to a variable defined outside a function without the global statement.</a:t>
            </a:r>
          </a:p>
          <a:p>
            <a:pPr lvl="0" indent="0" marL="0">
              <a:buNone/>
            </a:pPr>
            <a:r>
              <a:rPr/>
              <a:t>You can use the values of such variables defined outside the function (assuming there is no variable with the same name within the function). However, this is not encouraged and should be avoided since it becomes unclear to the reader of the program as to where that variable’s definition is. Using the global statement makes it amply clear that the variable is defined in an outermost block.</a:t>
            </a:r>
          </a:p>
          <a:p>
            <a:pPr lvl="0" indent="0" marL="0">
              <a:buNone/>
            </a:pPr>
            <a:r>
              <a:rPr/>
              <a:t>Example:</a:t>
            </a:r>
          </a:p>
          <a:p>
            <a:pPr lvl="0" indent="0">
              <a:buNone/>
            </a:pPr>
            <a:r>
              <a:rPr>
                <a:latin typeface="Courier"/>
              </a:rPr>
              <a:t>x </a:t>
            </a:r>
            <a:r>
              <a:rPr>
                <a:solidFill>
                  <a:srgbClr val="666666"/>
                </a:solidFill>
                <a:latin typeface="Courier"/>
              </a:rPr>
              <a:t>=</a:t>
            </a:r>
            <a:r>
              <a:rPr>
                <a:latin typeface="Courier"/>
              </a:rPr>
              <a:t> </a:t>
            </a:r>
            <a:r>
              <a:rPr>
                <a:solidFill>
                  <a:srgbClr val="40A070"/>
                </a:solidFill>
                <a:latin typeface="Courier"/>
              </a:rPr>
              <a:t>50</a:t>
            </a:r>
            <a:br/>
            <a:br/>
            <a:r>
              <a:rPr b="1">
                <a:solidFill>
                  <a:srgbClr val="007020"/>
                </a:solidFill>
                <a:latin typeface="Courier"/>
              </a:rPr>
              <a:t>def</a:t>
            </a:r>
            <a:r>
              <a:rPr>
                <a:latin typeface="Courier"/>
              </a:rPr>
              <a:t> func():</a:t>
            </a:r>
            <a:br/>
            <a:r>
              <a:rPr>
                <a:latin typeface="Courier"/>
              </a:rPr>
              <a:t>    </a:t>
            </a:r>
            <a:r>
              <a:rPr b="1">
                <a:solidFill>
                  <a:srgbClr val="007020"/>
                </a:solidFill>
                <a:latin typeface="Courier"/>
              </a:rPr>
              <a:t>global</a:t>
            </a:r>
            <a:r>
              <a:rPr>
                <a:latin typeface="Courier"/>
              </a:rPr>
              <a:t> x</a:t>
            </a:r>
            <a:br/>
            <a:r>
              <a:rPr>
                <a:latin typeface="Courier"/>
              </a:rPr>
              <a:t>    print(</a:t>
            </a:r>
            <a:r>
              <a:rPr>
                <a:solidFill>
                  <a:srgbClr val="4070A0"/>
                </a:solidFill>
                <a:latin typeface="Courier"/>
              </a:rPr>
              <a:t>'This function is now using the global x!'</a:t>
            </a:r>
            <a:r>
              <a:rPr>
                <a:latin typeface="Courier"/>
              </a:rPr>
              <a:t>)</a:t>
            </a:r>
            <a:br/>
            <a:r>
              <a:rPr>
                <a:latin typeface="Courier"/>
              </a:rPr>
              <a:t>    print(</a:t>
            </a:r>
            <a:r>
              <a:rPr>
                <a:solidFill>
                  <a:srgbClr val="4070A0"/>
                </a:solidFill>
                <a:latin typeface="Courier"/>
              </a:rPr>
              <a:t>'Because of global x is: '</a:t>
            </a:r>
            <a:r>
              <a:rPr>
                <a:latin typeface="Courier"/>
              </a:rPr>
              <a:t>, x)</a:t>
            </a:r>
            <a:br/>
            <a:r>
              <a:rPr>
                <a:latin typeface="Courier"/>
              </a:rPr>
              <a:t>    x </a:t>
            </a:r>
            <a:r>
              <a:rPr>
                <a:solidFill>
                  <a:srgbClr val="666666"/>
                </a:solidFill>
                <a:latin typeface="Courier"/>
              </a:rPr>
              <a:t>=</a:t>
            </a:r>
            <a:r>
              <a:rPr>
                <a:latin typeface="Courier"/>
              </a:rPr>
              <a:t> </a:t>
            </a:r>
            <a:r>
              <a:rPr>
                <a:solidFill>
                  <a:srgbClr val="40A070"/>
                </a:solidFill>
                <a:latin typeface="Courier"/>
              </a:rPr>
              <a:t>2</a:t>
            </a:r>
            <a:br/>
            <a:r>
              <a:rPr>
                <a:latin typeface="Courier"/>
              </a:rPr>
              <a:t>    print(</a:t>
            </a:r>
            <a:r>
              <a:rPr>
                <a:solidFill>
                  <a:srgbClr val="4070A0"/>
                </a:solidFill>
                <a:latin typeface="Courier"/>
              </a:rPr>
              <a:t>'Ran func(), changed global x to'</a:t>
            </a:r>
            <a:r>
              <a:rPr>
                <a:latin typeface="Courier"/>
              </a:rPr>
              <a:t>, x)</a:t>
            </a:r>
            <a:br/>
            <a:br/>
            <a:r>
              <a:rPr>
                <a:latin typeface="Courier"/>
              </a:rPr>
              <a:t>print(</a:t>
            </a:r>
            <a:r>
              <a:rPr>
                <a:solidFill>
                  <a:srgbClr val="4070A0"/>
                </a:solidFill>
                <a:latin typeface="Courier"/>
              </a:rPr>
              <a:t>'Before calling func(), x is: '</a:t>
            </a:r>
            <a:r>
              <a:rPr>
                <a:latin typeface="Courier"/>
              </a:rPr>
              <a:t>, x)</a:t>
            </a:r>
            <a:br/>
            <a:r>
              <a:rPr>
                <a:latin typeface="Courier"/>
              </a:rPr>
              <a:t>func()</a:t>
            </a:r>
            <a:br/>
            <a:r>
              <a:rPr>
                <a:latin typeface="Courier"/>
              </a:rPr>
              <a:t>print(</a:t>
            </a:r>
            <a:r>
              <a:rPr>
                <a:solidFill>
                  <a:srgbClr val="4070A0"/>
                </a:solidFill>
                <a:latin typeface="Courier"/>
              </a:rPr>
              <a:t>'Value of x (outside of func()) is: '</a:t>
            </a:r>
            <a:r>
              <a:rPr>
                <a:latin typeface="Courier"/>
              </a:rPr>
              <a:t>, x)</a:t>
            </a:r>
          </a:p>
          <a:p>
            <a:pPr lvl="0" indent="0">
              <a:buNone/>
            </a:pPr>
            <a:r>
              <a:rPr>
                <a:latin typeface="Courier"/>
              </a:rPr>
              <a:t>Before calling func(), x is:  50
This function is now using the global x!
Because of global x is:  50
Ran func(), changed global x to 2
Value of x (outside of func()) is:  2</a:t>
            </a:r>
          </a:p>
          <a:p>
            <a:pPr lvl="0" indent="0" marL="0">
              <a:buNone/>
            </a:pPr>
            <a:r>
              <a:rPr/>
              <a:t>The global statement is used to declare that </a:t>
            </a:r>
            <a:r>
              <a:rPr b="1"/>
              <a:t>x</a:t>
            </a:r>
            <a:r>
              <a:rPr/>
              <a:t> is a global variable - hence, when we assign a value to </a:t>
            </a:r>
            <a:r>
              <a:rPr b="1"/>
              <a:t>x</a:t>
            </a:r>
            <a:r>
              <a:rPr/>
              <a:t> inside the function, that change is reflected when we use the value of </a:t>
            </a:r>
            <a:r>
              <a:rPr b="1"/>
              <a:t>x</a:t>
            </a:r>
            <a:r>
              <a:rPr/>
              <a:t> in the main block.</a:t>
            </a:r>
          </a:p>
          <a:p>
            <a:pPr lvl="0" indent="0" marL="0">
              <a:buNone/>
            </a:pPr>
            <a:r>
              <a:rPr/>
              <a:t>You can specify more than one global variable using the same global statement e.g. global x, y, z.</a:t>
            </a:r>
          </a:p>
          <a:p>
            <a:pPr lvl="0" indent="0" marL="0">
              <a:spcBef>
                <a:spcPts val="3000"/>
              </a:spcBef>
              <a:buNone/>
            </a:pPr>
            <a:r>
              <a:rPr b="1"/>
              <a:t>Conclusion</a:t>
            </a:r>
          </a:p>
          <a:p>
            <a:pPr lvl="0" indent="0" marL="0">
              <a:buNone/>
            </a:pPr>
            <a:r>
              <a:rPr/>
              <a:t>You should now have a good understanding of Scope (you may have already intuitively felt right about Scope which is great!) One last mention is that you can use the </a:t>
            </a:r>
            <a:r>
              <a:rPr b="1"/>
              <a:t>globals()</a:t>
            </a:r>
            <a:r>
              <a:rPr/>
              <a:t> and </a:t>
            </a:r>
            <a:r>
              <a:rPr b="1"/>
              <a:t>locals()</a:t>
            </a:r>
            <a:r>
              <a:rPr/>
              <a:t> functions to check what are your current local and global variables.</a:t>
            </a:r>
          </a:p>
          <a:p>
            <a:pPr lvl="0" indent="0" marL="0">
              <a:buNone/>
            </a:pPr>
            <a:r>
              <a:rPr/>
              <a:t>Another thing to keep in mind is that everything in Python is an object! I can assign variables to functions just like I can with numbers! We will go over this again in the decorator section of the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2022-04-19T08:26:37Z</dcterms:created>
  <dcterms:modified xsi:type="dcterms:W3CDTF">2022-04-19T08:26:37Z</dcterms:modified>
</cp:coreProperties>
</file>

<file path=docProps/custom.xml><?xml version="1.0" encoding="utf-8"?>
<Properties xmlns="http://schemas.openxmlformats.org/officeDocument/2006/custom-properties" xmlns:vt="http://schemas.openxmlformats.org/officeDocument/2006/docPropsVTypes"/>
</file>