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Hexadecimal" TargetMode="External" /><Relationship Id="rId3" Type="http://schemas.openxmlformats.org/officeDocument/2006/relationships/hyperlink" Target="https://en.wikipedia.org/wiki/Binary_number" TargetMode="External" /><Relationship Id="rId4" Type="http://schemas.openxmlformats.org/officeDocument/2006/relationships/hyperlink" Target="https://docs.python.org/3/library/math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 we will learn about a few more representations of numbers in Python.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Hexadecimal</a:t>
            </a:r>
          </a:p>
          <a:p>
            <a:pPr lvl="0" indent="0" marL="0">
              <a:buNone/>
            </a:pPr>
            <a:r>
              <a:rPr/>
              <a:t>Using the function hex() you can convert numbers into a </a:t>
            </a:r>
            <a:r>
              <a:rPr>
                <a:hlinkClick r:id="rId2"/>
              </a:rPr>
              <a:t>hexadecimal</a:t>
            </a:r>
            <a:r>
              <a:rPr/>
              <a:t> format:</a:t>
            </a:r>
          </a:p>
          <a:p>
            <a:pPr lvl="0" indent="0">
              <a:buNone/>
            </a:pPr>
            <a:r>
              <a:rPr>
                <a:latin typeface="Courier"/>
              </a:rPr>
              <a:t>hex(</a:t>
            </a:r>
            <a:r>
              <a:rPr>
                <a:solidFill>
                  <a:srgbClr val="40A070"/>
                </a:solidFill>
                <a:latin typeface="Courier"/>
              </a:rPr>
              <a:t>246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'0xf6'</a:t>
            </a:r>
          </a:p>
          <a:p>
            <a:pPr lvl="0" indent="0">
              <a:buNone/>
            </a:pPr>
            <a:r>
              <a:rPr>
                <a:latin typeface="Courier"/>
              </a:rPr>
              <a:t>hex(</a:t>
            </a:r>
            <a:r>
              <a:rPr>
                <a:solidFill>
                  <a:srgbClr val="40A070"/>
                </a:solidFill>
                <a:latin typeface="Courier"/>
              </a:rPr>
              <a:t>512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'0x200'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Binary</a:t>
            </a:r>
          </a:p>
          <a:p>
            <a:pPr lvl="0" indent="0" marL="0">
              <a:buNone/>
            </a:pPr>
            <a:r>
              <a:rPr/>
              <a:t>Using the function bin() you can convert numbers into their </a:t>
            </a:r>
            <a:r>
              <a:rPr>
                <a:hlinkClick r:id="rId3"/>
              </a:rPr>
              <a:t>binary</a:t>
            </a:r>
            <a:r>
              <a:rPr/>
              <a:t> format.</a:t>
            </a:r>
          </a:p>
          <a:p>
            <a:pPr lvl="0" indent="0">
              <a:buNone/>
            </a:pPr>
            <a:r>
              <a:rPr>
                <a:latin typeface="Courier"/>
              </a:rPr>
              <a:t>bin(</a:t>
            </a:r>
            <a:r>
              <a:rPr>
                <a:solidFill>
                  <a:srgbClr val="40A070"/>
                </a:solidFill>
                <a:latin typeface="Courier"/>
              </a:rPr>
              <a:t>1234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'0b10011010010'</a:t>
            </a:r>
          </a:p>
          <a:p>
            <a:pPr lvl="0" indent="0">
              <a:buNone/>
            </a:pPr>
            <a:r>
              <a:rPr>
                <a:latin typeface="Courier"/>
              </a:rPr>
              <a:t>bin(</a:t>
            </a:r>
            <a:r>
              <a:rPr>
                <a:solidFill>
                  <a:srgbClr val="40A070"/>
                </a:solidFill>
                <a:latin typeface="Courier"/>
              </a:rPr>
              <a:t>128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'0b10000000'</a:t>
            </a:r>
          </a:p>
          <a:p>
            <a:pPr lvl="0" indent="0">
              <a:buNone/>
            </a:pPr>
            <a:r>
              <a:rPr>
                <a:latin typeface="Courier"/>
              </a:rPr>
              <a:t>bin(</a:t>
            </a:r>
            <a:r>
              <a:rPr>
                <a:solidFill>
                  <a:srgbClr val="40A070"/>
                </a:solidFill>
                <a:latin typeface="Courier"/>
              </a:rPr>
              <a:t>512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'0b1000000000'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Exponentials</a:t>
            </a:r>
          </a:p>
          <a:p>
            <a:pPr lvl="0" indent="0" marL="0">
              <a:buNone/>
            </a:pPr>
            <a:r>
              <a:rPr/>
              <a:t>The function pow() takes two arguments, equivalent to </a:t>
            </a:r>
            <a:r>
              <a:rPr>
                <a:latin typeface="Courier"/>
              </a:rPr>
              <a:t>x^y</a:t>
            </a:r>
            <a:r>
              <a:rPr/>
              <a:t>. With three arguments it is equivalent to </a:t>
            </a:r>
            <a:r>
              <a:rPr>
                <a:latin typeface="Courier"/>
              </a:rPr>
              <a:t>(x^y)%z</a:t>
            </a:r>
            <a:r>
              <a:rPr/>
              <a:t>, but may be more efficient for long integers.</a:t>
            </a:r>
          </a:p>
          <a:p>
            <a:pPr lvl="0" indent="0">
              <a:buNone/>
            </a:pPr>
            <a:r>
              <a:rPr>
                <a:latin typeface="Courier"/>
              </a:rPr>
              <a:t>pow(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81</a:t>
            </a:r>
          </a:p>
          <a:p>
            <a:pPr lvl="0" indent="0">
              <a:buNone/>
            </a:pPr>
            <a:r>
              <a:rPr>
                <a:latin typeface="Courier"/>
              </a:rPr>
              <a:t>pow(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Absolute Value</a:t>
            </a:r>
          </a:p>
          <a:p>
            <a:pPr lvl="0" indent="0" marL="0">
              <a:buNone/>
            </a:pPr>
            <a:r>
              <a:rPr/>
              <a:t>The function abs() returns the absolute value of a number. The argument may be an integer or a floating point number. If the argument is a complex number, its magnitude is returned.</a:t>
            </a:r>
          </a:p>
          <a:p>
            <a:pPr lvl="0" indent="0">
              <a:buNone/>
            </a:pPr>
            <a:r>
              <a:rPr>
                <a:latin typeface="Courier"/>
              </a:rPr>
              <a:t>abs(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3.14</a:t>
            </a:r>
          </a:p>
          <a:p>
            <a:pPr lvl="0" indent="0">
              <a:buNone/>
            </a:pPr>
            <a:r>
              <a:rPr>
                <a:latin typeface="Courier"/>
              </a:rPr>
              <a:t>abs(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Round</a:t>
            </a:r>
          </a:p>
          <a:p>
            <a:pPr lvl="0" indent="0" marL="0">
              <a:buNone/>
            </a:pPr>
            <a:r>
              <a:rPr/>
              <a:t>The function round() will round a number to a given precision in decimal digits (default 0 digits). It does not convert integers to floats.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395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400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3.1415926535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3.14</a:t>
            </a:r>
          </a:p>
          <a:p>
            <a:pPr lvl="0" indent="0" marL="0">
              <a:buNone/>
            </a:pPr>
            <a:r>
              <a:rPr/>
              <a:t>Python has a built-in math library that is also useful to play around with in case you are ever in need of some mathematical operations. Explore the documentation </a:t>
            </a:r>
            <a:r>
              <a:rPr>
                <a:hlinkClick r:id="rId4"/>
              </a:rPr>
              <a:t>here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2022-04-19T08:27:09Z</dcterms:created>
  <dcterms:modified xsi:type="dcterms:W3CDTF">2022-04-19T08:27:09Z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