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Inheritance, Encapsulation and Polymorphism</a:t>
            </a:r>
          </a:p>
        </p:txBody>
      </p:sp>
      <p:sp>
        <p:nvSpPr>
          <p:cNvPr id="3" name="Content Placeholder 2"/>
          <p:cNvSpPr>
            <a:spLocks noGrp="1"/>
          </p:cNvSpPr>
          <p:nvPr>
            <p:ph idx="1"/>
          </p:nvPr>
        </p:nvSpPr>
        <p:spPr/>
        <p:txBody>
          <a:bodyPr/>
          <a:lstStyle/>
          <a:p>
            <a:pPr lvl="0" indent="0" marL="0">
              <a:buNone/>
            </a:pPr>
            <a:r>
              <a:rPr/>
              <a:t>We hebben de modelleringskracht van OOP al gezien door de klasse en objectfuncties te gebruiken door gegevens en methoden te combineren. Er zijn nog drie belangrijke concepten, </a:t>
            </a:r>
            <a:r>
              <a:rPr b="1"/>
              <a:t>inheritance</a:t>
            </a:r>
            <a:r>
              <a:rPr/>
              <a:t>, die de OOP-code meer modulair maakt, gemakkelijker te hergebruiken en een relatie op te bouwen tussen klassen. </a:t>
            </a:r>
            <a:r>
              <a:rPr b="1"/>
              <a:t>Encapsulatie</a:t>
            </a:r>
            <a:r>
              <a:rPr/>
              <a:t> kan sommige privé-details van een klasse verbergen voor andere objecten, terwijl </a:t>
            </a:r>
            <a:r>
              <a:rPr b="1"/>
              <a:t>polymorfisme</a:t>
            </a:r>
            <a:r>
              <a:rPr/>
              <a:t> ons in staat kan stellen een gemeenschappelijke operatie op verschillende manieren te gebruiken. In deze sectie zullen we ze kort bespreken.</a:t>
            </a:r>
          </a:p>
          <a:p>
            <a:pPr lvl="0" indent="0" marL="0">
              <a:spcBef>
                <a:spcPts val="3000"/>
              </a:spcBef>
              <a:buNone/>
            </a:pPr>
            <a:r>
              <a:rPr b="1"/>
              <a:t>Inheritance</a:t>
            </a:r>
          </a:p>
          <a:p>
            <a:pPr lvl="0" indent="0" marL="0">
              <a:buNone/>
            </a:pPr>
            <a:r>
              <a:rPr/>
              <a:t>Met overerving kunnen we een klasse definiëren die alle methoden en attributen erft van een andere klasse. De conventie noemt de nieuwe klasse </a:t>
            </a:r>
            <a:r>
              <a:rPr b="1"/>
              <a:t>kindklasse</a:t>
            </a:r>
            <a:r>
              <a:rPr/>
              <a:t>, en de klasse waarvan ze erft heet </a:t>
            </a:r>
            <a:r>
              <a:rPr b="1"/>
              <a:t>ouderklasse</a:t>
            </a:r>
            <a:r>
              <a:rPr/>
              <a:t> of </a:t>
            </a:r>
            <a:r>
              <a:rPr b="1"/>
              <a:t>superklasse</a:t>
            </a:r>
            <a:r>
              <a:rPr/>
              <a:t>. Als we teruggaan naar de definitie van klassenstructuur, zien we dat de structuur voor basisovererving </a:t>
            </a:r>
            <a:r>
              <a:rPr b="1"/>
              <a:t>klasseNaam(superklasse)</a:t>
            </a:r>
            <a:r>
              <a:rPr/>
              <a:t> is, wat betekent dat de nieuwe klasse toegang heeft tot alle attributen en methoden van de superklasse. Inheritance bouwt een relatie op tussen de child class en de parent class, meestal op een manier dat de parent class een algemeen type is, terwijl de child class een specifiek type is. Laten we een voorbeeld proberen.</a:t>
            </a:r>
          </a:p>
          <a:p>
            <a:pPr lvl="0" indent="0" marL="0">
              <a:buNone/>
            </a:pPr>
            <a:r>
              <a:rPr b="1"/>
              <a:t>TRY IT!</a:t>
            </a:r>
            <a:r>
              <a:rPr/>
              <a:t> Definieer een klasse genaamd </a:t>
            </a:r>
            <a:r>
              <a:rPr>
                <a:latin typeface="Courier"/>
              </a:rPr>
              <a:t>Sensor</a:t>
            </a:r>
            <a:r>
              <a:rPr/>
              <a:t> met attributen </a:t>
            </a:r>
            <a:r>
              <a:rPr>
                <a:latin typeface="Courier"/>
              </a:rPr>
              <a:t>naam</a:t>
            </a:r>
            <a:r>
              <a:rPr/>
              <a:t>, </a:t>
            </a:r>
            <a:r>
              <a:rPr>
                <a:latin typeface="Courier"/>
              </a:rPr>
              <a:t>locatie</a:t>
            </a:r>
            <a:r>
              <a:rPr/>
              <a:t>, en </a:t>
            </a:r>
            <a:r>
              <a:rPr>
                <a:latin typeface="Courier"/>
              </a:rPr>
              <a:t>record_datum</a:t>
            </a:r>
            <a:r>
              <a:rPr/>
              <a:t>, die doorgegeven worden bij de creatie van een object en een attribuut </a:t>
            </a:r>
            <a:r>
              <a:rPr>
                <a:latin typeface="Courier"/>
              </a:rPr>
              <a:t>data</a:t>
            </a:r>
            <a:r>
              <a:rPr/>
              <a:t> als een leeg woordenboek om gegevens in op te slaan. Maak een methode </a:t>
            </a:r>
            <a:r>
              <a:rPr i="1"/>
              <a:t>add_data</a:t>
            </a:r>
            <a:r>
              <a:rPr/>
              <a:t> met </a:t>
            </a:r>
            <a:r>
              <a:rPr>
                <a:latin typeface="Courier"/>
              </a:rPr>
              <a:t>t</a:t>
            </a:r>
            <a:r>
              <a:rPr/>
              <a:t> en </a:t>
            </a:r>
            <a:r>
              <a:rPr>
                <a:latin typeface="Courier"/>
              </a:rPr>
              <a:t>data</a:t>
            </a:r>
            <a:r>
              <a:rPr/>
              <a:t> als invoerparameters om timestamp en data arrays in te nemen. Wijs in deze methode </a:t>
            </a:r>
            <a:r>
              <a:rPr>
                <a:latin typeface="Courier"/>
              </a:rPr>
              <a:t>t</a:t>
            </a:r>
            <a:r>
              <a:rPr/>
              <a:t> en </a:t>
            </a:r>
            <a:r>
              <a:rPr>
                <a:latin typeface="Courier"/>
              </a:rPr>
              <a:t>data</a:t>
            </a:r>
            <a:r>
              <a:rPr/>
              <a:t> toe aan het </a:t>
            </a:r>
            <a:r>
              <a:rPr>
                <a:latin typeface="Courier"/>
              </a:rPr>
              <a:t>data</a:t>
            </a:r>
            <a:r>
              <a:rPr/>
              <a:t> attribuut met </a:t>
            </a:r>
            <a:r>
              <a:rPr>
                <a:latin typeface="Courier"/>
              </a:rPr>
              <a:t>tijd</a:t>
            </a:r>
            <a:r>
              <a:rPr/>
              <a:t> en </a:t>
            </a:r>
            <a:r>
              <a:rPr>
                <a:latin typeface="Courier"/>
              </a:rPr>
              <a:t>data</a:t>
            </a:r>
            <a:r>
              <a:rPr/>
              <a:t> als sleutels. Bovendien moet het een </a:t>
            </a:r>
            <a:r>
              <a:rPr>
                <a:latin typeface="Courier"/>
              </a:rPr>
              <a:t>clear_data</a:t>
            </a:r>
            <a:r>
              <a:rPr/>
              <a:t> methode hebben om de gegevens te verwijderen.</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def</a:t>
            </a:r>
            <a:r>
              <a:rPr>
                <a:latin typeface="Courier"/>
              </a:rPr>
              <a:t> add_data(</a:t>
            </a:r>
            <a:r>
              <a:rPr>
                <a:solidFill>
                  <a:srgbClr val="19177C"/>
                </a:solidFill>
                <a:latin typeface="Courier"/>
              </a:rPr>
              <a:t>self</a:t>
            </a:r>
            <a:r>
              <a:rPr>
                <a:latin typeface="Courier"/>
              </a:rPr>
              <a:t>, t, data):</a:t>
            </a:r>
            <a:br/>
            <a:r>
              <a:rPr>
                <a:latin typeface="Courier"/>
              </a:rPr>
              <a:t>        </a:t>
            </a:r>
            <a:r>
              <a:rPr>
                <a:solidFill>
                  <a:srgbClr val="19177C"/>
                </a:solidFill>
                <a:latin typeface="Courier"/>
              </a:rPr>
              <a:t>self</a:t>
            </a:r>
            <a:r>
              <a:rPr>
                <a:latin typeface="Courier"/>
              </a:rPr>
              <a:t>.data[</a:t>
            </a:r>
            <a:r>
              <a:rPr>
                <a:solidFill>
                  <a:srgbClr val="4070A0"/>
                </a:solidFill>
                <a:latin typeface="Courier"/>
              </a:rPr>
              <a:t>'time'</a:t>
            </a:r>
            <a:r>
              <a:rPr>
                <a:latin typeface="Courier"/>
              </a:rPr>
              <a:t>] </a:t>
            </a:r>
            <a:r>
              <a:rPr>
                <a:solidFill>
                  <a:srgbClr val="666666"/>
                </a:solidFill>
                <a:latin typeface="Courier"/>
              </a:rPr>
              <a:t>=</a:t>
            </a:r>
            <a:r>
              <a:rPr>
                <a:latin typeface="Courier"/>
              </a:rPr>
              <a:t> t</a:t>
            </a:r>
            <a:br/>
            <a:r>
              <a:rPr>
                <a:latin typeface="Courier"/>
              </a:rPr>
              <a:t>        </a:t>
            </a:r>
            <a:r>
              <a:rPr>
                <a:solidFill>
                  <a:srgbClr val="19177C"/>
                </a:solidFill>
                <a:latin typeface="Courier"/>
              </a:rPr>
              <a:t>self</a:t>
            </a:r>
            <a:r>
              <a:rPr>
                <a:latin typeface="Courier"/>
              </a:rPr>
              <a:t>.data[</a:t>
            </a:r>
            <a:r>
              <a:rPr>
                <a:solidFill>
                  <a:srgbClr val="4070A0"/>
                </a:solidFill>
                <a:latin typeface="Courier"/>
              </a:rPr>
              <a:t>'data'</a:t>
            </a:r>
            <a:r>
              <a:rPr>
                <a:latin typeface="Courier"/>
              </a:rPr>
              <a:t>] </a:t>
            </a:r>
            <a:r>
              <a:rPr>
                <a:solidFill>
                  <a:srgbClr val="666666"/>
                </a:solidFill>
                <a:latin typeface="Courier"/>
              </a:rPr>
              <a:t>=</a:t>
            </a:r>
            <a:r>
              <a:rPr>
                <a:latin typeface="Courier"/>
              </a:rPr>
              <a:t> data</a:t>
            </a:r>
            <a:br/>
            <a:r>
              <a:rPr>
                <a:latin typeface="Courier"/>
              </a:rPr>
              <a:t>        </a:t>
            </a:r>
            <a:r>
              <a:rPr>
                <a:solidFill>
                  <a:srgbClr val="008000"/>
                </a:solidFill>
                <a:latin typeface="Courier"/>
              </a:rPr>
              <a:t>print</a:t>
            </a:r>
            <a:r>
              <a:rPr>
                <a:latin typeface="Courier"/>
              </a:rPr>
              <a:t>(</a:t>
            </a:r>
            <a:r>
              <a:rPr>
                <a:solidFill>
                  <a:srgbClr val="BB6688"/>
                </a:solidFill>
                <a:latin typeface="Courier"/>
              </a:rPr>
              <a:t>f'We have </a:t>
            </a:r>
            <a:r>
              <a:rPr>
                <a:solidFill>
                  <a:srgbClr val="4070A0"/>
                </a:solidFill>
                <a:latin typeface="Courier"/>
              </a:rPr>
              <a:t>{</a:t>
            </a:r>
            <a:r>
              <a:rPr>
                <a:solidFill>
                  <a:srgbClr val="008000"/>
                </a:solidFill>
                <a:latin typeface="Courier"/>
              </a:rPr>
              <a:t>len</a:t>
            </a:r>
            <a:r>
              <a:rPr>
                <a:latin typeface="Courier"/>
              </a:rPr>
              <a:t>(data)</a:t>
            </a:r>
            <a:r>
              <a:rPr>
                <a:solidFill>
                  <a:srgbClr val="4070A0"/>
                </a:solidFill>
                <a:latin typeface="Courier"/>
              </a:rPr>
              <a:t>}</a:t>
            </a:r>
            <a:r>
              <a:rPr>
                <a:solidFill>
                  <a:srgbClr val="BB6688"/>
                </a:solidFill>
                <a:latin typeface="Courier"/>
              </a:rPr>
              <a:t> points saved'</a:t>
            </a:r>
            <a:r>
              <a:rPr>
                <a:latin typeface="Courier"/>
              </a:rPr>
              <a:t>)        </a:t>
            </a:r>
            <a:br/>
            <a:r>
              <a:rPr>
                <a:latin typeface="Courier"/>
              </a:rPr>
              <a:t>        </a:t>
            </a:r>
            <a:br/>
            <a:r>
              <a:rPr>
                <a:latin typeface="Courier"/>
              </a:rPr>
              <a:t>    </a:t>
            </a:r>
            <a:r>
              <a:rPr b="1">
                <a:solidFill>
                  <a:srgbClr val="007020"/>
                </a:solidFill>
                <a:latin typeface="Courier"/>
              </a:rPr>
              <a:t>def</a:t>
            </a:r>
            <a:r>
              <a:rPr>
                <a:latin typeface="Courier"/>
              </a:rPr>
              <a:t> clear_data(</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r>
              <a:rPr>
                <a:solidFill>
                  <a:srgbClr val="008000"/>
                </a:solidFill>
                <a:latin typeface="Courier"/>
              </a:rPr>
              <a:t>print</a:t>
            </a:r>
            <a:r>
              <a:rPr>
                <a:latin typeface="Courier"/>
              </a:rPr>
              <a:t>(</a:t>
            </a:r>
            <a:r>
              <a:rPr>
                <a:solidFill>
                  <a:srgbClr val="4070A0"/>
                </a:solidFill>
                <a:latin typeface="Courier"/>
              </a:rPr>
              <a:t>'Data cleared!'</a:t>
            </a:r>
            <a:r>
              <a:rPr>
                <a:latin typeface="Courier"/>
              </a:rPr>
              <a:t>)</a:t>
            </a:r>
          </a:p>
          <a:p>
            <a:pPr lvl="0" indent="0" marL="0">
              <a:buNone/>
            </a:pPr>
            <a:r>
              <a:rPr/>
              <a:t>Now we have a class to store general sensor information, we can create a sensor object to store some data.</a:t>
            </a:r>
          </a:p>
          <a:p>
            <a:pPr lvl="0" indent="0" marL="0">
              <a:buNone/>
            </a:pPr>
            <a:r>
              <a:rPr b="1"/>
              <a:t>EXAMPLE:</a:t>
            </a:r>
            <a:r>
              <a:rPr/>
              <a:t> Create a sensor object.</a:t>
            </a:r>
          </a:p>
          <a:p>
            <a:pPr lvl="0" indent="0">
              <a:buNone/>
            </a:pPr>
            <a:r>
              <a:rPr b="1">
                <a:solidFill>
                  <a:srgbClr val="008000"/>
                </a:solidFill>
                <a:latin typeface="Courier"/>
              </a:rPr>
              <a:t>import</a:t>
            </a:r>
            <a:r>
              <a:rPr>
                <a:latin typeface="Courier"/>
              </a:rPr>
              <a:t> numpy </a:t>
            </a:r>
            <a:r>
              <a:rPr b="1">
                <a:solidFill>
                  <a:srgbClr val="008000"/>
                </a:solidFill>
                <a:latin typeface="Courier"/>
              </a:rPr>
              <a:t>as</a:t>
            </a:r>
            <a:r>
              <a:rPr>
                <a:latin typeface="Courier"/>
              </a:rPr>
              <a:t> np</a:t>
            </a:r>
            <a:br/>
            <a:br/>
            <a:r>
              <a:rPr>
                <a:latin typeface="Courier"/>
              </a:rPr>
              <a:t>sensor1 </a:t>
            </a:r>
            <a:r>
              <a:rPr>
                <a:solidFill>
                  <a:srgbClr val="666666"/>
                </a:solidFill>
                <a:latin typeface="Courier"/>
              </a:rPr>
              <a:t>=</a:t>
            </a:r>
            <a:r>
              <a:rPr>
                <a:latin typeface="Courier"/>
              </a:rPr>
              <a:t> Sensor(</a:t>
            </a:r>
            <a:r>
              <a:rPr>
                <a:solidFill>
                  <a:srgbClr val="4070A0"/>
                </a:solidFill>
                <a:latin typeface="Courier"/>
              </a:rPr>
              <a:t>'sensor1'</a:t>
            </a:r>
            <a:r>
              <a:rPr>
                <a:latin typeface="Courier"/>
              </a:rPr>
              <a:t>, </a:t>
            </a:r>
            <a:r>
              <a:rPr>
                <a:solidFill>
                  <a:srgbClr val="4070A0"/>
                </a:solidFill>
                <a:latin typeface="Courier"/>
              </a:rPr>
              <a:t>'Berkeley'</a:t>
            </a:r>
            <a:r>
              <a:rPr>
                <a:latin typeface="Courier"/>
              </a:rPr>
              <a:t>, </a:t>
            </a:r>
            <a:r>
              <a:rPr>
                <a:solidFill>
                  <a:srgbClr val="4070A0"/>
                </a:solidFill>
                <a:latin typeface="Courier"/>
              </a:rPr>
              <a:t>'2019-01-01'</a:t>
            </a:r>
            <a:r>
              <a:rPr>
                <a:latin typeface="Courier"/>
              </a:rPr>
              <a:t>)</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sensor1.add_data(np.arange(</a:t>
            </a:r>
            <a:r>
              <a:rPr>
                <a:solidFill>
                  <a:srgbClr val="40A070"/>
                </a:solidFill>
                <a:latin typeface="Courier"/>
              </a:rPr>
              <a:t>10</a:t>
            </a:r>
            <a:r>
              <a:rPr>
                <a:latin typeface="Courier"/>
              </a:rPr>
              <a:t>), data)</a:t>
            </a:r>
            <a:br/>
            <a:r>
              <a:rPr>
                <a:latin typeface="Courier"/>
              </a:rPr>
              <a:t>sensor1.data</a:t>
            </a:r>
          </a:p>
          <a:p>
            <a:pPr lvl="0" indent="0" marL="0">
              <a:spcBef>
                <a:spcPts val="3000"/>
              </a:spcBef>
              <a:buNone/>
            </a:pPr>
            <a:r>
              <a:rPr b="1"/>
              <a:t>Inherit and extend new method</a:t>
            </a:r>
          </a:p>
          <a:p>
            <a:pPr lvl="0" indent="0" marL="0">
              <a:buNone/>
            </a:pPr>
            <a:r>
              <a:rPr/>
              <a:t>Stel dat we een ander type sensor hebben: een versnellingsmeter. Deze deelt dezelfde attributen en methoden als de klasse </a:t>
            </a:r>
            <a:r>
              <a:rPr>
                <a:latin typeface="Courier"/>
              </a:rPr>
              <a:t>Sensor</a:t>
            </a:r>
            <a:r>
              <a:rPr/>
              <a:t>, maar heeft ook andere attributen of methoden die moeten worden toegevoegd of gewijzigd dan de oorspronkelijke klasse. Wat moeten we doen? Maken we een andere klasse vanaf nul? Dit is waar overerving kan worden gebruikt om het leven gemakkelijker te maken. Deze nieuwe klasse erft van de klasse </a:t>
            </a:r>
            <a:r>
              <a:rPr>
                <a:latin typeface="Courier"/>
              </a:rPr>
              <a:t>Sensor</a:t>
            </a:r>
            <a:r>
              <a:rPr/>
              <a:t> met alle attributen en methoden. We kunnen zelf bepalen of we de attributen of methoden willen uitbreiden. Laten we eerst deze nieuwe klasse, </a:t>
            </a:r>
            <a:r>
              <a:rPr>
                <a:latin typeface="Courier"/>
              </a:rPr>
              <a:t>Accelerometer</a:t>
            </a:r>
            <a:r>
              <a:rPr/>
              <a:t>, maken en een nieuwe methode, </a:t>
            </a:r>
            <a:r>
              <a:rPr>
                <a:latin typeface="Courier"/>
              </a:rPr>
              <a:t>show_type</a:t>
            </a:r>
            <a:r>
              <a:rPr/>
              <a:t>, toevoegen om te melden wat voor soort sensor het is.</a:t>
            </a:r>
          </a:p>
          <a:p>
            <a:pPr lvl="0" indent="0">
              <a:buNone/>
            </a:pPr>
            <a:r>
              <a:rPr b="1">
                <a:solidFill>
                  <a:srgbClr val="007020"/>
                </a:solidFill>
                <a:latin typeface="Courier"/>
              </a:rPr>
              <a:t>class</a:t>
            </a:r>
            <a:r>
              <a:rPr>
                <a:latin typeface="Courier"/>
              </a:rPr>
              <a:t> Accelerometer(Sensor):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'I am an accelerometer!'</a:t>
            </a:r>
            <a:r>
              <a:rPr>
                <a:latin typeface="Courier"/>
              </a:rPr>
              <a:t>)</a:t>
            </a:r>
            <a:br/>
            <a:r>
              <a:rPr>
                <a:latin typeface="Courier"/>
              </a:rPr>
              <a:t>        </a:t>
            </a:r>
            <a:br/>
            <a:r>
              <a:rPr>
                <a:latin typeface="Courier"/>
              </a:rPr>
              <a:t>acc </a:t>
            </a:r>
            <a:r>
              <a:rPr>
                <a:solidFill>
                  <a:srgbClr val="666666"/>
                </a:solidFill>
                <a:latin typeface="Courier"/>
              </a:rPr>
              <a:t>=</a:t>
            </a:r>
            <a:r>
              <a:rPr>
                <a:latin typeface="Courier"/>
              </a:rPr>
              <a:t> Accelerometer(</a:t>
            </a:r>
            <a:r>
              <a:rPr>
                <a:solidFill>
                  <a:srgbClr val="4070A0"/>
                </a:solidFill>
                <a:latin typeface="Courier"/>
              </a:rPr>
              <a:t>'acc1'</a:t>
            </a:r>
            <a:r>
              <a:rPr>
                <a:latin typeface="Courier"/>
              </a:rPr>
              <a:t>, </a:t>
            </a:r>
            <a:r>
              <a:rPr>
                <a:solidFill>
                  <a:srgbClr val="4070A0"/>
                </a:solidFill>
                <a:latin typeface="Courier"/>
              </a:rPr>
              <a:t>'Oakland'</a:t>
            </a:r>
            <a:r>
              <a:rPr>
                <a:latin typeface="Courier"/>
              </a:rPr>
              <a:t>, </a:t>
            </a:r>
            <a:r>
              <a:rPr>
                <a:solidFill>
                  <a:srgbClr val="4070A0"/>
                </a:solidFill>
                <a:latin typeface="Courier"/>
              </a:rPr>
              <a:t>'2019-02-01'</a:t>
            </a:r>
            <a:r>
              <a:rPr>
                <a:latin typeface="Courier"/>
              </a:rPr>
              <a:t>)</a:t>
            </a:r>
            <a:br/>
            <a:r>
              <a:rPr>
                <a:latin typeface="Courier"/>
              </a:rPr>
              <a:t>acc.show_type()</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acc.add_data(np.arange(</a:t>
            </a:r>
            <a:r>
              <a:rPr>
                <a:solidFill>
                  <a:srgbClr val="40A070"/>
                </a:solidFill>
                <a:latin typeface="Courier"/>
              </a:rPr>
              <a:t>10</a:t>
            </a:r>
            <a:r>
              <a:rPr>
                <a:latin typeface="Courier"/>
              </a:rPr>
              <a:t>), data)</a:t>
            </a:r>
            <a:br/>
            <a:r>
              <a:rPr>
                <a:latin typeface="Courier"/>
              </a:rPr>
              <a:t>acc.data</a:t>
            </a:r>
          </a:p>
          <a:p>
            <a:pPr lvl="0" indent="0" marL="0">
              <a:buNone/>
            </a:pPr>
            <a:r>
              <a:rPr/>
              <a:t>Het maken van deze nieuwe klasse </a:t>
            </a:r>
            <a:r>
              <a:rPr>
                <a:latin typeface="Courier"/>
              </a:rPr>
              <a:t>Accelerometer</a:t>
            </a:r>
            <a:r>
              <a:rPr/>
              <a:t> is heel eenvoudig. We erven van </a:t>
            </a:r>
            <a:r>
              <a:rPr>
                <a:latin typeface="Courier"/>
              </a:rPr>
              <a:t>Sensor</a:t>
            </a:r>
            <a:r>
              <a:rPr/>
              <a:t> (aangeduid als superklasse), en de nieuwe klasse bevat in feite alle attributen en methoden van de superklasse. We voegen dan een nieuwe methode toe, </a:t>
            </a:r>
            <a:r>
              <a:rPr>
                <a:latin typeface="Courier"/>
              </a:rPr>
              <a:t>show_type</a:t>
            </a:r>
            <a:r>
              <a:rPr/>
              <a:t>, die niet bestaat in de </a:t>
            </a:r>
            <a:r>
              <a:rPr>
                <a:latin typeface="Courier"/>
              </a:rPr>
              <a:t>Sensor</a:t>
            </a:r>
            <a:r>
              <a:rPr/>
              <a:t> klasse, maar we kunnen met succes de child klasse uitbreiden door de nieuwe methode toe te voegen. Dit toont de kracht van overerving: we hebben het grootste deel van de </a:t>
            </a:r>
            <a:r>
              <a:rPr>
                <a:latin typeface="Courier"/>
              </a:rPr>
              <a:t>Sensor</a:t>
            </a:r>
            <a:r>
              <a:rPr/>
              <a:t> klasse hergebruikt in een nieuwe klasse, en de functionaliteit uitgebreid. Bovendien zorgt de overerving voor een logische relatie voor het modelleren van de echte entiteiten: de klasse </a:t>
            </a:r>
            <a:r>
              <a:rPr>
                <a:latin typeface="Courier"/>
              </a:rPr>
              <a:t>Sensor</a:t>
            </a:r>
            <a:r>
              <a:rPr/>
              <a:t> als ouderklasse is algemener en geeft alle eigenschappen door aan de kindklasse </a:t>
            </a:r>
            <a:r>
              <a:rPr>
                <a:latin typeface="Courier"/>
              </a:rPr>
              <a:t>Accelerometer</a:t>
            </a:r>
            <a:r>
              <a:rPr/>
              <a:t>.</a:t>
            </a:r>
          </a:p>
          <a:p>
            <a:pPr lvl="0" indent="0" marL="0">
              <a:spcBef>
                <a:spcPts val="3000"/>
              </a:spcBef>
              <a:buNone/>
            </a:pPr>
            <a:r>
              <a:rPr b="1"/>
              <a:t>Inherit and method overriding</a:t>
            </a:r>
          </a:p>
          <a:p>
            <a:pPr lvl="0" indent="0" marL="0">
              <a:buNone/>
            </a:pPr>
            <a:r>
              <a:rPr/>
              <a:t>Wanneer we erven van een ouderklasse, kunnen we de implementatie van een methode van de ouderklasse wijzigen, dit heet method overriding. Laten we het volgende voorbeeld bekijken.</a:t>
            </a:r>
          </a:p>
          <a:p>
            <a:pPr lvl="0" indent="0" marL="0">
              <a:buNone/>
            </a:pPr>
            <a:r>
              <a:rPr b="1"/>
              <a:t>Voorbeeld:</a:t>
            </a:r>
            <a:r>
              <a:rPr/>
              <a:t> Maak een klasse </a:t>
            </a:r>
            <a:r>
              <a:rPr>
                <a:latin typeface="Courier"/>
              </a:rPr>
              <a:t>UCBAcc</a:t>
            </a:r>
            <a:r>
              <a:rPr/>
              <a:t> (een specifiek type versnellingsmeter dat gemaakt is bij UC Berkeley) die erft van </a:t>
            </a:r>
            <a:r>
              <a:rPr>
                <a:latin typeface="Courier"/>
              </a:rPr>
              <a:t>Accelerometer</a:t>
            </a:r>
            <a:r>
              <a:rPr/>
              <a:t> maar vervang de </a:t>
            </a:r>
            <a:r>
              <a:rPr>
                <a:latin typeface="Courier"/>
              </a:rPr>
              <a:t>show_type</a:t>
            </a:r>
            <a:r>
              <a:rPr/>
              <a:t> methode die de naam van de sensor uitprint.</a:t>
            </a:r>
          </a:p>
          <a:p>
            <a:pPr lvl="0" indent="0">
              <a:buNone/>
            </a:pPr>
            <a:r>
              <a:rPr b="1">
                <a:solidFill>
                  <a:srgbClr val="007020"/>
                </a:solidFill>
                <a:latin typeface="Courier"/>
              </a:rPr>
              <a:t>class</a:t>
            </a:r>
            <a:r>
              <a:rPr>
                <a:latin typeface="Courier"/>
              </a:rPr>
              <a:t> UCBAcc(Accelerometer):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f'I am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 created at UC Berkeley!'</a:t>
            </a:r>
            <a:r>
              <a:rPr>
                <a:latin typeface="Courier"/>
              </a:rPr>
              <a:t>)</a:t>
            </a:r>
            <a:br/>
            <a:r>
              <a:rPr>
                <a:latin typeface="Courier"/>
              </a:rPr>
              <a:t>        </a:t>
            </a:r>
            <a:br/>
            <a:r>
              <a:rPr>
                <a:latin typeface="Courier"/>
              </a:rPr>
              <a:t>acc_ucb </a:t>
            </a:r>
            <a:r>
              <a:rPr>
                <a:solidFill>
                  <a:srgbClr val="666666"/>
                </a:solidFill>
                <a:latin typeface="Courier"/>
              </a:rPr>
              <a:t>=</a:t>
            </a:r>
            <a:r>
              <a:rPr>
                <a:latin typeface="Courier"/>
              </a:rPr>
              <a:t> UCBAcc(</a:t>
            </a:r>
            <a:r>
              <a:rPr>
                <a:solidFill>
                  <a:srgbClr val="4070A0"/>
                </a:solidFill>
                <a:latin typeface="Courier"/>
              </a:rPr>
              <a:t>'UCBAcc'</a:t>
            </a:r>
            <a:r>
              <a:rPr>
                <a:latin typeface="Courier"/>
              </a:rPr>
              <a:t>, </a:t>
            </a:r>
            <a:r>
              <a:rPr>
                <a:solidFill>
                  <a:srgbClr val="4070A0"/>
                </a:solidFill>
                <a:latin typeface="Courier"/>
              </a:rPr>
              <a:t>'Berkeley'</a:t>
            </a:r>
            <a:r>
              <a:rPr>
                <a:latin typeface="Courier"/>
              </a:rPr>
              <a:t>, </a:t>
            </a:r>
            <a:r>
              <a:rPr>
                <a:solidFill>
                  <a:srgbClr val="4070A0"/>
                </a:solidFill>
                <a:latin typeface="Courier"/>
              </a:rPr>
              <a:t>'2019-03-01'</a:t>
            </a:r>
            <a:r>
              <a:rPr>
                <a:latin typeface="Courier"/>
              </a:rPr>
              <a:t>)</a:t>
            </a:r>
            <a:br/>
            <a:r>
              <a:rPr>
                <a:latin typeface="Courier"/>
              </a:rPr>
              <a:t>acc_ucb.show_type()</a:t>
            </a:r>
          </a:p>
          <a:p>
            <a:pPr lvl="0" indent="0" marL="0">
              <a:buNone/>
            </a:pPr>
            <a:r>
              <a:rPr/>
              <a:t>We zien dat onze nieuwe klasse </a:t>
            </a:r>
            <a:r>
              <a:rPr>
                <a:latin typeface="Courier"/>
              </a:rPr>
              <a:t>UCBAcc</a:t>
            </a:r>
            <a:r>
              <a:rPr/>
              <a:t> de methode </a:t>
            </a:r>
            <a:r>
              <a:rPr>
                <a:latin typeface="Courier"/>
              </a:rPr>
              <a:t>show_type</a:t>
            </a:r>
            <a:r>
              <a:rPr/>
              <a:t> overschrijft met nieuwe eigenschappen. In dit voorbeeld erven we niet alleen kenmerken van onze bovenliggende klasse, maar we wijzigen/verbeteren ook enkele methoden.</a:t>
            </a:r>
          </a:p>
          <a:p>
            <a:pPr lvl="0" indent="0" marL="0">
              <a:spcBef>
                <a:spcPts val="3000"/>
              </a:spcBef>
              <a:buNone/>
            </a:pPr>
            <a:r>
              <a:rPr b="1"/>
              <a:t>Inherit en update attributes met super</a:t>
            </a:r>
          </a:p>
          <a:p>
            <a:pPr lvl="0" indent="0" marL="0">
              <a:buNone/>
            </a:pPr>
            <a:r>
              <a:rPr/>
              <a:t>Laten we een klasse </a:t>
            </a:r>
            <a:r>
              <a:rPr>
                <a:latin typeface="Courier"/>
              </a:rPr>
              <a:t>NieuweSensor</a:t>
            </a:r>
            <a:r>
              <a:rPr/>
              <a:t> maken die erft van de klasse </a:t>
            </a:r>
            <a:r>
              <a:rPr>
                <a:latin typeface="Courier"/>
              </a:rPr>
              <a:t>Sensor</a:t>
            </a:r>
            <a:r>
              <a:rPr/>
              <a:t>, maar met een update van de attributen door toevoeging van een nieuw attribuut </a:t>
            </a:r>
            <a:r>
              <a:rPr>
                <a:latin typeface="Courier"/>
              </a:rPr>
              <a:t>merk</a:t>
            </a:r>
            <a:r>
              <a:rPr/>
              <a:t>. Natuurlijk kunnen we de hele </a:t>
            </a:r>
            <a:r>
              <a:rPr>
                <a:latin typeface="Courier"/>
              </a:rPr>
              <a:t>__init__</a:t>
            </a:r>
            <a:r>
              <a:rPr/>
              <a:t> methode opnieuw definiëren zoals hieronder en de functie van de ouder overschrijven.</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marL="0">
              <a:buNone/>
            </a:pPr>
            <a:r>
              <a:rPr/>
              <a:t>Er is echter een betere manier om hetzelfde te bereiken. We kunnen de </a:t>
            </a:r>
            <a:r>
              <a:rPr>
                <a:latin typeface="Courier"/>
              </a:rPr>
              <a:t>super</a:t>
            </a:r>
            <a:r>
              <a:rPr/>
              <a:t> methode gebruiken om niet expliciet naar de bovenliggende klasse te verwijzen. Laten we in het volgende voorbeeld zien hoe we dit kunnen doen:</a:t>
            </a:r>
          </a:p>
          <a:p>
            <a:pPr lvl="0" indent="0" marL="0">
              <a:buNone/>
            </a:pPr>
            <a:r>
              <a:rPr b="1"/>
              <a:t>Voorbeeld:</a:t>
            </a:r>
            <a:r>
              <a:rPr/>
              <a:t> Herdefinieer de attributen in de overerving.</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008000"/>
                </a:solidFill>
                <a:latin typeface="Courier"/>
              </a:rPr>
              <a:t>super</a:t>
            </a:r>
            <a:r>
              <a:rPr>
                <a:latin typeface="Courier"/>
              </a:rPr>
              <a:t>().</a:t>
            </a:r>
            <a:r>
              <a:rPr>
                <a:solidFill>
                  <a:srgbClr val="06287E"/>
                </a:solidFill>
                <a:latin typeface="Courier"/>
              </a:rPr>
              <a:t>__init__</a:t>
            </a:r>
            <a:r>
              <a:rPr>
                <a:latin typeface="Courier"/>
              </a:rPr>
              <a:t>(name, location,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marL="0">
              <a:buNone/>
            </a:pPr>
            <a:r>
              <a:rPr/>
              <a:t>Nu zien we dat we met de </a:t>
            </a:r>
            <a:r>
              <a:rPr i="1"/>
              <a:t>super</a:t>
            </a:r>
            <a:r>
              <a:rPr/>
              <a:t> methode vermijden om alle definitie van de attributen op te sommen, dit helpt om je code onderhoudbaar te houden voor de nabije toekomst. Maar het is echt nuttig wanneer je meervoudige overerving doet, wat buiten de discussie van dit boek valt.</a:t>
            </a:r>
          </a:p>
          <a:p>
            <a:pPr lvl="0" indent="0" marL="0">
              <a:spcBef>
                <a:spcPts val="3000"/>
              </a:spcBef>
              <a:buNone/>
            </a:pPr>
            <a:r>
              <a:rPr b="1"/>
              <a:t>Encapsulation</a:t>
            </a:r>
          </a:p>
          <a:p>
            <a:pPr lvl="0" indent="0" marL="0">
              <a:buNone/>
            </a:pPr>
            <a:r>
              <a:rPr b="1"/>
              <a:t>Encapsulatie</a:t>
            </a:r>
            <a:r>
              <a:rPr/>
              <a:t> is een van de fundamentele concepten in OOP. Het beschrijft het idee om de toegang tot methoden en attributen in een klasse te beperken. Dit verbergt de complexe details voor de gebruikers, en voorkomt dat gegevens per ongeluk worden gewijzigd. In Python wordt dit bereikt door private methoden of attributen te gebruiken met underscore als voorvoegsel, dus enkelvoudig “_” of dubbel “_”. Laten we het volgende voorbeeld bekijken.</a:t>
            </a:r>
          </a:p>
          <a:p>
            <a:pPr lvl="0" indent="0" marL="0">
              <a:buNone/>
            </a:pPr>
            <a:r>
              <a:rPr/>
              <a:t>**VOORBEELD</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._location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a:t>
            </a:r>
            <a:r>
              <a:rPr>
                <a:solidFill>
                  <a:srgbClr val="4070A0"/>
                </a:solidFill>
                <a:latin typeface="Courier"/>
              </a:rPr>
              <a:t>'1.0'</a:t>
            </a:r>
            <a:br/>
            <a:r>
              <a:rPr>
                <a:latin typeface="Courier"/>
              </a:rPr>
              <a:t>    </a:t>
            </a:r>
            <a:br/>
            <a:r>
              <a:rPr>
                <a:latin typeface="Courier"/>
              </a:rPr>
              <a:t>    </a:t>
            </a:r>
            <a:r>
              <a:rPr i="1">
                <a:solidFill>
                  <a:srgbClr val="60A0B0"/>
                </a:solidFill>
                <a:latin typeface="Courier"/>
              </a:rPr>
              <a:t># a getter function</a:t>
            </a:r>
            <a:br/>
            <a:r>
              <a:rPr>
                <a:latin typeface="Courier"/>
              </a:rPr>
              <a:t>    </a:t>
            </a:r>
            <a:r>
              <a:rPr b="1">
                <a:solidFill>
                  <a:srgbClr val="007020"/>
                </a:solidFill>
                <a:latin typeface="Courier"/>
              </a:rPr>
              <a:t>def</a:t>
            </a:r>
            <a:r>
              <a:rPr>
                <a:latin typeface="Courier"/>
              </a:rPr>
              <a:t> get_version(</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f'The sensor version is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__version</a:t>
            </a:r>
            <a:r>
              <a:rPr>
                <a:solidFill>
                  <a:srgbClr val="4070A0"/>
                </a:solidFill>
                <a:latin typeface="Courier"/>
              </a:rPr>
              <a:t>}</a:t>
            </a:r>
            <a:r>
              <a:rPr>
                <a:solidFill>
                  <a:srgbClr val="BB6688"/>
                </a:solidFill>
                <a:latin typeface="Courier"/>
              </a:rPr>
              <a:t>'</a:t>
            </a:r>
            <a:r>
              <a:rPr>
                <a:latin typeface="Courier"/>
              </a:rPr>
              <a:t>)</a:t>
            </a:r>
            <a:br/>
            <a:r>
              <a:rPr>
                <a:latin typeface="Courier"/>
              </a:rPr>
              <a:t>    </a:t>
            </a:r>
            <a:br/>
            <a:r>
              <a:rPr>
                <a:latin typeface="Courier"/>
              </a:rPr>
              <a:t>    </a:t>
            </a:r>
            <a:r>
              <a:rPr i="1">
                <a:solidFill>
                  <a:srgbClr val="60A0B0"/>
                </a:solidFill>
                <a:latin typeface="Courier"/>
              </a:rPr>
              <a:t># a setter function</a:t>
            </a:r>
            <a:br/>
            <a:r>
              <a:rPr>
                <a:latin typeface="Courier"/>
              </a:rPr>
              <a:t>    </a:t>
            </a:r>
            <a:r>
              <a:rPr b="1">
                <a:solidFill>
                  <a:srgbClr val="007020"/>
                </a:solidFill>
                <a:latin typeface="Courier"/>
              </a:rPr>
              <a:t>def</a:t>
            </a:r>
            <a:r>
              <a:rPr>
                <a:latin typeface="Courier"/>
              </a:rPr>
              <a:t> set_version(</a:t>
            </a:r>
            <a:r>
              <a:rPr>
                <a:solidFill>
                  <a:srgbClr val="19177C"/>
                </a:solidFill>
                <a:latin typeface="Courier"/>
              </a:rPr>
              <a:t>self</a:t>
            </a:r>
            <a:r>
              <a:rPr>
                <a:latin typeface="Courier"/>
              </a:rPr>
              <a:t>, version):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version</a:t>
            </a:r>
          </a:p>
          <a:p>
            <a:pPr lvl="0" indent="0">
              <a:buNone/>
            </a:pPr>
            <a:r>
              <a:rPr>
                <a:latin typeface="Courier"/>
              </a:rPr>
              <a:t>sensor1 </a:t>
            </a:r>
            <a:r>
              <a:rPr>
                <a:solidFill>
                  <a:srgbClr val="666666"/>
                </a:solidFill>
                <a:latin typeface="Courier"/>
              </a:rPr>
              <a:t>=</a:t>
            </a:r>
            <a:r>
              <a:rPr>
                <a:latin typeface="Courier"/>
              </a:rPr>
              <a:t> Sensor(</a:t>
            </a:r>
            <a:r>
              <a:rPr>
                <a:solidFill>
                  <a:srgbClr val="4070A0"/>
                </a:solidFill>
                <a:latin typeface="Courier"/>
              </a:rPr>
              <a:t>'Acc'</a:t>
            </a:r>
            <a:r>
              <a:rPr>
                <a:latin typeface="Courier"/>
              </a:rPr>
              <a:t>, </a:t>
            </a:r>
            <a:r>
              <a:rPr>
                <a:solidFill>
                  <a:srgbClr val="4070A0"/>
                </a:solidFill>
                <a:latin typeface="Courier"/>
              </a:rPr>
              <a:t>'Berkeley'</a:t>
            </a:r>
            <a:r>
              <a:rPr>
                <a:latin typeface="Courier"/>
              </a:rPr>
              <a:t>)</a:t>
            </a:r>
            <a:br/>
            <a:r>
              <a:rPr>
                <a:solidFill>
                  <a:srgbClr val="008000"/>
                </a:solidFill>
                <a:latin typeface="Courier"/>
              </a:rPr>
              <a:t>print</a:t>
            </a:r>
            <a:r>
              <a:rPr>
                <a:latin typeface="Courier"/>
              </a:rPr>
              <a:t>(sensor1.name)</a:t>
            </a:r>
            <a:br/>
            <a:r>
              <a:rPr>
                <a:solidFill>
                  <a:srgbClr val="008000"/>
                </a:solidFill>
                <a:latin typeface="Courier"/>
              </a:rPr>
              <a:t>print</a:t>
            </a:r>
            <a:r>
              <a:rPr>
                <a:latin typeface="Courier"/>
              </a:rPr>
              <a:t>(sensor1._location)</a:t>
            </a:r>
            <a:br/>
            <a:r>
              <a:rPr>
                <a:solidFill>
                  <a:srgbClr val="008000"/>
                </a:solidFill>
                <a:latin typeface="Courier"/>
              </a:rPr>
              <a:t>print</a:t>
            </a:r>
            <a:r>
              <a:rPr>
                <a:latin typeface="Courier"/>
              </a:rPr>
              <a:t>(sensor1.__version)</a:t>
            </a:r>
          </a:p>
          <a:p>
            <a:pPr lvl="0" indent="0" marL="0">
              <a:buNone/>
            </a:pPr>
            <a:r>
              <a:rPr/>
              <a:t>Het bovenstaande voorbeeld laat zien hoe de inkapseling werkt. Met een enkele underscore hebben we een private variabele gedefinieerd, die niet direct benaderd mag worden. Maar dit is slechts conventie, niets houdt je tegen om dat te doen. Je kunt er nog steeds toegang toe krijgen als je dat wilt. Met dubbele underscore kunnen we zien dat het attribuut </a:t>
            </a:r>
            <a:r>
              <a:rPr>
                <a:latin typeface="Courier"/>
              </a:rPr>
              <a:t>__version</a:t>
            </a:r>
            <a:r>
              <a:rPr/>
              <a:t> niet direct toegankelijk is of gewijzigd kan worden. Daarom moeten we, om toegang te krijgen tot de double underscore attributen, getter en setter functies gebruiken om er intern toegang toe te krijgen, zoals in het volgende voorbeeld.</a:t>
            </a:r>
          </a:p>
          <a:p>
            <a:pPr lvl="0" indent="0">
              <a:buNone/>
            </a:pPr>
            <a:r>
              <a:rPr>
                <a:latin typeface="Courier"/>
              </a:rPr>
              <a:t>sensor1.get_version()</a:t>
            </a:r>
          </a:p>
          <a:p>
            <a:pPr lvl="0" indent="0">
              <a:buNone/>
            </a:pPr>
            <a:r>
              <a:rPr>
                <a:latin typeface="Courier"/>
              </a:rPr>
              <a:t>sensor1.set_version(</a:t>
            </a:r>
            <a:r>
              <a:rPr>
                <a:solidFill>
                  <a:srgbClr val="4070A0"/>
                </a:solidFill>
                <a:latin typeface="Courier"/>
              </a:rPr>
              <a:t>'2.0'</a:t>
            </a:r>
            <a:r>
              <a:rPr>
                <a:latin typeface="Courier"/>
              </a:rPr>
              <a:t>)</a:t>
            </a:r>
            <a:br/>
            <a:r>
              <a:rPr>
                <a:latin typeface="Courier"/>
              </a:rPr>
              <a:t>sensor1.get_version()</a:t>
            </a:r>
          </a:p>
          <a:p>
            <a:pPr lvl="0" indent="0" marL="0">
              <a:buNone/>
            </a:pPr>
            <a:r>
              <a:rPr/>
              <a:t>De enkele en dubbele underscore zijn ook van toepassing op private methoden, we zullen deze niet bespreken omdat ze vergelijkbaar zijn met de private attributen.</a:t>
            </a:r>
          </a:p>
          <a:p>
            <a:pPr lvl="0" indent="0" marL="0">
              <a:spcBef>
                <a:spcPts val="3000"/>
              </a:spcBef>
              <a:buNone/>
            </a:pPr>
            <a:r>
              <a:rPr b="1"/>
              <a:t>Polymorphism</a:t>
            </a:r>
          </a:p>
          <a:p>
            <a:pPr lvl="0" indent="0" marL="0">
              <a:buNone/>
            </a:pPr>
            <a:r>
              <a:rPr b="1"/>
              <a:t>Polymorfisme</a:t>
            </a:r>
            <a:r>
              <a:rPr/>
              <a:t> is een ander fundamenteel concept in OOP, dat meerdere vormen betekent. Polymorfisme stelt ons in staat een enkele interface te gebruiken met verschillende onderliggende vormen, zoals datatypes of klassen. We kunnen bijvoorbeeld gelijknamige methoden hebben in verschillende klassen of kindklassen. We hebben hierboven al een voorbeeld gezien, wanneer we de methode </a:t>
            </a:r>
            <a:r>
              <a:rPr>
                <a:latin typeface="Courier"/>
              </a:rPr>
              <a:t>show_type</a:t>
            </a:r>
            <a:r>
              <a:rPr/>
              <a:t> in de </a:t>
            </a:r>
            <a:r>
              <a:rPr>
                <a:latin typeface="Courier"/>
              </a:rPr>
              <a:t>UCBAcc</a:t>
            </a:r>
            <a:r>
              <a:rPr/>
              <a:t> overschrijven. De parent class </a:t>
            </a:r>
            <a:r>
              <a:rPr>
                <a:latin typeface="Courier"/>
              </a:rPr>
              <a:t>Accelerometer</a:t>
            </a:r>
            <a:r>
              <a:rPr/>
              <a:t> en de child class </a:t>
            </a:r>
            <a:r>
              <a:rPr>
                <a:latin typeface="Courier"/>
              </a:rPr>
              <a:t>UCBAcc</a:t>
            </a:r>
            <a:r>
              <a:rPr/>
              <a:t> hebben beide een methode genaamd </a:t>
            </a:r>
            <a:r>
              <a:rPr>
                <a:latin typeface="Courier"/>
              </a:rPr>
              <a:t>show_type</a:t>
            </a:r>
            <a:r>
              <a:rPr/>
              <a:t>, maar ze hebben een verschillende implementatie. Deze mogelijkheid om één enkele naam te gebruiken met vele vormen die in verschillende situaties anders werken, vermindert onze complexiteit enorm. We zullen niet verder ingaan op polymorfisme, als je geïnteresseerd bent, kijk dan online voor een beter begrip.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2022-12-20T11:19:30Z</dcterms:created>
  <dcterms:modified xsi:type="dcterms:W3CDTF">2022-12-20T11:19:30Z</dcterms:modified>
</cp:coreProperties>
</file>

<file path=docProps/custom.xml><?xml version="1.0" encoding="utf-8"?>
<Properties xmlns="http://schemas.openxmlformats.org/officeDocument/2006/custom-properties" xmlns:vt="http://schemas.openxmlformats.org/officeDocument/2006/docPropsVTypes"/>
</file>