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Handleiding</a:t>
            </a:r>
            <a:r>
              <a:rPr/>
              <a:t> </a:t>
            </a:r>
            <a:r>
              <a:rPr/>
              <a:t>voor</a:t>
            </a:r>
            <a:r>
              <a:rPr/>
              <a:t> </a:t>
            </a:r>
            <a:r>
              <a:rPr/>
              <a:t>het</a:t>
            </a:r>
            <a:r>
              <a:rPr/>
              <a:t> </a:t>
            </a:r>
            <a:r>
              <a:rPr/>
              <a:t>gebruik</a:t>
            </a:r>
            <a:r>
              <a:rPr/>
              <a:t> </a:t>
            </a:r>
            <a:r>
              <a:rPr/>
              <a:t>van</a:t>
            </a:r>
            <a:r>
              <a:rPr/>
              <a:t> </a:t>
            </a:r>
            <a:r>
              <a:rPr/>
              <a:t>Jupyter-notebooks</a:t>
            </a:r>
          </a:p>
        </p:txBody>
      </p:sp>
      <p:sp>
        <p:nvSpPr>
          <p:cNvPr id="3" name="Content Placeholder 2"/>
          <p:cNvSpPr>
            <a:spLocks noGrp="1"/>
          </p:cNvSpPr>
          <p:nvPr>
            <p:ph idx="1"/>
          </p:nvPr>
        </p:nvSpPr>
        <p:spPr/>
        <p:txBody>
          <a:bodyPr/>
          <a:lstStyle/>
          <a:p>
            <a:pPr lvl="0" marL="0" indent="0">
              <a:buNone/>
            </a:pPr>
            <a:r>
              <a:rPr/>
              <a:t>In deze lezing gaan we in op de basisprincipes van de Jupyter (voorheen iPython Notebooks genoemd). Het grootste deel van de uitsplitsing zal plaatsvinden in de presentatie die overeenkomt met dit Notebook. Raadpleeg dus de presentatie of de volledige gebruikershandleiding die hierboven is gelinkt.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DOELSTELLINGEN</a:t>
            </a:r>
          </a:p>
        </p:txBody>
      </p:sp>
      <p:sp>
        <p:nvSpPr>
          <p:cNvPr id="3" name="Content Placeholder 2"/>
          <p:cNvSpPr>
            <a:spLocks noGrp="1"/>
          </p:cNvSpPr>
          <p:nvPr>
            <p:ph idx="1"/>
          </p:nvPr>
        </p:nvSpPr>
        <p:spPr/>
        <p:txBody>
          <a:bodyPr/>
          <a:lstStyle/>
          <a:p>
            <a:pPr lvl="1">
              <a:buAutoNum type="arabicPeriod"/>
            </a:pPr>
            <a:r>
              <a:rPr/>
              <a:t>Python Fund: Installaties en commandolijn (7 punten) </a:t>
            </a:r>
          </a:p>
          <a:p>
            <a:pPr lvl="1">
              <a:buNone/>
            </a:pPr>
            <a:r>
              <a:rPr/>
              <a:t>1.1. De cursisten kunnen terminal gebruiken. (7 punten)  1.1.1. Mappen en bestanden met de commandolijn behandelen (2 punten)  1.1.2. Python, Anaconda en Jupyter Notebook installeren 1 punt  1.1.3. Installeren en configureren van de code editoren (PyCharm, VSCode) (1 punt)  1.1.4. Werken met omgevingsvariabelen (environment-variabelen) 1 punt  1.1.5. Nieuwe Python scripten aanmaken en verwijzen 2 punten </a:t>
            </a:r>
          </a:p>
          <a:p>
            <a:pPr lvl="1">
              <a:buAutoNum type="arabicPeriod"/>
            </a:pPr>
            <a:r>
              <a:rPr/>
              <a:t>Python Fund: Objecten, data-structuren en operatoren (23 punten) </a:t>
            </a:r>
          </a:p>
          <a:p>
            <a:pPr lvl="1">
              <a:buNone/>
            </a:pPr>
            <a:r>
              <a:rPr/>
              <a:t>2.1 De cursisten kunnen variabelen in een applicatie toewijzingen (16 punten) 2.1.1 Gehele getallen (Integers) 1 punt  2.1.2 Decimalen (Floating points) 1 punt  2.1.3 Strings (Tekenreeksen) en Text-formattering 2 punten  2.1.4 Lijsten 2 punten  2.1.5 Dictionaries (Woordenboeken) 2 punten  2.1.6 Tuples 2 punten  2.1.7 Sets 1 punt  2.1.7 Booleans (Logische) 1 punt  2.1.9 Het ene objecttype naar het andere converteren (parsing) 2 punten  2.1.10 Eenvoudige I/O operaties uitvoeren met basis .txt bestanden 2 punten </a:t>
            </a:r>
          </a:p>
          <a:p>
            <a:pPr lvl="1">
              <a:buNone/>
            </a:pPr>
            <a:r>
              <a:rPr/>
              <a:t>2.2 De cursisten gebruiken operatoren. (6 punten) 2.2.1 Rekenkundige operatoren (+,-,*,/,%) 1 punt  2.2.2 Vergelijkingsoperatoren (==, !=, &gt;, &lt;, &gt;=, &lt;=) 1 punt  2.2.3 Identiteitsoperatoren (is, is not) 1 punt  2.2.4 Lidmaatschapsoperatoren (in, not in) 1 punt  2.2.5 Prioriteit van operatoren 2 punten  2.2.6 Het ketenen (chain) van de vergelijkingsoperatoren 3 punten </a:t>
            </a:r>
          </a:p>
          <a:p>
            <a:pPr lvl="1">
              <a:buAutoNum type="arabicPeriod"/>
            </a:pPr>
            <a:r>
              <a:rPr/>
              <a:t>Python Fund: Statements (16 punten) </a:t>
            </a:r>
          </a:p>
          <a:p>
            <a:pPr lvl="1">
              <a:buNone/>
            </a:pPr>
            <a:r>
              <a:rPr/>
              <a:t>3.1 De cursisten bouwen vergelijkingsmechanisme met statements. (16 punten)  3.1.1 Inspringen (indentation) met spatie of tab (1 punt)  3.1.2 If, elif, else statements (1 punt)  3.1.3 for-lussen (3 punten)  3.1.4 while-lussen (3 punten)  3.1.5 Nuttige operatoren (2 punten)  3.1.6 Lijstbegrippen (Comprehensions) (2 punten)  3.1.7 Combineren van de meerdere statements (4 punten) </a:t>
            </a:r>
          </a:p>
          <a:p>
            <a:pPr lvl="1">
              <a:buAutoNum type="arabicPeriod"/>
            </a:pPr>
            <a:r>
              <a:rPr/>
              <a:t>Python Fund: Methoden en Functies (17 punten) </a:t>
            </a:r>
          </a:p>
          <a:p>
            <a:pPr lvl="1">
              <a:buNone/>
            </a:pPr>
            <a:r>
              <a:rPr/>
              <a:t>4.1 De cursisten gebruiken methoden. (5 punten)  4.1.1 Ingebouwde-methoden aanroepen van de objecten in Python (1 punt)  4.1.2 Invoer/uitvoer-methoden behandelen (input/print) (2 punten)  4.1.3 Meerdere methoden combineren op een instructie. (2 punten) </a:t>
            </a:r>
          </a:p>
          <a:p>
            <a:pPr lvl="1">
              <a:buNone/>
            </a:pPr>
            <a:r>
              <a:rPr/>
              <a:t>4.2 De cursisten maken een functie aan. (7 punten)  4.1.4 De trefwoord def correct gebruiken (1 punt)  4.1.5 Naamgevingsconventies (snake_case) (1 punt)  4.1.6 Methode-argumenten aanpassen (2 punten)  4.1.7 De retour-verklaring (return) (2 punten)  4.1.8 Docstring (Commentaren) toevoegen (1 punt) </a:t>
            </a:r>
          </a:p>
          <a:p>
            <a:pPr lvl="1">
              <a:buNone/>
            </a:pPr>
            <a:r>
              <a:rPr/>
              <a:t>4.3 De cursisten maken interacties tussen functies (5 punten)  4.3.1 Functies aanroepen in meerdere functies. (2 punten)  4.3.2 Geneste functies (1 punt)  4.3.3 Recursive-functies (2 punten) </a:t>
            </a:r>
          </a:p>
          <a:p>
            <a:pPr lvl="1">
              <a:buAutoNum type="arabicPeriod"/>
            </a:pPr>
            <a:r>
              <a:rPr/>
              <a:t>Python Fund: Object georiënteerd programmeren (OOP) (13 punten) </a:t>
            </a:r>
          </a:p>
          <a:p>
            <a:pPr lvl="1">
              <a:buNone/>
            </a:pPr>
            <a:r>
              <a:rPr/>
              <a:t>5.1 De cursisten maken hun eigen klassen. (7 punten)  5.1.1 Python klasse maken (1 punt)  5.1.2 Eigenschappen declareren (2 punten)  5.1.3 </a:t>
            </a:r>
            <a:r>
              <a:rPr b="1"/>
              <a:t>init</a:t>
            </a:r>
            <a:r>
              <a:rPr/>
              <a:t> methode gebruiken (2 punten)  5.1.7 Het trefwoord self (2 punten) </a:t>
            </a:r>
          </a:p>
          <a:p>
            <a:pPr lvl="1">
              <a:buNone/>
            </a:pPr>
            <a:r>
              <a:rPr/>
              <a:t>5.2 De cursisten gebruiken hun eigen klassen. (6 punten)  5.2.1 Objecten maken van hun eigen klassen (1 punt)  5.2.2 Objecten gebruiken van hun eigen klassen (2 punten)  5.2.3 Functies en variabelen gebruiken (3 punten) </a:t>
            </a:r>
          </a:p>
          <a:p>
            <a:pPr lvl="1">
              <a:buAutoNum type="arabicPeriod"/>
            </a:pPr>
            <a:r>
              <a:rPr/>
              <a:t>Python Fund: Errors en Exception behandeling (6 punten) </a:t>
            </a:r>
          </a:p>
          <a:p>
            <a:pPr lvl="1">
              <a:buNone/>
            </a:pPr>
            <a:r>
              <a:rPr/>
              <a:t>6.1 De cursisten exception vangen en hun beheren (6 punten)  6.1.1 Try, except, en else keywords gebruiken (2 punt)  6.1.2 finally trefwoord correct gebruiken (1 punten)  6.1.3 lus-statements kunnen combineren met de exception behandeling (3 punten) </a:t>
            </a:r>
          </a:p>
          <a:p>
            <a:pPr lvl="1">
              <a:buAutoNum type="arabicPeriod"/>
            </a:pPr>
            <a:r>
              <a:rPr/>
              <a:t>Python Fund: Modules en Packages (5 punten) </a:t>
            </a:r>
          </a:p>
          <a:p>
            <a:pPr lvl="1">
              <a:buNone/>
            </a:pPr>
            <a:r>
              <a:rPr/>
              <a:t>7.1 De cursisten beheren modules en packages (5 punten)  7.1.1 Modules kunnen importeren/beheren (import) (1 punt)  7.1.2 Ingebouwde modules gebruiken (2 punten)  7.1.3 Packages maken van hun eigen scripten (2 punten) </a:t>
            </a:r>
          </a:p>
          <a:p>
            <a:pPr lvl="1">
              <a:buAutoNum type="arabicPeriod"/>
            </a:pPr>
            <a:r>
              <a:rPr/>
              <a:t>Python Adv (Geavanceerde): Ingebouwde modulen en debugging (4 punten) </a:t>
            </a:r>
          </a:p>
          <a:p>
            <a:pPr lvl="1">
              <a:buNone/>
            </a:pPr>
            <a:r>
              <a:rPr/>
              <a:t>10.2 File I/O 2 punten  10.2.1 Bestanden en mappen creëren, verwijzen of verwijderen 1 punten  10.2.2 os module functies gebruiken 1 punten </a:t>
            </a:r>
          </a:p>
          <a:p>
            <a:pPr lvl="1">
              <a:buNone/>
            </a:pPr>
            <a:r>
              <a:rPr/>
              <a:t>10.8 Zip en unzip 3 punten  10.8.1 Ingebouwde zipfile module gebruiken om bestanden te zippen/uitpakken 2 punten  10.8.2 Alle bestanden tegelijk uitpakken met de shutil-module 1 punten </a:t>
            </a:r>
          </a:p>
          <a:p>
            <a:pPr lvl="1">
              <a:buAutoNum type="arabicPeriod"/>
            </a:pPr>
            <a:r>
              <a:rPr/>
              <a:t>Python Adv (Geavanceerde): Web Scraping (9 punten) </a:t>
            </a:r>
          </a:p>
          <a:p>
            <a:pPr lvl="1">
              <a:buNone/>
            </a:pPr>
            <a:r>
              <a:rPr/>
              <a:t>11.1 De cursisten kunnen web componenten pakken/grijpen 9 punten  11.1.1 Basis componenten van HTML en CSS begrijpen 3 punten  11.1.2 Alle elementen van een klas pakken/grijpen (request module) 3 punten  11.1.3 Een media (image, video, vector enz.) van een website kunnen grijpen 3 punten </a:t>
            </a:r>
          </a:p>
          <a:p>
            <a:pPr lvl="1">
              <a:buNone/>
            </a:pPr>
            <a:r>
              <a:rPr/>
              <a:t>11.2 De cursisten kunnen web componenten uitpakken naar een bestand/console 9 punten  11.2.1 URL structuur formatteren 2 punten  11.2.2 get requests met parameters kunnen sturen 3 punten  11.2.3 Mappings maken tussen objecten en HTML web componenten 4 punten </a:t>
            </a:r>
          </a:p>
          <a:p>
            <a:pPr lvl="1">
              <a:buAutoNum type="arabicPeriod"/>
            </a:pPr>
            <a:r>
              <a:rPr/>
              <a:t>Python Exp (Expert): PDFs en Spreadsheets beheren 9 punten </a:t>
            </a:r>
          </a:p>
          <a:p>
            <a:pPr lvl="1">
              <a:buNone/>
            </a:pPr>
            <a:r>
              <a:rPr/>
              <a:t>13.1 De cursisten kunnen PDFs en spreadsheets lezen en opnieuw schrijven 9 punten  13.1.1 CSV (Comma Separated Values) lezen, schrijven en hun data verwijzen 3 punten  13.1.2 PDFs (Portable Document Format) lezen en interne-data beheren. 3 punten  13.1.3 CSVs of PDFs kunnen mappen door object datatypen zoals list of dictionary 3 punten </a:t>
            </a:r>
          </a:p>
          <a:p>
            <a:pPr lvl="1">
              <a:buAutoNum type="arabicPeriod"/>
            </a:pPr>
            <a:r>
              <a:rPr/>
              <a:t>Python Exp (Expert): Emails beheren 9 punten </a:t>
            </a:r>
          </a:p>
          <a:p>
            <a:pPr lvl="1">
              <a:buNone/>
            </a:pPr>
            <a:r>
              <a:rPr/>
              <a:t>14.1 De cursisten kunnen e-mails versturen en ontvangen. 9 punten  14.1.1 Email protocols begrijpen en kunnen email configuraties correct aanpassen 2 punten  14.1.2 Emails verzenden en ontvangen met behulp van smtplib en imaplib modulen. 4 punten  14.1.3 Scripts bouwen voor om dagelijkse basis emails te verzenden. 3 punten </a:t>
            </a:r>
          </a:p>
          <a:p>
            <a:pPr lvl="1">
              <a:buAutoNum type="arabicPeriod"/>
            </a:pPr>
            <a:r>
              <a:rPr/>
              <a:t>Python Exp (Expert): Netwerk automiseren 12 punten </a:t>
            </a:r>
          </a:p>
          <a:p>
            <a:pPr lvl="1">
              <a:buNone/>
            </a:pPr>
            <a:r>
              <a:rPr/>
              <a:t>15.1 De cursisten kunnen de netwerk modules gebruiken. 12 punten  15.1.1 Sockets kunnen gebruiken om verbindingen te maken 3 punten  15.1.2 Communiceren tussen meerdere computers 4 punten  15.1.3 Netwerk scripts bouwen voor het automisering 5 punten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2022-12-01T10:35:14Z</dcterms:created>
  <dcterms:modified xsi:type="dcterms:W3CDTF">2022-12-01T10:35:14Z</dcterms:modified>
</cp:coreProperties>
</file>

<file path=docProps/custom.xml><?xml version="1.0" encoding="utf-8"?>
<Properties xmlns="http://schemas.openxmlformats.org/officeDocument/2006/custom-properties" xmlns:vt="http://schemas.openxmlformats.org/officeDocument/2006/docPropsVTypes"/>
</file>