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  Yilmaz Mustafa, Instructeur Java/Python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Getallen</a:t>
            </a:r>
            <a:r>
              <a:rPr/>
              <a:t> </a:t>
            </a:r>
            <a:r>
              <a:rPr/>
              <a:t>en</a:t>
            </a:r>
            <a:r>
              <a:rPr/>
              <a:t> </a:t>
            </a:r>
            <a:r>
              <a:rPr/>
              <a:t>meer</a:t>
            </a:r>
            <a:r>
              <a:rPr/>
              <a:t> </a:t>
            </a:r>
            <a:r>
              <a:rPr/>
              <a:t>in</a:t>
            </a:r>
            <a:r>
              <a:rPr/>
              <a:t> </a:t>
            </a:r>
            <a:r>
              <a:rPr/>
              <a:t>Python!</a:t>
            </a:r>
          </a:p>
        </p:txBody>
      </p:sp>
      <p:sp>
        <p:nvSpPr>
          <p:cNvPr id="3" name="Content Placeholder 2"/>
          <p:cNvSpPr>
            <a:spLocks noGrp="1"/>
          </p:cNvSpPr>
          <p:nvPr>
            <p:ph idx="1"/>
          </p:nvPr>
        </p:nvSpPr>
        <p:spPr/>
        <p:txBody>
          <a:bodyPr/>
          <a:lstStyle/>
          <a:p>
            <a:pPr lvl="0" marL="0" indent="0">
              <a:buNone/>
            </a:pPr>
            <a:r>
              <a:rPr/>
              <a:t>In deze lezing leren we over getallen in Python en hoe we ze kunnen gebruiken.</a:t>
            </a:r>
          </a:p>
          <a:p>
            <a:pPr lvl="0" marL="0" indent="0">
              <a:buNone/>
            </a:pPr>
            <a:r>
              <a:rPr/>
              <a:t>We leren over de volgende onderwerpen:</a:t>
            </a:r>
          </a:p>
          <a:p>
            <a:pPr lvl="0" indent="0">
              <a:buNone/>
            </a:pPr>
            <a:r>
              <a:rPr>
                <a:latin typeface="Courier"/>
              </a:rPr>
              <a:t> 1.) Soorten getallen in Python
 2.) Basis rekenen
 3.) Verschillen tussen klassieke indeling en vloerindeling
 4.) Objecttoewijzing (EN: assignments) in Python</a:t>
            </a:r>
          </a:p>
          <a:p>
            <a:pPr lvl="0" marL="0" indent="0">
              <a:spcBef>
                <a:spcPts val="3000"/>
              </a:spcBef>
              <a:buNone/>
            </a:pPr>
            <a:r>
              <a:rPr b="1"/>
              <a:t>Soorten nummers</a:t>
            </a:r>
          </a:p>
          <a:p>
            <a:pPr lvl="0" marL="0" indent="0">
              <a:buNone/>
            </a:pPr>
            <a:r>
              <a:rPr/>
              <a:t>Python heeft verschillende “types” getallen (numerieke letterlijke waarden). We zullen ons vooral concentreren op gehele getallen en getallen met drijvende komma.</a:t>
            </a:r>
          </a:p>
          <a:p>
            <a:pPr lvl="0" marL="0" indent="0">
              <a:buNone/>
            </a:pPr>
            <a:r>
              <a:rPr/>
              <a:t>Gehele getallen zijn slechts gehele getallen, positief of negatief. Bijvoorbeeld: 2 en -2 zijn voorbeelden van gehele getallen.</a:t>
            </a:r>
          </a:p>
          <a:p>
            <a:pPr lvl="0" marL="0" indent="0">
              <a:buNone/>
            </a:pPr>
            <a:r>
              <a:rP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p>
          <a:p>
            <a:pPr lvl="0" marL="0" indent="0">
              <a:buNone/>
            </a:pPr>
            <a:r>
              <a:rPr/>
              <a:t>Gedurende deze cursus zullen we werken met gehele getallen of eenvoudige float-nummertypes.</a:t>
            </a:r>
          </a:p>
          <a:p>
            <a:pPr lvl="0" marL="0" indent="0">
              <a:buNone/>
            </a:pPr>
            <a:r>
              <a:rPr/>
              <a:t>Hier is een tabel met de twee hoofdtypen die we het grootste deel van onze tijd zullen besteden aan het werken met enkele voorbeelden:</a:t>
            </a:r>
          </a:p>
          <a:p>
            <a:pPr lvl="0" marL="0" indent="0">
              <a:buNone/>
            </a:pPr>
            <a:r>
              <a:rPr/>
              <a:t>Voorbeelden</a:t>
            </a:r>
          </a:p>
          <a:p>
            <a:pPr lvl="0" marL="0" indent="0">
              <a:buNone/>
            </a:pPr>
            <a:r>
              <a:rPr/>
              <a:t>Nummer-“Type”</a:t>
            </a:r>
          </a:p>
          <a:p>
            <a:pPr lvl="0" marL="0" indent="0">
              <a:buNone/>
            </a:pPr>
            <a:r>
              <a:rPr/>
              <a:t>1,2,-5,1000</a:t>
            </a:r>
          </a:p>
          <a:p>
            <a:pPr lvl="0" marL="0" indent="0">
              <a:buNone/>
            </a:pPr>
            <a:r>
              <a:rPr/>
              <a:t>Integers</a:t>
            </a:r>
          </a:p>
          <a:p>
            <a:pPr lvl="0" marL="0" indent="0">
              <a:buNone/>
            </a:pPr>
            <a:r>
              <a:rPr/>
              <a:t>1.2,-0.5,2e2,3E2</a:t>
            </a:r>
          </a:p>
          <a:p>
            <a:pPr lvl="0" marL="0" indent="0">
              <a:buNone/>
            </a:pPr>
            <a:r>
              <a:rPr/>
              <a:t>Floating-point nummers</a:t>
            </a:r>
          </a:p>
          <a:p>
            <a:pPr lvl="0" marL="0" indent="0">
              <a:buNone/>
            </a:pPr>
            <a:r>
              <a:rPr/>
              <a:t>Laten we nu beginnen met wat basisrekenkunde.</a:t>
            </a:r>
          </a:p>
          <a:p>
            <a:pPr lvl="0" marL="0" indent="0">
              <a:spcBef>
                <a:spcPts val="3000"/>
              </a:spcBef>
              <a:buNone/>
            </a:pPr>
            <a:r>
              <a:rPr b="1"/>
              <a:t>Basis rekenen</a:t>
            </a:r>
          </a:p>
          <a:p>
            <a:pPr lvl="0" indent="0">
              <a:buNone/>
            </a:pPr>
            <a:r>
              <a:rPr i="1">
                <a:solidFill>
                  <a:srgbClr val="60A0B0"/>
                </a:solidFill>
                <a:latin typeface="Courier"/>
              </a:rPr>
              <a:t># Sum </a:t>
            </a:r>
            <a:br/>
            <a:r>
              <a:rPr>
                <a:solidFill>
                  <a:srgbClr val="40A070"/>
                </a:solidFill>
                <a:latin typeface="Courier"/>
              </a:rPr>
              <a:t>100</a:t>
            </a:r>
            <a:r>
              <a:rPr>
                <a:latin typeface="Courier"/>
              </a:rPr>
              <a:t> </a:t>
            </a:r>
            <a:r>
              <a:rPr>
                <a:solidFill>
                  <a:srgbClr val="666666"/>
                </a:solidFill>
                <a:latin typeface="Courier"/>
              </a:rPr>
              <a:t>+</a:t>
            </a:r>
            <a:r>
              <a:rPr>
                <a:latin typeface="Courier"/>
              </a:rPr>
              <a:t> </a:t>
            </a:r>
            <a:r>
              <a:rPr>
                <a:solidFill>
                  <a:srgbClr val="40A070"/>
                </a:solidFill>
                <a:latin typeface="Courier"/>
              </a:rPr>
              <a:t>200</a:t>
            </a:r>
          </a:p>
          <a:p>
            <a:pPr lvl="0" indent="0">
              <a:buNone/>
            </a:pPr>
            <a:r>
              <a:rPr i="1">
                <a:solidFill>
                  <a:srgbClr val="60A0B0"/>
                </a:solidFill>
                <a:latin typeface="Courier"/>
              </a:rPr>
              <a:t># Sum</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3</a:t>
            </a:r>
          </a:p>
          <a:p>
            <a:pPr lvl="0" indent="0">
              <a:buNone/>
            </a:pPr>
            <a:r>
              <a:rPr i="1">
                <a:solidFill>
                  <a:srgbClr val="60A0B0"/>
                </a:solidFill>
                <a:latin typeface="Courier"/>
              </a:rPr>
              <a:t># Aftrekken</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1</a:t>
            </a:r>
          </a:p>
          <a:p>
            <a:pPr lvl="0" indent="0">
              <a:buNone/>
            </a:pPr>
            <a:r>
              <a:rPr i="1">
                <a:solidFill>
                  <a:srgbClr val="60A0B0"/>
                </a:solidFill>
                <a:latin typeface="Courier"/>
              </a:rPr>
              <a:t># Vermenigvuldiging</a:t>
            </a:r>
            <a:br/>
            <a:r>
              <a:rPr>
                <a:solidFill>
                  <a:srgbClr val="40A070"/>
                </a:solidFill>
                <a:latin typeface="Courier"/>
              </a:rPr>
              <a:t>2</a:t>
            </a:r>
            <a:r>
              <a:rPr>
                <a:solidFill>
                  <a:srgbClr val="666666"/>
                </a:solidFill>
                <a:latin typeface="Courier"/>
              </a:rPr>
              <a:t>*</a:t>
            </a:r>
            <a:r>
              <a:rPr>
                <a:solidFill>
                  <a:srgbClr val="40A070"/>
                </a:solidFill>
                <a:latin typeface="Courier"/>
              </a:rPr>
              <a:t>2</a:t>
            </a:r>
          </a:p>
          <a:p>
            <a:pPr lvl="0" indent="0">
              <a:buNone/>
            </a:pPr>
            <a:r>
              <a:rPr>
                <a:latin typeface="Courier"/>
              </a:rPr>
              <a:t>4</a:t>
            </a:r>
          </a:p>
          <a:p>
            <a:pPr lvl="0" indent="0">
              <a:buNone/>
            </a:pPr>
            <a:r>
              <a:rPr i="1">
                <a:solidFill>
                  <a:srgbClr val="60A0B0"/>
                </a:solidFill>
                <a:latin typeface="Courier"/>
              </a:rPr>
              <a:t># Divisie</a:t>
            </a:r>
            <a:br/>
            <a:r>
              <a:rPr>
                <a:solidFill>
                  <a:srgbClr val="40A070"/>
                </a:solidFill>
                <a:latin typeface="Courier"/>
              </a:rPr>
              <a:t>3</a:t>
            </a:r>
            <a:r>
              <a:rPr>
                <a:solidFill>
                  <a:srgbClr val="666666"/>
                </a:solidFill>
                <a:latin typeface="Courier"/>
              </a:rPr>
              <a:t>/</a:t>
            </a:r>
            <a:r>
              <a:rPr>
                <a:solidFill>
                  <a:srgbClr val="40A070"/>
                </a:solidFill>
                <a:latin typeface="Courier"/>
              </a:rPr>
              <a:t>2</a:t>
            </a:r>
          </a:p>
          <a:p>
            <a:pPr lvl="0" indent="0">
              <a:buNone/>
            </a:pPr>
            <a:r>
              <a:rPr>
                <a:latin typeface="Courier"/>
              </a:rPr>
              <a:t>1.5</a:t>
            </a:r>
          </a:p>
          <a:p>
            <a:pPr lvl="0" indent="0">
              <a:buNone/>
            </a:pPr>
            <a:r>
              <a:rPr i="1">
                <a:solidFill>
                  <a:srgbClr val="60A0B0"/>
                </a:solidFill>
                <a:latin typeface="Courier"/>
              </a:rPr>
              <a:t># Verdiepingsverdeling (floor division)</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1</a:t>
            </a:r>
          </a:p>
          <a:p>
            <a:pPr lvl="0" marL="0" indent="0">
              <a:buNone/>
            </a:pPr>
            <a:r>
              <a:rPr b="1"/>
              <a:t>Wauw! Wat is er zojuist gebeurd? De laatste keer dat ik keek, is 7 gedeeld door 4 gelijk aan 1,75 niet 1!</a:t>
            </a:r>
          </a:p>
          <a:p>
            <a:pPr lvl="0" marL="0" indent="0">
              <a:buNone/>
            </a:pPr>
            <a:r>
              <a:rPr/>
              <a:t>De reden dat we dit resultaat krijgen, is omdat we de divisie “</a:t>
            </a:r>
            <a:r>
              <a:rPr i="1"/>
              <a:t>verdiepings (floor division)</a:t>
            </a:r>
            <a:r>
              <a:rPr/>
              <a:t>” gebruiken. De //-operator (twee schuine strepen naar voren) kapt het decimaalteken af zonder afronding en retourneert een geheel getal.</a:t>
            </a:r>
          </a:p>
          <a:p>
            <a:pPr lvl="0" marL="0" indent="0">
              <a:buNone/>
            </a:pPr>
            <a:r>
              <a:rPr b="1"/>
              <a:t>Dus wat als we gewoon de rest willen na de deling?</a:t>
            </a:r>
          </a:p>
          <a:p>
            <a:pPr lvl="0" indent="0">
              <a:buNone/>
            </a:pPr>
            <a:r>
              <a:rPr i="1">
                <a:solidFill>
                  <a:srgbClr val="60A0B0"/>
                </a:solidFill>
                <a:latin typeface="Courier"/>
              </a:rPr>
              <a:t># Modulo</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3</a:t>
            </a:r>
          </a:p>
          <a:p>
            <a:pPr lvl="0" marL="0" indent="0">
              <a:buNone/>
            </a:pPr>
            <a:r>
              <a:rPr/>
              <a:t>4 gaat één keer in 7, met een rest van 3. De %-operator retourneert de rest na deling.</a:t>
            </a:r>
          </a:p>
          <a:p>
            <a:pPr lvl="0" indent="0">
              <a:buNone/>
            </a:pPr>
            <a:r>
              <a:rPr i="1">
                <a:solidFill>
                  <a:srgbClr val="60A0B0"/>
                </a:solidFill>
                <a:latin typeface="Courier"/>
              </a:rPr>
              <a:t># Complexer Calculations</a:t>
            </a:r>
            <a:br/>
            <a:r>
              <a:rPr>
                <a:latin typeface="Courier"/>
              </a:rPr>
              <a:t>(</a:t>
            </a:r>
            <a:r>
              <a:rPr>
                <a:solidFill>
                  <a:srgbClr val="40A070"/>
                </a:solidFill>
                <a:latin typeface="Courier"/>
              </a:rPr>
              <a:t>5</a:t>
            </a:r>
            <a:r>
              <a:rPr>
                <a:solidFill>
                  <a:srgbClr val="666666"/>
                </a:solidFill>
                <a:latin typeface="Courier"/>
              </a:rPr>
              <a:t>*</a:t>
            </a:r>
            <a:r>
              <a:rPr>
                <a:solidFill>
                  <a:srgbClr val="40A070"/>
                </a:solidFill>
                <a:latin typeface="Courier"/>
              </a:rPr>
              <a:t>4</a:t>
            </a:r>
            <a:r>
              <a:rPr>
                <a:latin typeface="Courier"/>
              </a:rPr>
              <a:t>)</a:t>
            </a:r>
            <a:r>
              <a:rPr>
                <a:solidFill>
                  <a:srgbClr val="666666"/>
                </a:solidFill>
                <a:latin typeface="Courier"/>
              </a:rPr>
              <a:t>+</a:t>
            </a: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r>
              <a:rPr>
                <a:latin typeface="Courier"/>
              </a:rPr>
              <a:t>(</a:t>
            </a:r>
            <a:r>
              <a:rPr>
                <a:solidFill>
                  <a:srgbClr val="40A070"/>
                </a:solidFill>
                <a:latin typeface="Courier"/>
              </a:rPr>
              <a:t>10</a:t>
            </a:r>
            <a:r>
              <a:rPr>
                <a:solidFill>
                  <a:srgbClr val="666666"/>
                </a:solidFill>
                <a:latin typeface="Courier"/>
              </a:rPr>
              <a:t>/</a:t>
            </a:r>
            <a:r>
              <a:rPr>
                <a:solidFill>
                  <a:srgbClr val="40A070"/>
                </a:solidFill>
                <a:latin typeface="Courier"/>
              </a:rPr>
              <a:t>10</a:t>
            </a:r>
            <a:r>
              <a:rPr>
                <a:latin typeface="Courier"/>
              </a:rPr>
              <a:t>)</a:t>
            </a:r>
          </a:p>
          <a:p>
            <a:pPr lvl="0" indent="0">
              <a:buNone/>
            </a:pPr>
            <a:r>
              <a:rPr>
                <a:latin typeface="Courier"/>
              </a:rPr>
              <a:t>41.0</a:t>
            </a:r>
          </a:p>
          <a:p>
            <a:pPr lvl="0" marL="0" indent="0">
              <a:spcBef>
                <a:spcPts val="3000"/>
              </a:spcBef>
              <a:buNone/>
            </a:pPr>
            <a:r>
              <a:rPr b="1"/>
              <a:t>Rekenkunde vervolg</a:t>
            </a:r>
          </a:p>
          <a:p>
            <a:pPr lvl="0" indent="0">
              <a:buNone/>
            </a:pPr>
            <a:r>
              <a:rPr i="1">
                <a:solidFill>
                  <a:srgbClr val="60A0B0"/>
                </a:solidFill>
                <a:latin typeface="Courier"/>
              </a:rPr>
              <a:t># Machten</a:t>
            </a:r>
            <a:br/>
            <a:r>
              <a:rPr>
                <a:solidFill>
                  <a:srgbClr val="40A070"/>
                </a:solidFill>
                <a:latin typeface="Courier"/>
              </a:rPr>
              <a:t>2</a:t>
            </a:r>
            <a:r>
              <a:rPr>
                <a:solidFill>
                  <a:srgbClr val="666666"/>
                </a:solidFill>
                <a:latin typeface="Courier"/>
              </a:rPr>
              <a:t>**</a:t>
            </a:r>
            <a:r>
              <a:rPr>
                <a:solidFill>
                  <a:srgbClr val="40A070"/>
                </a:solidFill>
                <a:latin typeface="Courier"/>
              </a:rPr>
              <a:t>3</a:t>
            </a:r>
          </a:p>
          <a:p>
            <a:pPr lvl="0" indent="0">
              <a:buNone/>
            </a:pPr>
            <a:r>
              <a:rPr>
                <a:latin typeface="Courier"/>
              </a:rPr>
              <a:t>8</a:t>
            </a:r>
          </a:p>
          <a:p>
            <a:pPr lvl="0" indent="0">
              <a:buNone/>
            </a:pPr>
            <a:r>
              <a:rPr i="1">
                <a:solidFill>
                  <a:srgbClr val="60A0B0"/>
                </a:solidFill>
                <a:latin typeface="Courier"/>
              </a:rPr>
              <a:t># Wortels</a:t>
            </a:r>
            <a:br/>
            <a:r>
              <a:rPr>
                <a:solidFill>
                  <a:srgbClr val="40A070"/>
                </a:solidFill>
                <a:latin typeface="Courier"/>
              </a:rPr>
              <a:t>4</a:t>
            </a:r>
            <a:r>
              <a:rPr>
                <a:solidFill>
                  <a:srgbClr val="666666"/>
                </a:solidFill>
                <a:latin typeface="Courier"/>
              </a:rPr>
              <a:t>**</a:t>
            </a:r>
            <a:r>
              <a:rPr>
                <a:solidFill>
                  <a:srgbClr val="40A070"/>
                </a:solidFill>
                <a:latin typeface="Courier"/>
              </a:rPr>
              <a:t>0.5</a:t>
            </a:r>
          </a:p>
          <a:p>
            <a:pPr lvl="0" indent="0">
              <a:buNone/>
            </a:pPr>
            <a:r>
              <a:rPr>
                <a:latin typeface="Courier"/>
              </a:rPr>
              <a:t>2.0</a:t>
            </a:r>
          </a:p>
          <a:p>
            <a:pPr lvl="0" indent="0">
              <a:buNone/>
            </a:pPr>
            <a:r>
              <a:rPr i="1">
                <a:solidFill>
                  <a:srgbClr val="60A0B0"/>
                </a:solidFill>
                <a:latin typeface="Courier"/>
              </a:rPr>
              <a:t># Volgorde en prioriteit van instructies in Python</a:t>
            </a:r>
            <a:b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105</a:t>
            </a:r>
          </a:p>
          <a:p>
            <a:pPr lvl="0" indent="0">
              <a:buNone/>
            </a:pPr>
            <a:r>
              <a:rPr i="1">
                <a:solidFill>
                  <a:srgbClr val="60A0B0"/>
                </a:solidFill>
                <a:latin typeface="Courier"/>
              </a:rPr>
              <a:t># Kan haakjes gebruiken om het volgorde te specificeren</a:t>
            </a:r>
            <a:b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solidFill>
                  <a:srgbClr val="40A070"/>
                </a:solidFill>
                <a:latin typeface="Courier"/>
              </a:rPr>
              <a:t>3</a:t>
            </a:r>
            <a:r>
              <a:rPr>
                <a:latin typeface="Courier"/>
              </a:rPr>
              <a:t>)</a:t>
            </a:r>
          </a:p>
          <a:p>
            <a:pPr lvl="0" indent="0">
              <a:buNone/>
            </a:pPr>
            <a:r>
              <a:rPr>
                <a:latin typeface="Courier"/>
              </a:rPr>
              <a:t>156</a:t>
            </a:r>
          </a:p>
          <a:p>
            <a:pPr lvl="0" marL="0" indent="0">
              <a:spcBef>
                <a:spcPts val="3000"/>
              </a:spcBef>
              <a:buNone/>
            </a:pPr>
            <a:r>
              <a:rPr b="1"/>
              <a:t>Variabele Toewijzingen (Assignments)</a:t>
            </a:r>
          </a:p>
          <a:p>
            <a:pPr lvl="0" marL="0" indent="0">
              <a:buNone/>
            </a:pPr>
            <a:r>
              <a:rPr/>
              <a:t>Nu we hebben gezien hoe we getallen in Python als rekenmachine kunnen gebruiken, laten we eens kijken hoe we namen kunnen toewijzen en variabelen kunnen maken.</a:t>
            </a:r>
          </a:p>
          <a:p>
            <a:pPr lvl="0" marL="0" indent="0">
              <a:buNone/>
            </a:pPr>
            <a:r>
              <a:rPr/>
              <a:t>We gebruiken een enkel gelijkteken om labels aan variabelen toe te wijzen. Laten we een paar voorbeelden bekijken van hoe we dit kunnen doen.</a:t>
            </a:r>
          </a:p>
          <a:p>
            <a:pPr lvl="0" indent="0">
              <a:buNone/>
            </a:pPr>
            <a:r>
              <a:rPr i="1">
                <a:solidFill>
                  <a:srgbClr val="60A0B0"/>
                </a:solidFill>
                <a:latin typeface="Courier"/>
              </a:rPr>
              <a:t># Laten we een object maken met de naam "a" en het nummer 5 toewijzen</a:t>
            </a:r>
            <a:br/>
            <a:r>
              <a:rPr>
                <a:latin typeface="Courier"/>
              </a:rPr>
              <a:t>a </a:t>
            </a:r>
            <a:r>
              <a:rPr>
                <a:solidFill>
                  <a:srgbClr val="666666"/>
                </a:solidFill>
                <a:latin typeface="Courier"/>
              </a:rPr>
              <a:t>=</a:t>
            </a:r>
            <a:r>
              <a:rPr>
                <a:latin typeface="Courier"/>
              </a:rPr>
              <a:t> </a:t>
            </a:r>
            <a:r>
              <a:rPr>
                <a:solidFill>
                  <a:srgbClr val="40A070"/>
                </a:solidFill>
                <a:latin typeface="Courier"/>
              </a:rPr>
              <a:t>5</a:t>
            </a:r>
          </a:p>
          <a:p>
            <a:pPr lvl="0" marL="0" indent="0">
              <a:buNone/>
            </a:pPr>
            <a:r>
              <a:rPr/>
              <a:t>Als ik nu </a:t>
            </a:r>
            <a:r>
              <a:rPr i="1"/>
              <a:t>a</a:t>
            </a:r>
            <a:r>
              <a:rPr/>
              <a:t> in mijn Python-script aanroep, zal Python het behandelen als het getal 5.</a:t>
            </a:r>
          </a:p>
          <a:p>
            <a:pPr lvl="0" indent="0">
              <a:buNone/>
            </a:pPr>
            <a:r>
              <a:rPr i="1">
                <a:solidFill>
                  <a:srgbClr val="60A0B0"/>
                </a:solidFill>
                <a:latin typeface="Courier"/>
              </a:rPr>
              <a:t># Het toevoegen van de objecten</a:t>
            </a:r>
            <a:br/>
            <a:r>
              <a:rPr>
                <a:latin typeface="Courier"/>
              </a:rPr>
              <a:t>a</a:t>
            </a:r>
            <a:r>
              <a:rPr>
                <a:solidFill>
                  <a:srgbClr val="666666"/>
                </a:solidFill>
                <a:latin typeface="Courier"/>
              </a:rPr>
              <a:t>+</a:t>
            </a:r>
            <a:r>
              <a:rPr>
                <a:latin typeface="Courier"/>
              </a:rPr>
              <a:t>a</a:t>
            </a:r>
          </a:p>
          <a:p>
            <a:pPr lvl="0" indent="0">
              <a:buNone/>
            </a:pPr>
            <a:r>
              <a:rPr>
                <a:latin typeface="Courier"/>
              </a:rPr>
              <a:t>10</a:t>
            </a:r>
          </a:p>
          <a:p>
            <a:pPr lvl="0" marL="0" indent="0">
              <a:buNone/>
            </a:pPr>
            <a:r>
              <a:rPr/>
              <a:t>Wat gebeurt er bij herplaatsing? Laat Python het ons overschrijven?</a:t>
            </a:r>
          </a:p>
          <a:p>
            <a:pPr lvl="0" indent="0">
              <a:buNone/>
            </a:pPr>
            <a:r>
              <a:rPr i="1">
                <a:solidFill>
                  <a:srgbClr val="60A0B0"/>
                </a:solidFill>
                <a:latin typeface="Courier"/>
              </a:rPr>
              <a:t># Hertoewijzing (Reassignment)</a:t>
            </a:r>
            <a:br/>
            <a:r>
              <a:rPr>
                <a:latin typeface="Courier"/>
              </a:rPr>
              <a:t>a </a:t>
            </a:r>
            <a:r>
              <a:rPr>
                <a:solidFill>
                  <a:srgbClr val="666666"/>
                </a:solidFill>
                <a:latin typeface="Courier"/>
              </a:rPr>
              <a:t>=</a:t>
            </a:r>
            <a:r>
              <a:rPr>
                <a:latin typeface="Courier"/>
              </a:rPr>
              <a:t> </a:t>
            </a:r>
            <a:r>
              <a:rPr>
                <a:solidFill>
                  <a:srgbClr val="40A070"/>
                </a:solidFill>
                <a:latin typeface="Courier"/>
              </a:rPr>
              <a:t>10</a:t>
            </a:r>
          </a:p>
          <a:p>
            <a:pPr lvl="0" indent="0">
              <a:buNone/>
            </a:pPr>
            <a:r>
              <a:rPr i="1">
                <a:solidFill>
                  <a:srgbClr val="60A0B0"/>
                </a:solidFill>
                <a:latin typeface="Courier"/>
              </a:rPr>
              <a:t># Controleren</a:t>
            </a:r>
            <a:br/>
            <a:r>
              <a:rPr>
                <a:latin typeface="Courier"/>
              </a:rPr>
              <a:t>a</a:t>
            </a:r>
          </a:p>
          <a:p>
            <a:pPr lvl="0" indent="0">
              <a:buNone/>
            </a:pPr>
            <a:r>
              <a:rPr>
                <a:latin typeface="Courier"/>
              </a:rPr>
              <a:t>10</a:t>
            </a:r>
          </a:p>
          <a:p>
            <a:pPr lvl="0" marL="0" indent="0">
              <a:buNone/>
            </a:pPr>
            <a:r>
              <a:rPr/>
              <a:t>Ja! Met Python kunt u over toegewezen variabelenamen schrijven. We kunnen de variabelen ook zelf gebruiken bij het opnieuw toewijzen. Hier is een voorbeeld van wat ik bedoel:</a:t>
            </a:r>
          </a:p>
          <a:p>
            <a:pPr lvl="0" indent="0">
              <a:buNone/>
            </a:pPr>
            <a:r>
              <a:rPr i="1">
                <a:solidFill>
                  <a:srgbClr val="60A0B0"/>
                </a:solidFill>
                <a:latin typeface="Courier"/>
              </a:rPr>
              <a:t># Controleren</a:t>
            </a:r>
            <a:br/>
            <a:r>
              <a:rPr>
                <a:latin typeface="Courier"/>
              </a:rPr>
              <a:t>a</a:t>
            </a:r>
          </a:p>
          <a:p>
            <a:pPr lvl="0" indent="0">
              <a:buNone/>
            </a:pPr>
            <a:r>
              <a:rPr>
                <a:latin typeface="Courier"/>
              </a:rPr>
              <a:t>10</a:t>
            </a:r>
          </a:p>
          <a:p>
            <a:pPr lvl="0" indent="0">
              <a:buNone/>
            </a:pPr>
            <a:r>
              <a:rPr i="1">
                <a:solidFill>
                  <a:srgbClr val="60A0B0"/>
                </a:solidFill>
                <a:latin typeface="Courier"/>
              </a:rPr>
              <a:t># Gebruik a om a opnieuw te definiëren</a:t>
            </a:r>
            <a:br/>
            <a:r>
              <a:rPr>
                <a:latin typeface="Courier"/>
              </a:rPr>
              <a:t>a </a:t>
            </a:r>
            <a:r>
              <a:rPr>
                <a:solidFill>
                  <a:srgbClr val="666666"/>
                </a:solidFill>
                <a:latin typeface="Courier"/>
              </a:rPr>
              <a:t>=</a:t>
            </a:r>
            <a:r>
              <a:rPr>
                <a:latin typeface="Courier"/>
              </a:rPr>
              <a:t> a </a:t>
            </a:r>
            <a:r>
              <a:rPr>
                <a:solidFill>
                  <a:srgbClr val="666666"/>
                </a:solidFill>
                <a:latin typeface="Courier"/>
              </a:rPr>
              <a:t>+</a:t>
            </a:r>
            <a:r>
              <a:rPr>
                <a:latin typeface="Courier"/>
              </a:rPr>
              <a:t> a</a:t>
            </a:r>
          </a:p>
          <a:p>
            <a:pPr lvl="0" indent="0">
              <a:buNone/>
            </a:pPr>
            <a:r>
              <a:rPr i="1">
                <a:solidFill>
                  <a:srgbClr val="60A0B0"/>
                </a:solidFill>
                <a:latin typeface="Courier"/>
              </a:rPr>
              <a:t># Controleren </a:t>
            </a:r>
            <a:br/>
            <a:r>
              <a:rPr>
                <a:latin typeface="Courier"/>
              </a:rPr>
              <a:t>a</a:t>
            </a:r>
          </a:p>
          <a:p>
            <a:pPr lvl="0" indent="0">
              <a:buNone/>
            </a:pPr>
            <a:r>
              <a:rPr>
                <a:latin typeface="Courier"/>
              </a:rPr>
              <a:t>20</a:t>
            </a:r>
          </a:p>
          <a:p>
            <a:pPr lvl="0" marL="0" indent="0">
              <a:buNone/>
            </a:pPr>
            <a:r>
              <a:rPr/>
              <a:t>De namen die u gebruikt bij het maken van deze labels, moeten aan een paar regels voldoen:</a:t>
            </a:r>
          </a:p>
          <a:p>
            <a:pPr lvl="0" indent="0">
              <a:buNone/>
            </a:pPr>
            <a:r>
              <a:rPr>
                <a:latin typeface="Courier"/>
              </a:rPr>
              <a:t> 1. Namen mogen niet beginnen met een cijfer.
 2. Er mogen geen spaties in de naam staan, gebruik in plaats daarvan _.
 3. Kan geen van deze symbolen gebruiken:'",&lt;&gt;/?|\()!@#$%^&amp;*~-+
 4. Het wordt als best practice (PEP8) beschouwd dat namen in kleine letters zijn.
 5. Vermijd het gebruik van de tekens 'l' (kleine letter l), 'O' (hoofdletter o), of 'I' (ı in hoofdletters) als variabelenamen van één teken.
 6. Vermijd het gebruik van woorden die een speciale betekenis hebben in Python, zoals "list" en "str"</a:t>
            </a:r>
          </a:p>
          <a:p>
            <a:pPr lvl="0" marL="0" indent="0">
              <a:buNone/>
            </a:pPr>
            <a:r>
              <a:rPr/>
              <a:t>Het gebruik van variabelenamen kan een zeer handige manier zijn om verschillende variabelen in Python bij te houden. Bijvoorbeeld:</a:t>
            </a:r>
          </a:p>
          <a:p>
            <a:pPr lvl="0" indent="0">
              <a:buNone/>
            </a:pPr>
            <a:r>
              <a:rPr i="1">
                <a:solidFill>
                  <a:srgbClr val="60A0B0"/>
                </a:solidFill>
                <a:latin typeface="Courier"/>
              </a:rPr>
              <a:t># Gebruik objectnamen om beter bij te houden wat er in uw code gebeurt!</a:t>
            </a:r>
            <a:br/>
            <a:r>
              <a:rPr>
                <a:latin typeface="Courier"/>
              </a:rPr>
              <a:t>my_income </a:t>
            </a:r>
            <a:r>
              <a:rPr>
                <a:solidFill>
                  <a:srgbClr val="666666"/>
                </a:solidFill>
                <a:latin typeface="Courier"/>
              </a:rPr>
              <a:t>=</a:t>
            </a:r>
            <a:r>
              <a:rPr>
                <a:latin typeface="Courier"/>
              </a:rPr>
              <a:t> </a:t>
            </a:r>
            <a:r>
              <a:rPr>
                <a:solidFill>
                  <a:srgbClr val="40A070"/>
                </a:solidFill>
                <a:latin typeface="Courier"/>
              </a:rPr>
              <a:t>100</a:t>
            </a:r>
            <a:br/>
            <a:br/>
            <a:r>
              <a:rPr>
                <a:latin typeface="Courier"/>
              </a:rPr>
              <a:t>tax_rate </a:t>
            </a:r>
            <a:r>
              <a:rPr>
                <a:solidFill>
                  <a:srgbClr val="666666"/>
                </a:solidFill>
                <a:latin typeface="Courier"/>
              </a:rPr>
              <a:t>=</a:t>
            </a:r>
            <a:r>
              <a:rPr>
                <a:latin typeface="Courier"/>
              </a:rPr>
              <a:t> </a:t>
            </a:r>
            <a:r>
              <a:rPr>
                <a:solidFill>
                  <a:srgbClr val="40A070"/>
                </a:solidFill>
                <a:latin typeface="Courier"/>
              </a:rPr>
              <a:t>0.1</a:t>
            </a:r>
            <a:br/>
            <a:br/>
            <a:r>
              <a:rPr>
                <a:latin typeface="Courier"/>
              </a:rPr>
              <a:t>my_taxes </a:t>
            </a:r>
            <a:r>
              <a:rPr>
                <a:solidFill>
                  <a:srgbClr val="666666"/>
                </a:solidFill>
                <a:latin typeface="Courier"/>
              </a:rPr>
              <a:t>=</a:t>
            </a:r>
            <a:r>
              <a:rPr>
                <a:latin typeface="Courier"/>
              </a:rPr>
              <a:t> my_income</a:t>
            </a:r>
            <a:r>
              <a:rPr>
                <a:solidFill>
                  <a:srgbClr val="666666"/>
                </a:solidFill>
                <a:latin typeface="Courier"/>
              </a:rPr>
              <a:t>*</a:t>
            </a:r>
            <a:r>
              <a:rPr>
                <a:latin typeface="Courier"/>
              </a:rPr>
              <a:t>tax_rate</a:t>
            </a:r>
          </a:p>
          <a:p>
            <a:pPr lvl="0" indent="0">
              <a:buNone/>
            </a:pPr>
            <a:r>
              <a:rPr i="1">
                <a:solidFill>
                  <a:srgbClr val="60A0B0"/>
                </a:solidFill>
                <a:latin typeface="Courier"/>
              </a:rPr>
              <a:t># Toon mijn belastingen!</a:t>
            </a:r>
            <a:br/>
            <a:r>
              <a:rPr>
                <a:latin typeface="Courier"/>
              </a:rPr>
              <a:t>my_taxes</a:t>
            </a:r>
          </a:p>
          <a:p>
            <a:pPr lvl="0" indent="0">
              <a:buNone/>
            </a:pPr>
            <a:r>
              <a:rPr>
                <a:latin typeface="Courier"/>
              </a:rPr>
              <a:t>10.0</a:t>
            </a:r>
          </a:p>
          <a:p>
            <a:pPr lvl="0" marL="0" indent="0">
              <a:buNone/>
            </a:pPr>
            <a:r>
              <a:rPr/>
              <a:t>Dus wat hebben we geleerd? We leerden enkele basisprincipes van getallen in Python. We hebben ook geleerd hoe we moeten rekenen en Python als basisrekenmachine kunnen gebruiken. Vervolgens hebben we het afgesloten met het leren over variabele toewijzing in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2022-11-30T23:21:28Z</dcterms:created>
  <dcterms:modified xsi:type="dcterms:W3CDTF">2022-11-30T23:21:28Z</dcterms:modified>
</cp:coreProperties>
</file>

<file path=docProps/custom.xml><?xml version="1.0" encoding="utf-8"?>
<Properties xmlns="http://schemas.openxmlformats.org/officeDocument/2006/custom-properties" xmlns:vt="http://schemas.openxmlformats.org/officeDocument/2006/docPropsVTypes"/>
</file>