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Strings</a:t>
            </a:r>
          </a:p>
        </p:txBody>
      </p:sp>
      <p:sp>
        <p:nvSpPr>
          <p:cNvPr id="3" name="Content Placeholder 2"/>
          <p:cNvSpPr>
            <a:spLocks noGrp="1"/>
          </p:cNvSpPr>
          <p:nvPr>
            <p:ph idx="1"/>
          </p:nvPr>
        </p:nvSpPr>
        <p:spPr/>
        <p:txBody>
          <a:bodyPr/>
          <a:lstStyle/>
          <a:p>
            <a:pPr lvl="0" marL="0" indent="0">
              <a:buNone/>
            </a:pPr>
            <a:r>
              <a:rPr/>
              <a:t>Strings worden in Python gebruikt om tekstinformatie, zoals namen, vast te leggen. Strings in Python zijn een </a:t>
            </a:r>
            <a:r>
              <a:rPr i="1"/>
              <a:t>reeks (sequencies)</a:t>
            </a:r>
            <a:r>
              <a:rPr/>
              <a:t>,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Pr lvl="0" marL="0" indent="0">
              <a:buNone/>
            </a:pPr>
            <a:r>
              <a:rPr/>
              <a:t>Dit idee van een reeks is een belangrijk idee in Python en we zullen er later in de toekomst op terugkomen.</a:t>
            </a:r>
          </a:p>
          <a:p>
            <a:pPr lvl="0" marL="0" indent="0">
              <a:buNone/>
            </a:pPr>
            <a:r>
              <a:rPr/>
              <a:t>In deze lezing leren we over het volgende:</a:t>
            </a:r>
          </a:p>
          <a:p>
            <a:pPr lvl="0" indent="0">
              <a:buNone/>
            </a:pPr>
            <a:r>
              <a:rPr>
                <a:latin typeface="Courier"/>
              </a:rPr>
              <a:t> 1.) Strings maken
 2.) Strings afdrukken
 3.) Stringindexering en slicen
 4.) Eigenschappen van String
 5.) Stringmethoden
 6.) Formatteren van String</a:t>
            </a:r>
          </a:p>
          <a:p>
            <a:pPr lvl="0" marL="0" indent="0">
              <a:spcBef>
                <a:spcPts val="3000"/>
              </a:spcBef>
              <a:buNone/>
            </a:pPr>
            <a:r>
              <a:rPr b="1"/>
              <a:t>Een string maken</a:t>
            </a:r>
          </a:p>
          <a:p>
            <a:pPr lvl="0" marL="0" indent="0">
              <a:buNone/>
            </a:pPr>
            <a:r>
              <a:rPr/>
              <a:t>Om een string in Python te maken, moet je enkele aanhalingstekens (quote) of dubbele aanhalingstekens gebruiken. Bijvoorbeeld:</a:t>
            </a:r>
          </a:p>
          <a:p>
            <a:pPr lvl="0" indent="0">
              <a:buNone/>
            </a:pPr>
            <a:r>
              <a:rPr i="1">
                <a:solidFill>
                  <a:srgbClr val="60A0B0"/>
                </a:solidFill>
                <a:latin typeface="Courier"/>
              </a:rPr>
              <a:t># Enkel woord</a:t>
            </a:r>
            <a:br/>
            <a:r>
              <a:rPr i="1">
                <a:solidFill>
                  <a:srgbClr val="60A0B0"/>
                </a:solidFill>
                <a:latin typeface="Courier"/>
              </a:rPr>
              <a:t>'hello'</a:t>
            </a:r>
          </a:p>
          <a:p>
            <a:pPr lvl="0" indent="0">
              <a:buNone/>
            </a:pPr>
            <a:r>
              <a:rPr>
                <a:latin typeface="Courier"/>
              </a:rPr>
              <a:t>'hello'</a:t>
            </a:r>
          </a:p>
          <a:p>
            <a:pPr lvl="0" indent="0">
              <a:buNone/>
            </a:pPr>
            <a:r>
              <a:rPr i="1">
                <a:solidFill>
                  <a:srgbClr val="60A0B0"/>
                </a:solidFill>
                <a:latin typeface="Courier"/>
              </a:rPr>
              <a:t># Gehele zin </a:t>
            </a:r>
            <a:br/>
            <a:r>
              <a:rPr i="1">
                <a:solidFill>
                  <a:srgbClr val="60A0B0"/>
                </a:solidFill>
                <a:latin typeface="Courier"/>
              </a:rPr>
              <a:t>'This is also a string'</a:t>
            </a:r>
          </a:p>
          <a:p>
            <a:pPr lvl="0" indent="0">
              <a:buNone/>
            </a:pPr>
            <a:r>
              <a:rPr>
                <a:latin typeface="Courier"/>
              </a:rPr>
              <a:t>'This is also a string'</a:t>
            </a:r>
          </a:p>
          <a:p>
            <a:pPr lvl="0" indent="0">
              <a:buNone/>
            </a:pPr>
            <a:r>
              <a:rPr i="1">
                <a:solidFill>
                  <a:srgbClr val="60A0B0"/>
                </a:solidFill>
                <a:latin typeface="Courier"/>
              </a:rPr>
              <a:t># We kunnen ook dubbele aanhalingstekens (double quote) gebruiken</a:t>
            </a:r>
            <a:br/>
            <a:r>
              <a:rPr i="1">
                <a:solidFill>
                  <a:srgbClr val="60A0B0"/>
                </a:solidFill>
                <a:latin typeface="Courier"/>
              </a:rPr>
              <a:t>"String built with double quotes"</a:t>
            </a:r>
          </a:p>
          <a:p>
            <a:pPr lvl="0" indent="0">
              <a:buNone/>
            </a:pPr>
            <a:r>
              <a:rPr>
                <a:latin typeface="Courier"/>
              </a:rPr>
              <a:t>'String built with double quotes'</a:t>
            </a:r>
          </a:p>
          <a:p>
            <a:pPr lvl="0" indent="0">
              <a:buNone/>
            </a:pPr>
            <a:r>
              <a:rPr i="1">
                <a:solidFill>
                  <a:srgbClr val="60A0B0"/>
                </a:solidFill>
                <a:latin typeface="Courier"/>
              </a:rPr>
              <a:t># Wees voorzichtig met aanhalingstekens (quotes)!</a:t>
            </a:r>
            <a:br/>
            <a:r>
              <a:rPr i="1">
                <a:solidFill>
                  <a:srgbClr val="60A0B0"/>
                </a:solidFill>
                <a:latin typeface="Courier"/>
              </a:rPr>
              <a:t>' I'</a:t>
            </a:r>
            <a:r>
              <a:rPr>
                <a:latin typeface="Courier"/>
              </a:rPr>
              <a:t>m using single quotes, but this will create an error</a:t>
            </a:r>
            <a:r>
              <a:rPr>
                <a:solidFill>
                  <a:srgbClr val="4070A0"/>
                </a:solidFill>
                <a:latin typeface="Courier"/>
              </a:rPr>
              <a:t>'</a:t>
            </a:r>
          </a:p>
          <a:p>
            <a:pPr lvl="0" indent="0">
              <a:buNone/>
            </a:pPr>
            <a:r>
              <a:rPr>
                <a:latin typeface="Courier"/>
              </a:rPr>
              <a:t>  Input In [2]
    ' I'm using single quotes, but this will create an error'
                                                            ^
SyntaxError: unterminated string literal (detected at line 2)</a:t>
            </a:r>
          </a:p>
          <a:p>
            <a:pPr lvl="0" marL="0" indent="0">
              <a:buNone/>
            </a:pPr>
            <a:r>
              <a:rPr/>
              <a:t>De reden voor de bovenstaande fout is dat het enkele aanhalingsteken in I’m de tekenreeks heeft gestopt. U kunt combinaties van dubbele en enkele aanhalingstekens gebruiken om de volledige verklaring te krijgen.</a:t>
            </a:r>
          </a:p>
          <a:p>
            <a:pPr lvl="0" indent="0">
              <a:buNone/>
            </a:pPr>
            <a:r>
              <a:rPr i="1">
                <a:solidFill>
                  <a:srgbClr val="60A0B0"/>
                </a:solidFill>
                <a:latin typeface="Courier"/>
              </a:rPr>
              <a:t>"Now I'm ready to use the single quotes inside a string!"</a:t>
            </a:r>
          </a:p>
          <a:p>
            <a:pPr lvl="0" indent="0">
              <a:buNone/>
            </a:pPr>
            <a:r>
              <a:rPr>
                <a:latin typeface="Courier"/>
              </a:rPr>
              <a:t>"Now I'm ready to use the single quotes inside a string!"</a:t>
            </a:r>
          </a:p>
          <a:p>
            <a:pPr lvl="0" marL="0" indent="0">
              <a:buNone/>
            </a:pPr>
            <a:r>
              <a:rPr/>
              <a:t>Laten we nu leren over het afdrukken van snaren!</a:t>
            </a:r>
          </a:p>
          <a:p>
            <a:pPr lvl="0" marL="0" indent="0">
              <a:spcBef>
                <a:spcPts val="3000"/>
              </a:spcBef>
              <a:buNone/>
            </a:pPr>
            <a:r>
              <a:rPr b="1"/>
              <a:t>Een string afdrukken</a:t>
            </a:r>
          </a:p>
          <a:p>
            <a:pPr lvl="0" marL="0" indent="0">
              <a:buNone/>
            </a:pPr>
            <a:r>
              <a:rPr/>
              <a:t>Als u Jupyter-notebook gebruikt met alleen een tekenreeks in een cel, worden automatisch tekenreeksen uitgevoerd, maar de juiste manier om tekenreeksen in uw uitvoer weer te geven, is door een afdrukfunctie te gebruiken.</a:t>
            </a:r>
          </a:p>
          <a:p>
            <a:pPr lvl="0" indent="0">
              <a:buNone/>
            </a:pPr>
            <a:r>
              <a:rPr i="1">
                <a:solidFill>
                  <a:srgbClr val="60A0B0"/>
                </a:solidFill>
                <a:latin typeface="Courier"/>
              </a:rPr>
              <a:t># We kunnen eenvoudig een string declareren</a:t>
            </a:r>
            <a:br/>
            <a:r>
              <a:rPr i="1">
                <a:solidFill>
                  <a:srgbClr val="60A0B0"/>
                </a:solidFill>
                <a:latin typeface="Courier"/>
              </a:rPr>
              <a:t>'Hello World'</a:t>
            </a:r>
          </a:p>
          <a:p>
            <a:pPr lvl="0" indent="0">
              <a:buNone/>
            </a:pPr>
            <a:r>
              <a:rPr>
                <a:latin typeface="Courier"/>
              </a:rPr>
              <a:t>'Hello World'</a:t>
            </a:r>
          </a:p>
          <a:p>
            <a:pPr lvl="0" indent="0">
              <a:buNone/>
            </a:pPr>
            <a:r>
              <a:rPr i="1">
                <a:solidFill>
                  <a:srgbClr val="60A0B0"/>
                </a:solidFill>
                <a:latin typeface="Courier"/>
              </a:rPr>
              <a:t># Merk op dat we op deze manier niet meerdere strings kunnen uitvoeren</a:t>
            </a:r>
            <a:br/>
            <a:r>
              <a:rPr i="1">
                <a:solidFill>
                  <a:srgbClr val="60A0B0"/>
                </a:solidFill>
                <a:latin typeface="Courier"/>
              </a:rPr>
              <a:t>'Hello World 1'</a:t>
            </a:r>
            <a:br/>
            <a:r>
              <a:rPr i="1">
                <a:solidFill>
                  <a:srgbClr val="60A0B0"/>
                </a:solidFill>
                <a:latin typeface="Courier"/>
              </a:rPr>
              <a:t>'Hello World 2'</a:t>
            </a:r>
          </a:p>
          <a:p>
            <a:pPr lvl="0" indent="0">
              <a:buNone/>
            </a:pPr>
            <a:r>
              <a:rPr>
                <a:latin typeface="Courier"/>
              </a:rPr>
              <a:t>'Hello World 2'</a:t>
            </a:r>
          </a:p>
          <a:p>
            <a:pPr lvl="0" marL="0" indent="0">
              <a:buNone/>
            </a:pPr>
            <a:r>
              <a:rPr/>
              <a:t>We kunnen een print statement gebruiken om een string af te drukken.</a:t>
            </a:r>
          </a:p>
          <a:p>
            <a:pPr lvl="0" indent="0">
              <a:buNone/>
            </a:pPr>
            <a:r>
              <a:rPr>
                <a:latin typeface="Courier"/>
              </a:rPr>
              <a:t>print(</a:t>
            </a:r>
            <a:r>
              <a:rPr>
                <a:solidFill>
                  <a:srgbClr val="4070A0"/>
                </a:solidFill>
                <a:latin typeface="Courier"/>
              </a:rPr>
              <a:t>'Hello World 1'</a:t>
            </a:r>
            <a:r>
              <a:rPr>
                <a:latin typeface="Courier"/>
              </a:rPr>
              <a:t>)</a:t>
            </a:r>
            <a:br/>
            <a:r>
              <a:rPr>
                <a:latin typeface="Courier"/>
              </a:rPr>
              <a:t>print(</a:t>
            </a:r>
            <a:r>
              <a:rPr>
                <a:solidFill>
                  <a:srgbClr val="4070A0"/>
                </a:solidFill>
                <a:latin typeface="Courier"/>
              </a:rPr>
              <a:t>'Hello World 2'</a:t>
            </a:r>
            <a:r>
              <a:rPr>
                <a:latin typeface="Courier"/>
              </a:rPr>
              <a:t>)</a:t>
            </a:r>
            <a:br/>
            <a:r>
              <a:rPr>
                <a:latin typeface="Courier"/>
              </a:rPr>
              <a:t>print(</a:t>
            </a:r>
            <a:r>
              <a:rPr>
                <a:solidFill>
                  <a:srgbClr val="4070A0"/>
                </a:solidFill>
                <a:latin typeface="Courier"/>
              </a:rPr>
              <a:t>'Use \n to print a new line'</a:t>
            </a:r>
            <a:r>
              <a:rPr>
                <a:latin typeface="Courier"/>
              </a:rPr>
              <a:t>)</a:t>
            </a:r>
            <a:br/>
            <a:r>
              <a:rPr>
                <a:latin typeface="Courier"/>
              </a:rPr>
              <a:t>print(</a:t>
            </a:r>
            <a:r>
              <a:rPr>
                <a:solidFill>
                  <a:srgbClr val="4070A0"/>
                </a:solidFill>
                <a:latin typeface="Courier"/>
              </a:rPr>
              <a:t>'\n'</a:t>
            </a:r>
            <a:r>
              <a:rPr>
                <a:latin typeface="Courier"/>
              </a:rPr>
              <a:t>)</a:t>
            </a:r>
            <a:br/>
            <a:r>
              <a:rPr>
                <a:latin typeface="Courier"/>
              </a:rPr>
              <a:t>print(</a:t>
            </a:r>
            <a:r>
              <a:rPr>
                <a:solidFill>
                  <a:srgbClr val="4070A0"/>
                </a:solidFill>
                <a:latin typeface="Courier"/>
              </a:rPr>
              <a:t>'See what I mean?'</a:t>
            </a:r>
            <a:r>
              <a:rPr>
                <a:latin typeface="Courier"/>
              </a:rPr>
              <a:t>)</a:t>
            </a:r>
          </a:p>
          <a:p>
            <a:pPr lvl="0" indent="0">
              <a:buNone/>
            </a:pPr>
            <a:r>
              <a:rPr>
                <a:latin typeface="Courier"/>
              </a:rPr>
              <a:t>Hello World 1
Hello World 2
Use 
 to print a new line
See what I mean?</a:t>
            </a:r>
          </a:p>
          <a:p>
            <a:pPr lvl="0" marL="0" indent="0">
              <a:spcBef>
                <a:spcPts val="3000"/>
              </a:spcBef>
              <a:buNone/>
            </a:pPr>
            <a:r>
              <a:rPr b="1"/>
              <a:t>Basis van String</a:t>
            </a:r>
          </a:p>
          <a:p>
            <a:pPr lvl="0" marL="0" indent="0">
              <a:buNone/>
            </a:pPr>
            <a:r>
              <a:rPr/>
              <a:t>We kunnen ook een functie genoemd len() gebruiken om de lengte van een string te controleren!</a:t>
            </a:r>
          </a:p>
          <a:p>
            <a:pPr lvl="0" indent="0">
              <a:buNone/>
            </a:pPr>
            <a:r>
              <a:rPr>
                <a:latin typeface="Courier"/>
              </a:rPr>
              <a:t>len(</a:t>
            </a:r>
            <a:r>
              <a:rPr>
                <a:solidFill>
                  <a:srgbClr val="4070A0"/>
                </a:solidFill>
                <a:latin typeface="Courier"/>
              </a:rPr>
              <a:t>'Hello World'</a:t>
            </a:r>
            <a:r>
              <a:rPr>
                <a:latin typeface="Courier"/>
              </a:rPr>
              <a:t>)</a:t>
            </a:r>
          </a:p>
          <a:p>
            <a:pPr lvl="0" indent="0">
              <a:buNone/>
            </a:pPr>
            <a:r>
              <a:rPr>
                <a:latin typeface="Courier"/>
              </a:rPr>
              <a:t>11</a:t>
            </a:r>
          </a:p>
          <a:p>
            <a:pPr lvl="0" marL="0" indent="0">
              <a:buNone/>
            </a:pPr>
            <a:r>
              <a:rPr/>
              <a:t>De ingebouwde len()-functie van Python telt alle tekens in de String, inclusief spaties en interpunctie (punctuation).</a:t>
            </a:r>
          </a:p>
          <a:p>
            <a:pPr lvl="0" marL="0" indent="0">
              <a:spcBef>
                <a:spcPts val="3000"/>
              </a:spcBef>
              <a:buNone/>
            </a:pPr>
            <a:r>
              <a:rPr b="1"/>
              <a:t>Indexeren van String</a:t>
            </a:r>
          </a:p>
          <a:p>
            <a:pPr lvl="0" marL="0" indent="0">
              <a:buNone/>
            </a:pPr>
            <a:r>
              <a:rPr/>
              <a:t>We weten dat strings een sequences zijn, wat betekent dat Python indexen kan gebruiken om delen van de sequences aan te roepen. Laten we leren hoe dit werkt.</a:t>
            </a:r>
          </a:p>
          <a:p>
            <a:pPr lvl="0" marL="0" indent="0">
              <a:buNone/>
            </a:pPr>
            <a:r>
              <a:rPr/>
              <a:t>In Python gebruiken we vierkantehaakjes [] na een object om zijn index aan te roepen. We moeten ook opmerken dat indexering begint bij 0 (zero) voor Python. Laten we een nieuw object maken met de naam s en dan een paar voorbeelden van indexeren doornemen.</a:t>
            </a:r>
          </a:p>
          <a:p>
            <a:pPr lvl="0" indent="0">
              <a:buNone/>
            </a:pPr>
            <a:r>
              <a:rPr i="1">
                <a:solidFill>
                  <a:srgbClr val="60A0B0"/>
                </a:solidFill>
                <a:latin typeface="Courier"/>
              </a:rPr>
              <a:t># Assign s as a string</a:t>
            </a:r>
            <a:br/>
            <a:r>
              <a:rPr>
                <a:latin typeface="Courier"/>
              </a:rPr>
              <a:t>s </a:t>
            </a:r>
            <a:r>
              <a:rPr>
                <a:solidFill>
                  <a:srgbClr val="666666"/>
                </a:solidFill>
                <a:latin typeface="Courier"/>
              </a:rPr>
              <a:t>=</a:t>
            </a:r>
            <a:r>
              <a:rPr>
                <a:latin typeface="Courier"/>
              </a:rPr>
              <a:t> </a:t>
            </a:r>
            <a:r>
              <a:rPr>
                <a:solidFill>
                  <a:srgbClr val="4070A0"/>
                </a:solidFill>
                <a:latin typeface="Courier"/>
              </a:rPr>
              <a:t>'Hello World'</a:t>
            </a:r>
          </a:p>
          <a:p>
            <a:pPr lvl="0" indent="0">
              <a:buNone/>
            </a:pPr>
            <a:r>
              <a:rPr i="1">
                <a:solidFill>
                  <a:srgbClr val="60A0B0"/>
                </a:solidFill>
                <a:latin typeface="Courier"/>
              </a:rPr>
              <a:t>#Check</a:t>
            </a:r>
            <a:br/>
            <a:r>
              <a:rPr>
                <a:latin typeface="Courier"/>
              </a:rPr>
              <a:t>s</a:t>
            </a:r>
          </a:p>
          <a:p>
            <a:pPr lvl="0" indent="0">
              <a:buNone/>
            </a:pPr>
            <a:r>
              <a:rPr>
                <a:latin typeface="Courier"/>
              </a:rPr>
              <a:t>'Hello World'</a:t>
            </a:r>
          </a:p>
          <a:p>
            <a:pPr lvl="0" indent="0">
              <a:buNone/>
            </a:pPr>
            <a:r>
              <a:rPr i="1">
                <a:solidFill>
                  <a:srgbClr val="60A0B0"/>
                </a:solidFill>
                <a:latin typeface="Courier"/>
              </a:rPr>
              <a:t># Print the object</a:t>
            </a:r>
            <a:br/>
            <a:r>
              <a:rPr>
                <a:latin typeface="Courier"/>
              </a:rPr>
              <a:t>print(s) </a:t>
            </a:r>
          </a:p>
          <a:p>
            <a:pPr lvl="0" indent="0">
              <a:buNone/>
            </a:pPr>
            <a:r>
              <a:rPr>
                <a:latin typeface="Courier"/>
              </a:rPr>
              <a:t>Hello World</a:t>
            </a:r>
          </a:p>
          <a:p>
            <a:pPr lvl="0" marL="0" indent="0">
              <a:buNone/>
            </a:pPr>
            <a:r>
              <a:rPr/>
              <a:t>Laten we beginnen met indexeren!</a:t>
            </a:r>
          </a:p>
          <a:p>
            <a:pPr lvl="0" indent="0">
              <a:buNone/>
            </a:pPr>
            <a:r>
              <a:rPr i="1">
                <a:solidFill>
                  <a:srgbClr val="60A0B0"/>
                </a:solidFill>
                <a:latin typeface="Courier"/>
              </a:rPr>
              <a:t># Toon eerste element (in dit geval een letter)</a:t>
            </a:r>
            <a:br/>
            <a:r>
              <a:rPr>
                <a:latin typeface="Courier"/>
              </a:rPr>
              <a:t>s[</a:t>
            </a:r>
            <a:r>
              <a:rPr>
                <a:solidFill>
                  <a:srgbClr val="40A070"/>
                </a:solidFill>
                <a:latin typeface="Courier"/>
              </a:rPr>
              <a:t>0</a:t>
            </a:r>
            <a:r>
              <a:rPr>
                <a:latin typeface="Courier"/>
              </a:rPr>
              <a:t>]</a:t>
            </a:r>
          </a:p>
          <a:p>
            <a:pPr lvl="0" indent="0">
              <a:buNone/>
            </a:pPr>
            <a:r>
              <a:rPr>
                <a:latin typeface="Courier"/>
              </a:rPr>
              <a:t>'H'</a:t>
            </a:r>
          </a:p>
          <a:p>
            <a:pPr lvl="0" indent="0">
              <a:buNone/>
            </a:pPr>
            <a:r>
              <a:rPr>
                <a:latin typeface="Courier"/>
              </a:rPr>
              <a:t>s[</a:t>
            </a:r>
            <a:r>
              <a:rPr>
                <a:solidFill>
                  <a:srgbClr val="40A070"/>
                </a:solidFill>
                <a:latin typeface="Courier"/>
              </a:rPr>
              <a:t>1</a:t>
            </a:r>
            <a:r>
              <a:rPr>
                <a:latin typeface="Courier"/>
              </a:rPr>
              <a:t>]</a:t>
            </a:r>
          </a:p>
          <a:p>
            <a:pPr lvl="0" indent="0">
              <a:buNone/>
            </a:pPr>
            <a:r>
              <a:rPr>
                <a:latin typeface="Courier"/>
              </a:rPr>
              <a:t>'e'</a:t>
            </a:r>
          </a:p>
          <a:p>
            <a:pPr lvl="0" indent="0">
              <a:buNone/>
            </a:pPr>
            <a:r>
              <a:rPr>
                <a:latin typeface="Courier"/>
              </a:rPr>
              <a:t>s[</a:t>
            </a:r>
            <a:r>
              <a:rPr>
                <a:solidFill>
                  <a:srgbClr val="40A070"/>
                </a:solidFill>
                <a:latin typeface="Courier"/>
              </a:rPr>
              <a:t>2</a:t>
            </a:r>
            <a:r>
              <a:rPr>
                <a:latin typeface="Courier"/>
              </a:rPr>
              <a:t>]</a:t>
            </a:r>
          </a:p>
          <a:p>
            <a:pPr lvl="0" indent="0">
              <a:buNone/>
            </a:pPr>
            <a:r>
              <a:rPr>
                <a:latin typeface="Courier"/>
              </a:rPr>
              <a:t>'l'</a:t>
            </a:r>
          </a:p>
          <a:p>
            <a:pPr lvl="0" marL="0" indent="0">
              <a:buNone/>
            </a:pPr>
            <a:r>
              <a:rPr/>
              <a:t>We kunnen een : gebruiken om </a:t>
            </a:r>
            <a:r>
              <a:rPr i="1"/>
              <a:t>slicing</a:t>
            </a:r>
            <a:r>
              <a:rPr/>
              <a:t> uit te voeren die alles tot op een bepaald punt pakt. Bijvoorbeeld:</a:t>
            </a:r>
          </a:p>
          <a:p>
            <a:pPr lvl="0" indent="0">
              <a:buNone/>
            </a:pPr>
            <a:r>
              <a:rPr i="1">
                <a:solidFill>
                  <a:srgbClr val="60A0B0"/>
                </a:solidFill>
                <a:latin typeface="Courier"/>
              </a:rPr>
              <a:t># Grijp alles voorbij de eerste term helemaal tot de lengte van s die len (en) is</a:t>
            </a:r>
            <a:br/>
            <a:r>
              <a:rPr>
                <a:latin typeface="Courier"/>
              </a:rPr>
              <a:t>s[</a:t>
            </a:r>
            <a:r>
              <a:rPr>
                <a:solidFill>
                  <a:srgbClr val="40A070"/>
                </a:solidFill>
                <a:latin typeface="Courier"/>
              </a:rPr>
              <a:t>1</a:t>
            </a:r>
            <a:r>
              <a:rPr>
                <a:latin typeface="Courier"/>
              </a:rPr>
              <a:t>:]</a:t>
            </a:r>
          </a:p>
          <a:p>
            <a:pPr lvl="0" indent="0">
              <a:buNone/>
            </a:pPr>
            <a:r>
              <a:rPr>
                <a:latin typeface="Courier"/>
              </a:rPr>
              <a:t>'ello World'</a:t>
            </a:r>
          </a:p>
          <a:p>
            <a:pPr lvl="0" indent="0">
              <a:buNone/>
            </a:pPr>
            <a:r>
              <a:rPr i="1">
                <a:solidFill>
                  <a:srgbClr val="60A0B0"/>
                </a:solidFill>
                <a:latin typeface="Courier"/>
              </a:rPr>
              <a:t># Merk op dat er geen verandering is in de originele s</a:t>
            </a:r>
            <a:br/>
            <a:r>
              <a:rPr>
                <a:latin typeface="Courier"/>
              </a:rPr>
              <a:t>s</a:t>
            </a:r>
          </a:p>
          <a:p>
            <a:pPr lvl="0" indent="0">
              <a:buNone/>
            </a:pPr>
            <a:r>
              <a:rPr>
                <a:latin typeface="Courier"/>
              </a:rPr>
              <a:t>'Hello World'</a:t>
            </a:r>
          </a:p>
          <a:p>
            <a:pPr lvl="0" indent="0">
              <a:buNone/>
            </a:pPr>
            <a:r>
              <a:rPr i="1">
                <a:solidFill>
                  <a:srgbClr val="60A0B0"/>
                </a:solidFill>
                <a:latin typeface="Courier"/>
              </a:rPr>
              <a:t># Grijp alles TOT de 3e index</a:t>
            </a:r>
            <a:br/>
            <a:r>
              <a:rPr>
                <a:latin typeface="Courier"/>
              </a:rPr>
              <a:t>s[:</a:t>
            </a:r>
            <a:r>
              <a:rPr>
                <a:solidFill>
                  <a:srgbClr val="40A070"/>
                </a:solidFill>
                <a:latin typeface="Courier"/>
              </a:rPr>
              <a:t>3</a:t>
            </a:r>
            <a:r>
              <a:rPr>
                <a:latin typeface="Courier"/>
              </a:rPr>
              <a:t>]</a:t>
            </a:r>
          </a:p>
          <a:p>
            <a:pPr lvl="0" indent="0">
              <a:buNone/>
            </a:pPr>
            <a:r>
              <a:rPr>
                <a:latin typeface="Courier"/>
              </a:rPr>
              <a:t>'Hel'</a:t>
            </a:r>
          </a:p>
          <a:p>
            <a:pPr lvl="0" marL="0" indent="0">
              <a:buNone/>
            </a:pPr>
            <a:r>
              <a:rPr/>
              <a:t>Let op het bovenstaande slicen. Hier vertellen we Python om alles van 0 tot 3 te pakken. Het bevat niet de 3e index. Je zult dit veel merken in Python, waar statements en meestal in de context van “tot, maar niet inclusief” staan.</a:t>
            </a:r>
          </a:p>
          <a:p>
            <a:pPr lvl="0" indent="0">
              <a:buNone/>
            </a:pPr>
            <a:r>
              <a:rPr i="1">
                <a:solidFill>
                  <a:srgbClr val="60A0B0"/>
                </a:solidFill>
                <a:latin typeface="Courier"/>
              </a:rPr>
              <a:t>#Everything</a:t>
            </a:r>
            <a:br/>
            <a:r>
              <a:rPr>
                <a:latin typeface="Courier"/>
              </a:rPr>
              <a:t>s[:]</a:t>
            </a:r>
          </a:p>
          <a:p>
            <a:pPr lvl="0" indent="0">
              <a:buNone/>
            </a:pPr>
            <a:r>
              <a:rPr>
                <a:latin typeface="Courier"/>
              </a:rPr>
              <a:t>'Hello World'</a:t>
            </a:r>
          </a:p>
          <a:p>
            <a:pPr lvl="0" marL="0" indent="0">
              <a:buNone/>
            </a:pPr>
            <a:r>
              <a:rPr/>
              <a:t>We kunnen ook negatieve indexering gebruiken om achteruit te gaan.</a:t>
            </a:r>
          </a:p>
          <a:p>
            <a:pPr lvl="0" indent="0">
              <a:buNone/>
            </a:pPr>
            <a:r>
              <a:rPr i="1">
                <a:solidFill>
                  <a:srgbClr val="60A0B0"/>
                </a:solidFill>
                <a:latin typeface="Courier"/>
              </a:rPr>
              <a:t># Laatste letter (één index achter 0 zodat het terug rondloopt)</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'd'</a:t>
            </a:r>
          </a:p>
          <a:p>
            <a:pPr lvl="0" indent="0">
              <a:buNone/>
            </a:pPr>
            <a:r>
              <a:rPr i="1">
                <a:solidFill>
                  <a:srgbClr val="60A0B0"/>
                </a:solidFill>
                <a:latin typeface="Courier"/>
              </a:rPr>
              <a:t># Grijp alles behalve de laatste letter</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'Hello Worl'</a:t>
            </a:r>
          </a:p>
          <a:p>
            <a:pPr lvl="0" marL="0" indent="0">
              <a:buNone/>
            </a:pPr>
            <a:r>
              <a:rP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a:pPr lvl="0" indent="0">
              <a:buNone/>
            </a:pPr>
            <a:r>
              <a:rPr i="1">
                <a:solidFill>
                  <a:srgbClr val="60A0B0"/>
                </a:solidFill>
                <a:latin typeface="Courier"/>
              </a:rPr>
              <a:t># Grijp alles, maar lees in stappen van 1</a:t>
            </a:r>
            <a:br/>
            <a:r>
              <a:rPr>
                <a:latin typeface="Courier"/>
              </a:rPr>
              <a:t>s[::</a:t>
            </a:r>
            <a:r>
              <a:rPr>
                <a:solidFill>
                  <a:srgbClr val="40A070"/>
                </a:solidFill>
                <a:latin typeface="Courier"/>
              </a:rPr>
              <a:t>1</a:t>
            </a:r>
            <a:r>
              <a:rPr>
                <a:latin typeface="Courier"/>
              </a:rPr>
              <a:t>]</a:t>
            </a:r>
          </a:p>
          <a:p>
            <a:pPr lvl="0" indent="0">
              <a:buNone/>
            </a:pPr>
            <a:r>
              <a:rPr>
                <a:latin typeface="Courier"/>
              </a:rPr>
              <a:t>'Hello World'</a:t>
            </a:r>
          </a:p>
          <a:p>
            <a:pPr lvl="0" indent="0">
              <a:buNone/>
            </a:pPr>
            <a:r>
              <a:rPr i="1">
                <a:solidFill>
                  <a:srgbClr val="60A0B0"/>
                </a:solidFill>
                <a:latin typeface="Courier"/>
              </a:rPr>
              <a:t># Grijp alles, maar lees in stapgroottes van 2</a:t>
            </a:r>
            <a:br/>
            <a:r>
              <a:rPr>
                <a:latin typeface="Courier"/>
              </a:rPr>
              <a:t>s[::</a:t>
            </a:r>
            <a:r>
              <a:rPr>
                <a:solidFill>
                  <a:srgbClr val="40A070"/>
                </a:solidFill>
                <a:latin typeface="Courier"/>
              </a:rPr>
              <a:t>2</a:t>
            </a:r>
            <a:r>
              <a:rPr>
                <a:latin typeface="Courier"/>
              </a:rPr>
              <a:t>]</a:t>
            </a:r>
          </a:p>
          <a:p>
            <a:pPr lvl="0" indent="0">
              <a:buNone/>
            </a:pPr>
            <a:r>
              <a:rPr>
                <a:latin typeface="Courier"/>
              </a:rPr>
              <a:t>'HloWrd'</a:t>
            </a:r>
          </a:p>
          <a:p>
            <a:pPr lvl="0" indent="0">
              <a:buNone/>
            </a:pPr>
            <a:r>
              <a:rPr i="1">
                <a:solidFill>
                  <a:srgbClr val="60A0B0"/>
                </a:solidFill>
                <a:latin typeface="Courier"/>
              </a:rPr>
              <a:t># We kunnen dit gebruiken om een string achterstevoren (backwards) af te drukken</a:t>
            </a:r>
            <a:br/>
            <a:r>
              <a:rPr>
                <a:latin typeface="Courier"/>
              </a:rPr>
              <a:t>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'dlroW olleH'</a:t>
            </a:r>
          </a:p>
          <a:p>
            <a:pPr lvl="0" marL="0" indent="0">
              <a:spcBef>
                <a:spcPts val="3000"/>
              </a:spcBef>
              <a:buNone/>
            </a:pPr>
            <a:r>
              <a:rPr b="1"/>
              <a:t>Eigenschappen van String</a:t>
            </a:r>
          </a:p>
          <a:p>
            <a:pPr lvl="0" marL="0" indent="0">
              <a:buNone/>
            </a:pPr>
            <a:r>
              <a:rPr/>
              <a:t>Het is belangrijk op te merken dat strings een belangrijke eigenschap hebben die bekend staat als </a:t>
            </a:r>
            <a:r>
              <a:rPr i="1"/>
              <a:t>onveranderlijkheid</a:t>
            </a:r>
            <a:r>
              <a:rPr/>
              <a:t>. Dit betekent dat als een string eenmaal is gemaakt, de elementen erin niet meer kunnen worden gewijzigd of vervangen. Bijvoorbeeld:</a:t>
            </a:r>
          </a:p>
          <a:p>
            <a:pPr lvl="0" indent="0">
              <a:buNone/>
            </a:pPr>
            <a:r>
              <a:rPr>
                <a:latin typeface="Courier"/>
              </a:rPr>
              <a:t>s</a:t>
            </a:r>
          </a:p>
          <a:p>
            <a:pPr lvl="0" indent="0">
              <a:buNone/>
            </a:pPr>
            <a:r>
              <a:rPr>
                <a:latin typeface="Courier"/>
              </a:rPr>
              <a:t>'Hello World'</a:t>
            </a:r>
          </a:p>
          <a:p>
            <a:pPr lvl="0" indent="0">
              <a:buNone/>
            </a:pPr>
            <a:r>
              <a:rPr i="1">
                <a:solidFill>
                  <a:srgbClr val="60A0B0"/>
                </a:solidFill>
                <a:latin typeface="Courier"/>
              </a:rPr>
              <a:t># Laten we proberen de eerste letter te veranderen in 'x'</a:t>
            </a:r>
            <a:br/>
            <a:r>
              <a:rPr>
                <a:latin typeface="Courier"/>
              </a:rPr>
              <a:t>s[</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'x'</a:t>
            </a:r>
          </a:p>
          <a:p>
            <a:pPr lvl="0" indent="0">
              <a:buNone/>
            </a:pPr>
            <a:r>
              <a:rPr>
                <a:latin typeface="Courier"/>
              </a:rPr>
              <a:t>---------------------------------------------------------------------------
TypeError                                 Traceback (most recent call last)
&lt;ipython-input-26-976942677f11&gt; in &lt;module&gt;()
      1 # Let's try to change the first letter to 'x'
----&gt; 2 s[0] = 'x'
TypeError: 'str' object does not support item assignment</a:t>
            </a:r>
          </a:p>
          <a:p>
            <a:pPr lvl="0" marL="0" indent="0">
              <a:buNone/>
            </a:pPr>
            <a:r>
              <a:rPr/>
              <a:t>Merk op hoe de fout ons direct vertelt wat we niet kunnen doen, verander de itemtoewijzing!</a:t>
            </a:r>
          </a:p>
          <a:p>
            <a:pPr lvl="0" marL="0" indent="0">
              <a:buNone/>
            </a:pPr>
            <a:r>
              <a:rPr/>
              <a:t>Iets wat we </a:t>
            </a:r>
            <a:r>
              <a:rPr i="1"/>
              <a:t>kunnen</a:t>
            </a:r>
            <a:r>
              <a:rPr/>
              <a:t> doen, is strings samenvoegen!</a:t>
            </a:r>
          </a:p>
          <a:p>
            <a:pPr lvl="0" indent="0">
              <a:buNone/>
            </a:pPr>
            <a:r>
              <a:rPr>
                <a:latin typeface="Courier"/>
              </a:rPr>
              <a:t>s</a:t>
            </a:r>
          </a:p>
          <a:p>
            <a:pPr lvl="0" indent="0">
              <a:buNone/>
            </a:pPr>
            <a:r>
              <a:rPr>
                <a:latin typeface="Courier"/>
              </a:rPr>
              <a:t>'Hello World'</a:t>
            </a:r>
          </a:p>
          <a:p>
            <a:pPr lvl="0" indent="0">
              <a:buNone/>
            </a:pPr>
            <a:r>
              <a:rPr i="1">
                <a:solidFill>
                  <a:srgbClr val="60A0B0"/>
                </a:solidFill>
                <a:latin typeface="Courier"/>
              </a:rPr>
              <a:t># Voeg strings samen!</a:t>
            </a:r>
            <a:br/>
            <a:r>
              <a:rPr>
                <a:latin typeface="Courier"/>
              </a:rPr>
              <a:t>s </a:t>
            </a:r>
            <a:r>
              <a:rPr>
                <a:solidFill>
                  <a:srgbClr val="666666"/>
                </a:solidFill>
                <a:latin typeface="Courier"/>
              </a:rPr>
              <a:t>+</a:t>
            </a:r>
            <a:r>
              <a:rPr>
                <a:latin typeface="Courier"/>
              </a:rPr>
              <a:t> </a:t>
            </a:r>
            <a:r>
              <a:rPr>
                <a:solidFill>
                  <a:srgbClr val="4070A0"/>
                </a:solidFill>
                <a:latin typeface="Courier"/>
              </a:rPr>
              <a:t>' concatenate me!'</a:t>
            </a:r>
          </a:p>
          <a:p>
            <a:pPr lvl="0" indent="0">
              <a:buNone/>
            </a:pPr>
            <a:r>
              <a:rPr>
                <a:latin typeface="Courier"/>
              </a:rPr>
              <a:t>'Hello World concatenate me!'</a:t>
            </a:r>
          </a:p>
          <a:p>
            <a:pPr lvl="0" indent="0">
              <a:buNone/>
            </a:pPr>
            <a:r>
              <a:rPr i="1">
                <a:solidFill>
                  <a:srgbClr val="60A0B0"/>
                </a:solidFill>
                <a:latin typeface="Courier"/>
              </a:rPr>
              <a:t># We kunnen s echter volledig opnieuw toewijzen!</a:t>
            </a:r>
            <a:br/>
            <a:r>
              <a:rPr>
                <a:latin typeface="Courier"/>
              </a:rPr>
              <a:t>s </a:t>
            </a:r>
            <a:r>
              <a:rPr>
                <a:solidFill>
                  <a:srgbClr val="666666"/>
                </a:solidFill>
                <a:latin typeface="Courier"/>
              </a:rPr>
              <a:t>=</a:t>
            </a:r>
            <a:r>
              <a:rPr>
                <a:latin typeface="Courier"/>
              </a:rPr>
              <a:t> s </a:t>
            </a:r>
            <a:r>
              <a:rPr>
                <a:solidFill>
                  <a:srgbClr val="666666"/>
                </a:solidFill>
                <a:latin typeface="Courier"/>
              </a:rPr>
              <a:t>+</a:t>
            </a:r>
            <a:r>
              <a:rPr>
                <a:latin typeface="Courier"/>
              </a:rPr>
              <a:t> </a:t>
            </a:r>
            <a:r>
              <a:rPr>
                <a:solidFill>
                  <a:srgbClr val="4070A0"/>
                </a:solidFill>
                <a:latin typeface="Courier"/>
              </a:rPr>
              <a:t>' concatenate me!'</a:t>
            </a:r>
          </a:p>
          <a:p>
            <a:pPr lvl="0" indent="0">
              <a:buNone/>
            </a:pPr>
            <a:r>
              <a:rPr>
                <a:latin typeface="Courier"/>
              </a:rPr>
              <a:t>print(s)</a:t>
            </a:r>
          </a:p>
          <a:p>
            <a:pPr lvl="0" indent="0">
              <a:buNone/>
            </a:pPr>
            <a:r>
              <a:rPr>
                <a:latin typeface="Courier"/>
              </a:rPr>
              <a:t>Hello World concatenate me!</a:t>
            </a:r>
          </a:p>
          <a:p>
            <a:pPr lvl="0" indent="0">
              <a:buNone/>
            </a:pPr>
            <a:r>
              <a:rPr>
                <a:latin typeface="Courier"/>
              </a:rPr>
              <a:t>s</a:t>
            </a:r>
          </a:p>
          <a:p>
            <a:pPr lvl="0" indent="0">
              <a:buNone/>
            </a:pPr>
            <a:r>
              <a:rPr>
                <a:latin typeface="Courier"/>
              </a:rPr>
              <a:t>'Hello World concatenate me!'</a:t>
            </a:r>
          </a:p>
          <a:p>
            <a:pPr lvl="0" marL="0" indent="0">
              <a:buNone/>
            </a:pPr>
            <a:r>
              <a:rPr/>
              <a:t>We kunnen het vermenigvuldigingssymbool gebruiken om herhaling te creëren!</a:t>
            </a:r>
          </a:p>
          <a:p>
            <a:pPr lvl="0" indent="0">
              <a:buNone/>
            </a:pPr>
            <a:r>
              <a:rPr>
                <a:latin typeface="Courier"/>
              </a:rPr>
              <a:t>letter </a:t>
            </a:r>
            <a:r>
              <a:rPr>
                <a:solidFill>
                  <a:srgbClr val="666666"/>
                </a:solidFill>
                <a:latin typeface="Courier"/>
              </a:rPr>
              <a:t>=</a:t>
            </a:r>
            <a:r>
              <a:rPr>
                <a:latin typeface="Courier"/>
              </a:rPr>
              <a:t> </a:t>
            </a:r>
            <a:r>
              <a:rPr>
                <a:solidFill>
                  <a:srgbClr val="4070A0"/>
                </a:solidFill>
                <a:latin typeface="Courier"/>
              </a:rPr>
              <a:t>'z'</a:t>
            </a:r>
          </a:p>
          <a:p>
            <a:pPr lvl="0" indent="0">
              <a:buNone/>
            </a:pPr>
            <a:r>
              <a:rPr>
                <a:latin typeface="Courier"/>
              </a:rPr>
              <a:t>letter</a:t>
            </a:r>
            <a:r>
              <a:rPr>
                <a:solidFill>
                  <a:srgbClr val="666666"/>
                </a:solidFill>
                <a:latin typeface="Courier"/>
              </a:rPr>
              <a:t>*</a:t>
            </a:r>
            <a:r>
              <a:rPr>
                <a:solidFill>
                  <a:srgbClr val="40A070"/>
                </a:solidFill>
                <a:latin typeface="Courier"/>
              </a:rPr>
              <a:t>10</a:t>
            </a:r>
          </a:p>
          <a:p>
            <a:pPr lvl="0" indent="0">
              <a:buNone/>
            </a:pPr>
            <a:r>
              <a:rPr>
                <a:latin typeface="Courier"/>
              </a:rPr>
              <a:t>'zzzzzzzzzz'</a:t>
            </a:r>
          </a:p>
          <a:p>
            <a:pPr lvl="0" marL="0" indent="0">
              <a:spcBef>
                <a:spcPts val="3000"/>
              </a:spcBef>
              <a:buNone/>
            </a:pPr>
            <a:r>
              <a:rPr b="1"/>
              <a:t>Basis Ingebouwde String-methoden</a:t>
            </a:r>
          </a:p>
          <a:p>
            <a:pPr lvl="0" marL="0" indent="0">
              <a:buNone/>
            </a:pPr>
            <a:r>
              <a:rPr/>
              <a:t>Objecten in Python hebben meestal ingebouwde methoden. Deze methoden zijn functies binnen het object (we zullen hier later veel dieper op ingaan) die acties of opdrachten op het object zelf kunnen uitvoeren.</a:t>
            </a:r>
          </a:p>
          <a:p>
            <a:pPr lvl="0" marL="0" indent="0">
              <a:buNone/>
            </a:pPr>
            <a:r>
              <a:rPr/>
              <a:t>We noemen methoden met een punt en dan de naam van de methode. Methoden zijn in de vorm:</a:t>
            </a:r>
          </a:p>
          <a:p>
            <a:pPr lvl="0" marL="0" indent="0">
              <a:buNone/>
            </a:pPr>
            <a:r>
              <a:rPr/>
              <a:t>object.methode(parameters)</a:t>
            </a:r>
          </a:p>
          <a:p>
            <a:pPr lvl="0" marL="0" indent="0">
              <a:buNone/>
            </a:pPr>
            <a:r>
              <a:rPr/>
              <a:t>Waar parameters extra argumenten zijn, kunnen we doorgeven aan de methode. Maak je geen zorgen als de details op dit moment niet 100% kloppen. Later gaan we onze eigen objecten en functies maken!</a:t>
            </a:r>
          </a:p>
          <a:p>
            <a:pPr lvl="0" marL="0" indent="0">
              <a:buNone/>
            </a:pPr>
            <a:r>
              <a:rPr/>
              <a:t>Hier zijn enkele voorbeelden van ingebouwde methoden in strings:</a:t>
            </a:r>
          </a:p>
          <a:p>
            <a:pPr lvl="0" indent="0">
              <a:buNone/>
            </a:pPr>
            <a:r>
              <a:rPr>
                <a:latin typeface="Courier"/>
              </a:rPr>
              <a:t>s</a:t>
            </a:r>
          </a:p>
          <a:p>
            <a:pPr lvl="0" indent="0">
              <a:buNone/>
            </a:pPr>
            <a:r>
              <a:rPr>
                <a:latin typeface="Courier"/>
              </a:rPr>
              <a:t>'Hello World concatenate me!'</a:t>
            </a:r>
          </a:p>
          <a:p>
            <a:pPr lvl="0" indent="0">
              <a:buNone/>
            </a:pPr>
            <a:r>
              <a:rPr i="1">
                <a:solidFill>
                  <a:srgbClr val="60A0B0"/>
                </a:solidFill>
                <a:latin typeface="Courier"/>
              </a:rPr>
              <a:t># Hoofdletters een string</a:t>
            </a:r>
            <a:br/>
            <a:r>
              <a:rPr>
                <a:latin typeface="Courier"/>
              </a:rPr>
              <a:t>s.upper()</a:t>
            </a:r>
          </a:p>
          <a:p>
            <a:pPr lvl="0" indent="0">
              <a:buNone/>
            </a:pPr>
            <a:r>
              <a:rPr>
                <a:latin typeface="Courier"/>
              </a:rPr>
              <a:t>'HELLO WORLD CONCATENATE ME!'</a:t>
            </a:r>
          </a:p>
          <a:p>
            <a:pPr lvl="0" indent="0">
              <a:buNone/>
            </a:pPr>
            <a:r>
              <a:rPr i="1">
                <a:solidFill>
                  <a:srgbClr val="60A0B0"/>
                </a:solidFill>
                <a:latin typeface="Courier"/>
              </a:rPr>
              <a:t># Kleine letters</a:t>
            </a:r>
            <a:br/>
            <a:r>
              <a:rPr>
                <a:latin typeface="Courier"/>
              </a:rPr>
              <a:t>s.lower()</a:t>
            </a:r>
          </a:p>
          <a:p>
            <a:pPr lvl="0" indent="0">
              <a:buNone/>
            </a:pPr>
            <a:r>
              <a:rPr>
                <a:latin typeface="Courier"/>
              </a:rPr>
              <a:t>'hello world concatenate me!'</a:t>
            </a:r>
          </a:p>
          <a:p>
            <a:pPr lvl="0" indent="0">
              <a:buNone/>
            </a:pPr>
            <a:r>
              <a:rPr i="1">
                <a:solidFill>
                  <a:srgbClr val="60A0B0"/>
                </a:solidFill>
                <a:latin typeface="Courier"/>
              </a:rPr>
              <a:t># Splits een string door spatie (dit is de standaard)</a:t>
            </a:r>
            <a:br/>
            <a:r>
              <a:rPr>
                <a:latin typeface="Courier"/>
              </a:rPr>
              <a:t>s.split()</a:t>
            </a:r>
          </a:p>
          <a:p>
            <a:pPr lvl="0" indent="0">
              <a:buNone/>
            </a:pPr>
            <a:r>
              <a:rPr>
                <a:latin typeface="Courier"/>
              </a:rPr>
              <a:t>['Hello', 'World', 'concatenate', 'me!']</a:t>
            </a:r>
          </a:p>
          <a:p>
            <a:pPr lvl="0" indent="0">
              <a:buNone/>
            </a:pPr>
            <a:r>
              <a:rPr i="1">
                <a:solidFill>
                  <a:srgbClr val="60A0B0"/>
                </a:solidFill>
                <a:latin typeface="Courier"/>
              </a:rPr>
              <a:t># Gesplitst door een specifiek element (omvat niet het element waarop is gesplitst)</a:t>
            </a:r>
            <a:br/>
            <a:r>
              <a:rPr>
                <a:latin typeface="Courier"/>
              </a:rPr>
              <a:t>s.split(</a:t>
            </a:r>
            <a:r>
              <a:rPr>
                <a:solidFill>
                  <a:srgbClr val="4070A0"/>
                </a:solidFill>
                <a:latin typeface="Courier"/>
              </a:rPr>
              <a:t>'W'</a:t>
            </a:r>
            <a:r>
              <a:rPr>
                <a:latin typeface="Courier"/>
              </a:rPr>
              <a:t>)</a:t>
            </a:r>
          </a:p>
          <a:p>
            <a:pPr lvl="0" indent="0">
              <a:buNone/>
            </a:pPr>
            <a:r>
              <a:rPr>
                <a:latin typeface="Courier"/>
              </a:rPr>
              <a:t>['Hello ', 'orld concatenate me!']</a:t>
            </a:r>
          </a:p>
          <a:p>
            <a:pPr lvl="0" marL="0" indent="0">
              <a:buNone/>
            </a:pPr>
            <a:r>
              <a:rPr/>
              <a:t>Er zijn veel meer methoden dan degene die hier worden behandeld. Bezoek de Advanced String sectie voor meer informatie!</a:t>
            </a:r>
          </a:p>
          <a:p>
            <a:pPr lvl="0" marL="0" indent="0">
              <a:spcBef>
                <a:spcPts val="3000"/>
              </a:spcBef>
              <a:buNone/>
            </a:pPr>
            <a:r>
              <a:rPr b="1"/>
              <a:t>Formattering van de afdrukken</a:t>
            </a:r>
          </a:p>
          <a:p>
            <a:pPr lvl="0" marL="0" indent="0">
              <a:buNone/>
            </a:pPr>
            <a:r>
              <a:rPr/>
              <a:t>We kunnen de methode .format() gebruiken om opgemaakte objecten toe te voegen aan afgedrukte String-instructies.</a:t>
            </a:r>
          </a:p>
          <a:p>
            <a:pPr lvl="0" marL="0" indent="0">
              <a:buNone/>
            </a:pPr>
            <a:r>
              <a:rPr/>
              <a:t>De eenvoudigste manier om dit aan te tonen is door middel van een voorbeeld:</a:t>
            </a:r>
          </a:p>
          <a:p>
            <a:pPr lvl="0" indent="0">
              <a:buNone/>
            </a:pPr>
            <a:r>
              <a:rPr i="1">
                <a:solidFill>
                  <a:srgbClr val="60A0B0"/>
                </a:solidFill>
                <a:latin typeface="Courier"/>
              </a:rPr>
              <a:t>'Insert another string with curly brackets: {}'</a:t>
            </a:r>
            <a:r>
              <a:rPr>
                <a:latin typeface="Courier"/>
              </a:rPr>
              <a:t>.format(</a:t>
            </a:r>
            <a:r>
              <a:rPr>
                <a:solidFill>
                  <a:srgbClr val="4070A0"/>
                </a:solidFill>
                <a:latin typeface="Courier"/>
              </a:rPr>
              <a:t>'The inserted string'</a:t>
            </a:r>
            <a:r>
              <a:rPr>
                <a:latin typeface="Courier"/>
              </a:rPr>
              <a:t>)</a:t>
            </a:r>
          </a:p>
          <a:p>
            <a:pPr lvl="0" indent="0">
              <a:buNone/>
            </a:pPr>
            <a:r>
              <a:rPr>
                <a:latin typeface="Courier"/>
              </a:rPr>
              <a:t>'Insert another string with curly brackets: The inserted string'</a:t>
            </a:r>
          </a:p>
          <a:p>
            <a:pPr lvl="0" marL="0" indent="0">
              <a:buNone/>
            </a:pPr>
            <a:r>
              <a:rPr/>
              <a:t>We zullen dit onderwerp voor het opmaken van strings in latere secties opnieuw bekijken wanneer we onze projecten bouwen!</a:t>
            </a:r>
          </a:p>
          <a:p>
            <a:pPr lvl="0" marL="0" indent="0">
              <a:spcBef>
                <a:spcPts val="3000"/>
              </a:spcBef>
              <a:buNone/>
            </a:pPr>
            <a:r>
              <a:rPr b="1"/>
              <a:t>Volgende: Lijsten!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2022-11-30T23:21:29Z</dcterms:created>
  <dcterms:modified xsi:type="dcterms:W3CDTF">2022-11-30T23:21:29Z</dcterms:modified>
</cp:coreProperties>
</file>

<file path=docProps/custom.xml><?xml version="1.0" encoding="utf-8"?>
<Properties xmlns="http://schemas.openxmlformats.org/officeDocument/2006/custom-properties" xmlns:vt="http://schemas.openxmlformats.org/officeDocument/2006/docPropsVTypes"/>
</file>