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Python les-materialen  Yilmaz Mustafa, Instructeur Java/Python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Formattering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 het formattering van String kunt u items in een String invoegen in plaats van items aan elkaar te koppelen met komma’s of String-aaneenschakeling (concatenation). Overweeg als een snelle vergelijking:</a:t>
            </a:r>
          </a:p>
          <a:p>
            <a:pPr lvl="0" indent="0">
              <a:buNone/>
            </a:pPr>
            <a:r>
              <a:rPr>
                <a:latin typeface="Courier"/>
              </a:rPr>
              <a:t>player = 'Thomas'
points = 33
'Last night, '+player+' scored '+str(points)+' points.'  # concatenation
f'Last night, {player} scored {points} points.'          # string formatting</a:t>
            </a:r>
          </a:p>
          <a:p>
            <a:pPr lvl="0" marL="0" indent="0">
              <a:buNone/>
            </a:pPr>
            <a:r>
              <a:rPr/>
              <a:t>Er zijn drie manieren om tekenreeksen (Strings) te formatteren. * Bij de oudste methode worden tijdelijke aanduidingen gebruikt met het modulo </a:t>
            </a:r>
            <a:r>
              <a:rPr>
                <a:latin typeface="Courier"/>
              </a:rPr>
              <a:t>%</a:t>
            </a:r>
            <a:r>
              <a:rPr/>
              <a:t>-teken. * Een verbeterde techniek maakt gebruik van de </a:t>
            </a:r>
            <a:r>
              <a:rPr>
                <a:latin typeface="Courier"/>
              </a:rPr>
              <a:t>.format()</a:t>
            </a:r>
            <a:r>
              <a:rPr/>
              <a:t> tekenreeksmethode. * De nieuwste methode, geïntroduceerd met Python 3.6, gebruikt geformatteerde letterlijke tekenreeksen, genaamd </a:t>
            </a:r>
            <a:r>
              <a:rPr i="1"/>
              <a:t>f-strings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Aangezien u waarschijnlijk alle drie de versies in de code van iemand anders zult tegenkomen, beschrijven we ze hier allemaal.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Opmaak (formattering) met tijdelijke aanduidingen</a:t>
            </a:r>
          </a:p>
          <a:p>
            <a:pPr lvl="0" marL="0" indent="0">
              <a:buNone/>
            </a:pPr>
            <a:r>
              <a:rPr/>
              <a:t>U kunt %s gebruiken om strings in uw printstatements te injecteren. De modulo </a:t>
            </a:r>
            <a:r>
              <a:rPr>
                <a:latin typeface="Courier"/>
              </a:rPr>
              <a:t>%</a:t>
            </a:r>
            <a:r>
              <a:rPr/>
              <a:t> wordt een “String-formattering-operator” genoemd.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"I'm going to inject %s here."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70A0"/>
                </a:solidFill>
                <a:latin typeface="Courier"/>
              </a:rPr>
              <a:t>'something'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I'm going to inject something here.</a:t>
            </a:r>
          </a:p>
          <a:p>
            <a:pPr lvl="0" marL="0" indent="0">
              <a:buNone/>
            </a:pPr>
            <a:r>
              <a:rPr/>
              <a:t>U kunt meerdere items doorgeven door ze in een tuple te plaatsen na de </a:t>
            </a:r>
            <a:r>
              <a:rPr>
                <a:latin typeface="Courier"/>
              </a:rPr>
              <a:t>%</a:t>
            </a:r>
            <a:r>
              <a:rPr/>
              <a:t>-operator.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"I'm going to inject %s text here, and %s text here."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'some'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'more'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I'm going to inject some text here, and more text here.</a:t>
            </a:r>
          </a:p>
          <a:p>
            <a:pPr lvl="0" marL="0" indent="0">
              <a:buNone/>
            </a:pPr>
            <a:r>
              <a:rPr/>
              <a:t>U kunt ook variabelenamen doorgeven:</a:t>
            </a:r>
          </a:p>
          <a:p>
            <a:pPr lvl="0" indent="0">
              <a:buNone/>
            </a:pPr>
            <a:r>
              <a:rPr>
                <a:latin typeface="Courier"/>
              </a:rPr>
              <a:t>x,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'more'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"I'm going to inject %s text here, and %s text here."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(x,y))</a:t>
            </a:r>
          </a:p>
          <a:p>
            <a:pPr lvl="0" indent="0">
              <a:buNone/>
            </a:pPr>
            <a:r>
              <a:rPr>
                <a:latin typeface="Courier"/>
              </a:rPr>
              <a:t>I'm going to inject some text here, and more text here.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Conversiemethoden voor het formatteren</a:t>
            </a:r>
          </a:p>
          <a:p>
            <a:pPr lvl="0" marL="0" indent="0">
              <a:buNone/>
            </a:pPr>
            <a:r>
              <a:rPr/>
              <a:t>Opgemerkt moet worden dat twee methoden %s en %r elk python-object converteren naar een string met behulp van twee afzonderlijke methoden: </a:t>
            </a:r>
            <a:r>
              <a:rPr>
                <a:latin typeface="Courier"/>
              </a:rPr>
              <a:t>str()</a:t>
            </a:r>
            <a:r>
              <a:rPr/>
              <a:t> en </a:t>
            </a:r>
            <a:r>
              <a:rPr>
                <a:latin typeface="Courier"/>
              </a:rPr>
              <a:t>repr()</a:t>
            </a:r>
            <a:r>
              <a:rPr/>
              <a:t>. We zullen later in de cursus meer over deze functies leren, maar u moet er rekening mee houden dat </a:t>
            </a:r>
            <a:r>
              <a:rPr>
                <a:latin typeface="Courier"/>
              </a:rPr>
              <a:t>%r</a:t>
            </a:r>
            <a:r>
              <a:rPr/>
              <a:t> en </a:t>
            </a:r>
            <a:r>
              <a:rPr>
                <a:latin typeface="Courier"/>
              </a:rPr>
              <a:t>repr()</a:t>
            </a:r>
            <a:r>
              <a:rPr/>
              <a:t> de </a:t>
            </a:r>
            <a:r>
              <a:rPr i="1"/>
              <a:t>string-representatie</a:t>
            </a:r>
            <a:r>
              <a:rPr/>
              <a:t> van het object leveren, inclusief aanhalingstekens en eventuele escape-tekens.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 said his name was %s.'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70A0"/>
                </a:solidFill>
                <a:latin typeface="Courier"/>
              </a:rPr>
              <a:t>'Fred'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 said his name was %r.'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70A0"/>
                </a:solidFill>
                <a:latin typeface="Courier"/>
              </a:rPr>
              <a:t>'Fred'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 said his name was Fred.
He said his name was 'Fred'.</a:t>
            </a:r>
          </a:p>
          <a:p>
            <a:pPr lvl="0" marL="0" indent="0">
              <a:buNone/>
            </a:pPr>
            <a:r>
              <a:rPr/>
              <a:t>Als een ander voorbeeld voegt </a:t>
            </a:r>
            <a:r>
              <a:rPr>
                <a:latin typeface="Courier"/>
              </a:rPr>
              <a:t>\t</a:t>
            </a:r>
            <a:r>
              <a:rPr/>
              <a:t> een tab in een string in.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'I once caught a fish %s.'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70A0"/>
                </a:solidFill>
                <a:latin typeface="Courier"/>
              </a:rPr>
              <a:t>'this \tbig'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'I once caught a fish %r.'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70A0"/>
                </a:solidFill>
                <a:latin typeface="Courier"/>
              </a:rPr>
              <a:t>'this \tbig'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 once caught a fish this   big.
I once caught a fish 'this \tbig'.</a:t>
            </a:r>
          </a:p>
          <a:p>
            <a:pPr lvl="0" marL="0" indent="0">
              <a:buNone/>
            </a:pPr>
            <a:r>
              <a:rPr/>
              <a:t>De </a:t>
            </a:r>
            <a:r>
              <a:rPr>
                <a:latin typeface="Courier"/>
              </a:rPr>
              <a:t>%s</a:t>
            </a:r>
            <a:r>
              <a:rPr/>
              <a:t>-operator converteert alles wat het ziet in een string, inclusief gehele getallen en floats. De operator </a:t>
            </a:r>
            <a:r>
              <a:rPr>
                <a:latin typeface="Courier"/>
              </a:rPr>
              <a:t>%d</a:t>
            </a:r>
            <a:r>
              <a:rPr/>
              <a:t> converteert getallen eerst naar gehele getallen, zonder afronding. Noteer het verschil hieronder: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'I wrote %s programs today.'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3.75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'I wrote %d programs today.'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3.75</a:t>
            </a:r>
            <a:r>
              <a:rPr>
                <a:latin typeface="Courier"/>
              </a:rPr>
              <a:t>)   </a:t>
            </a:r>
          </a:p>
          <a:p>
            <a:pPr lvl="0" indent="0">
              <a:buNone/>
            </a:pPr>
            <a:r>
              <a:rPr>
                <a:latin typeface="Courier"/>
              </a:rPr>
              <a:t>I wrote 3.75 programs today.
I wrote 3 programs today.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Opvulling en precisie van drijvende-kommagetallen</a:t>
            </a:r>
          </a:p>
          <a:p>
            <a:pPr lvl="0" marL="0" indent="0">
              <a:buNone/>
            </a:pPr>
            <a:r>
              <a:rPr/>
              <a:t>Drijvende-kommagetallen gebruiken het formaat %5.2f. Hier zou 5 het minimum aantal karakters zijn dat de string zou moeten bevatten; deze kunnen worden opgevuld met witruimte als het hele nummer niet zoveel cijfers heeft. Daarnaast staat .2f voor het aantal cijfers achter de komma. Laten we enkele voorbeelden bekijken: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'Floating point numbers: %5.2f'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13.144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Floating point numbers: 13.14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'Floating point numbers: %1.0f'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13.144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Floating point numbers: 13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'Floating point numbers: %1.5f'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13.144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Floating point numbers: 13.14400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'Floating point numbers: %10.2f'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13.144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Floating point numbers:      13.14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'Floating point numbers: %25.2f'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13.144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Floating point numbers:                     13.14</a:t>
            </a:r>
          </a:p>
          <a:p>
            <a:pPr lvl="0" marL="0" indent="0">
              <a:buNone/>
            </a:pPr>
            <a:r>
              <a:rPr/>
              <a:t>Ga voor meer informatie over tekenreeksopmaak met tijdelijke aanduidingen naar https://docs.python.org/3/library/stdtypes.html#old-string-formatting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Meerdere formattering</a:t>
            </a:r>
          </a:p>
          <a:p>
            <a:pPr lvl="0" marL="0" indent="0">
              <a:buNone/>
            </a:pPr>
            <a:r>
              <a:rPr/>
              <a:t>Niets verbiedt het gebruik van meer dan één conversietool in dezelfde printopdracht: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'First: %s, Second: %5.2f, Third: %r'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'hi!'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3.1415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'bye!'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First: hi!, Second:  3.14, Third: 'bye!'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Formattering met </a:t>
            </a:r>
            <a:r>
              <a:rPr b="1">
                <a:latin typeface="Courier"/>
              </a:rPr>
              <a:t>.format()</a:t>
            </a:r>
            <a:r>
              <a:rPr b="1"/>
              <a:t> -methode</a:t>
            </a:r>
          </a:p>
          <a:p>
            <a:pPr lvl="0" marL="0" indent="0">
              <a:buNone/>
            </a:pPr>
            <a:r>
              <a:rPr/>
              <a:t>Een betere manier om objecten op te maken in uw strings voor printstatements is met de string </a:t>
            </a:r>
            <a:r>
              <a:rPr>
                <a:latin typeface="Courier"/>
              </a:rPr>
              <a:t>.format()</a:t>
            </a:r>
            <a:r>
              <a:rPr/>
              <a:t> methode. De syntaxis is:</a:t>
            </a:r>
          </a:p>
          <a:p>
            <a:pPr lvl="0" indent="0">
              <a:buNone/>
            </a:pPr>
            <a:r>
              <a:rPr>
                <a:latin typeface="Courier"/>
              </a:rPr>
              <a:t>'String here {} then also {}'.format('something1','something2')</a:t>
            </a:r>
          </a:p>
          <a:p>
            <a:pPr lvl="0" marL="0" indent="0">
              <a:buNone/>
            </a:pPr>
            <a:r>
              <a:rPr/>
              <a:t>Bijvoorbeeld: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'This is a string with an {}'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'insert'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This is a string with an insert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 .format() methode heeft verschillende voordelen ten opzichte van de %s placeholder methode: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 Ingevoegde objecten kunnen worden opgeroepen op indexpositie: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'The {2} {1} {0}'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'fox'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'brown'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'quick'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The quick brown fox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2. Ingevoegde objecten kunnen trefwoorden worden toegewezen: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'First Object: {a}, Second Object: {b}, Third Object: {c}'</a:t>
            </a:r>
            <a:r>
              <a:rPr>
                <a:latin typeface="Courier"/>
              </a:rPr>
              <a:t>.format(a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'Two'</a:t>
            </a:r>
            <a:r>
              <a:rPr>
                <a:latin typeface="Courier"/>
              </a:rPr>
              <a:t>,c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12.3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First Object: 1, Second Object: Two, Third Object: 12.3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 Ingevoegde objecten kunnen opnieuw worden gebruikt, waardoor duplicatie wordt voorkomen: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'A %s saved is a %s earned.'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'penny'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'penny'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vs.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'A {p} saved is a {p} earned.'</a:t>
            </a:r>
            <a:r>
              <a:rPr>
                <a:latin typeface="Courier"/>
              </a:rPr>
              <a:t>.format(p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'penny'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A penny saved is a penny earned.
A penny saved is a penny earned.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Uitlijning, opvulling en precisie met </a:t>
            </a:r>
            <a:r>
              <a:rPr b="1">
                <a:latin typeface="Courier"/>
              </a:rPr>
              <a:t>.format()</a:t>
            </a:r>
          </a:p>
          <a:p>
            <a:pPr lvl="0" marL="0" indent="0">
              <a:buNone/>
            </a:pPr>
            <a:r>
              <a:rPr/>
              <a:t>Binnen de accolades kunt u veldlengtes, links/rechts uitlijningen, afrondingsparameters en meer toewijzen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'{0:8} | {1:9}'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'Fruit'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'Quantity'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'{0:8} | {1:9}'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'Apples'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'{0:8} | {1:9}'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'Oranges'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Fruit    | Quantity 
Apples   |       3.0
Oranges  |        10</a:t>
            </a:r>
          </a:p>
          <a:p>
            <a:pPr lvl="0" marL="0" indent="0">
              <a:buNone/>
            </a:pPr>
            <a:r>
              <a:rPr/>
              <a:t>Standaard lijnt </a:t>
            </a:r>
            <a:r>
              <a:rPr>
                <a:latin typeface="Courier"/>
              </a:rPr>
              <a:t>.format()</a:t>
            </a:r>
            <a:r>
              <a:rPr/>
              <a:t> tekst links uit, cijfers rechts. U kunt een optionele </a:t>
            </a:r>
            <a:r>
              <a:rPr>
                <a:latin typeface="Courier"/>
              </a:rPr>
              <a:t>&lt;</a:t>
            </a:r>
            <a:r>
              <a:rPr/>
              <a:t>,</a:t>
            </a:r>
            <a:r>
              <a:rPr>
                <a:latin typeface="Courier"/>
              </a:rPr>
              <a:t>^</a:t>
            </a:r>
            <a:r>
              <a:rPr/>
              <a:t> of </a:t>
            </a:r>
            <a:r>
              <a:rPr>
                <a:latin typeface="Courier"/>
              </a:rPr>
              <a:t>&gt;</a:t>
            </a:r>
            <a:r>
              <a:rPr/>
              <a:t> doorgeven om een linker-, midden- of rechteruitlijning in te stellen: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'{0:&lt;8} | {1:^8} | {2:&gt;8}'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'Left'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'Center'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'Right'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'{0:&lt;8} | {1:^8} | {2:&gt;8}'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Left     |  Center  |    Right
11       |    22    |       33</a:t>
            </a:r>
          </a:p>
          <a:p>
            <a:pPr lvl="0" marL="0" indent="0">
              <a:buNone/>
            </a:pPr>
            <a:r>
              <a:rPr/>
              <a:t>U kunt de uitlijningsoperator vooraf laten gaan door een opvulteken (padding)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'{0:=&lt;8} | {1:-^8} | {2:.&gt;8}'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'Left'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'Center'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'Right'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'{0:=&lt;8} | {1:-^8} | {2:.&gt;8}'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Left==== | -Center- | ...Right
11====== | ---22--- | ......33</a:t>
            </a:r>
          </a:p>
          <a:p>
            <a:pPr lvl="0" marL="0" indent="0">
              <a:buNone/>
            </a:pPr>
            <a:r>
              <a:rPr/>
              <a:t>Veldbreedtes en zweefnauwkeurigheid worden op dezelfde manier behandeld als tijdelijke aanduidingen. De volgende twee afdrukinstructies zijn equivalent: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'This is my ten-character, two-decimal number:%10.2f'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13.579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'This is my ten-character, two-decimal number:{0:10.2f}'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A070"/>
                </a:solidFill>
                <a:latin typeface="Courier"/>
              </a:rPr>
              <a:t>13.579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This is my ten-character, two-decimal number:     13.58
This is my ten-character, two-decimal number:     13.58</a:t>
            </a:r>
          </a:p>
          <a:p>
            <a:pPr lvl="0" marL="0" indent="0">
              <a:buNone/>
            </a:pPr>
            <a:r>
              <a:rPr/>
              <a:t>Merk op dat er 5 spaties achter de dubbele punt staan, en 5 karakters in beslag genomen door 13.58, voor een totaal van tien karakters.</a:t>
            </a:r>
          </a:p>
          <a:p>
            <a:pPr lvl="0" marL="0" indent="0">
              <a:buNone/>
            </a:pPr>
            <a:r>
              <a:rPr/>
              <a:t>Ga voor meer informatie over de string </a:t>
            </a:r>
            <a:r>
              <a:rPr>
                <a:latin typeface="Courier"/>
              </a:rPr>
              <a:t>.format()</a:t>
            </a:r>
            <a:r>
              <a:rPr/>
              <a:t>-methode naar https://docs.python.org/3/library/string.html#formatstrings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Geformatteerde String Literals (f-strings)</a:t>
            </a:r>
          </a:p>
          <a:p>
            <a:pPr lvl="0" marL="0" indent="0">
              <a:buNone/>
            </a:pPr>
            <a:r>
              <a:rPr/>
              <a:t>Geïntroduceerd in Python 3.6, bieden f-strings verschillende voordelen ten opzichte van de oudere </a:t>
            </a:r>
            <a:r>
              <a:rPr>
                <a:latin typeface="Courier"/>
              </a:rPr>
              <a:t>.format()</a:t>
            </a:r>
            <a:r>
              <a:rPr/>
              <a:t> string-methode die hierboven is beschreven. Ten eerste kun je variabelen van buitenaf direct in de string opnemen in plaats van ze als argumenten door te geven via </a:t>
            </a:r>
            <a:r>
              <a:rPr>
                <a:latin typeface="Courier"/>
              </a:rPr>
              <a:t>.format(var)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'Fred'</a:t>
            </a:r>
            <a:br/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BB6688"/>
                </a:solidFill>
                <a:latin typeface="Courier"/>
              </a:rPr>
              <a:t>f"He said his name is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 said his name is Fred.</a:t>
            </a:r>
          </a:p>
          <a:p>
            <a:pPr lvl="0" marL="0" indent="0">
              <a:buNone/>
            </a:pPr>
            <a:r>
              <a:rPr/>
              <a:t>Pass </a:t>
            </a:r>
            <a:r>
              <a:rPr>
                <a:latin typeface="Courier"/>
              </a:rPr>
              <a:t>!r</a:t>
            </a:r>
            <a:r>
              <a:rPr/>
              <a:t> to get the string representation: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BB6688"/>
                </a:solidFill>
                <a:latin typeface="Courier"/>
              </a:rPr>
              <a:t>f"He said his name is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!r}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 said his name is 'Fred'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Float-formattering volgt </a:t>
            </a:r>
            <a:r>
              <a:rPr b="1">
                <a:latin typeface="Courier"/>
              </a:rPr>
              <a:t>"resultaat: {value:{width}.{precision}}"</a:t>
            </a:r>
          </a:p>
          <a:p>
            <a:pPr lvl="0" marL="0" indent="0">
              <a:buNone/>
            </a:pPr>
            <a:r>
              <a:rPr/>
              <a:t>Waar je met de </a:t>
            </a:r>
            <a:r>
              <a:rPr>
                <a:latin typeface="Courier"/>
              </a:rPr>
              <a:t>.format()</a:t>
            </a:r>
            <a:r>
              <a:rPr/>
              <a:t> methode </a:t>
            </a:r>
            <a:r>
              <a:rPr>
                <a:latin typeface="Courier"/>
              </a:rPr>
              <a:t>{value:10.4f}</a:t>
            </a:r>
            <a:r>
              <a:rPr/>
              <a:t> ziet, met f-strings kan dit </a:t>
            </a:r>
            <a:r>
              <a:rPr>
                <a:latin typeface="Courier"/>
              </a:rPr>
              <a:t>{value:{10}.{6}}</a:t>
            </a:r>
            <a:r>
              <a:rPr/>
              <a:t> worden</a:t>
            </a:r>
          </a:p>
          <a:p>
            <a:pPr lvl="0" indent="0">
              <a:buNone/>
            </a:pPr>
            <a:r>
              <a:rPr>
                <a:latin typeface="Courier"/>
              </a:rPr>
              <a:t>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23.45678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"My 10 character, four decimal number is:{0:10.4f}"</a:t>
            </a:r>
            <a:r>
              <a:rPr>
                <a:latin typeface="Courier"/>
              </a:rPr>
              <a:t>.format(num))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BB6688"/>
                </a:solidFill>
                <a:latin typeface="Courier"/>
              </a:rPr>
              <a:t>f"My 10 character, four decimal number is: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num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}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}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My 10 character, four decimal number is:   23.4568
My 10 character, four decimal number is:   23.4568</a:t>
            </a:r>
          </a:p>
          <a:p>
            <a:pPr lvl="0" marL="0" indent="0">
              <a:buNone/>
            </a:pPr>
            <a:r>
              <a:rPr/>
              <a:t>Merk op dat met f-strings </a:t>
            </a:r>
            <a:r>
              <a:rPr i="1"/>
              <a:t>precisie</a:t>
            </a:r>
            <a:r>
              <a:rPr/>
              <a:t>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</a:p>
          <a:p>
            <a:pPr lvl="0" indent="0">
              <a:buNone/>
            </a:pPr>
            <a:r>
              <a:rPr>
                <a:latin typeface="Courier"/>
              </a:rPr>
              <a:t>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23.45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"My 10 character, four decimal number is:{0:10.4f}"</a:t>
            </a:r>
            <a:r>
              <a:rPr>
                <a:latin typeface="Courier"/>
              </a:rPr>
              <a:t>.format(num))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BB6688"/>
                </a:solidFill>
                <a:latin typeface="Courier"/>
              </a:rPr>
              <a:t>f"My 10 character, four decimal number is: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num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}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}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My 10 character, four decimal number is:   23.4500
My 10 character, four decimal number is:     23.45</a:t>
            </a:r>
          </a:p>
          <a:p>
            <a:pPr lvl="0" marL="0" indent="0">
              <a:buNone/>
            </a:pPr>
            <a:r>
              <a:rPr/>
              <a:t>Als dit belangrijk wordt, kun je altijd de syntaxis van de methode </a:t>
            </a:r>
            <a:r>
              <a:rPr>
                <a:latin typeface="Courier"/>
              </a:rPr>
              <a:t>.format()</a:t>
            </a:r>
            <a:r>
              <a:rPr/>
              <a:t> gebruiken in een f-string:</a:t>
            </a:r>
          </a:p>
          <a:p>
            <a:pPr lvl="0" indent="0">
              <a:buNone/>
            </a:pPr>
            <a:r>
              <a:rPr>
                <a:latin typeface="Courier"/>
              </a:rPr>
              <a:t>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23.45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"My 10 character, four decimal number is:{0:10.4f}"</a:t>
            </a:r>
            <a:r>
              <a:rPr>
                <a:latin typeface="Courier"/>
              </a:rPr>
              <a:t>.format(num))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BB6688"/>
                </a:solidFill>
                <a:latin typeface="Courier"/>
              </a:rPr>
              <a:t>f"My 10 character, four decimal number is: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num</a:t>
            </a:r>
            <a:r>
              <a:rPr>
                <a:solidFill>
                  <a:srgbClr val="4070A0"/>
                </a:solidFill>
                <a:latin typeface="Courier"/>
              </a:rPr>
              <a:t>:10.4f}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My 10 character, four decimal number is:   23.4500
My 10 character, four decimal number is:   23.4500</a:t>
            </a:r>
          </a:p>
          <a:p>
            <a:pPr lvl="0" marL="0" indent="0">
              <a:buNone/>
            </a:pPr>
            <a:r>
              <a:rPr/>
              <a:t>Ga voor meer informatie over geformatteerde de formatteringen van String naar https://docs.python.org/3/reference/lexical_analysis.html#f-strings</a:t>
            </a:r>
          </a:p>
          <a:p>
            <a:pPr lvl="0" marL="0" indent="0">
              <a:buNone/>
            </a:pPr>
            <a:r>
              <a:rPr/>
              <a:t>Dat is de basis van String-formattering!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2022-11-30T23:21:29Z</dcterms:created>
  <dcterms:modified xsi:type="dcterms:W3CDTF">2022-11-30T23:21:29Z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