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Python les-materialen  Yilmaz Mustafa, Instructeur Java/Python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Lijsten</a:t>
            </a:r>
          </a:p>
        </p:txBody>
      </p:sp>
      <p:sp>
        <p:nvSpPr>
          <p:cNvPr id="3" name="Content Placeholder 2"/>
          <p:cNvSpPr>
            <a:spLocks noGrp="1"/>
          </p:cNvSpPr>
          <p:nvPr>
            <p:ph idx="1"/>
          </p:nvPr>
        </p:nvSpPr>
        <p:spPr/>
        <p:txBody>
          <a:bodyPr/>
          <a:lstStyle/>
          <a:p>
            <a:pPr lvl="0" marL="0" indent="0">
              <a:buNone/>
            </a:pPr>
            <a:r>
              <a:rPr/>
              <a:t>Eerder, bij het bespreken van strings, introduceerden we het concept van een </a:t>
            </a:r>
            <a:r>
              <a:rPr i="1"/>
              <a:t>sequences</a:t>
            </a:r>
            <a:r>
              <a:rPr/>
              <a:t> in Python. Lijsten kunnen worden gezien als de meest algemene versie van een </a:t>
            </a:r>
            <a:r>
              <a:rPr i="1"/>
              <a:t>reeks/sequences</a:t>
            </a:r>
            <a:r>
              <a:rPr/>
              <a:t> in Python. In tegenstelling tot strings zijn ze veranderlijk, wat betekent dat de elementen in een lijst kunnen worden gewijzigd!</a:t>
            </a:r>
          </a:p>
          <a:p>
            <a:pPr lvl="0" marL="0" indent="0">
              <a:buNone/>
            </a:pPr>
            <a:r>
              <a:rPr/>
              <a:t>In deze sectie leren we over:</a:t>
            </a:r>
          </a:p>
          <a:p>
            <a:pPr lvl="0" indent="0">
              <a:buNone/>
            </a:pPr>
            <a:r>
              <a:rPr>
                <a:latin typeface="Courier"/>
              </a:rPr>
              <a:t> 1.) Lijsten maken
 2.) Lijsten indexeren en snijden (sliceren)
 3.) Basislijstmethoden
 4.) Lijsten nesten
 5.) Inleiding tot lijstbegrippen (Comprehensations)</a:t>
            </a:r>
          </a:p>
          <a:p>
            <a:pPr lvl="0" marL="0" indent="0">
              <a:buNone/>
            </a:pPr>
            <a:r>
              <a:rPr/>
              <a:t>Lijsten zijn opgebouwd met vierkantehaakjes [] en komma’s die elk element in de lijst scheiden.</a:t>
            </a:r>
          </a:p>
          <a:p>
            <a:pPr lvl="0" marL="0" indent="0">
              <a:buNone/>
            </a:pPr>
            <a:r>
              <a:rPr/>
              <a:t>Laten we eens kijken hoe we lijsten kunnen maken!</a:t>
            </a:r>
          </a:p>
          <a:p>
            <a:pPr lvl="0" indent="0">
              <a:buNone/>
            </a:pPr>
            <a:r>
              <a:rPr i="1">
                <a:solidFill>
                  <a:srgbClr val="60A0B0"/>
                </a:solidFill>
                <a:latin typeface="Courier"/>
              </a:rPr>
              <a:t># Maak een List genoemd my_list aan</a:t>
            </a:r>
            <a:br/>
            <a:r>
              <a:rPr>
                <a:latin typeface="Courier"/>
              </a:rPr>
              <a:t>my_list </a:t>
            </a:r>
            <a:r>
              <a:rPr>
                <a:solidFill>
                  <a:srgbClr val="666666"/>
                </a:solidFill>
                <a:latin typeface="Courier"/>
              </a:rPr>
              <a:t>=</a:t>
            </a:r>
            <a:r>
              <a:rPr>
                <a:latin typeface="Courier"/>
              </a:rPr>
              <a:t> [</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p>
          <a:p>
            <a:pPr lvl="0" marL="0" indent="0">
              <a:buNone/>
            </a:pPr>
            <a:r>
              <a:rPr/>
              <a:t>We hebeen net een List van integers gecreëerd maar de lijst kan inderdaad meerdere datatypen bevatten. Bijvoorbeeld.:</a:t>
            </a:r>
          </a:p>
          <a:p>
            <a:pPr lvl="0" indent="0">
              <a:buNone/>
            </a:pPr>
            <a:r>
              <a:rPr>
                <a:latin typeface="Courier"/>
              </a:rPr>
              <a:t>my_list </a:t>
            </a:r>
            <a:r>
              <a:rPr>
                <a:solidFill>
                  <a:srgbClr val="666666"/>
                </a:solidFill>
                <a:latin typeface="Courier"/>
              </a:rPr>
              <a:t>=</a:t>
            </a:r>
            <a:r>
              <a:rPr>
                <a:latin typeface="Courier"/>
              </a:rPr>
              <a:t> [</a:t>
            </a:r>
            <a:r>
              <a:rPr>
                <a:solidFill>
                  <a:srgbClr val="4070A0"/>
                </a:solidFill>
                <a:latin typeface="Courier"/>
              </a:rPr>
              <a:t>'A string'</a:t>
            </a:r>
            <a:r>
              <a:rPr>
                <a:latin typeface="Courier"/>
              </a:rPr>
              <a:t>,</a:t>
            </a:r>
            <a:r>
              <a:rPr>
                <a:solidFill>
                  <a:srgbClr val="40A070"/>
                </a:solidFill>
                <a:latin typeface="Courier"/>
              </a:rPr>
              <a:t>23</a:t>
            </a:r>
            <a:r>
              <a:rPr>
                <a:latin typeface="Courier"/>
              </a:rPr>
              <a:t>,</a:t>
            </a:r>
            <a:r>
              <a:rPr>
                <a:solidFill>
                  <a:srgbClr val="40A070"/>
                </a:solidFill>
                <a:latin typeface="Courier"/>
              </a:rPr>
              <a:t>100.232</a:t>
            </a:r>
            <a:r>
              <a:rPr>
                <a:latin typeface="Courier"/>
              </a:rPr>
              <a:t>,</a:t>
            </a:r>
            <a:r>
              <a:rPr>
                <a:solidFill>
                  <a:srgbClr val="4070A0"/>
                </a:solidFill>
                <a:latin typeface="Courier"/>
              </a:rPr>
              <a:t>'o'</a:t>
            </a:r>
            <a:r>
              <a:rPr>
                <a:latin typeface="Courier"/>
              </a:rPr>
              <a:t>]</a:t>
            </a:r>
          </a:p>
          <a:p>
            <a:pPr lvl="0" marL="0" indent="0">
              <a:buNone/>
            </a:pPr>
            <a:r>
              <a:rPr/>
              <a:t>Net zoals strings, de len() functie gaat teruggeven het aantal van elementen in de list zitten.</a:t>
            </a:r>
          </a:p>
          <a:p>
            <a:pPr lvl="0" indent="0">
              <a:buNone/>
            </a:pPr>
            <a:r>
              <a:rPr>
                <a:latin typeface="Courier"/>
              </a:rPr>
              <a:t>len(my_list)</a:t>
            </a:r>
          </a:p>
          <a:p>
            <a:pPr lvl="0" indent="0">
              <a:buNone/>
            </a:pPr>
            <a:r>
              <a:rPr>
                <a:latin typeface="Courier"/>
              </a:rPr>
              <a:t>4</a:t>
            </a:r>
          </a:p>
          <a:p>
            <a:pPr lvl="0" marL="0" indent="0">
              <a:spcBef>
                <a:spcPts val="3000"/>
              </a:spcBef>
              <a:buNone/>
            </a:pPr>
            <a:r>
              <a:rPr b="1"/>
              <a:t>Indexering en Sliceren</a:t>
            </a:r>
          </a:p>
          <a:p>
            <a:pPr lvl="0" marL="0" indent="0">
              <a:buNone/>
            </a:pPr>
            <a:r>
              <a:rPr/>
              <a:t>We gebruiken indexering en slicering functies net zoals we vroeger met String gebruiken. Laten wee een nieuwe list creëren voor het herinneren hoe ze met String gebruikt worden:</a:t>
            </a:r>
          </a:p>
          <a:p>
            <a:pPr lvl="0" indent="0">
              <a:buNone/>
            </a:pPr>
            <a:r>
              <a:rPr>
                <a:latin typeface="Courier"/>
              </a:rPr>
              <a:t>my_list </a:t>
            </a:r>
            <a:r>
              <a:rPr>
                <a:solidFill>
                  <a:srgbClr val="666666"/>
                </a:solidFill>
                <a:latin typeface="Courier"/>
              </a:rPr>
              <a:t>=</a:t>
            </a:r>
            <a:r>
              <a:rPr>
                <a:latin typeface="Courier"/>
              </a:rPr>
              <a:t> [</a:t>
            </a:r>
            <a:r>
              <a:rPr>
                <a:solidFill>
                  <a:srgbClr val="4070A0"/>
                </a:solidFill>
                <a:latin typeface="Courier"/>
              </a:rPr>
              <a:t>'one'</a:t>
            </a:r>
            <a:r>
              <a:rPr>
                <a:latin typeface="Courier"/>
              </a:rPr>
              <a:t>,</a:t>
            </a:r>
            <a:r>
              <a:rPr>
                <a:solidFill>
                  <a:srgbClr val="4070A0"/>
                </a:solidFill>
                <a:latin typeface="Courier"/>
              </a:rPr>
              <a:t>'two'</a:t>
            </a:r>
            <a:r>
              <a:rPr>
                <a:latin typeface="Courier"/>
              </a:rPr>
              <a:t>,</a:t>
            </a:r>
            <a:r>
              <a:rPr>
                <a:solidFill>
                  <a:srgbClr val="4070A0"/>
                </a:solidFill>
                <a:latin typeface="Courier"/>
              </a:rPr>
              <a:t>'three'</a:t>
            </a:r>
            <a:r>
              <a:rPr>
                <a:latin typeface="Courier"/>
              </a:rPr>
              <a:t>,</a:t>
            </a:r>
            <a:r>
              <a:rPr>
                <a:solidFill>
                  <a:srgbClr val="40A070"/>
                </a:solidFill>
                <a:latin typeface="Courier"/>
              </a:rPr>
              <a:t>4</a:t>
            </a:r>
            <a:r>
              <a:rPr>
                <a:latin typeface="Courier"/>
              </a:rPr>
              <a:t>,</a:t>
            </a:r>
            <a:r>
              <a:rPr>
                <a:solidFill>
                  <a:srgbClr val="40A070"/>
                </a:solidFill>
                <a:latin typeface="Courier"/>
              </a:rPr>
              <a:t>5</a:t>
            </a:r>
            <a:r>
              <a:rPr>
                <a:latin typeface="Courier"/>
              </a:rPr>
              <a:t>]</a:t>
            </a:r>
          </a:p>
          <a:p>
            <a:pPr lvl="0" indent="0">
              <a:buNone/>
            </a:pPr>
            <a:r>
              <a:rPr i="1">
                <a:solidFill>
                  <a:srgbClr val="60A0B0"/>
                </a:solidFill>
                <a:latin typeface="Courier"/>
              </a:rPr>
              <a:t># Grijp een element op index 0</a:t>
            </a:r>
            <a:br/>
            <a:r>
              <a:rPr>
                <a:latin typeface="Courier"/>
              </a:rPr>
              <a:t>my_list[</a:t>
            </a:r>
            <a:r>
              <a:rPr>
                <a:solidFill>
                  <a:srgbClr val="40A070"/>
                </a:solidFill>
                <a:latin typeface="Courier"/>
              </a:rPr>
              <a:t>0</a:t>
            </a:r>
            <a:r>
              <a:rPr>
                <a:latin typeface="Courier"/>
              </a:rPr>
              <a:t>]</a:t>
            </a:r>
          </a:p>
          <a:p>
            <a:pPr lvl="0" indent="0">
              <a:buNone/>
            </a:pPr>
            <a:r>
              <a:rPr>
                <a:latin typeface="Courier"/>
              </a:rPr>
              <a:t>'one'</a:t>
            </a:r>
          </a:p>
          <a:p>
            <a:pPr lvl="0" indent="0">
              <a:buNone/>
            </a:pPr>
            <a:r>
              <a:rPr i="1">
                <a:solidFill>
                  <a:srgbClr val="60A0B0"/>
                </a:solidFill>
                <a:latin typeface="Courier"/>
              </a:rPr>
              <a:t># Grijp index 1 en alle volgende indexen</a:t>
            </a:r>
            <a:br/>
            <a:r>
              <a:rPr>
                <a:latin typeface="Courier"/>
              </a:rPr>
              <a:t>my_list[</a:t>
            </a:r>
            <a:r>
              <a:rPr>
                <a:solidFill>
                  <a:srgbClr val="40A070"/>
                </a:solidFill>
                <a:latin typeface="Courier"/>
              </a:rPr>
              <a:t>1</a:t>
            </a:r>
            <a:r>
              <a:rPr>
                <a:latin typeface="Courier"/>
              </a:rPr>
              <a:t>:]</a:t>
            </a:r>
          </a:p>
          <a:p>
            <a:pPr lvl="0" indent="0">
              <a:buNone/>
            </a:pPr>
            <a:r>
              <a:rPr>
                <a:latin typeface="Courier"/>
              </a:rPr>
              <a:t>['two', 'three', 4, 5]</a:t>
            </a:r>
          </a:p>
          <a:p>
            <a:pPr lvl="0" indent="0">
              <a:buNone/>
            </a:pPr>
            <a:r>
              <a:rPr i="1">
                <a:solidFill>
                  <a:srgbClr val="60A0B0"/>
                </a:solidFill>
                <a:latin typeface="Courier"/>
              </a:rPr>
              <a:t># Grijp alles tot index 3</a:t>
            </a:r>
            <a:br/>
            <a:r>
              <a:rPr>
                <a:latin typeface="Courier"/>
              </a:rPr>
              <a:t>my_list[:</a:t>
            </a:r>
            <a:r>
              <a:rPr>
                <a:solidFill>
                  <a:srgbClr val="40A070"/>
                </a:solidFill>
                <a:latin typeface="Courier"/>
              </a:rPr>
              <a:t>3</a:t>
            </a:r>
            <a:r>
              <a:rPr>
                <a:latin typeface="Courier"/>
              </a:rPr>
              <a:t>]</a:t>
            </a:r>
          </a:p>
          <a:p>
            <a:pPr lvl="0" indent="0">
              <a:buNone/>
            </a:pPr>
            <a:r>
              <a:rPr>
                <a:latin typeface="Courier"/>
              </a:rPr>
              <a:t>['one', 'two', 'three']</a:t>
            </a:r>
          </a:p>
          <a:p>
            <a:pPr lvl="0" marL="0" indent="0">
              <a:buNone/>
            </a:pPr>
            <a:r>
              <a:rPr/>
              <a:t>We kunnen ook + gebruiken om lijsten te concateneren. Het is vergelijkbaar met de samenvoegingen van Strings.</a:t>
            </a:r>
          </a:p>
          <a:p>
            <a:pPr lvl="0" indent="0">
              <a:buNone/>
            </a:pPr>
            <a:r>
              <a:rPr>
                <a:latin typeface="Courier"/>
              </a:rPr>
              <a:t>my_list </a:t>
            </a:r>
            <a:r>
              <a:rPr>
                <a:solidFill>
                  <a:srgbClr val="666666"/>
                </a:solidFill>
                <a:latin typeface="Courier"/>
              </a:rPr>
              <a:t>+</a:t>
            </a:r>
            <a:r>
              <a:rPr>
                <a:latin typeface="Courier"/>
              </a:rPr>
              <a:t> [</a:t>
            </a:r>
            <a:r>
              <a:rPr>
                <a:solidFill>
                  <a:srgbClr val="4070A0"/>
                </a:solidFill>
                <a:latin typeface="Courier"/>
              </a:rPr>
              <a:t>'new item'</a:t>
            </a:r>
            <a:r>
              <a:rPr>
                <a:latin typeface="Courier"/>
              </a:rPr>
              <a:t>]</a:t>
            </a:r>
          </a:p>
          <a:p>
            <a:pPr lvl="0" indent="0">
              <a:buNone/>
            </a:pPr>
            <a:r>
              <a:rPr>
                <a:latin typeface="Courier"/>
              </a:rPr>
              <a:t>['one', 'two', 'three', 4, 5, 'new item']</a:t>
            </a:r>
          </a:p>
          <a:p>
            <a:pPr lvl="0" marL="0" indent="0">
              <a:buNone/>
            </a:pPr>
            <a:r>
              <a:rPr/>
              <a:t>Opmerking: De instructie boven gaat niet de echte waarden van de originele-list veranderen</a:t>
            </a:r>
          </a:p>
          <a:p>
            <a:pPr lvl="0" indent="0">
              <a:buNone/>
            </a:pPr>
            <a:r>
              <a:rPr>
                <a:latin typeface="Courier"/>
              </a:rPr>
              <a:t>my_list</a:t>
            </a:r>
          </a:p>
          <a:p>
            <a:pPr lvl="0" indent="0">
              <a:buNone/>
            </a:pPr>
            <a:r>
              <a:rPr>
                <a:latin typeface="Courier"/>
              </a:rPr>
              <a:t>['A string', 23, 100.232, 'o']</a:t>
            </a:r>
          </a:p>
          <a:p>
            <a:pPr lvl="0" marL="0" indent="0">
              <a:buNone/>
            </a:pPr>
            <a:r>
              <a:rPr/>
              <a:t>// TE DOEN: U zou de lijst opnieuw moeten toewijzen om de wijziging permanent te maken.</a:t>
            </a:r>
          </a:p>
          <a:p>
            <a:pPr lvl="0" indent="0">
              <a:buNone/>
            </a:pPr>
            <a:r>
              <a:rPr i="1">
                <a:solidFill>
                  <a:srgbClr val="60A0B0"/>
                </a:solidFill>
                <a:latin typeface="Courier"/>
              </a:rPr>
              <a:t># Opnieuw toewijzen</a:t>
            </a:r>
            <a:br/>
            <a:r>
              <a:rPr>
                <a:latin typeface="Courier"/>
              </a:rPr>
              <a:t>my_list </a:t>
            </a:r>
            <a:r>
              <a:rPr>
                <a:solidFill>
                  <a:srgbClr val="666666"/>
                </a:solidFill>
                <a:latin typeface="Courier"/>
              </a:rPr>
              <a:t>=</a:t>
            </a:r>
            <a:r>
              <a:rPr>
                <a:latin typeface="Courier"/>
              </a:rPr>
              <a:t> my_list </a:t>
            </a:r>
            <a:r>
              <a:rPr>
                <a:solidFill>
                  <a:srgbClr val="666666"/>
                </a:solidFill>
                <a:latin typeface="Courier"/>
              </a:rPr>
              <a:t>+</a:t>
            </a:r>
            <a:r>
              <a:rPr>
                <a:latin typeface="Courier"/>
              </a:rPr>
              <a:t> [</a:t>
            </a:r>
            <a:r>
              <a:rPr>
                <a:solidFill>
                  <a:srgbClr val="4070A0"/>
                </a:solidFill>
                <a:latin typeface="Courier"/>
              </a:rPr>
              <a:t>'add new item permanently'</a:t>
            </a:r>
            <a:r>
              <a:rPr>
                <a:latin typeface="Courier"/>
              </a:rPr>
              <a:t>]</a:t>
            </a:r>
          </a:p>
          <a:p>
            <a:pPr lvl="0" indent="0">
              <a:buNone/>
            </a:pPr>
            <a:r>
              <a:rPr>
                <a:latin typeface="Courier"/>
              </a:rPr>
              <a:t>my_list</a:t>
            </a:r>
          </a:p>
          <a:p>
            <a:pPr lvl="0" indent="0">
              <a:buNone/>
            </a:pPr>
            <a:r>
              <a:rPr>
                <a:latin typeface="Courier"/>
              </a:rPr>
              <a:t>['A string', 23, 100.232, 'o']</a:t>
            </a:r>
          </a:p>
          <a:p>
            <a:pPr lvl="0" marL="0" indent="0">
              <a:buNone/>
            </a:pPr>
            <a:r>
              <a:rPr/>
              <a:t>We kunnen ook de * gebruiken voor een duplicatiemethode die lijkt op strings:</a:t>
            </a:r>
          </a:p>
          <a:p>
            <a:pPr lvl="0" indent="0">
              <a:buNone/>
            </a:pPr>
            <a:r>
              <a:rPr i="1">
                <a:solidFill>
                  <a:srgbClr val="60A0B0"/>
                </a:solidFill>
                <a:latin typeface="Courier"/>
              </a:rPr>
              <a:t># Verdubbel de lijst</a:t>
            </a:r>
            <a:br/>
            <a:r>
              <a:rPr>
                <a:latin typeface="Courier"/>
              </a:rPr>
              <a:t>my_list </a:t>
            </a:r>
            <a:r>
              <a:rPr>
                <a:solidFill>
                  <a:srgbClr val="666666"/>
                </a:solidFill>
                <a:latin typeface="Courier"/>
              </a:rPr>
              <a:t>*</a:t>
            </a:r>
            <a:r>
              <a:rPr>
                <a:latin typeface="Courier"/>
              </a:rPr>
              <a:t> </a:t>
            </a:r>
            <a:r>
              <a:rPr>
                <a:solidFill>
                  <a:srgbClr val="40A070"/>
                </a:solidFill>
                <a:latin typeface="Courier"/>
              </a:rPr>
              <a:t>2</a:t>
            </a:r>
          </a:p>
          <a:p>
            <a:pPr lvl="0" indent="0">
              <a:buNone/>
            </a:pPr>
            <a:r>
              <a:rPr>
                <a:latin typeface="Courier"/>
              </a:rPr>
              <a:t>['A string', 23, 100.232, 'o', 'A string', 23, 100.232, 'o']</a:t>
            </a:r>
          </a:p>
          <a:p>
            <a:pPr lvl="0" indent="0">
              <a:buNone/>
            </a:pPr>
            <a:r>
              <a:rPr i="1">
                <a:solidFill>
                  <a:srgbClr val="60A0B0"/>
                </a:solidFill>
                <a:latin typeface="Courier"/>
              </a:rPr>
              <a:t># Opnieuw verdubbeling niet permanent</a:t>
            </a:r>
            <a:br/>
            <a:r>
              <a:rPr>
                <a:latin typeface="Courier"/>
              </a:rPr>
              <a:t>my_list</a:t>
            </a:r>
          </a:p>
          <a:p>
            <a:pPr lvl="0" indent="0">
              <a:buNone/>
            </a:pPr>
            <a:r>
              <a:rPr>
                <a:latin typeface="Courier"/>
              </a:rPr>
              <a:t>['A string', 23, 100.232, 'o']</a:t>
            </a:r>
          </a:p>
          <a:p>
            <a:pPr lvl="0" marL="0" indent="0">
              <a:spcBef>
                <a:spcPts val="3000"/>
              </a:spcBef>
              <a:buNone/>
            </a:pPr>
            <a:r>
              <a:rPr b="1"/>
              <a:t>Basislijstmethoden</a:t>
            </a:r>
          </a:p>
          <a:p>
            <a:pPr lvl="0" marL="0" indent="0">
              <a:buNone/>
            </a:pPr>
            <a:r>
              <a:rPr/>
              <a:t>Als je bekend bent met een andere programmeertaal, zou je parallellen kunnen trekken tussen arrays in een andere taal en lijsten in Python. Lijsten in Python zijn echter over het algemeen flexibeler dan arrays in andere talen om twee goede redenen: ze hebben geen vaste grootte (wat betekent dat we niet hoeven te specificeren hoe groot een lijst zal zijn), en ze hebben geen vaste typebeperking (zoals we hierboven hebben gezien).</a:t>
            </a:r>
          </a:p>
          <a:p>
            <a:pPr lvl="0" marL="0" indent="0">
              <a:buNone/>
            </a:pPr>
            <a:r>
              <a:rPr/>
              <a:t>Laten we verder gaan en enkele meer speciale methoden voor lijsten verkennen:</a:t>
            </a:r>
          </a:p>
          <a:p>
            <a:pPr lvl="0" indent="0">
              <a:buNone/>
            </a:pPr>
            <a:r>
              <a:rPr i="1">
                <a:solidFill>
                  <a:srgbClr val="60A0B0"/>
                </a:solidFill>
                <a:latin typeface="Courier"/>
              </a:rPr>
              <a:t># Create a new list</a:t>
            </a:r>
            <a:br/>
            <a:r>
              <a:rPr>
                <a:latin typeface="Courier"/>
              </a:rPr>
              <a:t>list1 </a:t>
            </a:r>
            <a:r>
              <a:rPr>
                <a:solidFill>
                  <a:srgbClr val="666666"/>
                </a:solidFill>
                <a:latin typeface="Courier"/>
              </a:rPr>
              <a:t>=</a:t>
            </a:r>
            <a:r>
              <a:rPr>
                <a:latin typeface="Courier"/>
              </a:rPr>
              <a:t> [</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p>
          <a:p>
            <a:pPr lvl="0" marL="0" indent="0">
              <a:buNone/>
            </a:pPr>
            <a:r>
              <a:rPr/>
              <a:t>Gebruik de </a:t>
            </a:r>
            <a:r>
              <a:rPr b="1"/>
              <a:t>append</a:t>
            </a:r>
            <a:r>
              <a:rPr/>
              <a:t>-methode om een item permanent aan het einde van een lijst toe te voegen:</a:t>
            </a:r>
          </a:p>
          <a:p>
            <a:pPr lvl="0" indent="0">
              <a:buNone/>
            </a:pPr>
            <a:r>
              <a:rPr i="1">
                <a:solidFill>
                  <a:srgbClr val="60A0B0"/>
                </a:solidFill>
                <a:latin typeface="Courier"/>
              </a:rPr>
              <a:t># Append</a:t>
            </a:r>
            <a:br/>
            <a:r>
              <a:rPr>
                <a:latin typeface="Courier"/>
              </a:rPr>
              <a:t>list1.append(</a:t>
            </a:r>
            <a:r>
              <a:rPr>
                <a:solidFill>
                  <a:srgbClr val="4070A0"/>
                </a:solidFill>
                <a:latin typeface="Courier"/>
              </a:rPr>
              <a:t>'append me!'</a:t>
            </a:r>
            <a:r>
              <a:rPr>
                <a:latin typeface="Courier"/>
              </a:rPr>
              <a:t>)</a:t>
            </a:r>
          </a:p>
          <a:p>
            <a:pPr lvl="0" indent="0">
              <a:buNone/>
            </a:pPr>
            <a:r>
              <a:rPr i="1">
                <a:solidFill>
                  <a:srgbClr val="60A0B0"/>
                </a:solidFill>
                <a:latin typeface="Courier"/>
              </a:rPr>
              <a:t># Show</a:t>
            </a:r>
            <a:br/>
            <a:r>
              <a:rPr>
                <a:latin typeface="Courier"/>
              </a:rPr>
              <a:t>list1</a:t>
            </a:r>
          </a:p>
          <a:p>
            <a:pPr lvl="0" indent="0">
              <a:buNone/>
            </a:pPr>
            <a:r>
              <a:rPr>
                <a:latin typeface="Courier"/>
              </a:rPr>
              <a:t>[1, 2, 3, 'append me!']</a:t>
            </a:r>
          </a:p>
          <a:p>
            <a:pPr lvl="0" marL="0" indent="0">
              <a:buNone/>
            </a:pPr>
            <a:r>
              <a:rPr/>
              <a:t>Gebruik </a:t>
            </a:r>
            <a:r>
              <a:rPr b="1"/>
              <a:t>pop</a:t>
            </a:r>
            <a:r>
              <a:rPr/>
              <a:t> om een item uit de lijst te verwijderen. Pop haalt standaard de laatste index uit, maar u kunt ook specificeren welke index moet worden verwijderd. Laten we een voorbeeld bekijken:</a:t>
            </a:r>
          </a:p>
          <a:p>
            <a:pPr lvl="0" indent="0">
              <a:buNone/>
            </a:pPr>
            <a:r>
              <a:rPr i="1">
                <a:solidFill>
                  <a:srgbClr val="60A0B0"/>
                </a:solidFill>
                <a:latin typeface="Courier"/>
              </a:rPr>
              <a:t># Pop off the item with 0 indexed </a:t>
            </a:r>
            <a:br/>
            <a:r>
              <a:rPr>
                <a:latin typeface="Courier"/>
              </a:rPr>
              <a:t>list1.pop(</a:t>
            </a:r>
            <a:r>
              <a:rPr>
                <a:solidFill>
                  <a:srgbClr val="40A070"/>
                </a:solidFill>
                <a:latin typeface="Courier"/>
              </a:rPr>
              <a:t>0</a:t>
            </a:r>
            <a:r>
              <a:rPr>
                <a:latin typeface="Courier"/>
              </a:rPr>
              <a:t>)</a:t>
            </a:r>
          </a:p>
          <a:p>
            <a:pPr lvl="0" indent="0">
              <a:buNone/>
            </a:pPr>
            <a:r>
              <a:rPr>
                <a:latin typeface="Courier"/>
              </a:rPr>
              <a:t>1</a:t>
            </a:r>
          </a:p>
          <a:p>
            <a:pPr lvl="0" indent="0">
              <a:buNone/>
            </a:pPr>
            <a:r>
              <a:rPr i="1">
                <a:solidFill>
                  <a:srgbClr val="60A0B0"/>
                </a:solidFill>
                <a:latin typeface="Courier"/>
              </a:rPr>
              <a:t># Tonen</a:t>
            </a:r>
            <a:br/>
            <a:r>
              <a:rPr>
                <a:latin typeface="Courier"/>
              </a:rPr>
              <a:t>list1</a:t>
            </a:r>
          </a:p>
          <a:p>
            <a:pPr lvl="0" indent="0">
              <a:buNone/>
            </a:pPr>
            <a:r>
              <a:rPr>
                <a:latin typeface="Courier"/>
              </a:rPr>
              <a:t>[2, 3, 'append me!']</a:t>
            </a:r>
          </a:p>
          <a:p>
            <a:pPr lvl="0" indent="0">
              <a:buNone/>
            </a:pPr>
            <a:r>
              <a:rPr i="1">
                <a:solidFill>
                  <a:srgbClr val="60A0B0"/>
                </a:solidFill>
                <a:latin typeface="Courier"/>
              </a:rPr>
              <a:t># Wijs (assign) het popped element toe, houd rekenen mee dat de standaard popped index -1 popped_item is</a:t>
            </a:r>
            <a:br/>
            <a:r>
              <a:rPr>
                <a:latin typeface="Courier"/>
              </a:rPr>
              <a:t>popped_item </a:t>
            </a:r>
            <a:r>
              <a:rPr>
                <a:solidFill>
                  <a:srgbClr val="666666"/>
                </a:solidFill>
                <a:latin typeface="Courier"/>
              </a:rPr>
              <a:t>=</a:t>
            </a:r>
            <a:r>
              <a:rPr>
                <a:latin typeface="Courier"/>
              </a:rPr>
              <a:t> list1.pop()</a:t>
            </a:r>
          </a:p>
          <a:p>
            <a:pPr lvl="0" indent="0">
              <a:buNone/>
            </a:pPr>
            <a:r>
              <a:rPr>
                <a:latin typeface="Courier"/>
              </a:rPr>
              <a:t>popped_item</a:t>
            </a:r>
          </a:p>
          <a:p>
            <a:pPr lvl="0" indent="0">
              <a:buNone/>
            </a:pPr>
            <a:r>
              <a:rPr>
                <a:latin typeface="Courier"/>
              </a:rPr>
              <a:t>'append me!'</a:t>
            </a:r>
          </a:p>
          <a:p>
            <a:pPr lvl="0" indent="0">
              <a:buNone/>
            </a:pPr>
            <a:r>
              <a:rPr i="1">
                <a:solidFill>
                  <a:srgbClr val="60A0B0"/>
                </a:solidFill>
                <a:latin typeface="Courier"/>
              </a:rPr>
              <a:t># Toon resterende lijst</a:t>
            </a:r>
            <a:br/>
            <a:r>
              <a:rPr>
                <a:latin typeface="Courier"/>
              </a:rPr>
              <a:t>list1</a:t>
            </a:r>
          </a:p>
          <a:p>
            <a:pPr lvl="0" indent="0">
              <a:buNone/>
            </a:pPr>
            <a:r>
              <a:rPr>
                <a:latin typeface="Courier"/>
              </a:rPr>
              <a:t>[2, 3]</a:t>
            </a:r>
          </a:p>
          <a:p>
            <a:pPr lvl="0" marL="0" indent="0">
              <a:buNone/>
            </a:pPr>
            <a:r>
              <a:rPr/>
              <a:t>Er moet ook worden opgemerkt dat indexering van lijsten een fout retourneert als er geen element in die index is. Bijvoorbeeld:</a:t>
            </a:r>
          </a:p>
          <a:p>
            <a:pPr lvl="0" indent="0">
              <a:buNone/>
            </a:pPr>
            <a:r>
              <a:rPr>
                <a:latin typeface="Courier"/>
              </a:rPr>
              <a:t>list1[</a:t>
            </a:r>
            <a:r>
              <a:rPr>
                <a:solidFill>
                  <a:srgbClr val="40A070"/>
                </a:solidFill>
                <a:latin typeface="Courier"/>
              </a:rPr>
              <a:t>100</a:t>
            </a:r>
            <a:r>
              <a:rPr>
                <a:latin typeface="Courier"/>
              </a:rPr>
              <a:t>]</a:t>
            </a:r>
          </a:p>
          <a:p>
            <a:pPr lvl="0" indent="0">
              <a:buNone/>
            </a:pPr>
            <a:r>
              <a:rPr>
                <a:latin typeface="Courier"/>
              </a:rPr>
              <a:t>---------------------------------------------------------------------------
IndexError                                Traceback (most recent call last)
&lt;ipython-input-22-af6d2015fa1f&gt; in &lt;module&gt;()
----&gt; 1 list1[100]
IndexError: list index out of range</a:t>
            </a:r>
          </a:p>
          <a:p>
            <a:pPr lvl="0" marL="0" indent="0">
              <a:buNone/>
            </a:pPr>
            <a:r>
              <a:rPr/>
              <a:t>We kunnen de </a:t>
            </a:r>
            <a:r>
              <a:rPr b="1"/>
              <a:t>sort</a:t>
            </a:r>
            <a:r>
              <a:rPr/>
              <a:t> methode en de </a:t>
            </a:r>
            <a:r>
              <a:rPr b="1"/>
              <a:t>reverse</a:t>
            </a:r>
            <a:r>
              <a:rPr/>
              <a:t> methode gebruiken om ook uw lijsten te beïnvloeden:</a:t>
            </a:r>
          </a:p>
          <a:p>
            <a:pPr lvl="0" indent="0">
              <a:buNone/>
            </a:pPr>
            <a:r>
              <a:rPr>
                <a:latin typeface="Courier"/>
              </a:rPr>
              <a:t>new_list </a:t>
            </a:r>
            <a:r>
              <a:rPr>
                <a:solidFill>
                  <a:srgbClr val="666666"/>
                </a:solidFill>
                <a:latin typeface="Courier"/>
              </a:rPr>
              <a:t>=</a:t>
            </a:r>
            <a:r>
              <a:rPr>
                <a:latin typeface="Courier"/>
              </a:rPr>
              <a:t> [</a:t>
            </a:r>
            <a:r>
              <a:rPr>
                <a:solidFill>
                  <a:srgbClr val="4070A0"/>
                </a:solidFill>
                <a:latin typeface="Courier"/>
              </a:rPr>
              <a:t>'a'</a:t>
            </a:r>
            <a:r>
              <a:rPr>
                <a:latin typeface="Courier"/>
              </a:rPr>
              <a:t>,</a:t>
            </a:r>
            <a:r>
              <a:rPr>
                <a:solidFill>
                  <a:srgbClr val="4070A0"/>
                </a:solidFill>
                <a:latin typeface="Courier"/>
              </a:rPr>
              <a:t>'e'</a:t>
            </a:r>
            <a:r>
              <a:rPr>
                <a:latin typeface="Courier"/>
              </a:rPr>
              <a:t>,</a:t>
            </a:r>
            <a:r>
              <a:rPr>
                <a:solidFill>
                  <a:srgbClr val="4070A0"/>
                </a:solidFill>
                <a:latin typeface="Courier"/>
              </a:rPr>
              <a:t>'x'</a:t>
            </a:r>
            <a:r>
              <a:rPr>
                <a:latin typeface="Courier"/>
              </a:rPr>
              <a:t>,</a:t>
            </a:r>
            <a:r>
              <a:rPr>
                <a:solidFill>
                  <a:srgbClr val="4070A0"/>
                </a:solidFill>
                <a:latin typeface="Courier"/>
              </a:rPr>
              <a:t>'b'</a:t>
            </a:r>
            <a:r>
              <a:rPr>
                <a:latin typeface="Courier"/>
              </a:rPr>
              <a:t>,</a:t>
            </a:r>
            <a:r>
              <a:rPr>
                <a:solidFill>
                  <a:srgbClr val="4070A0"/>
                </a:solidFill>
                <a:latin typeface="Courier"/>
              </a:rPr>
              <a:t>'c'</a:t>
            </a:r>
            <a:r>
              <a:rPr>
                <a:latin typeface="Courier"/>
              </a:rPr>
              <a:t>]</a:t>
            </a:r>
          </a:p>
          <a:p>
            <a:pPr lvl="0" indent="0">
              <a:buNone/>
            </a:pPr>
            <a:r>
              <a:rPr i="1">
                <a:solidFill>
                  <a:srgbClr val="60A0B0"/>
                </a:solidFill>
                <a:latin typeface="Courier"/>
              </a:rPr>
              <a:t>#Tonen</a:t>
            </a:r>
            <a:br/>
            <a:r>
              <a:rPr>
                <a:latin typeface="Courier"/>
              </a:rPr>
              <a:t>new_list</a:t>
            </a:r>
          </a:p>
          <a:p>
            <a:pPr lvl="0" indent="0">
              <a:buNone/>
            </a:pPr>
            <a:r>
              <a:rPr>
                <a:latin typeface="Courier"/>
              </a:rPr>
              <a:t>['a', 'e', 'x', 'b', 'c']</a:t>
            </a:r>
          </a:p>
          <a:p>
            <a:pPr lvl="0" indent="0">
              <a:buNone/>
            </a:pPr>
            <a:r>
              <a:rPr i="1">
                <a:solidFill>
                  <a:srgbClr val="60A0B0"/>
                </a:solidFill>
                <a:latin typeface="Courier"/>
              </a:rPr>
              <a:t># Gebruik omgekeerd om de volgorde om te keren (dit is permanent!)</a:t>
            </a:r>
            <a:br/>
            <a:r>
              <a:rPr>
                <a:latin typeface="Courier"/>
              </a:rPr>
              <a:t>new_list.reverse()</a:t>
            </a:r>
          </a:p>
          <a:p>
            <a:pPr lvl="0" indent="0">
              <a:buNone/>
            </a:pPr>
            <a:r>
              <a:rPr>
                <a:latin typeface="Courier"/>
              </a:rPr>
              <a:t>new_list</a:t>
            </a:r>
          </a:p>
          <a:p>
            <a:pPr lvl="0" indent="0">
              <a:buNone/>
            </a:pPr>
            <a:r>
              <a:rPr>
                <a:latin typeface="Courier"/>
              </a:rPr>
              <a:t>['c', 'b', 'x', 'e', 'a']</a:t>
            </a:r>
          </a:p>
          <a:p>
            <a:pPr lvl="0" indent="0">
              <a:buNone/>
            </a:pPr>
            <a:r>
              <a:rPr i="1">
                <a:solidFill>
                  <a:srgbClr val="60A0B0"/>
                </a:solidFill>
                <a:latin typeface="Courier"/>
              </a:rPr>
              <a:t># Gebruik sorteren om de lijst te sorteren (in dit geval alfabetische volgorde, maar voor nummers zal het oplopend (ASC) gaan)</a:t>
            </a:r>
            <a:br/>
            <a:r>
              <a:rPr>
                <a:latin typeface="Courier"/>
              </a:rPr>
              <a:t>new_list.sort()</a:t>
            </a:r>
          </a:p>
          <a:p>
            <a:pPr lvl="0" indent="0">
              <a:buNone/>
            </a:pPr>
            <a:r>
              <a:rPr>
                <a:latin typeface="Courier"/>
              </a:rPr>
              <a:t>new_list</a:t>
            </a:r>
          </a:p>
          <a:p>
            <a:pPr lvl="0" indent="0">
              <a:buNone/>
            </a:pPr>
            <a:r>
              <a:rPr>
                <a:latin typeface="Courier"/>
              </a:rPr>
              <a:t>['a', 'b', 'c', 'e', 'x']</a:t>
            </a:r>
          </a:p>
          <a:p>
            <a:pPr lvl="0" marL="0" indent="0">
              <a:spcBef>
                <a:spcPts val="3000"/>
              </a:spcBef>
              <a:buNone/>
            </a:pPr>
            <a:r>
              <a:rPr b="1"/>
              <a:t>Nestlijsten (Geneste lijsten)</a:t>
            </a:r>
          </a:p>
          <a:p>
            <a:pPr lvl="0" marL="0" indent="0">
              <a:buNone/>
            </a:pPr>
            <a:r>
              <a:rPr/>
              <a:t>Een geweldige eigenschap van Python-datastructuren is dat ze </a:t>
            </a:r>
            <a:r>
              <a:rPr i="1"/>
              <a:t>nesting</a:t>
            </a:r>
            <a:r>
              <a:rPr/>
              <a:t> ondersteunen. Dit betekent dat we datastructuren binnen datastructuren kunnen hebben. Bijvoorbeeld: Een lijst in een lijst.</a:t>
            </a:r>
          </a:p>
          <a:p>
            <a:pPr lvl="0" marL="0" indent="0">
              <a:buNone/>
            </a:pPr>
            <a:r>
              <a:rPr/>
              <a:t>Laten we eens kijken hoe dit werkt!</a:t>
            </a:r>
          </a:p>
          <a:p>
            <a:pPr lvl="0" indent="0">
              <a:buNone/>
            </a:pPr>
            <a:r>
              <a:rPr i="1">
                <a:solidFill>
                  <a:srgbClr val="60A0B0"/>
                </a:solidFill>
                <a:latin typeface="Courier"/>
              </a:rPr>
              <a:t># Laten we drie lijsten maken</a:t>
            </a:r>
            <a:br/>
            <a:r>
              <a:rPr>
                <a:latin typeface="Courier"/>
              </a:rPr>
              <a:t>lst_1</a:t>
            </a:r>
            <a:r>
              <a:rPr>
                <a:solidFill>
                  <a:srgbClr val="666666"/>
                </a:solidFill>
                <a:latin typeface="Courier"/>
              </a:rPr>
              <a:t>=</a:t>
            </a:r>
            <a:r>
              <a:rPr>
                <a:latin typeface="Courier"/>
              </a:rPr>
              <a:t>[</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br/>
            <a:r>
              <a:rPr>
                <a:latin typeface="Courier"/>
              </a:rPr>
              <a:t>lst_2</a:t>
            </a:r>
            <a:r>
              <a:rPr>
                <a:solidFill>
                  <a:srgbClr val="666666"/>
                </a:solidFill>
                <a:latin typeface="Courier"/>
              </a:rPr>
              <a:t>=</a:t>
            </a:r>
            <a:r>
              <a:rPr>
                <a:latin typeface="Courier"/>
              </a:rPr>
              <a:t>[</a:t>
            </a:r>
            <a:r>
              <a:rPr>
                <a:solidFill>
                  <a:srgbClr val="40A070"/>
                </a:solidFill>
                <a:latin typeface="Courier"/>
              </a:rPr>
              <a:t>4</a:t>
            </a:r>
            <a:r>
              <a:rPr>
                <a:latin typeface="Courier"/>
              </a:rPr>
              <a:t>,</a:t>
            </a:r>
            <a:r>
              <a:rPr>
                <a:solidFill>
                  <a:srgbClr val="40A070"/>
                </a:solidFill>
                <a:latin typeface="Courier"/>
              </a:rPr>
              <a:t>5</a:t>
            </a:r>
            <a:r>
              <a:rPr>
                <a:latin typeface="Courier"/>
              </a:rPr>
              <a:t>,</a:t>
            </a:r>
            <a:r>
              <a:rPr>
                <a:solidFill>
                  <a:srgbClr val="40A070"/>
                </a:solidFill>
                <a:latin typeface="Courier"/>
              </a:rPr>
              <a:t>6</a:t>
            </a:r>
            <a:r>
              <a:rPr>
                <a:latin typeface="Courier"/>
              </a:rPr>
              <a:t>]</a:t>
            </a:r>
            <a:br/>
            <a:r>
              <a:rPr>
                <a:latin typeface="Courier"/>
              </a:rPr>
              <a:t>lst_3</a:t>
            </a:r>
            <a:r>
              <a:rPr>
                <a:solidFill>
                  <a:srgbClr val="666666"/>
                </a:solidFill>
                <a:latin typeface="Courier"/>
              </a:rPr>
              <a:t>=</a:t>
            </a:r>
            <a:r>
              <a:rPr>
                <a:latin typeface="Courier"/>
              </a:rPr>
              <a:t>[</a:t>
            </a:r>
            <a:r>
              <a:rPr>
                <a:solidFill>
                  <a:srgbClr val="40A070"/>
                </a:solidFill>
                <a:latin typeface="Courier"/>
              </a:rPr>
              <a:t>7</a:t>
            </a:r>
            <a:r>
              <a:rPr>
                <a:latin typeface="Courier"/>
              </a:rPr>
              <a:t>,</a:t>
            </a:r>
            <a:r>
              <a:rPr>
                <a:solidFill>
                  <a:srgbClr val="40A070"/>
                </a:solidFill>
                <a:latin typeface="Courier"/>
              </a:rPr>
              <a:t>8</a:t>
            </a:r>
            <a:r>
              <a:rPr>
                <a:latin typeface="Courier"/>
              </a:rPr>
              <a:t>,</a:t>
            </a:r>
            <a:r>
              <a:rPr>
                <a:solidFill>
                  <a:srgbClr val="40A070"/>
                </a:solidFill>
                <a:latin typeface="Courier"/>
              </a:rPr>
              <a:t>9</a:t>
            </a:r>
            <a:r>
              <a:rPr>
                <a:latin typeface="Courier"/>
              </a:rPr>
              <a:t>]</a:t>
            </a:r>
            <a:br/>
            <a:br/>
            <a:r>
              <a:rPr i="1">
                <a:solidFill>
                  <a:srgbClr val="60A0B0"/>
                </a:solidFill>
                <a:latin typeface="Courier"/>
              </a:rPr>
              <a:t># Maak een lijst van lijsten om een matrix te vormen</a:t>
            </a:r>
            <a:br/>
            <a:r>
              <a:rPr>
                <a:latin typeface="Courier"/>
              </a:rPr>
              <a:t>matrix </a:t>
            </a:r>
            <a:r>
              <a:rPr>
                <a:solidFill>
                  <a:srgbClr val="666666"/>
                </a:solidFill>
                <a:latin typeface="Courier"/>
              </a:rPr>
              <a:t>=</a:t>
            </a:r>
            <a:r>
              <a:rPr>
                <a:latin typeface="Courier"/>
              </a:rPr>
              <a:t> [lst_1,lst_2,lst_3]</a:t>
            </a:r>
          </a:p>
          <a:p>
            <a:pPr lvl="0" indent="0">
              <a:buNone/>
            </a:pPr>
            <a:r>
              <a:rPr i="1">
                <a:solidFill>
                  <a:srgbClr val="60A0B0"/>
                </a:solidFill>
                <a:latin typeface="Courier"/>
              </a:rPr>
              <a:t># Tonen</a:t>
            </a:r>
            <a:br/>
            <a:r>
              <a:rPr>
                <a:latin typeface="Courier"/>
              </a:rPr>
              <a:t>matrix</a:t>
            </a:r>
          </a:p>
          <a:p>
            <a:pPr lvl="0" indent="0">
              <a:buNone/>
            </a:pPr>
            <a:r>
              <a:rPr>
                <a:latin typeface="Courier"/>
              </a:rPr>
              <a:t>[[1, 2, 3], [4, 5, 6], [7, 8, 9]]</a:t>
            </a:r>
          </a:p>
          <a:p>
            <a:pPr lvl="0" marL="0" indent="0">
              <a:buNone/>
            </a:pPr>
            <a:r>
              <a:rPr/>
              <a:t>We kunnen indexering opnieuw gebruiken om elementen te pakken, maar nu zijn er twee niveaus voor de index. De items in het matrixobject en dan de items in die lijst!</a:t>
            </a:r>
          </a:p>
          <a:p>
            <a:pPr lvl="0" indent="0">
              <a:buNone/>
            </a:pPr>
            <a:r>
              <a:rPr i="1">
                <a:solidFill>
                  <a:srgbClr val="60A0B0"/>
                </a:solidFill>
                <a:latin typeface="Courier"/>
              </a:rPr>
              <a:t># Pak het eerste item in het matrixobject</a:t>
            </a:r>
            <a:br/>
            <a:r>
              <a:rPr>
                <a:latin typeface="Courier"/>
              </a:rPr>
              <a:t>matrix[</a:t>
            </a:r>
            <a:r>
              <a:rPr>
                <a:solidFill>
                  <a:srgbClr val="40A070"/>
                </a:solidFill>
                <a:latin typeface="Courier"/>
              </a:rPr>
              <a:t>0</a:t>
            </a:r>
            <a:r>
              <a:rPr>
                <a:latin typeface="Courier"/>
              </a:rPr>
              <a:t>]</a:t>
            </a:r>
          </a:p>
          <a:p>
            <a:pPr lvl="0" indent="0">
              <a:buNone/>
            </a:pPr>
            <a:r>
              <a:rPr>
                <a:latin typeface="Courier"/>
              </a:rPr>
              <a:t>[1, 2, 3]</a:t>
            </a:r>
          </a:p>
          <a:p>
            <a:pPr lvl="0" indent="0">
              <a:buNone/>
            </a:pPr>
            <a:r>
              <a:rPr i="1">
                <a:solidFill>
                  <a:srgbClr val="60A0B0"/>
                </a:solidFill>
                <a:latin typeface="Courier"/>
              </a:rPr>
              <a:t># Pak het eerste item van het eerste item in het matrixobject</a:t>
            </a:r>
            <a:br/>
            <a:r>
              <a:rPr>
                <a:latin typeface="Courier"/>
              </a:rPr>
              <a:t>matrix[</a:t>
            </a:r>
            <a:r>
              <a:rPr>
                <a:solidFill>
                  <a:srgbClr val="40A070"/>
                </a:solidFill>
                <a:latin typeface="Courier"/>
              </a:rPr>
              <a:t>0</a:t>
            </a:r>
            <a:r>
              <a:rPr>
                <a:latin typeface="Courier"/>
              </a:rPr>
              <a:t>][</a:t>
            </a:r>
            <a:r>
              <a:rPr>
                <a:solidFill>
                  <a:srgbClr val="40A070"/>
                </a:solidFill>
                <a:latin typeface="Courier"/>
              </a:rPr>
              <a:t>0</a:t>
            </a:r>
            <a:r>
              <a:rPr>
                <a:latin typeface="Courier"/>
              </a:rPr>
              <a:t>]</a:t>
            </a:r>
          </a:p>
          <a:p>
            <a:pPr lvl="0" indent="0">
              <a:buNone/>
            </a:pPr>
            <a:r>
              <a:rPr>
                <a:latin typeface="Courier"/>
              </a:rPr>
              <a:t>1</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Lijstbegrippen</a:t>
            </a:r>
            <a:r>
              <a:rPr/>
              <a:t> </a:t>
            </a:r>
            <a:r>
              <a:rPr/>
              <a:t>(Comprehensies)</a:t>
            </a:r>
          </a:p>
        </p:txBody>
      </p:sp>
      <p:sp>
        <p:nvSpPr>
          <p:cNvPr id="3" name="Content Placeholder 2"/>
          <p:cNvSpPr>
            <a:spLocks noGrp="1"/>
          </p:cNvSpPr>
          <p:nvPr>
            <p:ph idx="1"/>
          </p:nvPr>
        </p:nvSpPr>
        <p:spPr/>
        <p:txBody>
          <a:bodyPr/>
          <a:lstStyle/>
          <a:p>
            <a:pPr lvl="0" marL="0" indent="0">
              <a:buNone/>
            </a:pPr>
            <a:r>
              <a:rPr/>
              <a:t>Python heeft een geavanceerde functie genaamd lijstbegrippen (list comprehensions). Ze zorgen voor een snelle opbouw van lijsten. Om lijstbegrippen volledig te begrijpen, moeten we for-loops begrijpen. Maak je dus geen zorgen als je dit gedeelte niet helemaal begrijpt, en sla het gerust over, want we komen later op dit onderwerp terug.</a:t>
            </a:r>
          </a:p>
          <a:p>
            <a:pPr lvl="0" marL="0" indent="0">
              <a:buNone/>
            </a:pPr>
            <a:r>
              <a:rPr/>
              <a:t>Maar voor het geval je het nu wilt weten, hier zijn een paar voorbeelden!</a:t>
            </a:r>
          </a:p>
          <a:p>
            <a:pPr lvl="0" indent="0">
              <a:buNone/>
            </a:pPr>
            <a:r>
              <a:rPr i="1">
                <a:solidFill>
                  <a:srgbClr val="60A0B0"/>
                </a:solidFill>
                <a:latin typeface="Courier"/>
              </a:rPr>
              <a:t># Bouw een lijstbegrip (comprehension) op door een for-lus te deconstrueren binnen een []</a:t>
            </a:r>
            <a:br/>
            <a:r>
              <a:rPr>
                <a:latin typeface="Courier"/>
              </a:rPr>
              <a:t>first_col </a:t>
            </a:r>
            <a:r>
              <a:rPr>
                <a:solidFill>
                  <a:srgbClr val="666666"/>
                </a:solidFill>
                <a:latin typeface="Courier"/>
              </a:rPr>
              <a:t>=</a:t>
            </a:r>
            <a:r>
              <a:rPr>
                <a:latin typeface="Courier"/>
              </a:rPr>
              <a:t> [row[</a:t>
            </a:r>
            <a:r>
              <a:rPr>
                <a:solidFill>
                  <a:srgbClr val="40A070"/>
                </a:solidFill>
                <a:latin typeface="Courier"/>
              </a:rPr>
              <a:t>0</a:t>
            </a:r>
            <a:r>
              <a:rPr>
                <a:latin typeface="Courier"/>
              </a:rPr>
              <a:t>] </a:t>
            </a:r>
            <a:r>
              <a:rPr b="1">
                <a:solidFill>
                  <a:srgbClr val="007020"/>
                </a:solidFill>
                <a:latin typeface="Courier"/>
              </a:rPr>
              <a:t>for</a:t>
            </a:r>
            <a:r>
              <a:rPr>
                <a:latin typeface="Courier"/>
              </a:rPr>
              <a:t> row </a:t>
            </a:r>
            <a:r>
              <a:rPr b="1">
                <a:solidFill>
                  <a:srgbClr val="007020"/>
                </a:solidFill>
                <a:latin typeface="Courier"/>
              </a:rPr>
              <a:t>in</a:t>
            </a:r>
            <a:r>
              <a:rPr>
                <a:latin typeface="Courier"/>
              </a:rPr>
              <a:t> matrix]</a:t>
            </a:r>
          </a:p>
          <a:p>
            <a:pPr lvl="0" indent="0">
              <a:buNone/>
            </a:pPr>
            <a:r>
              <a:rPr>
                <a:latin typeface="Courier"/>
              </a:rPr>
              <a:t>first_col</a:t>
            </a:r>
          </a:p>
          <a:p>
            <a:pPr lvl="0" indent="0">
              <a:buNone/>
            </a:pPr>
            <a:r>
              <a:rPr>
                <a:latin typeface="Courier"/>
              </a:rPr>
              <a:t>[1, 4, 7]</a:t>
            </a:r>
          </a:p>
          <a:p>
            <a:pPr lvl="0" marL="0" indent="0">
              <a:buNone/>
            </a:pPr>
            <a:r>
              <a:rPr/>
              <a:t>We hebben hier een lijstbegrip gebruikt om het eerste element van elke rij in het matrixobject te pakken. We zullen dit later in veel meer detail behandelen!</a:t>
            </a:r>
          </a:p>
          <a:p>
            <a:pPr lvl="0" marL="0" indent="0">
              <a:buNone/>
            </a:pPr>
            <a:r>
              <a:rPr/>
              <a:t>Voor meer geavanceerde methoden en functies van lijsten in Python, bekijk de sectie Geavanceerde lijsten verderop in deze cursus of van Python documentatie!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2022-11-30T23:21:30Z</dcterms:created>
  <dcterms:modified xsi:type="dcterms:W3CDTF">2022-11-30T23:21:30Z</dcterms:modified>
</cp:coreProperties>
</file>

<file path=docProps/custom.xml><?xml version="1.0" encoding="utf-8"?>
<Properties xmlns="http://schemas.openxmlformats.org/officeDocument/2006/custom-properties" xmlns:vt="http://schemas.openxmlformats.org/officeDocument/2006/docPropsVTypes"/>
</file>