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  Yilmaz Mustafa, Instructeur Java/Python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Tuples</a:t>
            </a:r>
          </a:p>
        </p:txBody>
      </p:sp>
      <p:sp>
        <p:nvSpPr>
          <p:cNvPr id="3" name="Content Placeholder 2"/>
          <p:cNvSpPr>
            <a:spLocks noGrp="1"/>
          </p:cNvSpPr>
          <p:nvPr>
            <p:ph idx="1"/>
          </p:nvPr>
        </p:nvSpPr>
        <p:spPr/>
        <p:txBody>
          <a:bodyPr/>
          <a:lstStyle/>
          <a:p>
            <a:pPr lvl="0" marL="0" indent="0">
              <a:buNone/>
            </a:pPr>
            <a:r>
              <a:rPr/>
              <a:t>In Python lijken tuples erg op lijsten, maar in tegenstelling tot lijsten zijn ze </a:t>
            </a:r>
            <a:r>
              <a:rPr i="1"/>
              <a:t>immutable (onveranderlijk)</a:t>
            </a:r>
            <a:r>
              <a:rPr/>
              <a:t>, wat betekent dat ze niet kunnen worden gewijzigd. Je zou tuples gebruiken om dingen te presenteren die niet mogen veranderd worden, zoals </a:t>
            </a:r>
            <a:r>
              <a:rPr b="1"/>
              <a:t>dagen van de week</a:t>
            </a:r>
            <a:r>
              <a:rPr/>
              <a:t> of </a:t>
            </a:r>
            <a:r>
              <a:rPr b="1"/>
              <a:t>datums op een kalender</a:t>
            </a:r>
            <a:r>
              <a:rPr/>
              <a:t>.</a:t>
            </a:r>
          </a:p>
          <a:p>
            <a:pPr lvl="0" marL="0" indent="0">
              <a:buNone/>
            </a:pPr>
            <a:r>
              <a:rPr/>
              <a:t>In deze sectie krijgen we een kort overzicht van het volgende:</a:t>
            </a:r>
          </a:p>
          <a:p>
            <a:pPr lvl="0" indent="0">
              <a:buNone/>
            </a:pPr>
            <a:r>
              <a:rPr>
                <a:latin typeface="Courier"/>
              </a:rPr>
              <a:t> 1.) Tuples construeren (bouwen)
 2.) Basis Tuple-methoden
 3.) Onveranderlijkheid (Immutability)
 4.) Wanneer worden tuples gebruikt?</a:t>
            </a:r>
          </a:p>
          <a:p>
            <a:pPr lvl="0" marL="0" indent="0">
              <a:buNone/>
            </a:pPr>
            <a:r>
              <a:rPr/>
              <a:t>Je hebt een intuïtie voor het gebruik van tuples op basis van wat je hebt geleerd over lijsten. We kunnen ze op dezelfde manier behandelen, met als belangrijkste onderscheid (distinction) dat tuples onveranderlijk zijn.</a:t>
            </a:r>
          </a:p>
          <a:p>
            <a:pPr lvl="0" marL="0" indent="0">
              <a:spcBef>
                <a:spcPts val="3000"/>
              </a:spcBef>
              <a:buNone/>
            </a:pPr>
            <a:r>
              <a:rPr b="1"/>
              <a:t>Tuples construeren</a:t>
            </a:r>
          </a:p>
          <a:p>
            <a:pPr lvl="0" marL="0" indent="0">
              <a:buNone/>
            </a:pPr>
            <a:r>
              <a:rPr/>
              <a:t>De constructie van een tuple gebruikt () met elementen gescheiden/gesplit door komma’s. Bijvoorbeeld:</a:t>
            </a:r>
          </a:p>
          <a:p>
            <a:pPr lvl="0" indent="0">
              <a:buNone/>
            </a:pPr>
            <a:r>
              <a:rPr i="1">
                <a:solidFill>
                  <a:srgbClr val="60A0B0"/>
                </a:solidFill>
                <a:latin typeface="Courier"/>
              </a:rPr>
              <a:t># Maak een tuple aan</a:t>
            </a:r>
            <a:br/>
            <a:r>
              <a:rPr>
                <a:latin typeface="Courier"/>
              </a:rPr>
              <a:t>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i="1">
                <a:solidFill>
                  <a:srgbClr val="60A0B0"/>
                </a:solidFill>
                <a:latin typeface="Courier"/>
              </a:rPr>
              <a:t># Controleer het lengthe (len) net als een lijst</a:t>
            </a:r>
            <a:br/>
            <a:r>
              <a:rPr>
                <a:latin typeface="Courier"/>
              </a:rPr>
              <a:t>len(t)</a:t>
            </a:r>
          </a:p>
          <a:p>
            <a:pPr lvl="0" indent="0">
              <a:buNone/>
            </a:pPr>
            <a:r>
              <a:rPr>
                <a:latin typeface="Courier"/>
              </a:rPr>
              <a:t>3</a:t>
            </a:r>
          </a:p>
          <a:p>
            <a:pPr lvl="0" indent="0">
              <a:buNone/>
            </a:pPr>
            <a:r>
              <a:rPr i="1">
                <a:solidFill>
                  <a:srgbClr val="60A0B0"/>
                </a:solidFill>
                <a:latin typeface="Courier"/>
              </a:rPr>
              <a:t># Kan ook objecttypen combineren</a:t>
            </a:r>
            <a:br/>
            <a:r>
              <a:rPr>
                <a:latin typeface="Courier"/>
              </a:rPr>
              <a:t>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A070"/>
                </a:solidFill>
                <a:latin typeface="Courier"/>
              </a:rPr>
              <a:t>2</a:t>
            </a:r>
            <a:r>
              <a:rPr>
                <a:latin typeface="Courier"/>
              </a:rPr>
              <a:t>)</a:t>
            </a:r>
            <a:br/>
            <a:br/>
            <a:r>
              <a:rPr i="1">
                <a:solidFill>
                  <a:srgbClr val="60A0B0"/>
                </a:solidFill>
                <a:latin typeface="Courier"/>
              </a:rPr>
              <a:t># Tonen</a:t>
            </a:r>
            <a:br/>
            <a:r>
              <a:rPr>
                <a:latin typeface="Courier"/>
              </a:rPr>
              <a:t>t</a:t>
            </a:r>
          </a:p>
          <a:p>
            <a:pPr lvl="0" indent="0">
              <a:buNone/>
            </a:pPr>
            <a:r>
              <a:rPr>
                <a:latin typeface="Courier"/>
              </a:rPr>
              <a:t>('one', 2)</a:t>
            </a:r>
          </a:p>
          <a:p>
            <a:pPr lvl="0" indent="0">
              <a:buNone/>
            </a:pPr>
            <a:r>
              <a:rPr i="1">
                <a:solidFill>
                  <a:srgbClr val="60A0B0"/>
                </a:solidFill>
                <a:latin typeface="Courier"/>
              </a:rPr>
              <a:t># Gebruik indexering net zoals we hadden met de lijsten gecodeerd</a:t>
            </a:r>
            <a:br/>
            <a:r>
              <a:rPr>
                <a:latin typeface="Courier"/>
              </a:rPr>
              <a:t>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Snijden/Sliceren net zoals een lijst</a:t>
            </a:r>
            <a:br/>
            <a:r>
              <a:rPr>
                <a:latin typeface="Courier"/>
              </a:rPr>
              <a:t>t[</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2</a:t>
            </a:r>
          </a:p>
          <a:p>
            <a:pPr lvl="0" marL="0" indent="0">
              <a:spcBef>
                <a:spcPts val="3000"/>
              </a:spcBef>
              <a:buNone/>
            </a:pPr>
            <a:r>
              <a:rPr b="1"/>
              <a:t>Basis Tuple-methoden</a:t>
            </a:r>
          </a:p>
          <a:p>
            <a:pPr lvl="0" marL="0" indent="0">
              <a:buNone/>
            </a:pPr>
            <a:r>
              <a:rPr/>
              <a:t>Tuples hebben ingebouwde methoden, maar niet zoveel als lijsten. Laten we er twee bekijken:</a:t>
            </a:r>
          </a:p>
          <a:p>
            <a:pPr lvl="0" indent="0">
              <a:buNone/>
            </a:pPr>
            <a:r>
              <a:rPr i="1">
                <a:solidFill>
                  <a:srgbClr val="60A0B0"/>
                </a:solidFill>
                <a:latin typeface="Courier"/>
              </a:rPr>
              <a:t># Gebruik .index om een waarde in te voeren en de index terug te geven</a:t>
            </a:r>
            <a:br/>
            <a:r>
              <a:rPr>
                <a:latin typeface="Courier"/>
              </a:rPr>
              <a:t>t.index(</a:t>
            </a:r>
            <a:r>
              <a:rPr>
                <a:solidFill>
                  <a:srgbClr val="4070A0"/>
                </a:solidFill>
                <a:latin typeface="Courier"/>
              </a:rPr>
              <a:t>'one'</a:t>
            </a:r>
            <a:r>
              <a:rPr>
                <a:latin typeface="Courier"/>
              </a:rPr>
              <a:t>)</a:t>
            </a:r>
          </a:p>
          <a:p>
            <a:pPr lvl="0" indent="0">
              <a:buNone/>
            </a:pPr>
            <a:r>
              <a:rPr>
                <a:latin typeface="Courier"/>
              </a:rPr>
              <a:t>0</a:t>
            </a:r>
          </a:p>
          <a:p>
            <a:pPr lvl="0" indent="0">
              <a:buNone/>
            </a:pPr>
            <a:r>
              <a:rPr i="1">
                <a:solidFill>
                  <a:srgbClr val="60A0B0"/>
                </a:solidFill>
                <a:latin typeface="Courier"/>
              </a:rPr>
              <a:t># Gebruik .count om het aantal keren te tellen dat een waarde verschijnt</a:t>
            </a:r>
            <a:br/>
            <a:r>
              <a:rPr>
                <a:latin typeface="Courier"/>
              </a:rPr>
              <a:t>t.count(</a:t>
            </a:r>
            <a:r>
              <a:rPr>
                <a:solidFill>
                  <a:srgbClr val="4070A0"/>
                </a:solidFill>
                <a:latin typeface="Courier"/>
              </a:rPr>
              <a:t>'one'</a:t>
            </a:r>
            <a:r>
              <a:rPr>
                <a:latin typeface="Courier"/>
              </a:rPr>
              <a:t>)</a:t>
            </a:r>
          </a:p>
          <a:p>
            <a:pPr lvl="0" indent="0">
              <a:buNone/>
            </a:pPr>
            <a:r>
              <a:rPr>
                <a:latin typeface="Courier"/>
              </a:rPr>
              <a:t>1</a:t>
            </a:r>
          </a:p>
          <a:p>
            <a:pPr lvl="0" marL="0" indent="0">
              <a:spcBef>
                <a:spcPts val="3000"/>
              </a:spcBef>
              <a:buNone/>
            </a:pPr>
            <a:r>
              <a:rPr b="1"/>
              <a:t>Onveranderlijkheid/Immutability</a:t>
            </a:r>
          </a:p>
          <a:p>
            <a:pPr lvl="0" marL="0" indent="0">
              <a:buNone/>
            </a:pPr>
            <a:r>
              <a:rPr/>
              <a:t>Het kan niet genoeg benadrukt worden dat tuples immutable (onveranderlijk) zijn. Laten we eens testen hoe belangrijk deze inhoud is::</a:t>
            </a:r>
          </a:p>
          <a:p>
            <a:pPr lvl="0" indent="0">
              <a:buNone/>
            </a:pPr>
            <a:r>
              <a:rPr>
                <a:latin typeface="Courier"/>
              </a:rPr>
              <a:t>t[</a:t>
            </a:r>
            <a:r>
              <a:rPr>
                <a:solidFill>
                  <a:srgbClr val="40A070"/>
                </a:solidFill>
                <a:latin typeface="Courier"/>
              </a:rPr>
              <a:t>0</a:t>
            </a:r>
            <a:r>
              <a:rPr>
                <a:latin typeface="Courier"/>
              </a:rPr>
              <a:t>]</a:t>
            </a:r>
            <a:r>
              <a:rPr>
                <a:solidFill>
                  <a:srgbClr val="666666"/>
                </a:solidFill>
                <a:latin typeface="Courier"/>
              </a:rPr>
              <a:t>=</a:t>
            </a:r>
            <a:r>
              <a:rPr>
                <a:latin typeface="Courier"/>
              </a:rPr>
              <a:t> </a:t>
            </a:r>
            <a:r>
              <a:rPr>
                <a:solidFill>
                  <a:srgbClr val="4070A0"/>
                </a:solidFill>
                <a:latin typeface="Courier"/>
              </a:rPr>
              <a:t>'change'</a:t>
            </a:r>
          </a:p>
          <a:p>
            <a:pPr lvl="0" indent="0">
              <a:buNone/>
            </a:pPr>
            <a:r>
              <a:rPr>
                <a:latin typeface="Courier"/>
              </a:rPr>
              <a:t>---------------------------------------------------------------------------
TypeError                                 Traceback (most recent call last)
&lt;ipython-input-8-1257c0aa9edd&gt; in &lt;module&gt;()
----&gt; 1 t[0]= 'change'
TypeError: 'tuple' object does not support item assignment</a:t>
            </a:r>
          </a:p>
          <a:p>
            <a:pPr lvl="0" marL="0" indent="0">
              <a:buNone/>
            </a:pPr>
            <a:r>
              <a:rPr/>
              <a:t>Vanwege deze onveranderlijkheid kunnen tuples niet groeien. Als een tuple eenmaal is gemaakt, kunnen we er niets meer aan toevoegen.</a:t>
            </a:r>
          </a:p>
          <a:p>
            <a:pPr lvl="0" indent="0">
              <a:buNone/>
            </a:pPr>
            <a:r>
              <a:rPr>
                <a:latin typeface="Courier"/>
              </a:rPr>
              <a:t>t.append(</a:t>
            </a:r>
            <a:r>
              <a:rPr>
                <a:solidFill>
                  <a:srgbClr val="4070A0"/>
                </a:solidFill>
                <a:latin typeface="Courier"/>
              </a:rPr>
              <a:t>'nope'</a:t>
            </a:r>
            <a:r>
              <a:rPr>
                <a:latin typeface="Courier"/>
              </a:rPr>
              <a:t>)</a:t>
            </a:r>
          </a:p>
          <a:p>
            <a:pPr lvl="0" indent="0">
              <a:buNone/>
            </a:pPr>
            <a:r>
              <a:rPr>
                <a:latin typeface="Courier"/>
              </a:rPr>
              <a:t>---------------------------------------------------------------------------
AttributeError                            Traceback (most recent call last)
&lt;ipython-input-9-b75f5b09ac19&gt; in &lt;module&gt;()
----&gt; 1 t.append('nope')
AttributeError: 'tuple' object has no attribute 'append'</a:t>
            </a:r>
          </a:p>
          <a:p>
            <a:pPr lvl="0" marL="0" indent="0">
              <a:spcBef>
                <a:spcPts val="3000"/>
              </a:spcBef>
              <a:buNone/>
            </a:pPr>
            <a:r>
              <a:rPr b="1"/>
              <a:t>Wanneer tuples gebruiken?</a:t>
            </a:r>
          </a:p>
          <a:p>
            <a:pPr lvl="0" marL="0" indent="0">
              <a:buNone/>
            </a:pPr>
            <a:r>
              <a:rPr/>
              <a:t>Je vraagt ​​je misschien af: “Waarom zou je tuples gebruiken als ze minder beschikbare methoden hebben?” Om eerlijk te zijn, tuples worden niet zo vaak gebruikt als lijsten bij het programmeren, maar worden gebruikt wanneer onveranderlijkheid noodzakelijk is. Als u in uw programma een object doorgeeft en ervoor moet zorgen dat het niet wordt gewijzigd, wordt een tuple uw oplossing. Het biedt een handige bron van gegevensintegriteit (data integrity).</a:t>
            </a:r>
          </a:p>
          <a:p>
            <a:pPr lvl="0" marL="0" indent="0">
              <a:buNone/>
            </a:pPr>
            <a:r>
              <a:rPr/>
              <a:t>Je zou nu in staat moeten zijn om tuples in je programmering te maken en te gebruiken, evenals hun immutability (onveranderlijkheid) goed genoeg te begrijpen.</a:t>
            </a:r>
          </a:p>
          <a:p>
            <a:pPr lvl="0" marL="0" indent="0">
              <a:buNone/>
            </a:pPr>
            <a:r>
              <a:rPr/>
              <a:t>Veel success met programmeren!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2022-11-30T23:21:31Z</dcterms:created>
  <dcterms:modified xsi:type="dcterms:W3CDTF">2022-11-30T23:21:31Z</dcterms:modified>
</cp:coreProperties>
</file>

<file path=docProps/custom.xml><?xml version="1.0" encoding="utf-8"?>
<Properties xmlns="http://schemas.openxmlformats.org/officeDocument/2006/custom-properties" xmlns:vt="http://schemas.openxmlformats.org/officeDocument/2006/docPropsVTypes"/>
</file>