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Python les-materialen  Yilmaz Mustafa, Instructeur Java/Python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Booleans</a:t>
            </a:r>
          </a:p>
        </p:txBody>
      </p:sp>
      <p:sp>
        <p:nvSpPr>
          <p:cNvPr id="3" name="Content Placeholder 2"/>
          <p:cNvSpPr>
            <a:spLocks noGrp="1"/>
          </p:cNvSpPr>
          <p:nvPr>
            <p:ph idx="1"/>
          </p:nvPr>
        </p:nvSpPr>
        <p:spPr/>
        <p:txBody>
          <a:bodyPr/>
          <a:lstStyle/>
          <a:p>
            <a:pPr lvl="0" marL="0" indent="0">
              <a:buNone/>
            </a:pPr>
            <a:r>
              <a:rPr/>
              <a:t>Voor de volgende quizvragen krijgen we een voorbeeld van vergelijkingsoperatoren. In de onderstaande tabel zijn a=3 en b=4.</a:t>
            </a:r>
          </a:p>
          <a:p>
            <a:pPr lvl="0" marL="0" indent="0">
              <a:buNone/>
            </a:pPr>
            <a:r>
              <a:rPr/>
              <a:t>Operator</a:t>
            </a:r>
          </a:p>
          <a:p>
            <a:pPr lvl="0" marL="0" indent="0">
              <a:buNone/>
            </a:pPr>
            <a:r>
              <a:rPr/>
              <a:t>Beschrijving</a:t>
            </a:r>
          </a:p>
          <a:p>
            <a:pPr lvl="0" marL="0" indent="0">
              <a:buNone/>
            </a:pPr>
            <a:r>
              <a:rPr/>
              <a:t>Voorbeeld</a:t>
            </a:r>
          </a:p>
          <a:p>
            <a:pPr lvl="0" marL="0" indent="0">
              <a:buNone/>
            </a:pPr>
            <a:r>
              <a:rPr/>
              <a:t>==</a:t>
            </a:r>
          </a:p>
          <a:p>
            <a:pPr lvl="0" marL="0" indent="0">
              <a:buNone/>
            </a:pPr>
            <a:r>
              <a:rPr/>
              <a:t>Als de waarden van twee operanden gelijk zijn, wordt de voorwaarde True.</a:t>
            </a:r>
          </a:p>
          <a:p>
            <a:pPr lvl="0" marL="0" indent="0">
              <a:buNone/>
            </a:pPr>
            <a:r>
              <a:rPr/>
              <a:t>(a == b) is not true.</a:t>
            </a:r>
          </a:p>
          <a:p>
            <a:pPr lvl="0" marL="0" indent="0">
              <a:buNone/>
            </a:pPr>
            <a:r>
              <a:rPr/>
              <a:t>!=</a:t>
            </a:r>
          </a:p>
          <a:p>
            <a:pPr lvl="0" marL="0" indent="0">
              <a:buNone/>
            </a:pPr>
            <a:r>
              <a:rPr/>
              <a:t>Als de waarden van twee operanden niet gelijk zijn, wordt de voorwaarde ‘True’.</a:t>
            </a:r>
          </a:p>
          <a:p>
            <a:pPr lvl="0" marL="0" indent="0">
              <a:buNone/>
            </a:pPr>
            <a:r>
              <a:rPr/>
              <a:t>(a != b) is true.</a:t>
            </a:r>
          </a:p>
          <a:p>
            <a:pPr lvl="0" marL="0" indent="0">
              <a:buNone/>
            </a:pPr>
            <a:r>
              <a:rPr/>
              <a:t>&gt;</a:t>
            </a:r>
          </a:p>
          <a:p>
            <a:pPr lvl="0" marL="0" indent="0">
              <a:buNone/>
            </a:pPr>
            <a:r>
              <a:rPr/>
              <a:t>Als de waarde van de linker operand groter is dan de waarde van de rechter operand, wordt de voorwaarde ‘True’.</a:t>
            </a:r>
          </a:p>
          <a:p>
            <a:pPr lvl="0" marL="0" indent="0">
              <a:buNone/>
            </a:pPr>
            <a:r>
              <a:rPr/>
              <a:t>(a &gt; b) is not true.</a:t>
            </a:r>
          </a:p>
          <a:p>
            <a:pPr lvl="0" marL="0" indent="0">
              <a:buNone/>
            </a:pPr>
            <a:r>
              <a:rPr/>
              <a:t>&lt;</a:t>
            </a:r>
          </a:p>
          <a:p>
            <a:pPr lvl="0" marL="0" indent="0">
              <a:buNone/>
            </a:pPr>
            <a:r>
              <a:rPr/>
              <a:t>Als de waarde van de linker operand kleiner is dan de waarde van de rechter operand, wordt de voorwaarde ‘True’.</a:t>
            </a:r>
          </a:p>
          <a:p>
            <a:pPr lvl="0" marL="0" indent="0">
              <a:buNone/>
            </a:pPr>
            <a:r>
              <a:rPr/>
              <a:t>(a &lt; b) is true.</a:t>
            </a:r>
          </a:p>
          <a:p>
            <a:pPr lvl="0" marL="0" indent="0">
              <a:buNone/>
            </a:pPr>
            <a:r>
              <a:rPr/>
              <a:t>&gt;=</a:t>
            </a:r>
          </a:p>
          <a:p>
            <a:pPr lvl="0" marL="0" indent="0">
              <a:buNone/>
            </a:pPr>
            <a:r>
              <a:rPr/>
              <a:t>Als de waarde van de linker operand groter is dan of gelijk is aan de waarde van de rechter operand, wordt de voorwaarde ‘True’.</a:t>
            </a:r>
          </a:p>
          <a:p>
            <a:pPr lvl="0" marL="0" indent="0">
              <a:buNone/>
            </a:pPr>
            <a:r>
              <a:rPr/>
              <a:t>(a &gt;= b) is not true.</a:t>
            </a:r>
          </a:p>
          <a:p>
            <a:pPr lvl="0" marL="0" indent="0">
              <a:buNone/>
            </a:pPr>
            <a:r>
              <a:rPr/>
              <a:t>&lt;=</a:t>
            </a:r>
          </a:p>
          <a:p>
            <a:pPr lvl="0" marL="0" indent="0">
              <a:buNone/>
            </a:pPr>
            <a:r>
              <a:rPr/>
              <a:t>Als de waarde van de linker operand kleiner is dan of gelijk is aan de waarde van de rechter operand, wordt de voorwaarde ‘True’.</a:t>
            </a:r>
          </a:p>
          <a:p>
            <a:pPr lvl="0" marL="0" indent="0">
              <a:buNone/>
            </a:pPr>
            <a:r>
              <a:rPr/>
              <a:t>(a &lt;= b) is true.</a:t>
            </a:r>
          </a:p>
          <a:p>
            <a:pPr lvl="0" marL="0" indent="0">
              <a:buNone/>
            </a:pPr>
            <a:r>
              <a:rPr/>
              <a:t>Wat zal de resulterende Boolean zijn van de volgende stukjes code (antwoord eerst en controleer door het in te typen!)</a:t>
            </a:r>
          </a:p>
          <a:p>
            <a:pPr lvl="0" indent="0">
              <a:buNone/>
            </a:pPr>
            <a:r>
              <a:rPr i="1">
                <a:solidFill>
                  <a:srgbClr val="60A0B0"/>
                </a:solidFill>
                <a:latin typeface="Courier"/>
              </a:rPr>
              <a:t># Beantwoord voordat u de cel uitvoert</a:t>
            </a:r>
            <a:br/>
            <a:r>
              <a:rPr>
                <a:solidFill>
                  <a:srgbClr val="40A070"/>
                </a:solidFill>
                <a:latin typeface="Courier"/>
              </a:rPr>
              <a:t>2</a:t>
            </a:r>
            <a:r>
              <a:rPr>
                <a:latin typeface="Courier"/>
              </a:rPr>
              <a:t> </a:t>
            </a:r>
            <a:r>
              <a:rPr>
                <a:solidFill>
                  <a:srgbClr val="666666"/>
                </a:solidFill>
                <a:latin typeface="Courier"/>
              </a:rPr>
              <a:t>&gt;</a:t>
            </a:r>
            <a:r>
              <a:rPr>
                <a:latin typeface="Courier"/>
              </a:rPr>
              <a:t> </a:t>
            </a:r>
            <a:r>
              <a:rPr>
                <a:solidFill>
                  <a:srgbClr val="40A070"/>
                </a:solidFill>
                <a:latin typeface="Courier"/>
              </a:rPr>
              <a:t>3</a:t>
            </a:r>
          </a:p>
          <a:p>
            <a:pPr lvl="0" indent="0">
              <a:buNone/>
            </a:pPr>
            <a:r>
              <a:rPr i="1">
                <a:solidFill>
                  <a:srgbClr val="60A0B0"/>
                </a:solidFill>
                <a:latin typeface="Courier"/>
              </a:rPr>
              <a:t># Beantwoord voordat u de cel uitvoert</a:t>
            </a:r>
            <a:br/>
            <a:r>
              <a:rPr>
                <a:solidFill>
                  <a:srgbClr val="40A070"/>
                </a:solidFill>
                <a:latin typeface="Courier"/>
              </a:rPr>
              <a:t>3</a:t>
            </a:r>
            <a:r>
              <a:rPr>
                <a:latin typeface="Courier"/>
              </a:rPr>
              <a:t> </a:t>
            </a:r>
            <a:r>
              <a:rPr>
                <a:solidFill>
                  <a:srgbClr val="666666"/>
                </a:solidFill>
                <a:latin typeface="Courier"/>
              </a:rPr>
              <a:t>&lt;=</a:t>
            </a:r>
            <a:r>
              <a:rPr>
                <a:latin typeface="Courier"/>
              </a:rPr>
              <a:t> </a:t>
            </a:r>
            <a:r>
              <a:rPr>
                <a:solidFill>
                  <a:srgbClr val="40A070"/>
                </a:solidFill>
                <a:latin typeface="Courier"/>
              </a:rPr>
              <a:t>2</a:t>
            </a:r>
          </a:p>
          <a:p>
            <a:pPr lvl="0" indent="0">
              <a:buNone/>
            </a:pPr>
            <a:r>
              <a:rPr i="1">
                <a:solidFill>
                  <a:srgbClr val="60A0B0"/>
                </a:solidFill>
                <a:latin typeface="Courier"/>
              </a:rPr>
              <a:t># Beantwoord voordat u de cel uitvoert</a:t>
            </a:r>
            <a:br/>
            <a:r>
              <a:rPr>
                <a:solidFill>
                  <a:srgbClr val="40A070"/>
                </a:solidFill>
                <a:latin typeface="Courier"/>
              </a:rPr>
              <a:t>3</a:t>
            </a:r>
            <a:r>
              <a:rPr>
                <a:latin typeface="Courier"/>
              </a:rPr>
              <a:t> </a:t>
            </a:r>
            <a:r>
              <a:rPr>
                <a:solidFill>
                  <a:srgbClr val="666666"/>
                </a:solidFill>
                <a:latin typeface="Courier"/>
              </a:rPr>
              <a:t>==</a:t>
            </a:r>
            <a:r>
              <a:rPr>
                <a:latin typeface="Courier"/>
              </a:rPr>
              <a:t> </a:t>
            </a:r>
            <a:r>
              <a:rPr>
                <a:solidFill>
                  <a:srgbClr val="40A070"/>
                </a:solidFill>
                <a:latin typeface="Courier"/>
              </a:rPr>
              <a:t>2.0</a:t>
            </a:r>
          </a:p>
          <a:p>
            <a:pPr lvl="0" indent="0">
              <a:buNone/>
            </a:pPr>
            <a:r>
              <a:rPr i="1">
                <a:solidFill>
                  <a:srgbClr val="60A0B0"/>
                </a:solidFill>
                <a:latin typeface="Courier"/>
              </a:rPr>
              <a:t># Beantwoord voordat u de cel uitvoert</a:t>
            </a:r>
            <a:br/>
            <a:r>
              <a:rPr>
                <a:solidFill>
                  <a:srgbClr val="40A070"/>
                </a:solidFill>
                <a:latin typeface="Courier"/>
              </a:rPr>
              <a:t>3.0</a:t>
            </a:r>
            <a:r>
              <a:rPr>
                <a:latin typeface="Courier"/>
              </a:rPr>
              <a:t> </a:t>
            </a:r>
            <a:r>
              <a:rPr>
                <a:solidFill>
                  <a:srgbClr val="666666"/>
                </a:solidFill>
                <a:latin typeface="Courier"/>
              </a:rPr>
              <a:t>==</a:t>
            </a:r>
            <a:r>
              <a:rPr>
                <a:latin typeface="Courier"/>
              </a:rPr>
              <a:t> </a:t>
            </a:r>
            <a:r>
              <a:rPr>
                <a:solidFill>
                  <a:srgbClr val="40A070"/>
                </a:solidFill>
                <a:latin typeface="Courier"/>
              </a:rPr>
              <a:t>3</a:t>
            </a:r>
          </a:p>
          <a:p>
            <a:pPr lvl="0" indent="0">
              <a:buNone/>
            </a:pPr>
            <a:r>
              <a:rPr i="1">
                <a:solidFill>
                  <a:srgbClr val="60A0B0"/>
                </a:solidFill>
                <a:latin typeface="Courier"/>
              </a:rPr>
              <a:t># Beantwoord voordat u de cel uitvoert</a:t>
            </a:r>
            <a:br/>
            <a:r>
              <a:rPr>
                <a:solidFill>
                  <a:srgbClr val="40A070"/>
                </a:solidFill>
                <a:latin typeface="Courier"/>
              </a:rPr>
              <a:t>4</a:t>
            </a:r>
            <a:r>
              <a:rPr>
                <a:solidFill>
                  <a:srgbClr val="666666"/>
                </a:solidFill>
                <a:latin typeface="Courier"/>
              </a:rPr>
              <a:t>**</a:t>
            </a:r>
            <a:r>
              <a:rPr>
                <a:solidFill>
                  <a:srgbClr val="40A070"/>
                </a:solidFill>
                <a:latin typeface="Courier"/>
              </a:rPr>
              <a:t>0.5</a:t>
            </a:r>
            <a:r>
              <a:rPr>
                <a:latin typeface="Courier"/>
              </a:rPr>
              <a:t> </a:t>
            </a:r>
            <a:r>
              <a:rPr>
                <a:solidFill>
                  <a:srgbClr val="666666"/>
                </a:solidFill>
                <a:latin typeface="Courier"/>
              </a:rPr>
              <a:t>!=</a:t>
            </a:r>
            <a:r>
              <a:rPr>
                <a:latin typeface="Courier"/>
              </a:rPr>
              <a:t> </a:t>
            </a:r>
            <a:r>
              <a:rPr>
                <a:solidFill>
                  <a:srgbClr val="40A070"/>
                </a:solidFill>
                <a:latin typeface="Courier"/>
              </a:rPr>
              <a:t>2</a:t>
            </a:r>
          </a:p>
          <a:p>
            <a:pPr lvl="0" marL="0" indent="0">
              <a:buNone/>
            </a:pPr>
            <a:r>
              <a:rPr/>
              <a:t>Laatste vraag: Wat is de booleaanse uitvoer van het onderstaande cel-blok?</a:t>
            </a:r>
          </a:p>
          <a:p>
            <a:pPr lvl="0" indent="0">
              <a:buNone/>
            </a:pPr>
            <a:r>
              <a:rPr i="1">
                <a:solidFill>
                  <a:srgbClr val="60A0B0"/>
                </a:solidFill>
                <a:latin typeface="Courier"/>
              </a:rPr>
              <a:t># twee geneste lijsten</a:t>
            </a:r>
            <a:br/>
            <a:r>
              <a:rPr>
                <a:latin typeface="Courier"/>
              </a:rPr>
              <a:t>l_one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br/>
            <a:r>
              <a:rPr>
                <a:latin typeface="Courier"/>
              </a:rPr>
              <a:t>l_two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70A0"/>
                </a:solidFill>
                <a:latin typeface="Courier"/>
              </a:rPr>
              <a:t>'k1'</a:t>
            </a:r>
            <a:r>
              <a:rPr>
                <a:latin typeface="Courier"/>
              </a:rPr>
              <a:t>:</a:t>
            </a:r>
            <a:r>
              <a:rPr>
                <a:solidFill>
                  <a:srgbClr val="40A070"/>
                </a:solidFill>
                <a:latin typeface="Courier"/>
              </a:rPr>
              <a:t>4</a:t>
            </a:r>
            <a:r>
              <a:rPr>
                <a:latin typeface="Courier"/>
              </a:rPr>
              <a:t>}]</a:t>
            </a:r>
            <a:br/>
            <a:br/>
            <a:r>
              <a:rPr i="1">
                <a:solidFill>
                  <a:srgbClr val="60A0B0"/>
                </a:solidFill>
                <a:latin typeface="Courier"/>
              </a:rPr>
              <a:t># True of False?</a:t>
            </a:r>
            <a:br/>
            <a:r>
              <a:rPr>
                <a:latin typeface="Courier"/>
              </a:rPr>
              <a:t>l_one[</a:t>
            </a:r>
            <a:r>
              <a:rPr>
                <a:solidFill>
                  <a:srgbClr val="40A070"/>
                </a:solidFill>
                <a:latin typeface="Courier"/>
              </a:rPr>
              <a:t>2</a:t>
            </a:r>
            <a:r>
              <a:rPr>
                <a:latin typeface="Courier"/>
              </a:rPr>
              <a:t>][</a:t>
            </a:r>
            <a:r>
              <a:rPr>
                <a:solidFill>
                  <a:srgbClr val="40A070"/>
                </a:solidFill>
                <a:latin typeface="Courier"/>
              </a:rPr>
              <a:t>0</a:t>
            </a:r>
            <a:r>
              <a:rPr>
                <a:latin typeface="Courier"/>
              </a:rPr>
              <a:t>] </a:t>
            </a:r>
            <a:r>
              <a:rPr>
                <a:solidFill>
                  <a:srgbClr val="666666"/>
                </a:solidFill>
                <a:latin typeface="Courier"/>
              </a:rPr>
              <a:t>&gt;=</a:t>
            </a:r>
            <a:r>
              <a:rPr>
                <a:latin typeface="Courier"/>
              </a:rPr>
              <a:t> l_two[</a:t>
            </a:r>
            <a:r>
              <a:rPr>
                <a:solidFill>
                  <a:srgbClr val="40A070"/>
                </a:solidFill>
                <a:latin typeface="Courier"/>
              </a:rPr>
              <a:t>2</a:t>
            </a:r>
            <a:r>
              <a:rPr>
                <a:latin typeface="Courier"/>
              </a:rPr>
              <a:t>][</a:t>
            </a:r>
            <a:r>
              <a:rPr>
                <a:solidFill>
                  <a:srgbClr val="4070A0"/>
                </a:solidFill>
                <a:latin typeface="Courier"/>
              </a:rPr>
              <a:t>'k1'</a:t>
            </a:r>
            <a:r>
              <a:rPr>
                <a:latin typeface="Courie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Goed</a:t>
            </a:r>
            <a:r>
              <a:rPr/>
              <a:t> </a:t>
            </a:r>
            <a:r>
              <a:rPr/>
              <a:t>gedaan</a:t>
            </a:r>
            <a:r>
              <a:rPr/>
              <a:t> </a:t>
            </a:r>
            <a:r>
              <a:rPr/>
              <a:t>bij</a:t>
            </a:r>
            <a:r>
              <a:rPr/>
              <a:t> </a:t>
            </a:r>
            <a:r>
              <a:rPr/>
              <a:t>je</a:t>
            </a:r>
            <a:r>
              <a:rPr/>
              <a:t> </a:t>
            </a:r>
            <a:r>
              <a:rPr/>
              <a:t>eerste</a:t>
            </a:r>
            <a:r>
              <a:rPr/>
              <a:t> </a:t>
            </a:r>
            <a:r>
              <a:rPr/>
              <a:t>opdracht!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Opdrachten</a:t>
            </a:r>
            <a:r>
              <a:rPr/>
              <a:t> </a:t>
            </a:r>
            <a:r>
              <a:rPr/>
              <a:t>Hoofdstuk</a:t>
            </a:r>
            <a:r>
              <a:rPr/>
              <a:t> </a:t>
            </a:r>
            <a:r>
              <a:rPr/>
              <a:t>00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je</a:t>
            </a:r>
            <a:r>
              <a:rPr/>
              <a:t> </a:t>
            </a:r>
            <a:r>
              <a:rPr/>
              <a:t>eigen</a:t>
            </a:r>
            <a:r>
              <a:rPr/>
              <a:t> </a:t>
            </a:r>
            <a:r>
              <a:rPr/>
              <a:t>kennis.</a:t>
            </a:r>
          </a:p>
        </p:txBody>
      </p:sp>
      <p:sp>
        <p:nvSpPr>
          <p:cNvPr id="3" name="Content Placeholder 2"/>
          <p:cNvSpPr>
            <a:spLocks noGrp="1"/>
          </p:cNvSpPr>
          <p:nvPr>
            <p:ph idx="1"/>
          </p:nvPr>
        </p:nvSpPr>
        <p:spPr/>
        <p:txBody>
          <a:bodyPr/>
          <a:lstStyle/>
          <a:p>
            <a:pPr lvl="0" marL="0" indent="0">
              <a:buNone/>
            </a:pPr>
            <a:r>
              <a:rPr/>
              <a:t>** Beantwoord de volgende vragen **</a:t>
            </a:r>
          </a:p>
          <a:p>
            <a:pPr lvl="0" marL="0" indent="0">
              <a:buNone/>
            </a:pPr>
            <a:r>
              <a:rPr/>
              <a:t>Schrijf (of zeg het gewoon hardop tegen jezelf) een korte beschrijving van alle volgende objecttypen en gegevensstructuren waarover we hebben geleerd. U kunt de onderstaande cel bewerken door erop te dubbelklikken. Dit is echt alleen om te testen of je het verschil hiertussen weet, dus voel je vrij om er gewoon over na te denken, aangezien je antwoorden zelfbeoordeeld zijn.</a:t>
            </a:r>
          </a:p>
          <a:p>
            <a:pPr lvl="0" marL="0" indent="0">
              <a:buNone/>
            </a:pPr>
            <a:r>
              <a:rPr/>
              <a:t>Dubbelklik HIER om deze markdown-cel te bewerken en antwoorden te schrijven.</a:t>
            </a:r>
          </a:p>
          <a:p>
            <a:pPr lvl="0" marL="0" indent="0">
              <a:buNone/>
            </a:pPr>
            <a:r>
              <a:rPr/>
              <a:t>Getallen:</a:t>
            </a:r>
          </a:p>
          <a:p>
            <a:pPr lvl="0" marL="0" indent="0">
              <a:buNone/>
            </a:pPr>
            <a:r>
              <a:rPr/>
              <a:t>Strings:</a:t>
            </a:r>
          </a:p>
          <a:p>
            <a:pPr lvl="0" marL="0" indent="0">
              <a:buNone/>
            </a:pPr>
            <a:r>
              <a:rPr/>
              <a:t>Lists:</a:t>
            </a:r>
          </a:p>
          <a:p>
            <a:pPr lvl="0" marL="0" indent="0">
              <a:buNone/>
            </a:pPr>
            <a:r>
              <a:rPr/>
              <a:t>Tuples:</a:t>
            </a:r>
          </a:p>
          <a:p>
            <a:pPr lvl="0" marL="0" indent="0">
              <a:buNone/>
            </a:pPr>
            <a:r>
              <a:rPr/>
              <a:t>Dictionaries: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Getallen</a:t>
            </a:r>
          </a:p>
        </p:txBody>
      </p:sp>
      <p:sp>
        <p:nvSpPr>
          <p:cNvPr id="3" name="Content Placeholder 2"/>
          <p:cNvSpPr>
            <a:spLocks noGrp="1"/>
          </p:cNvSpPr>
          <p:nvPr>
            <p:ph idx="1"/>
          </p:nvPr>
        </p:nvSpPr>
        <p:spPr/>
        <p:txBody>
          <a:bodyPr/>
          <a:lstStyle/>
          <a:p>
            <a:pPr lvl="0" marL="0" indent="0">
              <a:buNone/>
            </a:pPr>
            <a:r>
              <a:rPr/>
              <a:t>Schrijf een vergelijking die vermenigvuldiging, deling, een exponent, optelling en aftrekking (multiplication, division, an exponent, addition, and subtraction) gebruikt die gelijk is aan 100,25. Hint: dit is alleen om je geheugen/kennis van de rekenkundige basiscommando’s te testen, werk achteruit vanaf 100.25</a:t>
            </a:r>
          </a:p>
          <a:p>
            <a:pPr lvl="0" indent="0">
              <a:buNone/>
            </a:pPr>
          </a:p>
          <a:p>
            <a:pPr lvl="0" marL="0" indent="0">
              <a:buNone/>
            </a:pPr>
            <a:r>
              <a:rPr/>
              <a:t>Beantwoord deze 3 vragen zonder code te typen. Typ vervolgens code om je antwoord te controleren.</a:t>
            </a:r>
          </a:p>
          <a:p>
            <a:pPr lvl="0" indent="0">
              <a:buNone/>
            </a:pPr>
            <a:r>
              <a:rPr>
                <a:latin typeface="Courier"/>
              </a:rPr>
              <a:t>Wat retourneert het expressie zoals de volgende: 4 * (6 + 5)
Wat retourneert het expressie zoals de volgende: 4 * 6 + 5 
Wat retourneert het expressie zoals de volgende: 4 + 6 * 5 </a:t>
            </a:r>
          </a:p>
          <a:p>
            <a:pPr lvl="0" indent="0">
              <a:buNone/>
            </a:pPr>
          </a:p>
          <a:p>
            <a:pPr lvl="0" marL="0" indent="0">
              <a:buNone/>
            </a:pPr>
            <a:r>
              <a:rPr/>
              <a:t>Wat is het </a:t>
            </a:r>
            <a:r>
              <a:rPr i="1"/>
              <a:t>type</a:t>
            </a:r>
            <a:r>
              <a:rPr/>
              <a:t> van het resultaat van de uitdrukking (berekening) zoals de volgende: 3 + 1.5 + 4?</a:t>
            </a:r>
          </a:p>
          <a:p>
            <a:pPr lvl="0" marL="0" indent="0">
              <a:buNone/>
            </a:pPr>
            <a:r>
              <a:rPr/>
              <a:t>Wat zou je gebruiken om de vierkantswortel (square root) van een getal te vinden, evenals het vierkant (square)?</a:t>
            </a:r>
          </a:p>
          <a:p>
            <a:pPr lvl="0" indent="0">
              <a:buNone/>
            </a:pPr>
            <a:r>
              <a:rPr i="1">
                <a:solidFill>
                  <a:srgbClr val="60A0B0"/>
                </a:solidFill>
                <a:latin typeface="Courier"/>
              </a:rPr>
              <a:t># Square root:</a:t>
            </a:r>
          </a:p>
          <a:p>
            <a:pPr lvl="0" indent="0">
              <a:buNone/>
            </a:pPr>
            <a:r>
              <a:rPr i="1">
                <a:solidFill>
                  <a:srgbClr val="60A0B0"/>
                </a:solidFill>
                <a:latin typeface="Courier"/>
              </a:rPr>
              <a:t># Square: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Strings</a:t>
            </a:r>
          </a:p>
        </p:txBody>
      </p:sp>
      <p:sp>
        <p:nvSpPr>
          <p:cNvPr id="3" name="Content Placeholder 2"/>
          <p:cNvSpPr>
            <a:spLocks noGrp="1"/>
          </p:cNvSpPr>
          <p:nvPr>
            <p:ph idx="1"/>
          </p:nvPr>
        </p:nvSpPr>
        <p:spPr/>
        <p:txBody>
          <a:bodyPr/>
          <a:lstStyle/>
          <a:p>
            <a:pPr lvl="0" marL="0" indent="0">
              <a:buNone/>
            </a:pPr>
            <a:r>
              <a:rPr/>
              <a:t>Geef, gezien de string ‘hallo’, een indexcommando dat ‘e’ teruggeeft. Voer uw code in de cel hieronder in:</a:t>
            </a:r>
          </a:p>
          <a:p>
            <a:pPr lvl="0" indent="0">
              <a:buNone/>
            </a:pPr>
            <a:r>
              <a:rPr>
                <a:latin typeface="Courier"/>
              </a:rPr>
              <a:t>s </a:t>
            </a:r>
            <a:r>
              <a:rPr>
                <a:solidFill>
                  <a:srgbClr val="666666"/>
                </a:solidFill>
                <a:latin typeface="Courier"/>
              </a:rPr>
              <a:t>=</a:t>
            </a:r>
            <a:r>
              <a:rPr>
                <a:latin typeface="Courier"/>
              </a:rPr>
              <a:t> </a:t>
            </a:r>
            <a:r>
              <a:rPr>
                <a:solidFill>
                  <a:srgbClr val="4070A0"/>
                </a:solidFill>
                <a:latin typeface="Courier"/>
              </a:rPr>
              <a:t>'hello'</a:t>
            </a:r>
            <a:br/>
            <a:r>
              <a:rPr i="1">
                <a:solidFill>
                  <a:srgbClr val="60A0B0"/>
                </a:solidFill>
                <a:latin typeface="Courier"/>
              </a:rPr>
              <a:t># Print 'e' uit met indexering</a:t>
            </a:r>
            <a:br/>
          </a:p>
          <a:p>
            <a:pPr lvl="0" marL="0" indent="0">
              <a:buNone/>
            </a:pPr>
            <a:r>
              <a:rPr/>
              <a:t>Keer (Reverse) de string ‘hallo’ om met behulp van het snijden (slicing):</a:t>
            </a:r>
          </a:p>
          <a:p>
            <a:pPr lvl="0" indent="0">
              <a:buNone/>
            </a:pPr>
            <a:r>
              <a:rPr>
                <a:latin typeface="Courier"/>
              </a:rPr>
              <a:t>s </a:t>
            </a:r>
            <a:r>
              <a:rPr>
                <a:solidFill>
                  <a:srgbClr val="666666"/>
                </a:solidFill>
                <a:latin typeface="Courier"/>
              </a:rPr>
              <a:t>=</a:t>
            </a:r>
            <a:r>
              <a:rPr>
                <a:solidFill>
                  <a:srgbClr val="4070A0"/>
                </a:solidFill>
                <a:latin typeface="Courier"/>
              </a:rPr>
              <a:t>'hello'</a:t>
            </a:r>
            <a:br/>
            <a:r>
              <a:rPr i="1">
                <a:solidFill>
                  <a:srgbClr val="60A0B0"/>
                </a:solidFill>
                <a:latin typeface="Courier"/>
              </a:rPr>
              <a:t># Keer de string om met het snijden (slicing)</a:t>
            </a:r>
            <a:br/>
          </a:p>
          <a:p>
            <a:pPr lvl="0" marL="0" indent="0">
              <a:buNone/>
            </a:pPr>
            <a:r>
              <a:rPr/>
              <a:t>Geef, gezien de String hallo, twee methoden om de letter ‘o’ te produceren met behulp van indexering.</a:t>
            </a:r>
          </a:p>
          <a:p>
            <a:pPr lvl="0" indent="0">
              <a:buNone/>
            </a:pPr>
            <a:r>
              <a:rPr>
                <a:latin typeface="Courier"/>
              </a:rPr>
              <a:t>s </a:t>
            </a:r>
            <a:r>
              <a:rPr>
                <a:solidFill>
                  <a:srgbClr val="666666"/>
                </a:solidFill>
                <a:latin typeface="Courier"/>
              </a:rPr>
              <a:t>=</a:t>
            </a:r>
            <a:r>
              <a:rPr>
                <a:solidFill>
                  <a:srgbClr val="4070A0"/>
                </a:solidFill>
                <a:latin typeface="Courier"/>
              </a:rPr>
              <a:t>'hello'</a:t>
            </a:r>
            <a:br/>
            <a:r>
              <a:rPr i="1">
                <a:solidFill>
                  <a:srgbClr val="60A0B0"/>
                </a:solidFill>
                <a:latin typeface="Courier"/>
              </a:rPr>
              <a:t># Print de 'o' uit</a:t>
            </a:r>
            <a:br/>
            <a:br/>
            <a:r>
              <a:rPr i="1">
                <a:solidFill>
                  <a:srgbClr val="60A0B0"/>
                </a:solidFill>
                <a:latin typeface="Courier"/>
              </a:rPr>
              <a:t># Methode 1:</a:t>
            </a:r>
            <a:br/>
          </a:p>
          <a:p>
            <a:pPr lvl="0" indent="0">
              <a:buNone/>
            </a:pPr>
            <a:r>
              <a:rPr i="1">
                <a:solidFill>
                  <a:srgbClr val="60A0B0"/>
                </a:solidFill>
                <a:latin typeface="Courier"/>
              </a:rPr>
              <a:t># Methode 2:</a:t>
            </a:r>
            <a:b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Lists</a:t>
            </a:r>
          </a:p>
        </p:txBody>
      </p:sp>
      <p:sp>
        <p:nvSpPr>
          <p:cNvPr id="3" name="Content Placeholder 2"/>
          <p:cNvSpPr>
            <a:spLocks noGrp="1"/>
          </p:cNvSpPr>
          <p:nvPr>
            <p:ph idx="1"/>
          </p:nvPr>
        </p:nvSpPr>
        <p:spPr/>
        <p:txBody>
          <a:bodyPr/>
          <a:lstStyle/>
          <a:p>
            <a:pPr lvl="0" marL="0" indent="0">
              <a:buNone/>
            </a:pPr>
            <a:r>
              <a:rPr/>
              <a:t>Maak deze lijst [0,0,0] aan op twee verschillende manieren samen.</a:t>
            </a:r>
          </a:p>
          <a:p>
            <a:pPr lvl="0" indent="0">
              <a:buNone/>
            </a:pPr>
            <a:r>
              <a:rPr i="1">
                <a:solidFill>
                  <a:srgbClr val="60A0B0"/>
                </a:solidFill>
                <a:latin typeface="Courier"/>
              </a:rPr>
              <a:t># Methode 1:</a:t>
            </a:r>
          </a:p>
          <a:p>
            <a:pPr lvl="0" indent="0">
              <a:buNone/>
            </a:pPr>
            <a:r>
              <a:rPr i="1">
                <a:solidFill>
                  <a:srgbClr val="60A0B0"/>
                </a:solidFill>
                <a:latin typeface="Courier"/>
              </a:rPr>
              <a:t># Methode 2:</a:t>
            </a:r>
          </a:p>
          <a:p>
            <a:pPr lvl="0" marL="0" indent="0">
              <a:buNone/>
            </a:pPr>
            <a:r>
              <a:rPr/>
              <a:t>Wijs ‘hallo’ opnieuw toe in deze geneste lijst om in plaats daarvan ‘goodbye’ te zeggen:</a:t>
            </a:r>
          </a:p>
          <a:p>
            <a:pPr lvl="0" indent="0">
              <a:buNone/>
            </a:pPr>
            <a:r>
              <a:rPr>
                <a:latin typeface="Courier"/>
              </a:rPr>
              <a:t>list3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70A0"/>
                </a:solidFill>
                <a:latin typeface="Courier"/>
              </a:rPr>
              <a:t>'hello'</a:t>
            </a:r>
            <a:r>
              <a:rPr>
                <a:latin typeface="Courier"/>
              </a:rPr>
              <a:t>]]</a:t>
            </a:r>
            <a:br/>
          </a:p>
          <a:p>
            <a:pPr lvl="0" marL="0" indent="0">
              <a:buNone/>
            </a:pPr>
            <a:r>
              <a:rPr/>
              <a:t>Sorteer de lijst hieronder:</a:t>
            </a:r>
          </a:p>
          <a:p>
            <a:pPr lvl="0" indent="0">
              <a:buNone/>
            </a:pPr>
            <a:r>
              <a:rPr>
                <a:latin typeface="Courier"/>
              </a:rPr>
              <a:t>list4 </a:t>
            </a:r>
            <a:r>
              <a:rPr>
                <a:solidFill>
                  <a:srgbClr val="666666"/>
                </a:solidFill>
                <a:latin typeface="Courier"/>
              </a:rPr>
              <a:t>=</a:t>
            </a:r>
            <a:r>
              <a:rPr>
                <a:latin typeface="Courier"/>
              </a:rPr>
              <a:t> [</a:t>
            </a:r>
            <a:r>
              <a:rPr>
                <a:solidFill>
                  <a:srgbClr val="40A070"/>
                </a:solidFill>
                <a:latin typeface="Courier"/>
              </a:rPr>
              <a:t>5</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6</a:t>
            </a:r>
            <a:r>
              <a:rPr>
                <a:latin typeface="Courier"/>
              </a:rPr>
              <a:t>,</a:t>
            </a:r>
            <a:r>
              <a:rPr>
                <a:solidFill>
                  <a:srgbClr val="40A070"/>
                </a:solidFill>
                <a:latin typeface="Courier"/>
              </a:rPr>
              <a:t>1</a:t>
            </a:r>
            <a:r>
              <a:rPr>
                <a:latin typeface="Courier"/>
              </a:rPr>
              <a:t>]</a:t>
            </a:r>
            <a:b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Dictionaries</a:t>
            </a:r>
          </a:p>
        </p:txBody>
      </p:sp>
      <p:sp>
        <p:nvSpPr>
          <p:cNvPr id="3" name="Content Placeholder 2"/>
          <p:cNvSpPr>
            <a:spLocks noGrp="1"/>
          </p:cNvSpPr>
          <p:nvPr>
            <p:ph idx="1"/>
          </p:nvPr>
        </p:nvSpPr>
        <p:spPr/>
        <p:txBody>
          <a:bodyPr/>
          <a:lstStyle/>
          <a:p>
            <a:pPr lvl="0" marL="0" indent="0">
              <a:buNone/>
            </a:pPr>
            <a:r>
              <a:rPr/>
              <a:t>Gebruik keys (sleutels) en indexering om de ‘hello’ uit de volgende dictionaries/woordenboeken te halen:</a:t>
            </a:r>
          </a:p>
          <a:p>
            <a:pPr lvl="0" indent="0">
              <a:buNone/>
            </a:pPr>
            <a:r>
              <a:rPr>
                <a:latin typeface="Courier"/>
              </a:rPr>
              <a:t>d </a:t>
            </a:r>
            <a:r>
              <a:rPr>
                <a:solidFill>
                  <a:srgbClr val="666666"/>
                </a:solidFill>
                <a:latin typeface="Courier"/>
              </a:rPr>
              <a:t>=</a:t>
            </a:r>
            <a:r>
              <a:rPr>
                <a:latin typeface="Courier"/>
              </a:rPr>
              <a:t> {</a:t>
            </a:r>
            <a:r>
              <a:rPr>
                <a:solidFill>
                  <a:srgbClr val="4070A0"/>
                </a:solidFill>
                <a:latin typeface="Courier"/>
              </a:rPr>
              <a:t>'simple_key'</a:t>
            </a:r>
            <a:r>
              <a:rPr>
                <a:latin typeface="Courier"/>
              </a:rPr>
              <a:t>:</a:t>
            </a:r>
            <a:r>
              <a:rPr>
                <a:solidFill>
                  <a:srgbClr val="4070A0"/>
                </a:solidFill>
                <a:latin typeface="Courier"/>
              </a:rPr>
              <a:t>'hello'</a:t>
            </a:r>
            <a:r>
              <a:rPr>
                <a:latin typeface="Courier"/>
              </a:rPr>
              <a:t>}</a:t>
            </a:r>
            <a:br/>
            <a:r>
              <a:rPr i="1">
                <a:solidFill>
                  <a:srgbClr val="60A0B0"/>
                </a:solidFill>
                <a:latin typeface="Courier"/>
              </a:rPr>
              <a:t># Grijp 'hello'</a:t>
            </a:r>
          </a:p>
          <a:p>
            <a:pPr lvl="0" indent="0">
              <a:buNone/>
            </a:pPr>
            <a:r>
              <a:rPr>
                <a:latin typeface="Courier"/>
              </a:rPr>
              <a:t>d </a:t>
            </a:r>
            <a:r>
              <a:rPr>
                <a:solidFill>
                  <a:srgbClr val="666666"/>
                </a:solidFill>
                <a:latin typeface="Courier"/>
              </a:rPr>
              <a:t>=</a:t>
            </a:r>
            <a:r>
              <a:rPr>
                <a:latin typeface="Courier"/>
              </a:rPr>
              <a:t> {</a:t>
            </a:r>
            <a:r>
              <a:rPr>
                <a:solidFill>
                  <a:srgbClr val="4070A0"/>
                </a:solidFill>
                <a:latin typeface="Courier"/>
              </a:rPr>
              <a:t>'k1'</a:t>
            </a:r>
            <a:r>
              <a:rPr>
                <a:latin typeface="Courier"/>
              </a:rPr>
              <a:t>:{</a:t>
            </a:r>
            <a:r>
              <a:rPr>
                <a:solidFill>
                  <a:srgbClr val="4070A0"/>
                </a:solidFill>
                <a:latin typeface="Courier"/>
              </a:rPr>
              <a:t>'k2'</a:t>
            </a:r>
            <a:r>
              <a:rPr>
                <a:latin typeface="Courier"/>
              </a:rPr>
              <a:t>:</a:t>
            </a:r>
            <a:r>
              <a:rPr>
                <a:solidFill>
                  <a:srgbClr val="4070A0"/>
                </a:solidFill>
                <a:latin typeface="Courier"/>
              </a:rPr>
              <a:t>'hello'</a:t>
            </a:r>
            <a:r>
              <a:rPr>
                <a:latin typeface="Courier"/>
              </a:rPr>
              <a:t>}}</a:t>
            </a:r>
            <a:br/>
            <a:r>
              <a:rPr i="1">
                <a:solidFill>
                  <a:srgbClr val="60A0B0"/>
                </a:solidFill>
                <a:latin typeface="Courier"/>
              </a:rPr>
              <a:t># Grijp 'hello'</a:t>
            </a:r>
          </a:p>
          <a:p>
            <a:pPr lvl="0" indent="0">
              <a:buNone/>
            </a:pPr>
            <a:r>
              <a:rPr i="1">
                <a:solidFill>
                  <a:srgbClr val="60A0B0"/>
                </a:solidFill>
                <a:latin typeface="Courier"/>
              </a:rPr>
              <a:t># Laten we een beetje tricker worden</a:t>
            </a:r>
            <a:br/>
            <a:r>
              <a:rPr>
                <a:latin typeface="Courier"/>
              </a:rPr>
              <a:t>d </a:t>
            </a:r>
            <a:r>
              <a:rPr>
                <a:solidFill>
                  <a:srgbClr val="666666"/>
                </a:solidFill>
                <a:latin typeface="Courier"/>
              </a:rPr>
              <a:t>=</a:t>
            </a:r>
            <a:r>
              <a:rPr>
                <a:latin typeface="Courier"/>
              </a:rPr>
              <a:t> {</a:t>
            </a:r>
            <a:r>
              <a:rPr>
                <a:solidFill>
                  <a:srgbClr val="4070A0"/>
                </a:solidFill>
                <a:latin typeface="Courier"/>
              </a:rPr>
              <a:t>'k1'</a:t>
            </a:r>
            <a:r>
              <a:rPr>
                <a:latin typeface="Courier"/>
              </a:rPr>
              <a:t>:[{</a:t>
            </a:r>
            <a:r>
              <a:rPr>
                <a:solidFill>
                  <a:srgbClr val="4070A0"/>
                </a:solidFill>
                <a:latin typeface="Courier"/>
              </a:rPr>
              <a:t>'nest_key'</a:t>
            </a:r>
            <a:r>
              <a:rPr>
                <a:latin typeface="Courier"/>
              </a:rPr>
              <a:t>:[</a:t>
            </a:r>
            <a:r>
              <a:rPr>
                <a:solidFill>
                  <a:srgbClr val="4070A0"/>
                </a:solidFill>
                <a:latin typeface="Courier"/>
              </a:rPr>
              <a:t>'this is deep'</a:t>
            </a:r>
            <a:r>
              <a:rPr>
                <a:latin typeface="Courier"/>
              </a:rPr>
              <a:t>,[</a:t>
            </a:r>
            <a:r>
              <a:rPr>
                <a:solidFill>
                  <a:srgbClr val="4070A0"/>
                </a:solidFill>
                <a:latin typeface="Courier"/>
              </a:rPr>
              <a:t>'hello'</a:t>
            </a:r>
            <a:r>
              <a:rPr>
                <a:latin typeface="Courier"/>
              </a:rPr>
              <a:t>]]}]}</a:t>
            </a:r>
            <a:br/>
            <a:br/>
            <a:r>
              <a:rPr i="1">
                <a:solidFill>
                  <a:srgbClr val="60A0B0"/>
                </a:solidFill>
                <a:latin typeface="Courier"/>
              </a:rPr>
              <a:t># Grijp hello</a:t>
            </a:r>
          </a:p>
          <a:p>
            <a:pPr lvl="0" indent="0">
              <a:buNone/>
            </a:pPr>
            <a:r>
              <a:rPr i="1">
                <a:solidFill>
                  <a:srgbClr val="60A0B0"/>
                </a:solidFill>
                <a:latin typeface="Courier"/>
              </a:rPr>
              <a:t># Dit zal moeilijk en vervelend zijn!</a:t>
            </a:r>
            <a:br/>
            <a:r>
              <a:rPr>
                <a:latin typeface="Courier"/>
              </a:rPr>
              <a:t>d </a:t>
            </a:r>
            <a:r>
              <a:rPr>
                <a:solidFill>
                  <a:srgbClr val="666666"/>
                </a:solidFill>
                <a:latin typeface="Courier"/>
              </a:rPr>
              <a:t>=</a:t>
            </a:r>
            <a:r>
              <a:rPr>
                <a:latin typeface="Courier"/>
              </a:rPr>
              <a:t> {</a:t>
            </a:r>
            <a:r>
              <a:rPr>
                <a:solidFill>
                  <a:srgbClr val="4070A0"/>
                </a:solidFill>
                <a:latin typeface="Courier"/>
              </a:rPr>
              <a:t>'k1'</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70A0"/>
                </a:solidFill>
                <a:latin typeface="Courier"/>
              </a:rPr>
              <a:t>'k2'</a:t>
            </a:r>
            <a:r>
              <a:rPr>
                <a:latin typeface="Courier"/>
              </a:rPr>
              <a:t>:[</a:t>
            </a:r>
            <a:r>
              <a:rPr>
                <a:solidFill>
                  <a:srgbClr val="4070A0"/>
                </a:solidFill>
                <a:latin typeface="Courier"/>
              </a:rPr>
              <a:t>'this is tricky'</a:t>
            </a:r>
            <a:r>
              <a:rPr>
                <a:latin typeface="Courier"/>
              </a:rPr>
              <a:t>,{</a:t>
            </a:r>
            <a:r>
              <a:rPr>
                <a:solidFill>
                  <a:srgbClr val="4070A0"/>
                </a:solidFill>
                <a:latin typeface="Courier"/>
              </a:rPr>
              <a:t>'tough'</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70A0"/>
                </a:solidFill>
                <a:latin typeface="Courier"/>
              </a:rPr>
              <a:t>'hello'</a:t>
            </a:r>
            <a:r>
              <a:rPr>
                <a:latin typeface="Courier"/>
              </a:rPr>
              <a:t>]]}]}]}</a:t>
            </a:r>
          </a:p>
          <a:p>
            <a:pPr lvl="0" marL="0" indent="0">
              <a:buNone/>
            </a:pPr>
            <a:r>
              <a:rPr/>
              <a:t>Kan je een dictionary sorteren? Waarom wel of niet?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Tuples</a:t>
            </a:r>
          </a:p>
        </p:txBody>
      </p:sp>
      <p:sp>
        <p:nvSpPr>
          <p:cNvPr id="3" name="Content Placeholder 2"/>
          <p:cNvSpPr>
            <a:spLocks noGrp="1"/>
          </p:cNvSpPr>
          <p:nvPr>
            <p:ph idx="1"/>
          </p:nvPr>
        </p:nvSpPr>
        <p:spPr/>
        <p:txBody>
          <a:bodyPr/>
          <a:lstStyle/>
          <a:p>
            <a:pPr lvl="0" marL="0" indent="0">
              <a:buNone/>
            </a:pPr>
            <a:r>
              <a:rPr/>
              <a:t>Wat is het belangrijkste verschil tussen tuples en lijsten?</a:t>
            </a:r>
          </a:p>
          <a:p>
            <a:pPr lvl="0" marL="0" indent="0">
              <a:buNone/>
            </a:pPr>
            <a:r>
              <a:rPr/>
              <a:t>Hoe maak je een tuple aan?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Sets</a:t>
            </a:r>
          </a:p>
        </p:txBody>
      </p:sp>
      <p:sp>
        <p:nvSpPr>
          <p:cNvPr id="3" name="Content Placeholder 2"/>
          <p:cNvSpPr>
            <a:spLocks noGrp="1"/>
          </p:cNvSpPr>
          <p:nvPr>
            <p:ph idx="1"/>
          </p:nvPr>
        </p:nvSpPr>
        <p:spPr/>
        <p:txBody>
          <a:bodyPr/>
          <a:lstStyle/>
          <a:p>
            <a:pPr lvl="0" marL="0" indent="0">
              <a:buNone/>
            </a:pPr>
            <a:r>
              <a:rPr/>
              <a:t>Wat is er uniek aan een set?</a:t>
            </a:r>
          </a:p>
          <a:p>
            <a:pPr lvl="0" marL="0" indent="0">
              <a:buNone/>
            </a:pPr>
            <a:r>
              <a:rPr/>
              <a:t>Gebruik een set om de unieke waarden van de onderstaande lijst te vinden:</a:t>
            </a:r>
          </a:p>
          <a:p>
            <a:pPr lvl="0" indent="0">
              <a:buNone/>
            </a:pPr>
            <a:r>
              <a:rPr>
                <a:latin typeface="Courier"/>
              </a:rPr>
              <a:t>list5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2</a:t>
            </a:r>
            <a:r>
              <a:rPr>
                <a:latin typeface="Courier"/>
              </a:rPr>
              <a:t>,</a:t>
            </a:r>
            <a:r>
              <a:rPr>
                <a:solidFill>
                  <a:srgbClr val="40A070"/>
                </a:solidFill>
                <a:latin typeface="Courier"/>
              </a:rPr>
              <a:t>33</a:t>
            </a:r>
            <a:r>
              <a:rPr>
                <a:latin typeface="Courier"/>
              </a:rPr>
              <a:t>,</a:t>
            </a:r>
            <a:r>
              <a:rPr>
                <a:solidFill>
                  <a:srgbClr val="40A070"/>
                </a:solidFill>
                <a:latin typeface="Courier"/>
              </a:rPr>
              <a:t>4</a:t>
            </a:r>
            <a:r>
              <a:rPr>
                <a:latin typeface="Courier"/>
              </a:rPr>
              <a:t>,</a:t>
            </a:r>
            <a:r>
              <a:rPr>
                <a:solidFill>
                  <a:srgbClr val="40A070"/>
                </a:solidFill>
                <a:latin typeface="Courier"/>
              </a:rPr>
              <a:t>4</a:t>
            </a:r>
            <a:r>
              <a:rPr>
                <a:latin typeface="Courier"/>
              </a:rPr>
              <a:t>,</a:t>
            </a:r>
            <a:r>
              <a:rPr>
                <a:solidFill>
                  <a:srgbClr val="40A070"/>
                </a:solidFill>
                <a:latin typeface="Courier"/>
              </a:rPr>
              <a:t>11</a:t>
            </a:r>
            <a:r>
              <a:rPr>
                <a:latin typeface="Courier"/>
              </a:rPr>
              <a:t>,</a:t>
            </a:r>
            <a:r>
              <a:rPr>
                <a:solidFill>
                  <a:srgbClr val="40A070"/>
                </a:solidFill>
                <a:latin typeface="Courier"/>
              </a:rPr>
              <a:t>22</a:t>
            </a:r>
            <a:r>
              <a:rPr>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a:solidFill>
                  <a:srgbClr val="40A070"/>
                </a:solidFill>
                <a:latin typeface="Courier"/>
              </a:rPr>
              <a:t>2</a:t>
            </a:r>
            <a:r>
              <a:rPr>
                <a:latin typeface="Courier"/>
              </a:rPr>
              <a:t>]</a:t>
            </a:r>
            <a:br/>
            <a:b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2022-11-30T23:21:33Z</dcterms:created>
  <dcterms:modified xsi:type="dcterms:W3CDTF">2022-11-30T23:21:33Z</dcterms:modified>
</cp:coreProperties>
</file>

<file path=docProps/custom.xml><?xml version="1.0" encoding="utf-8"?>
<Properties xmlns="http://schemas.openxmlformats.org/officeDocument/2006/custom-properties" xmlns:vt="http://schemas.openxmlformats.org/officeDocument/2006/docPropsVTypes"/>
</file>