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 Python les-materialen  Yilmaz Mustafa, Instructeur Java/Python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Booleans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 the following quiz questions, we will get a preview of comparison operators. In the table below, a=3 and b=4.</a:t>
            </a:r>
          </a:p>
          <a:p>
            <a:pPr lvl="0" marL="0" indent="0">
              <a:buNone/>
            </a:pPr>
            <a:r>
              <a:rPr/>
              <a:t>Operator</a:t>
            </a:r>
          </a:p>
          <a:p>
            <a:pPr lvl="0" marL="0" indent="0">
              <a:buNone/>
            </a:pPr>
            <a:r>
              <a:rPr/>
              <a:t>Description</a:t>
            </a:r>
          </a:p>
          <a:p>
            <a:pPr lvl="0" marL="0" indent="0">
              <a:buNone/>
            </a:pPr>
            <a:r>
              <a:rPr/>
              <a:t>Example</a:t>
            </a:r>
          </a:p>
          <a:p>
            <a:pPr lvl="0" marL="0" indent="0">
              <a:buNone/>
            </a:pPr>
            <a:r>
              <a:rPr/>
              <a:t>==</a:t>
            </a:r>
          </a:p>
          <a:p>
            <a:pPr lvl="0" marL="0" indent="0">
              <a:buNone/>
            </a:pPr>
            <a:r>
              <a:rPr/>
              <a:t>If the values of two operands are equal, then the condition becomes true.</a:t>
            </a:r>
          </a:p>
          <a:p>
            <a:pPr lvl="0" marL="0" indent="0">
              <a:buNone/>
            </a:pPr>
            <a:r>
              <a:rPr/>
              <a:t>(a == b) is not true.</a:t>
            </a:r>
          </a:p>
          <a:p>
            <a:pPr lvl="0" marL="0" indent="0">
              <a:buNone/>
            </a:pPr>
            <a:r>
              <a:rPr/>
              <a:t>!=</a:t>
            </a:r>
          </a:p>
          <a:p>
            <a:pPr lvl="0" marL="0" indent="0">
              <a:buNone/>
            </a:pPr>
            <a:r>
              <a:rPr/>
              <a:t>If values of two operands are not equal, then condition becomes true.</a:t>
            </a:r>
          </a:p>
          <a:p>
            <a:pPr lvl="0" marL="0" indent="0">
              <a:buNone/>
            </a:pPr>
            <a:r>
              <a:rPr/>
              <a:t>(a != b) is true.</a:t>
            </a:r>
          </a:p>
          <a:p>
            <a:pPr lvl="0" marL="0" indent="0">
              <a:buNone/>
            </a:pPr>
            <a:r>
              <a:rPr/>
              <a:t>&gt;</a:t>
            </a:r>
          </a:p>
          <a:p>
            <a:pPr lvl="0" marL="0" indent="0">
              <a:buNone/>
            </a:pPr>
            <a:r>
              <a:rPr/>
              <a:t>If the value of left operand is greater than the value of right operand, then condition becomes true.</a:t>
            </a:r>
          </a:p>
          <a:p>
            <a:pPr lvl="0" marL="0" indent="0">
              <a:buNone/>
            </a:pPr>
            <a:r>
              <a:rPr/>
              <a:t>(a &gt; b) is not true.</a:t>
            </a:r>
          </a:p>
          <a:p>
            <a:pPr lvl="0" marL="0" indent="0">
              <a:buNone/>
            </a:pPr>
            <a:r>
              <a:rPr/>
              <a:t>&lt;</a:t>
            </a:r>
          </a:p>
          <a:p>
            <a:pPr lvl="0" marL="0" indent="0">
              <a:buNone/>
            </a:pPr>
            <a:r>
              <a:rPr/>
              <a:t>If the value of left operand is less than the value of right operand, then condition becomes true.</a:t>
            </a:r>
          </a:p>
          <a:p>
            <a:pPr lvl="0" marL="0" indent="0">
              <a:buNone/>
            </a:pPr>
            <a:r>
              <a:rPr/>
              <a:t>(a &lt; b) is true.</a:t>
            </a:r>
          </a:p>
          <a:p>
            <a:pPr lvl="0" marL="0" indent="0">
              <a:buNone/>
            </a:pPr>
            <a:r>
              <a:rPr/>
              <a:t>&gt;=</a:t>
            </a:r>
          </a:p>
          <a:p>
            <a:pPr lvl="0" marL="0" indent="0">
              <a:buNone/>
            </a:pPr>
            <a:r>
              <a:rPr/>
              <a:t>If the value of left operand is greater than or equal to the value of right operand, then condition becomes true.</a:t>
            </a:r>
          </a:p>
          <a:p>
            <a:pPr lvl="0" marL="0" indent="0">
              <a:buNone/>
            </a:pPr>
            <a:r>
              <a:rPr/>
              <a:t>(a &gt;= b) is not true.</a:t>
            </a:r>
          </a:p>
          <a:p>
            <a:pPr lvl="0" marL="0" indent="0">
              <a:buNone/>
            </a:pPr>
            <a:r>
              <a:rPr/>
              <a:t>&lt;=</a:t>
            </a:r>
          </a:p>
          <a:p>
            <a:pPr lvl="0" marL="0" indent="0">
              <a:buNone/>
            </a:pPr>
            <a:r>
              <a:rPr/>
              <a:t>If the value of left operand is less than or equal to the value of right operand, then condition becomes true.</a:t>
            </a:r>
          </a:p>
          <a:p>
            <a:pPr lvl="0" marL="0" indent="0">
              <a:buNone/>
            </a:pPr>
            <a:r>
              <a:rPr/>
              <a:t>(a &lt;= b) is true.</a:t>
            </a:r>
          </a:p>
          <a:p>
            <a:pPr lvl="0" marL="0" indent="0">
              <a:buNone/>
            </a:pPr>
            <a:r>
              <a:rPr/>
              <a:t>What will be the resulting Boolean of the following pieces of code (answer fist then check by typing it in!)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Answer before running cell</a:t>
            </a:r>
            <a:br/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</a:p>
          <a:p>
            <a:pPr lvl="0" indent="0">
              <a:buNone/>
            </a:pPr>
            <a:r>
              <a:rPr>
                <a:latin typeface="Courier"/>
              </a:rPr>
              <a:t>False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Answer before running cell</a:t>
            </a:r>
            <a:br/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</a:p>
          <a:p>
            <a:pPr lvl="0" indent="0">
              <a:buNone/>
            </a:pPr>
            <a:r>
              <a:rPr>
                <a:latin typeface="Courier"/>
              </a:rPr>
              <a:t>False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Answer before running cell</a:t>
            </a:r>
            <a:br/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2.0</a:t>
            </a:r>
          </a:p>
          <a:p>
            <a:pPr lvl="0" indent="0">
              <a:buNone/>
            </a:pPr>
            <a:r>
              <a:rPr>
                <a:latin typeface="Courier"/>
              </a:rPr>
              <a:t>False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Answer before running cell</a:t>
            </a:r>
            <a:br/>
            <a:r>
              <a:rPr>
                <a:solidFill>
                  <a:srgbClr val="40A070"/>
                </a:solidFill>
                <a:latin typeface="Courier"/>
              </a:rPr>
              <a:t>3.0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</a:p>
          <a:p>
            <a:pPr lvl="0" indent="0">
              <a:buNone/>
            </a:pPr>
            <a:r>
              <a:rPr>
                <a:latin typeface="Courier"/>
              </a:rPr>
              <a:t>True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Answer before running cell</a:t>
            </a:r>
            <a:br/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!=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</a:p>
          <a:p>
            <a:pPr lvl="0" indent="0">
              <a:buNone/>
            </a:pPr>
            <a:r>
              <a:rPr>
                <a:latin typeface="Courier"/>
              </a:rPr>
              <a:t>False</a:t>
            </a:r>
          </a:p>
          <a:p>
            <a:pPr lvl="0" marL="0" indent="0">
              <a:buNone/>
            </a:pPr>
            <a:r>
              <a:rPr/>
              <a:t>Final Question: What is the boolean output of the cell block below?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two nested lists</a:t>
            </a:r>
            <a:br/>
            <a:r>
              <a:rPr>
                <a:latin typeface="Courier"/>
              </a:rPr>
              <a:t>l_one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,[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]]</a:t>
            </a:r>
            <a:br/>
            <a:r>
              <a:rPr>
                <a:latin typeface="Courier"/>
              </a:rPr>
              <a:t>l_two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,{</a:t>
            </a:r>
            <a:r>
              <a:rPr>
                <a:solidFill>
                  <a:srgbClr val="4070A0"/>
                </a:solidFill>
                <a:latin typeface="Courier"/>
              </a:rPr>
              <a:t>'k1'</a:t>
            </a:r>
            <a:r>
              <a:rPr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}]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True or False?</a:t>
            </a:r>
            <a:br/>
            <a:r>
              <a:rPr>
                <a:latin typeface="Courier"/>
              </a:rPr>
              <a:t>l_one[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&gt;=</a:t>
            </a:r>
            <a:r>
              <a:rPr>
                <a:latin typeface="Courier"/>
              </a:rPr>
              <a:t> l_two[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][</a:t>
            </a:r>
            <a:r>
              <a:rPr>
                <a:solidFill>
                  <a:srgbClr val="4070A0"/>
                </a:solidFill>
                <a:latin typeface="Courier"/>
              </a:rPr>
              <a:t>'k1'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False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Great</a:t>
            </a:r>
            <a:r>
              <a:rPr/>
              <a:t> </a:t>
            </a:r>
            <a:r>
              <a:rPr/>
              <a:t>Job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assessment!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Opdrachten</a:t>
            </a:r>
            <a:r>
              <a:rPr/>
              <a:t> </a:t>
            </a:r>
            <a:r>
              <a:rPr/>
              <a:t>datastructuren</a:t>
            </a:r>
            <a:r>
              <a:rPr/>
              <a:t> </a:t>
            </a:r>
            <a:r>
              <a:rPr/>
              <a:t>met</a:t>
            </a:r>
            <a:r>
              <a:rPr/>
              <a:t> </a:t>
            </a:r>
            <a:r>
              <a:rPr/>
              <a:t>oplossingen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</a:t>
            </a:r>
            <a:r>
              <a:rPr/>
              <a:t> </a:t>
            </a:r>
            <a:r>
              <a:rPr/>
              <a:t>je</a:t>
            </a:r>
            <a:r>
              <a:rPr/>
              <a:t> </a:t>
            </a:r>
            <a:r>
              <a:rPr/>
              <a:t>eigen</a:t>
            </a:r>
            <a:r>
              <a:rPr/>
              <a:t> </a:t>
            </a:r>
            <a:r>
              <a:rPr/>
              <a:t>kennis.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** Beantwoord de volgende vragen **</a:t>
            </a:r>
          </a:p>
          <a:p>
            <a:pPr lvl="0" marL="0" indent="0">
              <a:buNone/>
            </a:pPr>
            <a:r>
              <a:rPr/>
              <a:t>Write a brief description of all the following Object Types and Data Structures we’ve learned about: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Write an equation that uses multiplication, division, an exponent, addition, and subtraction that is equal to 100.25.</a:t>
            </a:r>
          </a:p>
          <a:p>
            <a:pPr lvl="0" marL="0" indent="0">
              <a:buNone/>
            </a:pPr>
            <a:r>
              <a:rPr/>
              <a:t>Hint: This is just to test your memory of the basic arithmetic commands, work backwards from 100.25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Your answer is probably different</a:t>
            </a:r>
            <a:br/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60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134.75</a:t>
            </a:r>
          </a:p>
          <a:p>
            <a:pPr lvl="0" indent="0">
              <a:buNone/>
            </a:pPr>
            <a:r>
              <a:rPr>
                <a:latin typeface="Courier"/>
              </a:rPr>
              <a:t>100.25</a:t>
            </a:r>
          </a:p>
          <a:p>
            <a:pPr lvl="0" marL="0" indent="0">
              <a:buNone/>
            </a:pPr>
            <a:r>
              <a:rPr/>
              <a:t>Answer these 3 questions without typing code. Then type code to check your answer.</a:t>
            </a:r>
          </a:p>
          <a:p>
            <a:pPr lvl="0" indent="0">
              <a:buNone/>
            </a:pPr>
            <a:r>
              <a:rPr>
                <a:latin typeface="Courier"/>
              </a:rPr>
              <a:t>What is the value of the expression 4 * (6 + 5)
What is the value of the expression 4 * 6 + 5 
What is the value of the expression 4 + 6 * 5 </a:t>
            </a:r>
          </a:p>
          <a:p>
            <a:pPr lvl="0" indent="0">
              <a:buNone/>
            </a:pP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44</a:t>
            </a:r>
          </a:p>
          <a:p>
            <a:pPr lvl="0" indent="0">
              <a:buNone/>
            </a:pP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 </a:t>
            </a:r>
          </a:p>
          <a:p>
            <a:pPr lvl="0" indent="0">
              <a:buNone/>
            </a:pPr>
            <a:r>
              <a:rPr>
                <a:latin typeface="Courier"/>
              </a:rPr>
              <a:t>29</a:t>
            </a:r>
          </a:p>
          <a:p>
            <a:pPr lvl="0" indent="0">
              <a:buNone/>
            </a:pP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 </a:t>
            </a:r>
          </a:p>
          <a:p>
            <a:pPr lvl="0" indent="0">
              <a:buNone/>
            </a:pPr>
            <a:r>
              <a:rPr>
                <a:latin typeface="Courier"/>
              </a:rPr>
              <a:t>34</a:t>
            </a:r>
          </a:p>
          <a:p>
            <a:pPr lvl="0" marL="0" indent="0">
              <a:buNone/>
            </a:pPr>
            <a:r>
              <a:rPr/>
              <a:t>What is the </a:t>
            </a:r>
            <a:r>
              <a:rPr i="1"/>
              <a:t>type</a:t>
            </a:r>
            <a:r>
              <a:rPr/>
              <a:t> of the result of the expression 3 + 1.5 + 4?</a:t>
            </a:r>
          </a:p>
          <a:p>
            <a:pPr lvl="0" marL="0" indent="0">
              <a:buNone/>
            </a:pPr>
            <a:r>
              <a:rPr b="1"/>
              <a:t>Answer: Floating Point Number</a:t>
            </a:r>
          </a:p>
          <a:p>
            <a:pPr lvl="0" marL="0" indent="0">
              <a:buNone/>
            </a:pPr>
            <a:r>
              <a:rPr/>
              <a:t>What would you use to find a number’s square root, as well as its square?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Square root:</a:t>
            </a:r>
            <a:br/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</a:p>
          <a:p>
            <a:pPr lvl="0" indent="0">
              <a:buNone/>
            </a:pPr>
            <a:r>
              <a:rPr>
                <a:latin typeface="Courier"/>
              </a:rPr>
              <a:t>10.0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Square:</a:t>
            </a:r>
            <a:br/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</a:p>
          <a:p>
            <a:pPr lvl="0" indent="0">
              <a:buNone/>
            </a:pPr>
            <a:r>
              <a:rPr>
                <a:latin typeface="Courier"/>
              </a:rPr>
              <a:t>100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Given the string ‘hello’ give an index command that returns ‘e’. Enter your code in the cell below:</a:t>
            </a:r>
          </a:p>
          <a:p>
            <a:pPr lvl="0" indent="0">
              <a:buNone/>
            </a:pPr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'hello'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Print out 'e' using indexing</a:t>
            </a:r>
            <a:br/>
            <a:br/>
            <a:r>
              <a:rPr>
                <a:latin typeface="Courier"/>
              </a:rPr>
              <a:t>s[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'e'</a:t>
            </a:r>
          </a:p>
          <a:p>
            <a:pPr lvl="0" marL="0" indent="0">
              <a:buNone/>
            </a:pPr>
            <a:r>
              <a:rPr/>
              <a:t>Reverse the string ‘hello’ using slicing:</a:t>
            </a:r>
          </a:p>
          <a:p>
            <a:pPr lvl="0" indent="0">
              <a:buNone/>
            </a:pPr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'hello'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Reverse the string using slicing</a:t>
            </a:r>
            <a:br/>
            <a:br/>
            <a:r>
              <a:rPr>
                <a:latin typeface="Courier"/>
              </a:rPr>
              <a:t>s[::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'olleh'</a:t>
            </a:r>
          </a:p>
          <a:p>
            <a:pPr lvl="0" marL="0" indent="0">
              <a:buNone/>
            </a:pPr>
            <a:r>
              <a:rPr/>
              <a:t>Given the string ‘hello’, give two methods of producing the letter ‘o’ using indexing.</a:t>
            </a:r>
          </a:p>
          <a:p>
            <a:pPr lvl="0" indent="0">
              <a:buNone/>
            </a:pPr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'hello'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Print out the 'o'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Method 1:</a:t>
            </a:r>
            <a:br/>
            <a:br/>
            <a:r>
              <a:rPr>
                <a:latin typeface="Courier"/>
              </a:rPr>
              <a:t>s[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'o'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Method 2:</a:t>
            </a:r>
            <a:br/>
            <a:br/>
            <a:r>
              <a:rPr>
                <a:latin typeface="Courier"/>
              </a:rPr>
              <a:t>s[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'o'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Build this list [0,0,0] two separate ways.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Method 1:</a:t>
            </a:r>
            <a:br/>
            <a:r>
              <a:rPr>
                <a:latin typeface="Courier"/>
              </a:rPr>
              <a:t>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</a:p>
          <a:p>
            <a:pPr lvl="0" indent="0">
              <a:buNone/>
            </a:pPr>
            <a:r>
              <a:rPr>
                <a:latin typeface="Courier"/>
              </a:rPr>
              <a:t>[0, 0, 0]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Method 2:</a:t>
            </a:r>
            <a:br/>
            <a:r>
              <a:rPr>
                <a:latin typeface="Courier"/>
              </a:rPr>
              <a:t>list2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list2</a:t>
            </a:r>
          </a:p>
          <a:p>
            <a:pPr lvl="0" indent="0">
              <a:buNone/>
            </a:pPr>
            <a:r>
              <a:rPr>
                <a:latin typeface="Courier"/>
              </a:rPr>
              <a:t>[0, 0, 0]</a:t>
            </a:r>
          </a:p>
          <a:p>
            <a:pPr lvl="0" marL="0" indent="0">
              <a:buNone/>
            </a:pPr>
            <a:r>
              <a:rPr/>
              <a:t>Reassign ‘hello’ in this nested list to say ‘goodbye’ instead:</a:t>
            </a:r>
          </a:p>
          <a:p>
            <a:pPr lvl="0" indent="0">
              <a:buNone/>
            </a:pPr>
            <a:r>
              <a:rPr>
                <a:latin typeface="Courier"/>
              </a:rPr>
              <a:t>list3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,[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'hello'</a:t>
            </a:r>
            <a:r>
              <a:rPr>
                <a:latin typeface="Courier"/>
              </a:rPr>
              <a:t>]]</a:t>
            </a:r>
          </a:p>
          <a:p>
            <a:pPr lvl="0" indent="0">
              <a:buNone/>
            </a:pPr>
            <a:r>
              <a:rPr>
                <a:latin typeface="Courier"/>
              </a:rPr>
              <a:t>list3[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][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'goodbye'</a:t>
            </a:r>
          </a:p>
          <a:p>
            <a:pPr lvl="0" indent="0">
              <a:buNone/>
            </a:pPr>
            <a:r>
              <a:rPr>
                <a:latin typeface="Courier"/>
              </a:rPr>
              <a:t>list3</a:t>
            </a:r>
          </a:p>
          <a:p>
            <a:pPr lvl="0" indent="0">
              <a:buNone/>
            </a:pPr>
            <a:r>
              <a:rPr>
                <a:latin typeface="Courier"/>
              </a:rPr>
              <a:t>[1, 2, [3, 4, 'goodbye']]</a:t>
            </a:r>
          </a:p>
          <a:p>
            <a:pPr lvl="0" marL="0" indent="0">
              <a:buNone/>
            </a:pPr>
            <a:r>
              <a:rPr/>
              <a:t>Sort the list below:</a:t>
            </a:r>
          </a:p>
          <a:p>
            <a:pPr lvl="0" indent="0">
              <a:buNone/>
            </a:pPr>
            <a:r>
              <a:rPr>
                <a:latin typeface="Courier"/>
              </a:rPr>
              <a:t>list4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Method 1:</a:t>
            </a:r>
            <a:br/>
            <a:r>
              <a:rPr>
                <a:latin typeface="Courier"/>
              </a:rPr>
              <a:t>sorted(list4)</a:t>
            </a:r>
          </a:p>
          <a:p>
            <a:pPr lvl="0" indent="0">
              <a:buNone/>
            </a:pPr>
            <a:r>
              <a:rPr>
                <a:latin typeface="Courier"/>
              </a:rPr>
              <a:t>[1, 3, 4, 5, 6]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Method 2:</a:t>
            </a:r>
            <a:br/>
            <a:r>
              <a:rPr>
                <a:latin typeface="Courier"/>
              </a:rPr>
              <a:t>list4.sort()</a:t>
            </a:r>
            <a:br/>
            <a:r>
              <a:rPr>
                <a:latin typeface="Courier"/>
              </a:rPr>
              <a:t>list4</a:t>
            </a:r>
          </a:p>
          <a:p>
            <a:pPr lvl="0" indent="0">
              <a:buNone/>
            </a:pPr>
            <a:r>
              <a:rPr>
                <a:latin typeface="Courier"/>
              </a:rPr>
              <a:t>[1, 3, 4, 5, 6]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 keys and indexing, grab the ‘hello’ from the following dictionaries:</a:t>
            </a:r>
          </a:p>
          <a:p>
            <a:pPr lvl="0" indent="0">
              <a:buNone/>
            </a:pPr>
            <a:r>
              <a:rPr>
                <a:latin typeface="Courier"/>
              </a:rPr>
              <a:t>d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r>
              <a:rPr>
                <a:solidFill>
                  <a:srgbClr val="4070A0"/>
                </a:solidFill>
                <a:latin typeface="Courier"/>
              </a:rPr>
              <a:t>'simple_key'</a:t>
            </a:r>
            <a:r>
              <a:rPr>
                <a:latin typeface="Courier"/>
              </a:rPr>
              <a:t>:</a:t>
            </a:r>
            <a:r>
              <a:rPr>
                <a:solidFill>
                  <a:srgbClr val="4070A0"/>
                </a:solidFill>
                <a:latin typeface="Courier"/>
              </a:rPr>
              <a:t>'hello'</a:t>
            </a:r>
            <a:r>
              <a:rPr>
                <a:latin typeface="Courier"/>
              </a:rPr>
              <a:t>}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Grab 'hello'</a:t>
            </a:r>
            <a:br/>
            <a:br/>
            <a:r>
              <a:rPr>
                <a:latin typeface="Courier"/>
              </a:rPr>
              <a:t>d[</a:t>
            </a:r>
            <a:r>
              <a:rPr>
                <a:solidFill>
                  <a:srgbClr val="4070A0"/>
                </a:solidFill>
                <a:latin typeface="Courier"/>
              </a:rPr>
              <a:t>'simple_key'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'hello'</a:t>
            </a:r>
          </a:p>
          <a:p>
            <a:pPr lvl="0" indent="0">
              <a:buNone/>
            </a:pPr>
            <a:r>
              <a:rPr>
                <a:latin typeface="Courier"/>
              </a:rPr>
              <a:t>d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r>
              <a:rPr>
                <a:solidFill>
                  <a:srgbClr val="4070A0"/>
                </a:solidFill>
                <a:latin typeface="Courier"/>
              </a:rPr>
              <a:t>'k1'</a:t>
            </a:r>
            <a:r>
              <a:rPr>
                <a:latin typeface="Courier"/>
              </a:rPr>
              <a:t>:{</a:t>
            </a:r>
            <a:r>
              <a:rPr>
                <a:solidFill>
                  <a:srgbClr val="4070A0"/>
                </a:solidFill>
                <a:latin typeface="Courier"/>
              </a:rPr>
              <a:t>'k2'</a:t>
            </a:r>
            <a:r>
              <a:rPr>
                <a:latin typeface="Courier"/>
              </a:rPr>
              <a:t>:</a:t>
            </a:r>
            <a:r>
              <a:rPr>
                <a:solidFill>
                  <a:srgbClr val="4070A0"/>
                </a:solidFill>
                <a:latin typeface="Courier"/>
              </a:rPr>
              <a:t>'hello'</a:t>
            </a:r>
            <a:r>
              <a:rPr>
                <a:latin typeface="Courier"/>
              </a:rPr>
              <a:t>}}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Grab 'hello'</a:t>
            </a:r>
            <a:br/>
            <a:br/>
            <a:r>
              <a:rPr>
                <a:latin typeface="Courier"/>
              </a:rPr>
              <a:t>d[</a:t>
            </a:r>
            <a:r>
              <a:rPr>
                <a:solidFill>
                  <a:srgbClr val="4070A0"/>
                </a:solidFill>
                <a:latin typeface="Courier"/>
              </a:rPr>
              <a:t>'k1'</a:t>
            </a:r>
            <a:r>
              <a:rPr>
                <a:latin typeface="Courier"/>
              </a:rPr>
              <a:t>][</a:t>
            </a:r>
            <a:r>
              <a:rPr>
                <a:solidFill>
                  <a:srgbClr val="4070A0"/>
                </a:solidFill>
                <a:latin typeface="Courier"/>
              </a:rPr>
              <a:t>'k2'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'hello'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Getting a little tricker</a:t>
            </a:r>
            <a:br/>
            <a:r>
              <a:rPr>
                <a:latin typeface="Courier"/>
              </a:rPr>
              <a:t>d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r>
              <a:rPr>
                <a:solidFill>
                  <a:srgbClr val="4070A0"/>
                </a:solidFill>
                <a:latin typeface="Courier"/>
              </a:rPr>
              <a:t>'k1'</a:t>
            </a:r>
            <a:r>
              <a:rPr>
                <a:latin typeface="Courier"/>
              </a:rPr>
              <a:t>:[{</a:t>
            </a:r>
            <a:r>
              <a:rPr>
                <a:solidFill>
                  <a:srgbClr val="4070A0"/>
                </a:solidFill>
                <a:latin typeface="Courier"/>
              </a:rPr>
              <a:t>'nest_key'</a:t>
            </a:r>
            <a:r>
              <a:rPr>
                <a:latin typeface="Courier"/>
              </a:rPr>
              <a:t>:[</a:t>
            </a:r>
            <a:r>
              <a:rPr>
                <a:solidFill>
                  <a:srgbClr val="4070A0"/>
                </a:solidFill>
                <a:latin typeface="Courier"/>
              </a:rPr>
              <a:t>'this is deep'</a:t>
            </a:r>
            <a:r>
              <a:rPr>
                <a:latin typeface="Courier"/>
              </a:rPr>
              <a:t>,[</a:t>
            </a:r>
            <a:r>
              <a:rPr>
                <a:solidFill>
                  <a:srgbClr val="4070A0"/>
                </a:solidFill>
                <a:latin typeface="Courier"/>
              </a:rPr>
              <a:t>'hello'</a:t>
            </a:r>
            <a:r>
              <a:rPr>
                <a:latin typeface="Courier"/>
              </a:rPr>
              <a:t>]]}]}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This was harder than I expected...</a:t>
            </a:r>
            <a:br/>
            <a:r>
              <a:rPr>
                <a:latin typeface="Courier"/>
              </a:rPr>
              <a:t>d[</a:t>
            </a:r>
            <a:r>
              <a:rPr>
                <a:solidFill>
                  <a:srgbClr val="4070A0"/>
                </a:solidFill>
                <a:latin typeface="Courier"/>
              </a:rPr>
              <a:t>'k1'</a:t>
            </a:r>
            <a:r>
              <a:rPr>
                <a:latin typeface="Courier"/>
              </a:rPr>
              <a:t>][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][</a:t>
            </a:r>
            <a:r>
              <a:rPr>
                <a:solidFill>
                  <a:srgbClr val="4070A0"/>
                </a:solidFill>
                <a:latin typeface="Courier"/>
              </a:rPr>
              <a:t>'nest_key'</a:t>
            </a:r>
            <a:r>
              <a:rPr>
                <a:latin typeface="Courier"/>
              </a:rPr>
              <a:t>][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'hello'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This will be hard and annoying!</a:t>
            </a:r>
            <a:br/>
            <a:r>
              <a:rPr>
                <a:latin typeface="Courier"/>
              </a:rPr>
              <a:t>d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r>
              <a:rPr>
                <a:solidFill>
                  <a:srgbClr val="4070A0"/>
                </a:solidFill>
                <a:latin typeface="Courier"/>
              </a:rPr>
              <a:t>'k1'</a:t>
            </a:r>
            <a:r>
              <a:rPr>
                <a:latin typeface="Courier"/>
              </a:rPr>
              <a:t>:[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,{</a:t>
            </a:r>
            <a:r>
              <a:rPr>
                <a:solidFill>
                  <a:srgbClr val="4070A0"/>
                </a:solidFill>
                <a:latin typeface="Courier"/>
              </a:rPr>
              <a:t>'k2'</a:t>
            </a:r>
            <a:r>
              <a:rPr>
                <a:latin typeface="Courier"/>
              </a:rPr>
              <a:t>:[</a:t>
            </a:r>
            <a:r>
              <a:rPr>
                <a:solidFill>
                  <a:srgbClr val="4070A0"/>
                </a:solidFill>
                <a:latin typeface="Courier"/>
              </a:rPr>
              <a:t>'this is tricky'</a:t>
            </a:r>
            <a:r>
              <a:rPr>
                <a:latin typeface="Courier"/>
              </a:rPr>
              <a:t>,{</a:t>
            </a:r>
            <a:r>
              <a:rPr>
                <a:solidFill>
                  <a:srgbClr val="4070A0"/>
                </a:solidFill>
                <a:latin typeface="Courier"/>
              </a:rPr>
              <a:t>'tough'</a:t>
            </a:r>
            <a:r>
              <a:rPr>
                <a:latin typeface="Courier"/>
              </a:rPr>
              <a:t>:[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,[</a:t>
            </a:r>
            <a:r>
              <a:rPr>
                <a:solidFill>
                  <a:srgbClr val="4070A0"/>
                </a:solidFill>
                <a:latin typeface="Courier"/>
              </a:rPr>
              <a:t>'hello'</a:t>
            </a:r>
            <a:r>
              <a:rPr>
                <a:latin typeface="Courier"/>
              </a:rPr>
              <a:t>]]}]}]}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Phew!</a:t>
            </a:r>
            <a:br/>
            <a:r>
              <a:rPr>
                <a:latin typeface="Courier"/>
              </a:rPr>
              <a:t>d[</a:t>
            </a:r>
            <a:r>
              <a:rPr>
                <a:solidFill>
                  <a:srgbClr val="4070A0"/>
                </a:solidFill>
                <a:latin typeface="Courier"/>
              </a:rPr>
              <a:t>'k1'</a:t>
            </a:r>
            <a:r>
              <a:rPr>
                <a:latin typeface="Courier"/>
              </a:rPr>
              <a:t>][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][</a:t>
            </a:r>
            <a:r>
              <a:rPr>
                <a:solidFill>
                  <a:srgbClr val="4070A0"/>
                </a:solidFill>
                <a:latin typeface="Courier"/>
              </a:rPr>
              <a:t>'k2'</a:t>
            </a:r>
            <a:r>
              <a:rPr>
                <a:latin typeface="Courier"/>
              </a:rPr>
              <a:t>][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][</a:t>
            </a:r>
            <a:r>
              <a:rPr>
                <a:solidFill>
                  <a:srgbClr val="4070A0"/>
                </a:solidFill>
                <a:latin typeface="Courier"/>
              </a:rPr>
              <a:t>'tough'</a:t>
            </a:r>
            <a:r>
              <a:rPr>
                <a:latin typeface="Courier"/>
              </a:rPr>
              <a:t>][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'hello'</a:t>
            </a:r>
          </a:p>
          <a:p>
            <a:pPr lvl="0" marL="0" indent="0">
              <a:buNone/>
            </a:pPr>
            <a:r>
              <a:rPr/>
              <a:t>Can you sort a dictionary? Why or why not?</a:t>
            </a:r>
          </a:p>
          <a:p>
            <a:pPr lvl="0" marL="0" indent="0">
              <a:buNone/>
            </a:pPr>
            <a:r>
              <a:rPr b="1"/>
              <a:t>Answer: No! Because normal dictionaries are </a:t>
            </a:r>
            <a:r>
              <a:rPr b="1" i="1"/>
              <a:t>mappings</a:t>
            </a:r>
            <a:r>
              <a:rPr b="1"/>
              <a:t> not a sequence. 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 is the major difference between tuples and lists?</a:t>
            </a:r>
          </a:p>
          <a:p>
            <a:pPr lvl="0" marL="0" indent="0">
              <a:buNone/>
            </a:pPr>
            <a:r>
              <a:rPr b="1"/>
              <a:t>Tuples are immutable!</a:t>
            </a:r>
          </a:p>
          <a:p>
            <a:pPr lvl="0" marL="0" indent="0">
              <a:buNone/>
            </a:pPr>
            <a:r>
              <a:rPr/>
              <a:t>How do you create a tuple?</a:t>
            </a:r>
          </a:p>
          <a:p>
            <a:pPr lvl="0" indent="0">
              <a:buNone/>
            </a:pPr>
            <a:r>
              <a:rPr>
                <a:latin typeface="Courier"/>
              </a:rPr>
              <a:t>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 is unique about a set?</a:t>
            </a:r>
          </a:p>
          <a:p>
            <a:pPr lvl="0" marL="0" indent="0">
              <a:buNone/>
            </a:pPr>
            <a:r>
              <a:rPr b="1"/>
              <a:t>Answer: They don’t allow for duplicate items!</a:t>
            </a:r>
          </a:p>
          <a:p>
            <a:pPr lvl="0" marL="0" indent="0">
              <a:buNone/>
            </a:pPr>
            <a:r>
              <a:rPr/>
              <a:t>Use a set to find the unique values of the list below:</a:t>
            </a:r>
          </a:p>
          <a:p>
            <a:pPr lvl="0" indent="0">
              <a:buNone/>
            </a:pPr>
            <a:r>
              <a:rPr>
                <a:latin typeface="Courier"/>
              </a:rPr>
              <a:t>list5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set(list5)</a:t>
            </a:r>
          </a:p>
          <a:p>
            <a:pPr lvl="0" indent="0">
              <a:buNone/>
            </a:pPr>
            <a:r>
              <a:rPr>
                <a:latin typeface="Courier"/>
              </a:rPr>
              <a:t>{1, 2, 3, 4, 11, 22, 33}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2022-11-30T23:21:34Z</dcterms:created>
  <dcterms:modified xsi:type="dcterms:W3CDTF">2022-11-30T23:21:34Z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