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for-lussen</a:t>
            </a:r>
          </a:p>
        </p:txBody>
      </p:sp>
      <p:sp>
        <p:nvSpPr>
          <p:cNvPr id="3" name="Content Placeholder 2"/>
          <p:cNvSpPr>
            <a:spLocks noGrp="1"/>
          </p:cNvSpPr>
          <p:nvPr>
            <p:ph idx="1"/>
          </p:nvPr>
        </p:nvSpPr>
        <p:spPr/>
        <p:txBody>
          <a:bodyPr/>
          <a:lstStyle/>
          <a:p>
            <a:pPr lvl="0" marL="0" indent="0">
              <a:buNone/>
            </a:pPr>
            <a:r>
              <a:rPr/>
              <a:t>Een for lus fungeert als een iterator in Python; het gaat door items die zich in een </a:t>
            </a:r>
            <a:r>
              <a:rPr i="1"/>
              <a:t>sequence</a:t>
            </a:r>
            <a:r>
              <a:rPr/>
              <a:t> of een ander itereerbaar item bevinden. Objecten waarover we hebben geleerd en die we kunnen herhalen, zijn onder meer strings, lijsten, tuples en zelfs ingebouwde iterables voor woordenboeken, zoals sleutels of waarden.</a:t>
            </a:r>
          </a:p>
          <a:p>
            <a:pPr lvl="0" marL="0" indent="0">
              <a:buNone/>
            </a:pPr>
            <a:r>
              <a:rPr/>
              <a:t>We hebben de for-verklaring al een beetje gezien in eerdere lezingen, maar laten we nu ons begrip formaliseren.</a:t>
            </a:r>
          </a:p>
          <a:p>
            <a:pPr lvl="0" marL="0" indent="0">
              <a:buNone/>
            </a:pPr>
            <a:r>
              <a:rPr/>
              <a:t>Hier is het algemene formaat voor een for-lus in Python:</a:t>
            </a:r>
          </a:p>
          <a:p>
            <a:pPr lvl="0" indent="0">
              <a:buNone/>
            </a:pPr>
            <a:r>
              <a:rPr>
                <a:latin typeface="Courier"/>
              </a:rPr>
              <a:t>for item in object:
    statements/instructies om uit te voeren</a:t>
            </a:r>
          </a:p>
          <a:p>
            <a:pPr lvl="0" marL="0" indent="0">
              <a:buNone/>
            </a:pPr>
            <a:r>
              <a:rPr/>
              <a:t>De variabelenaam die voor het item wordt gebruikt, is volledig aan de codeur, dus gebruik je gezond verstand om een naam te kiezen die logisch is en die je kunt begrijpen wanneer je je code opnieuw bekijkt. Naar deze item-naam kan vervolgens in uw lus worden verwezen, bijvoorbeeld als u if-instructies wilt gebruiken om controles uit te voeren.</a:t>
            </a:r>
          </a:p>
          <a:p>
            <a:pPr lvl="0" marL="0" indent="0">
              <a:buNone/>
            </a:pPr>
            <a:r>
              <a:rPr/>
              <a:t>Laten we doorgaan en verschillende voorbeelden van for-lussen doornemen met behulp van verschillende typen gegevensobjecten. We beginnen eenvoudig en bouwen later meer complexiteit op.</a:t>
            </a:r>
          </a:p>
          <a:p>
            <a:pPr lvl="0" marL="0" indent="0">
              <a:spcBef>
                <a:spcPts val="3000"/>
              </a:spcBef>
              <a:buNone/>
            </a:pPr>
            <a:r>
              <a:rPr b="1"/>
              <a:t>Voorbeeld 1</a:t>
            </a:r>
          </a:p>
          <a:p>
            <a:pPr lvl="0" marL="0" indent="0">
              <a:buNone/>
            </a:pPr>
            <a:r>
              <a:rPr/>
              <a:t>Een lijst itereren</a:t>
            </a:r>
          </a:p>
          <a:p>
            <a:pPr lvl="0" indent="0">
              <a:buNone/>
            </a:pPr>
            <a:r>
              <a:rPr i="1">
                <a:solidFill>
                  <a:srgbClr val="60A0B0"/>
                </a:solidFill>
                <a:latin typeface="Courier"/>
              </a:rPr>
              <a:t># We zullen leren hoe we dit soort lijst kunnen automatiseren in de volgende lezing</a:t>
            </a:r>
            <a:br/>
            <a:r>
              <a:rPr>
                <a:latin typeface="Courier"/>
              </a:rPr>
              <a:t>list1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r>
              <a:rPr>
                <a:solidFill>
                  <a:srgbClr val="40A070"/>
                </a:solidFill>
                <a:latin typeface="Courier"/>
              </a:rPr>
              <a:t>6</a:t>
            </a:r>
            <a:r>
              <a:rPr>
                <a:latin typeface="Courier"/>
              </a:rPr>
              <a:t>,</a:t>
            </a:r>
            <a:r>
              <a:rPr>
                <a:solidFill>
                  <a:srgbClr val="40A070"/>
                </a:solidFill>
                <a:latin typeface="Courier"/>
              </a:rPr>
              <a:t>7</a:t>
            </a:r>
            <a:r>
              <a:rPr>
                <a:latin typeface="Courier"/>
              </a:rPr>
              <a:t>,</a:t>
            </a:r>
            <a:r>
              <a:rPr>
                <a:solidFill>
                  <a:srgbClr val="40A070"/>
                </a:solidFill>
                <a:latin typeface="Courier"/>
              </a:rPr>
              <a:t>8</a:t>
            </a:r>
            <a:r>
              <a:rPr>
                <a:latin typeface="Courier"/>
              </a:rPr>
              <a:t>,</a:t>
            </a:r>
            <a:r>
              <a:rPr>
                <a:solidFill>
                  <a:srgbClr val="40A070"/>
                </a:solidFill>
                <a:latin typeface="Courier"/>
              </a:rPr>
              <a:t>9</a:t>
            </a:r>
            <a:r>
              <a:rPr>
                <a:latin typeface="Courier"/>
              </a:rPr>
              <a:t>,</a:t>
            </a:r>
            <a:r>
              <a:rPr>
                <a:solidFill>
                  <a:srgbClr val="40A070"/>
                </a:solidFill>
                <a:latin typeface="Courier"/>
              </a:rPr>
              <a:t>10</a:t>
            </a:r>
            <a:r>
              <a:rPr>
                <a:latin typeface="Courier"/>
              </a:rPr>
              <a:t>]</a:t>
            </a:r>
          </a:p>
          <a:p>
            <a:pPr lvl="0" indent="0">
              <a:buNone/>
            </a:pPr>
            <a:r>
              <a:rPr b="1">
                <a:solidFill>
                  <a:srgbClr val="007020"/>
                </a:solidFill>
                <a:latin typeface="Courier"/>
              </a:rPr>
              <a:t>for</a:t>
            </a:r>
            <a:r>
              <a:rPr>
                <a:latin typeface="Courier"/>
              </a:rPr>
              <a:t> num </a:t>
            </a:r>
            <a:r>
              <a:rPr b="1">
                <a:solidFill>
                  <a:srgbClr val="007020"/>
                </a:solidFill>
                <a:latin typeface="Courier"/>
              </a:rPr>
              <a:t>in</a:t>
            </a:r>
            <a:r>
              <a:rPr>
                <a:latin typeface="Courier"/>
              </a:rPr>
              <a:t> list1:</a:t>
            </a:r>
            <a:br/>
            <a:r>
              <a:rPr>
                <a:latin typeface="Courier"/>
              </a:rPr>
              <a:t>    print(num)</a:t>
            </a:r>
          </a:p>
          <a:p>
            <a:pPr lvl="0" indent="0">
              <a:buNone/>
            </a:pPr>
            <a:r>
              <a:rPr>
                <a:latin typeface="Courier"/>
              </a:rPr>
              <a:t>1
2
3
4
5
6
7
8
9
10</a:t>
            </a:r>
          </a:p>
          <a:p>
            <a:pPr lvl="0" marL="0" indent="0">
              <a:buNone/>
            </a:pPr>
            <a:r>
              <a:rPr/>
              <a:t>Geweldig! Hopelijk heeft dit zin. Laten we nu een if-statement toevoegen om te controleren op even getallen. We introduceren hier eerst een nieuw concept: de modulo.</a:t>
            </a:r>
          </a:p>
          <a:p>
            <a:pPr lvl="0" marL="0" indent="0">
              <a:spcBef>
                <a:spcPts val="3000"/>
              </a:spcBef>
              <a:buNone/>
            </a:pPr>
            <a:r>
              <a:rPr b="1"/>
              <a:t>Modulo</a:t>
            </a:r>
          </a:p>
          <a:p>
            <a:pPr lvl="0" marL="0" indent="0">
              <a:buNone/>
            </a:pPr>
            <a:r>
              <a:rPr/>
              <a:t>De modulo stelt ons in staat om de rest in een deling te krijgen en gebruikt het %-symbool. Bijvoorbeeld:</a:t>
            </a:r>
          </a:p>
          <a:p>
            <a:pPr lvl="0" indent="0">
              <a:buNone/>
            </a:pPr>
            <a:r>
              <a:rPr>
                <a:solidFill>
                  <a:srgbClr val="40A070"/>
                </a:solidFill>
                <a:latin typeface="Courier"/>
              </a:rPr>
              <a:t>17</a:t>
            </a:r>
            <a:r>
              <a:rPr>
                <a:latin typeface="Courier"/>
              </a:rPr>
              <a:t> </a:t>
            </a:r>
            <a:r>
              <a:rPr>
                <a:solidFill>
                  <a:srgbClr val="666666"/>
                </a:solidFill>
                <a:latin typeface="Courier"/>
              </a:rPr>
              <a:t>%</a:t>
            </a:r>
            <a:r>
              <a:rPr>
                <a:latin typeface="Courier"/>
              </a:rPr>
              <a:t> </a:t>
            </a:r>
            <a:r>
              <a:rPr>
                <a:solidFill>
                  <a:srgbClr val="40A070"/>
                </a:solidFill>
                <a:latin typeface="Courier"/>
              </a:rPr>
              <a:t>5</a:t>
            </a:r>
          </a:p>
          <a:p>
            <a:pPr lvl="0" indent="0">
              <a:buNone/>
            </a:pPr>
            <a:r>
              <a:rPr>
                <a:latin typeface="Courier"/>
              </a:rPr>
              <a:t>2</a:t>
            </a:r>
          </a:p>
          <a:p>
            <a:pPr lvl="0" marL="0" indent="0">
              <a:buNone/>
            </a:pPr>
            <a:r>
              <a:rPr/>
              <a:t>Dit is logisch aangezien 17 gedeeld door 5 3 en de rest 2 is. Laten we nog een paar snelle voorbeelden bekijken:</a:t>
            </a:r>
          </a:p>
          <a:p>
            <a:pPr lvl="0" indent="0">
              <a:buNone/>
            </a:pPr>
            <a:r>
              <a:rPr i="1">
                <a:solidFill>
                  <a:srgbClr val="60A0B0"/>
                </a:solidFill>
                <a:latin typeface="Courier"/>
              </a:rPr>
              <a:t># 3 rest 1</a:t>
            </a:r>
            <a:br/>
            <a:r>
              <a:rPr>
                <a:solidFill>
                  <a:srgbClr val="40A070"/>
                </a:solidFill>
                <a:latin typeface="Courier"/>
              </a:rPr>
              <a:t>10</a:t>
            </a:r>
            <a:r>
              <a:rPr>
                <a:latin typeface="Courier"/>
              </a:rPr>
              <a:t> </a:t>
            </a:r>
            <a:r>
              <a:rPr>
                <a:solidFill>
                  <a:srgbClr val="666666"/>
                </a:solidFill>
                <a:latin typeface="Courier"/>
              </a:rPr>
              <a:t>%</a:t>
            </a:r>
            <a:r>
              <a:rPr>
                <a:latin typeface="Courier"/>
              </a:rPr>
              <a:t> </a:t>
            </a:r>
            <a:r>
              <a:rPr>
                <a:solidFill>
                  <a:srgbClr val="40A070"/>
                </a:solidFill>
                <a:latin typeface="Courier"/>
              </a:rPr>
              <a:t>3</a:t>
            </a:r>
          </a:p>
          <a:p>
            <a:pPr lvl="0" indent="0">
              <a:buNone/>
            </a:pPr>
            <a:r>
              <a:rPr>
                <a:latin typeface="Courier"/>
              </a:rPr>
              <a:t>1</a:t>
            </a:r>
          </a:p>
          <a:p>
            <a:pPr lvl="0" indent="0">
              <a:buNone/>
            </a:pPr>
            <a:r>
              <a:rPr i="1">
                <a:solidFill>
                  <a:srgbClr val="60A0B0"/>
                </a:solidFill>
                <a:latin typeface="Courier"/>
              </a:rPr>
              <a:t># 3 rest 1</a:t>
            </a:r>
            <a:br/>
            <a:r>
              <a:rPr>
                <a:solidFill>
                  <a:srgbClr val="40A070"/>
                </a:solidFill>
                <a:latin typeface="Courier"/>
              </a:rPr>
              <a:t>18</a:t>
            </a:r>
            <a:r>
              <a:rPr>
                <a:latin typeface="Courier"/>
              </a:rPr>
              <a:t> </a:t>
            </a:r>
            <a:r>
              <a:rPr>
                <a:solidFill>
                  <a:srgbClr val="666666"/>
                </a:solidFill>
                <a:latin typeface="Courier"/>
              </a:rPr>
              <a:t>%</a:t>
            </a:r>
            <a:r>
              <a:rPr>
                <a:latin typeface="Courier"/>
              </a:rPr>
              <a:t> </a:t>
            </a:r>
            <a:r>
              <a:rPr>
                <a:solidFill>
                  <a:srgbClr val="40A070"/>
                </a:solidFill>
                <a:latin typeface="Courier"/>
              </a:rPr>
              <a:t>7</a:t>
            </a:r>
          </a:p>
          <a:p>
            <a:pPr lvl="0" indent="0">
              <a:buNone/>
            </a:pPr>
            <a:r>
              <a:rPr>
                <a:latin typeface="Courier"/>
              </a:rPr>
              <a:t>4</a:t>
            </a:r>
          </a:p>
          <a:p>
            <a:pPr lvl="0" indent="0">
              <a:buNone/>
            </a:pPr>
            <a:r>
              <a:rPr i="1">
                <a:solidFill>
                  <a:srgbClr val="60A0B0"/>
                </a:solidFill>
                <a:latin typeface="Courier"/>
              </a:rPr>
              <a:t># 2 geen rest</a:t>
            </a:r>
            <a:br/>
            <a:r>
              <a:rPr>
                <a:solidFill>
                  <a:srgbClr val="40A070"/>
                </a:solidFill>
                <a:latin typeface="Courier"/>
              </a:rPr>
              <a:t>4</a:t>
            </a:r>
            <a:r>
              <a:rPr>
                <a:latin typeface="Courier"/>
              </a:rPr>
              <a:t> </a:t>
            </a:r>
            <a:r>
              <a:rPr>
                <a:solidFill>
                  <a:srgbClr val="666666"/>
                </a:solidFill>
                <a:latin typeface="Courier"/>
              </a:rPr>
              <a:t>%</a:t>
            </a:r>
            <a:r>
              <a:rPr>
                <a:latin typeface="Courier"/>
              </a:rPr>
              <a:t> </a:t>
            </a:r>
            <a:r>
              <a:rPr>
                <a:solidFill>
                  <a:srgbClr val="40A070"/>
                </a:solidFill>
                <a:latin typeface="Courier"/>
              </a:rPr>
              <a:t>2</a:t>
            </a:r>
          </a:p>
          <a:p>
            <a:pPr lvl="0" indent="0">
              <a:buNone/>
            </a:pPr>
            <a:r>
              <a:rPr>
                <a:latin typeface="Courier"/>
              </a:rPr>
              <a:t>0</a:t>
            </a:r>
          </a:p>
          <a:p>
            <a:pPr lvl="0" marL="0" indent="0">
              <a:buNone/>
            </a:pPr>
            <a:r>
              <a:rPr/>
              <a:t>Merk op dat als een getal volledig deelbaar is zonder rest, het resultaat van de modulo-aanroep (4 % 2) 0 is. We kunnen dit gebruiken om te testen op even getallen, want als een getal modulo 2 gelijk is aan 0, betekent dit dat het een even getal is!</a:t>
            </a:r>
          </a:p>
          <a:p>
            <a:pPr lvl="0" marL="0" indent="0">
              <a:buNone/>
            </a:pPr>
            <a:r>
              <a:rPr/>
              <a:t>Terug naar de for loops!</a:t>
            </a:r>
          </a:p>
          <a:p>
            <a:pPr lvl="0" marL="0" indent="0">
              <a:spcBef>
                <a:spcPts val="3000"/>
              </a:spcBef>
              <a:buNone/>
            </a:pPr>
            <a:r>
              <a:rPr b="1"/>
              <a:t>Voorbeeld 2</a:t>
            </a:r>
          </a:p>
          <a:p>
            <a:pPr lvl="0" marL="0" indent="0">
              <a:buNone/>
            </a:pPr>
            <a:r>
              <a:rPr/>
              <a:t>Laten we alleen de even getallen uit die lijst afdrukken!</a:t>
            </a:r>
          </a:p>
          <a:p>
            <a:pPr lvl="0" indent="0">
              <a:buNone/>
            </a:pPr>
            <a:r>
              <a:rPr b="1">
                <a:solidFill>
                  <a:srgbClr val="007020"/>
                </a:solidFill>
                <a:latin typeface="Courier"/>
              </a:rPr>
              <a:t>for</a:t>
            </a:r>
            <a:r>
              <a:rPr>
                <a:latin typeface="Courier"/>
              </a:rPr>
              <a:t> num </a:t>
            </a:r>
            <a:r>
              <a:rPr b="1">
                <a:solidFill>
                  <a:srgbClr val="007020"/>
                </a:solidFill>
                <a:latin typeface="Courier"/>
              </a:rPr>
              <a:t>in</a:t>
            </a:r>
            <a:r>
              <a:rPr>
                <a:latin typeface="Courier"/>
              </a:rPr>
              <a:t> list1:</a:t>
            </a:r>
            <a:br/>
            <a:r>
              <a:rPr>
                <a:latin typeface="Courier"/>
              </a:rPr>
              <a:t>    </a:t>
            </a:r>
            <a:r>
              <a:rPr b="1">
                <a:solidFill>
                  <a:srgbClr val="007020"/>
                </a:solidFill>
                <a:latin typeface="Courier"/>
              </a:rPr>
              <a:t>if</a:t>
            </a:r>
            <a:r>
              <a:rPr>
                <a:latin typeface="Courier"/>
              </a:rPr>
              <a:t> num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print(num)</a:t>
            </a:r>
          </a:p>
          <a:p>
            <a:pPr lvl="0" indent="0">
              <a:buNone/>
            </a:pPr>
            <a:r>
              <a:rPr>
                <a:latin typeface="Courier"/>
              </a:rPr>
              <a:t>2
4
6
8
10</a:t>
            </a:r>
          </a:p>
          <a:p>
            <a:pPr lvl="0" marL="0" indent="0">
              <a:buNone/>
            </a:pPr>
            <a:r>
              <a:rPr/>
              <a:t>We hadden daar ook een else-statement kunnen plaatsen:</a:t>
            </a:r>
          </a:p>
          <a:p>
            <a:pPr lvl="0" indent="0">
              <a:buNone/>
            </a:pPr>
            <a:r>
              <a:rPr b="1">
                <a:solidFill>
                  <a:srgbClr val="007020"/>
                </a:solidFill>
                <a:latin typeface="Courier"/>
              </a:rPr>
              <a:t>for</a:t>
            </a:r>
            <a:r>
              <a:rPr>
                <a:latin typeface="Courier"/>
              </a:rPr>
              <a:t> num </a:t>
            </a:r>
            <a:r>
              <a:rPr b="1">
                <a:solidFill>
                  <a:srgbClr val="007020"/>
                </a:solidFill>
                <a:latin typeface="Courier"/>
              </a:rPr>
              <a:t>in</a:t>
            </a:r>
            <a:r>
              <a:rPr>
                <a:latin typeface="Courier"/>
              </a:rPr>
              <a:t> list1:</a:t>
            </a:r>
            <a:br/>
            <a:r>
              <a:rPr>
                <a:latin typeface="Courier"/>
              </a:rPr>
              <a:t>    </a:t>
            </a:r>
            <a:r>
              <a:rPr b="1">
                <a:solidFill>
                  <a:srgbClr val="007020"/>
                </a:solidFill>
                <a:latin typeface="Courier"/>
              </a:rPr>
              <a:t>if</a:t>
            </a:r>
            <a:r>
              <a:rPr>
                <a:latin typeface="Courier"/>
              </a:rPr>
              <a:t> num </a:t>
            </a:r>
            <a:r>
              <a:rPr>
                <a:solidFill>
                  <a:srgbClr val="666666"/>
                </a:solidFill>
                <a:latin typeface="Courier"/>
              </a:rPr>
              <a:t>%</a:t>
            </a:r>
            <a:r>
              <a:rPr>
                <a:latin typeface="Courier"/>
              </a:rPr>
              <a:t> </a:t>
            </a:r>
            <a:r>
              <a:rPr>
                <a:solidFill>
                  <a:srgbClr val="40A070"/>
                </a:solidFill>
                <a:latin typeface="Courier"/>
              </a:rPr>
              <a:t>2</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print(num)</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'Odd number'</a:t>
            </a:r>
            <a:r>
              <a:rPr>
                <a:latin typeface="Courier"/>
              </a:rPr>
              <a:t>)</a:t>
            </a:r>
          </a:p>
          <a:p>
            <a:pPr lvl="0" indent="0">
              <a:buNone/>
            </a:pPr>
            <a:r>
              <a:rPr>
                <a:latin typeface="Courier"/>
              </a:rPr>
              <a:t>Odd number
2
Odd number
4
Odd number
6
Odd number
8
Odd number
10</a:t>
            </a:r>
          </a:p>
          <a:p>
            <a:pPr lvl="0" marL="0" indent="0">
              <a:spcBef>
                <a:spcPts val="3000"/>
              </a:spcBef>
              <a:buNone/>
            </a:pPr>
            <a:r>
              <a:rPr b="1"/>
              <a:t>Voorbeeld 3</a:t>
            </a:r>
          </a:p>
          <a:p>
            <a:pPr lvl="0" marL="0" indent="0">
              <a:buNone/>
            </a:pPr>
            <a:r>
              <a:rPr/>
              <a:t>Een ander veelvoorkomend idee tijdens een for-lus is het bijhouden van een aantal loops tijdens meerdere lussen. Laten we bijvoorbeeld een for-lus maken die de lijst samenvat:</a:t>
            </a:r>
          </a:p>
          <a:p>
            <a:pPr lvl="0" indent="0">
              <a:buNone/>
            </a:pPr>
            <a:r>
              <a:rPr i="1">
                <a:solidFill>
                  <a:srgbClr val="60A0B0"/>
                </a:solidFill>
                <a:latin typeface="Courier"/>
              </a:rPr>
              <a:t># Start sum at zero</a:t>
            </a:r>
            <a:br/>
            <a:r>
              <a:rPr>
                <a:latin typeface="Courier"/>
              </a:rPr>
              <a:t>list_sum </a:t>
            </a:r>
            <a:r>
              <a:rPr>
                <a:solidFill>
                  <a:srgbClr val="666666"/>
                </a:solidFill>
                <a:latin typeface="Courier"/>
              </a:rPr>
              <a:t>=</a:t>
            </a:r>
            <a:r>
              <a:rPr>
                <a:latin typeface="Courier"/>
              </a:rPr>
              <a:t> </a:t>
            </a:r>
            <a:r>
              <a:rPr>
                <a:solidFill>
                  <a:srgbClr val="40A070"/>
                </a:solidFill>
                <a:latin typeface="Courier"/>
              </a:rPr>
              <a:t>0</a:t>
            </a:r>
            <a:r>
              <a:rPr>
                <a:latin typeface="Courier"/>
              </a:rPr>
              <a:t> </a:t>
            </a:r>
            <a:br/>
            <a:br/>
            <a:r>
              <a:rPr b="1">
                <a:solidFill>
                  <a:srgbClr val="007020"/>
                </a:solidFill>
                <a:latin typeface="Courier"/>
              </a:rPr>
              <a:t>for</a:t>
            </a:r>
            <a:r>
              <a:rPr>
                <a:latin typeface="Courier"/>
              </a:rPr>
              <a:t> num </a:t>
            </a:r>
            <a:r>
              <a:rPr b="1">
                <a:solidFill>
                  <a:srgbClr val="007020"/>
                </a:solidFill>
                <a:latin typeface="Courier"/>
              </a:rPr>
              <a:t>in</a:t>
            </a:r>
            <a:r>
              <a:rPr>
                <a:latin typeface="Courier"/>
              </a:rPr>
              <a:t> list1:</a:t>
            </a:r>
            <a:br/>
            <a:r>
              <a:rPr>
                <a:latin typeface="Courier"/>
              </a:rPr>
              <a:t>    list_sum </a:t>
            </a:r>
            <a:r>
              <a:rPr>
                <a:solidFill>
                  <a:srgbClr val="666666"/>
                </a:solidFill>
                <a:latin typeface="Courier"/>
              </a:rPr>
              <a:t>=</a:t>
            </a:r>
            <a:r>
              <a:rPr>
                <a:latin typeface="Courier"/>
              </a:rPr>
              <a:t> list_sum </a:t>
            </a:r>
            <a:r>
              <a:rPr>
                <a:solidFill>
                  <a:srgbClr val="666666"/>
                </a:solidFill>
                <a:latin typeface="Courier"/>
              </a:rPr>
              <a:t>+</a:t>
            </a:r>
            <a:r>
              <a:rPr>
                <a:latin typeface="Courier"/>
              </a:rPr>
              <a:t> num</a:t>
            </a:r>
            <a:br/>
            <a:br/>
            <a:r>
              <a:rPr>
                <a:latin typeface="Courier"/>
              </a:rPr>
              <a:t>print(list_sum)</a:t>
            </a:r>
          </a:p>
          <a:p>
            <a:pPr lvl="0" indent="0">
              <a:buNone/>
            </a:pPr>
            <a:r>
              <a:rPr>
                <a:latin typeface="Courier"/>
              </a:rPr>
              <a:t>55</a:t>
            </a:r>
          </a:p>
          <a:p>
            <a:pPr lvl="0" marL="0" indent="0">
              <a:buNone/>
            </a:pPr>
            <a:r>
              <a:rPr/>
              <a:t>Geweldig! Lees de bovenstaande cel door en zorg ervoor dat u volledig begrijpt wat er aan de hand is. We hadden ook een += kunnen implementeren om de optelling bij de som uit te voeren. Bijvoorbeeld:</a:t>
            </a:r>
          </a:p>
          <a:p>
            <a:pPr lvl="0" indent="0">
              <a:buNone/>
            </a:pPr>
            <a:r>
              <a:rPr i="1">
                <a:solidFill>
                  <a:srgbClr val="60A0B0"/>
                </a:solidFill>
                <a:latin typeface="Courier"/>
              </a:rPr>
              <a:t># Start sum at zero</a:t>
            </a:r>
            <a:br/>
            <a:r>
              <a:rPr>
                <a:latin typeface="Courier"/>
              </a:rPr>
              <a:t>list_sum </a:t>
            </a:r>
            <a:r>
              <a:rPr>
                <a:solidFill>
                  <a:srgbClr val="666666"/>
                </a:solidFill>
                <a:latin typeface="Courier"/>
              </a:rPr>
              <a:t>=</a:t>
            </a:r>
            <a:r>
              <a:rPr>
                <a:latin typeface="Courier"/>
              </a:rPr>
              <a:t> </a:t>
            </a:r>
            <a:r>
              <a:rPr>
                <a:solidFill>
                  <a:srgbClr val="40A070"/>
                </a:solidFill>
                <a:latin typeface="Courier"/>
              </a:rPr>
              <a:t>0</a:t>
            </a:r>
            <a:r>
              <a:rPr>
                <a:latin typeface="Courier"/>
              </a:rPr>
              <a:t> </a:t>
            </a:r>
            <a:br/>
            <a:br/>
            <a:r>
              <a:rPr b="1">
                <a:solidFill>
                  <a:srgbClr val="007020"/>
                </a:solidFill>
                <a:latin typeface="Courier"/>
              </a:rPr>
              <a:t>for</a:t>
            </a:r>
            <a:r>
              <a:rPr>
                <a:latin typeface="Courier"/>
              </a:rPr>
              <a:t> num </a:t>
            </a:r>
            <a:r>
              <a:rPr b="1">
                <a:solidFill>
                  <a:srgbClr val="007020"/>
                </a:solidFill>
                <a:latin typeface="Courier"/>
              </a:rPr>
              <a:t>in</a:t>
            </a:r>
            <a:r>
              <a:rPr>
                <a:latin typeface="Courier"/>
              </a:rPr>
              <a:t> list1:</a:t>
            </a:r>
            <a:br/>
            <a:r>
              <a:rPr>
                <a:latin typeface="Courier"/>
              </a:rPr>
              <a:t>    list_sum </a:t>
            </a:r>
            <a:r>
              <a:rPr>
                <a:solidFill>
                  <a:srgbClr val="666666"/>
                </a:solidFill>
                <a:latin typeface="Courier"/>
              </a:rPr>
              <a:t>+=</a:t>
            </a:r>
            <a:r>
              <a:rPr>
                <a:latin typeface="Courier"/>
              </a:rPr>
              <a:t> num</a:t>
            </a:r>
            <a:br/>
            <a:br/>
            <a:r>
              <a:rPr>
                <a:latin typeface="Courier"/>
              </a:rPr>
              <a:t>print(list_sum)</a:t>
            </a:r>
          </a:p>
          <a:p>
            <a:pPr lvl="0" indent="0">
              <a:buNone/>
            </a:pPr>
            <a:r>
              <a:rPr>
                <a:latin typeface="Courier"/>
              </a:rPr>
              <a:t>55</a:t>
            </a:r>
          </a:p>
          <a:p>
            <a:pPr lvl="0" marL="0" indent="0">
              <a:spcBef>
                <a:spcPts val="3000"/>
              </a:spcBef>
              <a:buNone/>
            </a:pPr>
            <a:r>
              <a:rPr b="1"/>
              <a:t>Voorbeeld 4</a:t>
            </a:r>
          </a:p>
          <a:p>
            <a:pPr lvl="0" marL="0" indent="0">
              <a:buNone/>
            </a:pPr>
            <a:r>
              <a:rPr/>
              <a:t>We hebben for loops gebruikt met lijsten, wat dacht je van met strings? Onthoud dat strings een reeks zijn, dus als we er doorheen gaan, hebben we toegang tot elk item in die string.</a:t>
            </a:r>
          </a:p>
          <a:p>
            <a:pPr lvl="0" indent="0">
              <a:buNone/>
            </a:pPr>
            <a:r>
              <a:rPr b="1">
                <a:solidFill>
                  <a:srgbClr val="007020"/>
                </a:solidFill>
                <a:latin typeface="Courier"/>
              </a:rPr>
              <a:t>for</a:t>
            </a:r>
            <a:r>
              <a:rPr>
                <a:latin typeface="Courier"/>
              </a:rPr>
              <a:t> letter </a:t>
            </a:r>
            <a:r>
              <a:rPr b="1">
                <a:solidFill>
                  <a:srgbClr val="007020"/>
                </a:solidFill>
                <a:latin typeface="Courier"/>
              </a:rPr>
              <a:t>in</a:t>
            </a:r>
            <a:r>
              <a:rPr>
                <a:latin typeface="Courier"/>
              </a:rPr>
              <a:t> </a:t>
            </a:r>
            <a:r>
              <a:rPr>
                <a:solidFill>
                  <a:srgbClr val="4070A0"/>
                </a:solidFill>
                <a:latin typeface="Courier"/>
              </a:rPr>
              <a:t>'This is a string.'</a:t>
            </a:r>
            <a:r>
              <a:rPr>
                <a:latin typeface="Courier"/>
              </a:rPr>
              <a:t>:</a:t>
            </a:r>
            <a:br/>
            <a:r>
              <a:rPr>
                <a:latin typeface="Courier"/>
              </a:rPr>
              <a:t>    print(letter)</a:t>
            </a:r>
          </a:p>
          <a:p>
            <a:pPr lvl="0" indent="0">
              <a:buNone/>
            </a:pPr>
            <a:r>
              <a:rPr>
                <a:latin typeface="Courier"/>
              </a:rPr>
              <a:t>T
h
i
s
i
s
a
s
t
r
i
n
g
.</a:t>
            </a:r>
          </a:p>
          <a:p>
            <a:pPr lvl="0" marL="0" indent="0">
              <a:spcBef>
                <a:spcPts val="3000"/>
              </a:spcBef>
              <a:buNone/>
            </a:pPr>
            <a:r>
              <a:rPr b="1"/>
              <a:t>Voorbeeld 5</a:t>
            </a:r>
          </a:p>
          <a:p>
            <a:pPr lvl="0" marL="0" indent="0">
              <a:buNone/>
            </a:pPr>
            <a:r>
              <a:rPr/>
              <a:t>Laten we nu kijken hoe een for-lus kan worden gebruikt met een tuple:</a:t>
            </a:r>
          </a:p>
          <a:p>
            <a:pPr lvl="0" indent="0">
              <a:buNone/>
            </a:pPr>
            <a:r>
              <a:rPr>
                <a:latin typeface="Courier"/>
              </a:rPr>
              <a:t>tup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r>
              <a:rPr>
                <a:solidFill>
                  <a:srgbClr val="40A070"/>
                </a:solidFill>
                <a:latin typeface="Courier"/>
              </a:rPr>
              <a:t>4</a:t>
            </a:r>
            <a:r>
              <a:rPr>
                <a:latin typeface="Courier"/>
              </a:rPr>
              <a:t>,</a:t>
            </a:r>
            <a:r>
              <a:rPr>
                <a:solidFill>
                  <a:srgbClr val="40A070"/>
                </a:solidFill>
                <a:latin typeface="Courier"/>
              </a:rPr>
              <a:t>5</a:t>
            </a:r>
            <a:r>
              <a:rPr>
                <a:latin typeface="Courier"/>
              </a:rPr>
              <a:t>)</a:t>
            </a:r>
            <a:br/>
            <a:br/>
            <a:r>
              <a:rPr b="1">
                <a:solidFill>
                  <a:srgbClr val="007020"/>
                </a:solidFill>
                <a:latin typeface="Courier"/>
              </a:rPr>
              <a:t>for</a:t>
            </a:r>
            <a:r>
              <a:rPr>
                <a:latin typeface="Courier"/>
              </a:rPr>
              <a:t> t </a:t>
            </a:r>
            <a:r>
              <a:rPr b="1">
                <a:solidFill>
                  <a:srgbClr val="007020"/>
                </a:solidFill>
                <a:latin typeface="Courier"/>
              </a:rPr>
              <a:t>in</a:t>
            </a:r>
            <a:r>
              <a:rPr>
                <a:latin typeface="Courier"/>
              </a:rPr>
              <a:t> tup:</a:t>
            </a:r>
            <a:br/>
            <a:r>
              <a:rPr>
                <a:latin typeface="Courier"/>
              </a:rPr>
              <a:t>    print(t)</a:t>
            </a:r>
          </a:p>
          <a:p>
            <a:pPr lvl="0" indent="0">
              <a:buNone/>
            </a:pPr>
            <a:r>
              <a:rPr>
                <a:latin typeface="Courier"/>
              </a:rPr>
              <a:t>1
2
3
4
5</a:t>
            </a:r>
          </a:p>
          <a:p>
            <a:pPr lvl="0" marL="0" indent="0">
              <a:spcBef>
                <a:spcPts val="3000"/>
              </a:spcBef>
              <a:buNone/>
            </a:pPr>
            <a:r>
              <a:rPr b="1"/>
              <a:t>Voorbeeld 6</a:t>
            </a:r>
          </a:p>
          <a:p>
            <a:pPr lvl="0" marL="0" indent="0">
              <a:buNone/>
            </a:pPr>
            <a:r>
              <a:rPr/>
              <a:t>Tuples hebben een unieke kwaliteit als het gaat om for loops. Als je wilt een reeks itereren die tuples bevat, kan het item de tuple zelf zijn, dit is een voorbeeld van </a:t>
            </a:r>
            <a:r>
              <a:rPr i="1"/>
              <a:t>tuple unpacking</a:t>
            </a:r>
            <a:r>
              <a:rPr/>
              <a:t>. Tijdens de for-lus zullen we de tuple in een reeks uitpakken en hebben we toegang tot de afzonderlijke items in die tuple!</a:t>
            </a:r>
          </a:p>
          <a:p>
            <a:pPr lvl="0" indent="0">
              <a:buNone/>
            </a:pPr>
            <a:r>
              <a:rPr>
                <a:latin typeface="Courier"/>
              </a:rPr>
              <a:t>list2 </a:t>
            </a:r>
            <a:r>
              <a:rPr>
                <a:solidFill>
                  <a:srgbClr val="666666"/>
                </a:solidFill>
                <a:latin typeface="Courier"/>
              </a:rPr>
              <a:t>=</a:t>
            </a:r>
            <a:r>
              <a:rPr>
                <a:latin typeface="Courier"/>
              </a:rPr>
              <a:t> [(</a:t>
            </a:r>
            <a:r>
              <a:rPr>
                <a:solidFill>
                  <a:srgbClr val="40A070"/>
                </a:solidFill>
                <a:latin typeface="Courier"/>
              </a:rPr>
              <a:t>2</a:t>
            </a:r>
            <a:r>
              <a:rPr>
                <a:latin typeface="Courier"/>
              </a:rPr>
              <a:t>,</a:t>
            </a:r>
            <a:r>
              <a:rPr>
                <a:solidFill>
                  <a:srgbClr val="40A070"/>
                </a:solidFill>
                <a:latin typeface="Courier"/>
              </a:rPr>
              <a:t>4</a:t>
            </a:r>
            <a:r>
              <a:rPr>
                <a:latin typeface="Courier"/>
              </a:rPr>
              <a:t>),(</a:t>
            </a:r>
            <a:r>
              <a:rPr>
                <a:solidFill>
                  <a:srgbClr val="40A070"/>
                </a:solidFill>
                <a:latin typeface="Courier"/>
              </a:rPr>
              <a:t>6</a:t>
            </a:r>
            <a:r>
              <a:rPr>
                <a:latin typeface="Courier"/>
              </a:rPr>
              <a:t>,</a:t>
            </a:r>
            <a:r>
              <a:rPr>
                <a:solidFill>
                  <a:srgbClr val="40A070"/>
                </a:solidFill>
                <a:latin typeface="Courier"/>
              </a:rPr>
              <a:t>8</a:t>
            </a:r>
            <a:r>
              <a:rPr>
                <a:latin typeface="Courier"/>
              </a:rPr>
              <a:t>),(</a:t>
            </a:r>
            <a:r>
              <a:rPr>
                <a:solidFill>
                  <a:srgbClr val="40A070"/>
                </a:solidFill>
                <a:latin typeface="Courier"/>
              </a:rPr>
              <a:t>10</a:t>
            </a:r>
            <a:r>
              <a:rPr>
                <a:latin typeface="Courier"/>
              </a:rPr>
              <a:t>,</a:t>
            </a:r>
            <a:r>
              <a:rPr>
                <a:solidFill>
                  <a:srgbClr val="40A070"/>
                </a:solidFill>
                <a:latin typeface="Courier"/>
              </a:rPr>
              <a:t>12</a:t>
            </a:r>
            <a:r>
              <a:rPr>
                <a:latin typeface="Courier"/>
              </a:rPr>
              <a:t>)]</a:t>
            </a:r>
          </a:p>
          <a:p>
            <a:pPr lvl="0" indent="0">
              <a:buNone/>
            </a:pPr>
            <a:r>
              <a:rPr b="1">
                <a:solidFill>
                  <a:srgbClr val="007020"/>
                </a:solidFill>
                <a:latin typeface="Courier"/>
              </a:rPr>
              <a:t>for</a:t>
            </a:r>
            <a:r>
              <a:rPr>
                <a:latin typeface="Courier"/>
              </a:rPr>
              <a:t> tup </a:t>
            </a:r>
            <a:r>
              <a:rPr b="1">
                <a:solidFill>
                  <a:srgbClr val="007020"/>
                </a:solidFill>
                <a:latin typeface="Courier"/>
              </a:rPr>
              <a:t>in</a:t>
            </a:r>
            <a:r>
              <a:rPr>
                <a:latin typeface="Courier"/>
              </a:rPr>
              <a:t> list2:</a:t>
            </a:r>
            <a:br/>
            <a:r>
              <a:rPr>
                <a:latin typeface="Courier"/>
              </a:rPr>
              <a:t>    print(tup)</a:t>
            </a:r>
          </a:p>
          <a:p>
            <a:pPr lvl="0" indent="0">
              <a:buNone/>
            </a:pPr>
            <a:r>
              <a:rPr>
                <a:latin typeface="Courier"/>
              </a:rPr>
              <a:t>(2, 4)
(6, 8)
(10, 12)</a:t>
            </a:r>
          </a:p>
          <a:p>
            <a:pPr lvl="0" indent="0">
              <a:buNone/>
            </a:pPr>
            <a:r>
              <a:rPr i="1">
                <a:solidFill>
                  <a:srgbClr val="60A0B0"/>
                </a:solidFill>
                <a:latin typeface="Courier"/>
              </a:rPr>
              <a:t># Nu met uitpakken!</a:t>
            </a:r>
            <a:br/>
            <a:r>
              <a:rPr b="1">
                <a:solidFill>
                  <a:srgbClr val="007020"/>
                </a:solidFill>
                <a:latin typeface="Courier"/>
              </a:rPr>
              <a:t>for</a:t>
            </a:r>
            <a:r>
              <a:rPr>
                <a:latin typeface="Courier"/>
              </a:rPr>
              <a:t> (t1,t2) </a:t>
            </a:r>
            <a:r>
              <a:rPr b="1">
                <a:solidFill>
                  <a:srgbClr val="007020"/>
                </a:solidFill>
                <a:latin typeface="Courier"/>
              </a:rPr>
              <a:t>in</a:t>
            </a:r>
            <a:r>
              <a:rPr>
                <a:latin typeface="Courier"/>
              </a:rPr>
              <a:t> list2:</a:t>
            </a:r>
            <a:br/>
            <a:r>
              <a:rPr>
                <a:latin typeface="Courier"/>
              </a:rPr>
              <a:t>    print(t1)</a:t>
            </a:r>
          </a:p>
          <a:p>
            <a:pPr lvl="0" indent="0">
              <a:buNone/>
            </a:pPr>
            <a:r>
              <a:rPr>
                <a:latin typeface="Courier"/>
              </a:rPr>
              <a:t>2
6
10</a:t>
            </a:r>
          </a:p>
          <a:p>
            <a:pPr lvl="0" marL="0" indent="0">
              <a:buNone/>
            </a:pPr>
            <a:r>
              <a:rPr/>
              <a:t>Koel! Met tupels in een reeks hebben we toegang tot de items erin door ze uit te pakken! De reden dat dit belangrijk is, is omdat veel objecten hun iterables via tuples zullen leveren. Laten we beginnen met het verkennen van iteratie door dictionaries om dit verder te onderzoeken!</a:t>
            </a:r>
          </a:p>
          <a:p>
            <a:pPr lvl="0" marL="0" indent="0">
              <a:spcBef>
                <a:spcPts val="3000"/>
              </a:spcBef>
              <a:buNone/>
            </a:pPr>
            <a:r>
              <a:rPr b="1"/>
              <a:t>Voorbeeld 7</a:t>
            </a:r>
          </a:p>
          <a:p>
            <a:pPr lvl="0" indent="0">
              <a:buNone/>
            </a:pPr>
            <a:r>
              <a:rPr>
                <a:latin typeface="Courier"/>
              </a:rPr>
              <a:t>d </a:t>
            </a:r>
            <a:r>
              <a:rPr>
                <a:solidFill>
                  <a:srgbClr val="666666"/>
                </a:solidFill>
                <a:latin typeface="Courier"/>
              </a:rPr>
              <a:t>=</a:t>
            </a:r>
            <a:r>
              <a:rPr>
                <a:latin typeface="Courier"/>
              </a:rPr>
              <a:t> {</a:t>
            </a:r>
            <a:r>
              <a:rPr>
                <a:solidFill>
                  <a:srgbClr val="4070A0"/>
                </a:solidFill>
                <a:latin typeface="Courier"/>
              </a:rPr>
              <a:t>'k1'</a:t>
            </a:r>
            <a:r>
              <a:rPr>
                <a:latin typeface="Courier"/>
              </a:rPr>
              <a:t>:</a:t>
            </a:r>
            <a:r>
              <a:rPr>
                <a:solidFill>
                  <a:srgbClr val="40A070"/>
                </a:solidFill>
                <a:latin typeface="Courier"/>
              </a:rPr>
              <a:t>1</a:t>
            </a:r>
            <a:r>
              <a:rPr>
                <a:latin typeface="Courier"/>
              </a:rPr>
              <a:t>,</a:t>
            </a:r>
            <a:r>
              <a:rPr>
                <a:solidFill>
                  <a:srgbClr val="4070A0"/>
                </a:solidFill>
                <a:latin typeface="Courier"/>
              </a:rPr>
              <a:t>'k2'</a:t>
            </a:r>
            <a:r>
              <a:rPr>
                <a:latin typeface="Courier"/>
              </a:rPr>
              <a:t>:</a:t>
            </a:r>
            <a:r>
              <a:rPr>
                <a:solidFill>
                  <a:srgbClr val="40A070"/>
                </a:solidFill>
                <a:latin typeface="Courier"/>
              </a:rPr>
              <a:t>2</a:t>
            </a:r>
            <a:r>
              <a:rPr>
                <a:latin typeface="Courier"/>
              </a:rPr>
              <a:t>,</a:t>
            </a:r>
            <a:r>
              <a:rPr>
                <a:solidFill>
                  <a:srgbClr val="4070A0"/>
                </a:solidFill>
                <a:latin typeface="Courier"/>
              </a:rPr>
              <a:t>'k3'</a:t>
            </a:r>
            <a:r>
              <a:rPr>
                <a:latin typeface="Courier"/>
              </a:rPr>
              <a:t>:</a:t>
            </a:r>
            <a:r>
              <a:rPr>
                <a:solidFill>
                  <a:srgbClr val="40A070"/>
                </a:solidFill>
                <a:latin typeface="Courier"/>
              </a:rPr>
              <a:t>3</a:t>
            </a:r>
            <a:r>
              <a:rPr>
                <a:latin typeface="Courier"/>
              </a:rPr>
              <a:t>}</a:t>
            </a:r>
          </a:p>
          <a:p>
            <a:pPr lvl="0" indent="0">
              <a:buNone/>
            </a:pPr>
            <a:r>
              <a:rPr b="1">
                <a:solidFill>
                  <a:srgbClr val="007020"/>
                </a:solidFill>
                <a:latin typeface="Courier"/>
              </a:rPr>
              <a:t>for</a:t>
            </a:r>
            <a:r>
              <a:rPr>
                <a:latin typeface="Courier"/>
              </a:rPr>
              <a:t> item </a:t>
            </a:r>
            <a:r>
              <a:rPr b="1">
                <a:solidFill>
                  <a:srgbClr val="007020"/>
                </a:solidFill>
                <a:latin typeface="Courier"/>
              </a:rPr>
              <a:t>in</a:t>
            </a:r>
            <a:r>
              <a:rPr>
                <a:latin typeface="Courier"/>
              </a:rPr>
              <a:t> d:</a:t>
            </a:r>
            <a:br/>
            <a:r>
              <a:rPr>
                <a:latin typeface="Courier"/>
              </a:rPr>
              <a:t>    print(item)</a:t>
            </a:r>
          </a:p>
          <a:p>
            <a:pPr lvl="0" indent="0">
              <a:buNone/>
            </a:pPr>
            <a:r>
              <a:rPr>
                <a:latin typeface="Courier"/>
              </a:rPr>
              <a:t>k1
k2
k3</a:t>
            </a:r>
          </a:p>
          <a:p>
            <a:pPr lvl="0" marL="0" indent="0">
              <a:buNone/>
            </a:pPr>
            <a:r>
              <a:rPr/>
              <a:t>Merk op hoe dit alleen de sleutels produceert. Dus hoe kunnen we de waarden (values) krijgen? Of zowel de sleutels (keys) als de waarden?</a:t>
            </a:r>
          </a:p>
          <a:p>
            <a:pPr lvl="0" marL="0" indent="0">
              <a:buNone/>
            </a:pPr>
            <a:r>
              <a:rPr/>
              <a:t>We gaan drie nieuwe Dictionary-methoden introduceren: </a:t>
            </a:r>
            <a:r>
              <a:rPr b="1"/>
              <a:t>.keys()</a:t>
            </a:r>
            <a:r>
              <a:rPr/>
              <a:t>, </a:t>
            </a:r>
            <a:r>
              <a:rPr b="1"/>
              <a:t>.values()</a:t>
            </a:r>
            <a:r>
              <a:rPr/>
              <a:t> en </a:t>
            </a:r>
            <a:r>
              <a:rPr b="1"/>
              <a:t>.items()</a:t>
            </a:r>
          </a:p>
          <a:p>
            <a:pPr lvl="0" marL="0" indent="0">
              <a:buNone/>
            </a:pPr>
            <a:r>
              <a:rPr/>
              <a:t>In Python retourneert elk van deze methoden een </a:t>
            </a:r>
            <a:r>
              <a:rPr i="1"/>
              <a:t>dictionary view-object</a:t>
            </a:r>
            <a:r>
              <a:rPr/>
              <a:t>. Het ondersteunt bewerkingen zoals lidmaatschapstest (membership-test) en iteratie, maar de inhoud ervan is niet onafhankelijk van het originele woordenboek - het is slechts een weergave. Laten we het in actie zien:</a:t>
            </a:r>
          </a:p>
          <a:p>
            <a:pPr lvl="0" indent="0">
              <a:buNone/>
            </a:pPr>
            <a:r>
              <a:rPr i="1">
                <a:solidFill>
                  <a:srgbClr val="60A0B0"/>
                </a:solidFill>
                <a:latin typeface="Courier"/>
              </a:rPr>
              <a:t># Create a dictionary view object</a:t>
            </a:r>
            <a:br/>
            <a:r>
              <a:rPr>
                <a:latin typeface="Courier"/>
              </a:rPr>
              <a:t>d.items()</a:t>
            </a:r>
          </a:p>
          <a:p>
            <a:pPr lvl="0" indent="0">
              <a:buNone/>
            </a:pPr>
            <a:r>
              <a:rPr>
                <a:latin typeface="Courier"/>
              </a:rPr>
              <a:t>dict_items([('k1', 1), ('k2', 2), ('k3', 3)])</a:t>
            </a:r>
          </a:p>
          <a:p>
            <a:pPr lvl="0" marL="0" indent="0">
              <a:buNone/>
            </a:pPr>
            <a:r>
              <a:rPr/>
              <a:t>Sindsdien ondersteunt de .items()-methode iteratie, we kunnen </a:t>
            </a:r>
            <a:r>
              <a:rPr i="1"/>
              <a:t>dictionaries uitpakken</a:t>
            </a:r>
            <a:r>
              <a:rPr/>
              <a:t> uitvoeren om sleutels en waarden te scheiden, net zoals we deden in de vorige voorbeelden.</a:t>
            </a:r>
          </a:p>
          <a:p>
            <a:pPr lvl="0" indent="0">
              <a:buNone/>
            </a:pPr>
            <a:r>
              <a:rPr i="1">
                <a:solidFill>
                  <a:srgbClr val="60A0B0"/>
                </a:solidFill>
                <a:latin typeface="Courier"/>
              </a:rPr>
              <a:t># Dictionary unpacking</a:t>
            </a:r>
            <a:br/>
            <a:r>
              <a:rPr b="1">
                <a:solidFill>
                  <a:srgbClr val="007020"/>
                </a:solidFill>
                <a:latin typeface="Courier"/>
              </a:rPr>
              <a:t>for</a:t>
            </a:r>
            <a:r>
              <a:rPr>
                <a:latin typeface="Courier"/>
              </a:rPr>
              <a:t> k,v </a:t>
            </a:r>
            <a:r>
              <a:rPr b="1">
                <a:solidFill>
                  <a:srgbClr val="007020"/>
                </a:solidFill>
                <a:latin typeface="Courier"/>
              </a:rPr>
              <a:t>in</a:t>
            </a:r>
            <a:r>
              <a:rPr>
                <a:latin typeface="Courier"/>
              </a:rPr>
              <a:t> d.items():</a:t>
            </a:r>
            <a:br/>
            <a:r>
              <a:rPr>
                <a:latin typeface="Courier"/>
              </a:rPr>
              <a:t>    print(k)</a:t>
            </a:r>
            <a:br/>
            <a:r>
              <a:rPr>
                <a:latin typeface="Courier"/>
              </a:rPr>
              <a:t>    print(v) </a:t>
            </a:r>
          </a:p>
          <a:p>
            <a:pPr lvl="0" indent="0">
              <a:buNone/>
            </a:pPr>
            <a:r>
              <a:rPr>
                <a:latin typeface="Courier"/>
              </a:rPr>
              <a:t>k1
1
k2
2
k3
3</a:t>
            </a:r>
          </a:p>
          <a:p>
            <a:pPr lvl="0" marL="0" indent="0">
              <a:buNone/>
            </a:pPr>
            <a:r>
              <a:rPr/>
              <a:t>Als u een echte lijst met keys, values of key/value-tuples wilt verkrijgen, kunt u de weergave </a:t>
            </a:r>
            <a:r>
              <a:rPr i="1"/>
              <a:t>casten</a:t>
            </a:r>
            <a:r>
              <a:rPr/>
              <a:t> als een lijst:</a:t>
            </a:r>
          </a:p>
          <a:p>
            <a:pPr lvl="0" indent="0">
              <a:buNone/>
            </a:pPr>
            <a:r>
              <a:rPr>
                <a:latin typeface="Courier"/>
              </a:rPr>
              <a:t>list(d.keys())</a:t>
            </a:r>
          </a:p>
          <a:p>
            <a:pPr lvl="0" indent="0">
              <a:buNone/>
            </a:pPr>
            <a:r>
              <a:rPr>
                <a:latin typeface="Courier"/>
              </a:rPr>
              <a:t>['k1', 'k2', 'k3']</a:t>
            </a:r>
          </a:p>
          <a:p>
            <a:pPr lvl="0" marL="0" indent="0">
              <a:buNone/>
            </a:pPr>
            <a:r>
              <a:rPr/>
              <a:t>Onthoud dat dictionaries ongeordend zijn en dat keys en values in willekeurige (random) volgorde terugkomen. U kunt een gesorteerde lijst verkrijgen met behulp van Sort():</a:t>
            </a:r>
          </a:p>
          <a:p>
            <a:pPr lvl="0" indent="0">
              <a:buNone/>
            </a:pPr>
            <a:r>
              <a:rPr>
                <a:latin typeface="Courier"/>
              </a:rPr>
              <a:t>sorted(d.values())</a:t>
            </a:r>
          </a:p>
          <a:p>
            <a:pPr lvl="0" indent="0">
              <a:buNone/>
            </a:pPr>
            <a:r>
              <a:rPr>
                <a:latin typeface="Courier"/>
              </a:rPr>
              <a:t>[1, 2, 3]</a:t>
            </a:r>
          </a:p>
          <a:p>
            <a:pPr lvl="0" marL="0" indent="0">
              <a:spcBef>
                <a:spcPts val="3000"/>
              </a:spcBef>
              <a:buNone/>
            </a:pPr>
            <a:r>
              <a:rPr b="1"/>
              <a:t>Gevolgtrekking</a:t>
            </a:r>
          </a:p>
          <a:p>
            <a:pPr lvl="0" marL="0" indent="0">
              <a:buNone/>
            </a:pPr>
            <a:r>
              <a:rPr/>
              <a:t>We hebben geleerd hoe we for-lussen kunnen gebruiken om door tuples, lijsten, strings en dictionaries te itereren. Het zal een cruciaal hulpmiddel voor ons zijn, dus zorg ervoor dat u het goed kent en de bovenstaande voorbeelden begrijpt.</a:t>
            </a:r>
          </a:p>
          <a:p>
            <a:pPr lvl="0" marL="0" indent="0">
              <a:buNone/>
            </a:pPr>
            <a:r>
              <a:rPr/>
              <a:t>[Meer bronnen] (http://www.tutorialspoint.com/python/python_for_loop.htm)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2022-12-05T16:32:42Z</dcterms:created>
  <dcterms:modified xsi:type="dcterms:W3CDTF">2022-12-05T16:32:42Z</dcterms:modified>
</cp:coreProperties>
</file>

<file path=docProps/custom.xml><?xml version="1.0" encoding="utf-8"?>
<Properties xmlns="http://schemas.openxmlformats.org/officeDocument/2006/custom-properties" xmlns:vt="http://schemas.openxmlformats.org/officeDocument/2006/docPropsVTypes"/>
</file>