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Statements Assessment Solutions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for, .split(), and if to create a Statement that will print out words that start with ‘s’:</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'Print only the words that start with s in this sentence'</a:t>
            </a:r>
          </a:p>
          <a:p>
            <a:pPr lvl="0" indent="0">
              <a:buNone/>
            </a:pPr>
            <a:r>
              <a:rPr b="1">
                <a:solidFill>
                  <a:srgbClr val="007020"/>
                </a:solidFill>
                <a:latin typeface="Courier"/>
              </a:rPr>
              <a:t>for</a:t>
            </a:r>
            <a:r>
              <a:rPr>
                <a:latin typeface="Courier"/>
              </a:rPr>
              <a:t> word </a:t>
            </a:r>
            <a:r>
              <a:rPr b="1">
                <a:solidFill>
                  <a:srgbClr val="007020"/>
                </a:solidFill>
                <a:latin typeface="Courier"/>
              </a:rPr>
              <a:t>in</a:t>
            </a:r>
            <a:r>
              <a:rPr>
                <a:latin typeface="Courier"/>
              </a:rPr>
              <a:t> st.split():</a:t>
            </a:r>
            <a:br/>
            <a:r>
              <a:rPr>
                <a:latin typeface="Courier"/>
              </a:rPr>
              <a:t>    </a:t>
            </a:r>
            <a:r>
              <a:rPr b="1">
                <a:solidFill>
                  <a:srgbClr val="007020"/>
                </a:solidFill>
                <a:latin typeface="Courier"/>
              </a:rPr>
              <a:t>if</a:t>
            </a:r>
            <a:r>
              <a:rPr>
                <a:latin typeface="Courier"/>
              </a:rPr>
              <a:t> word[</a:t>
            </a:r>
            <a:r>
              <a:rPr>
                <a:solidFill>
                  <a:srgbClr val="40A070"/>
                </a:solidFill>
                <a:latin typeface="Courier"/>
              </a:rPr>
              <a:t>0</a:t>
            </a:r>
            <a:r>
              <a:rPr>
                <a:latin typeface="Courier"/>
              </a:rPr>
              <a:t>] </a:t>
            </a:r>
            <a:r>
              <a:rPr>
                <a:solidFill>
                  <a:srgbClr val="666666"/>
                </a:solidFill>
                <a:latin typeface="Courier"/>
              </a:rPr>
              <a:t>==</a:t>
            </a:r>
            <a:r>
              <a:rPr>
                <a:latin typeface="Courier"/>
              </a:rPr>
              <a:t> </a:t>
            </a:r>
            <a:r>
              <a:rPr>
                <a:solidFill>
                  <a:srgbClr val="4070A0"/>
                </a:solidFill>
                <a:latin typeface="Courier"/>
              </a:rPr>
              <a:t>'s'</a:t>
            </a:r>
            <a:r>
              <a:rPr>
                <a:latin typeface="Courier"/>
              </a:rPr>
              <a:t>:</a:t>
            </a:r>
            <a:br/>
            <a:r>
              <a:rPr>
                <a:latin typeface="Courier"/>
              </a:rPr>
              <a:t>        print(word)</a:t>
            </a:r>
          </a:p>
          <a:p>
            <a:pPr lvl="0" indent="0">
              <a:buNone/>
            </a:pPr>
            <a:r>
              <a:rPr>
                <a:latin typeface="Courier"/>
              </a:rPr>
              <a:t>start
s
sentence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range() to print all the even numbers from 0 to 10.</a:t>
            </a:r>
          </a:p>
          <a:p>
            <a:pPr lvl="0" indent="0">
              <a:buNone/>
            </a:pPr>
            <a:r>
              <a:rPr>
                <a:latin typeface="Courier"/>
              </a:rPr>
              <a:t>list(range(</a:t>
            </a:r>
            <a:r>
              <a:rPr>
                <a:solidFill>
                  <a:srgbClr val="40A070"/>
                </a:solidFill>
                <a:latin typeface="Courier"/>
              </a:rPr>
              <a:t>0</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p>
          <a:p>
            <a:pPr lvl="0" indent="0">
              <a:buNone/>
            </a:pPr>
            <a:r>
              <a:rPr>
                <a:latin typeface="Courier"/>
              </a:rPr>
              <a:t>[0, 2, 4, 6, 8, 10]</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List comprehension to create a list of all numbers between 1 and 50 that are divisible by 3.</a:t>
            </a:r>
          </a:p>
          <a:p>
            <a:pPr lvl="0" indent="0">
              <a:buNone/>
            </a:pPr>
            <a:r>
              <a:rPr>
                <a:latin typeface="Courier"/>
              </a:rPr>
              <a:t>[x </a:t>
            </a:r>
            <a:r>
              <a:rPr b="1">
                <a:solidFill>
                  <a:srgbClr val="007020"/>
                </a:solidFill>
                <a:latin typeface="Courier"/>
              </a:rPr>
              <a:t>for</a:t>
            </a:r>
            <a:r>
              <a:rPr>
                <a:latin typeface="Courier"/>
              </a:rPr>
              <a:t> x </a:t>
            </a:r>
            <a:r>
              <a:rPr b="1">
                <a:solidFill>
                  <a:srgbClr val="007020"/>
                </a:solidFill>
                <a:latin typeface="Courier"/>
              </a:rPr>
              <a:t>in</a:t>
            </a:r>
            <a:r>
              <a:rPr>
                <a:latin typeface="Courier"/>
              </a:rPr>
              <a:t> range(</a:t>
            </a:r>
            <a:r>
              <a:rPr>
                <a:solidFill>
                  <a:srgbClr val="40A070"/>
                </a:solidFill>
                <a:latin typeface="Courier"/>
              </a:rPr>
              <a:t>1</a:t>
            </a:r>
            <a:r>
              <a:rPr>
                <a:latin typeface="Courier"/>
              </a:rPr>
              <a:t>,</a:t>
            </a:r>
            <a:r>
              <a:rPr>
                <a:solidFill>
                  <a:srgbClr val="40A070"/>
                </a:solidFill>
                <a:latin typeface="Courier"/>
              </a:rPr>
              <a:t>51</a:t>
            </a:r>
            <a:r>
              <a:rPr>
                <a:latin typeface="Courier"/>
              </a:rPr>
              <a:t>) </a:t>
            </a:r>
            <a:r>
              <a:rPr b="1">
                <a:solidFill>
                  <a:srgbClr val="007020"/>
                </a:solidFill>
                <a:latin typeface="Courier"/>
              </a:rPr>
              <a:t>if</a:t>
            </a:r>
            <a:r>
              <a:rPr>
                <a:latin typeface="Courier"/>
              </a:rPr>
              <a:t> x</a:t>
            </a:r>
            <a:r>
              <a:rPr>
                <a:solidFill>
                  <a:srgbClr val="666666"/>
                </a:solidFill>
                <a:latin typeface="Courier"/>
              </a:rPr>
              <a:t>%</a:t>
            </a:r>
            <a:r>
              <a:rPr>
                <a:solidFill>
                  <a:srgbClr val="40A070"/>
                </a:solidFill>
                <a:latin typeface="Courier"/>
              </a:rPr>
              <a:t>3</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p>
          <a:p>
            <a:pPr lvl="0" indent="0">
              <a:buNone/>
            </a:pPr>
            <a:r>
              <a:rPr>
                <a:latin typeface="Courier"/>
              </a:rPr>
              <a:t>[3, 6, 9, 12, 15, 18, 21, 24, 27, 30, 33, 36, 39, 42, 45, 48]</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Go through the string below and if the length of a word is even print “even!”</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'Print every word in this sentence that has an even number of letters'</a:t>
            </a:r>
          </a:p>
          <a:p>
            <a:pPr lvl="0" indent="0">
              <a:buNone/>
            </a:pPr>
            <a:r>
              <a:rPr b="1">
                <a:solidFill>
                  <a:srgbClr val="007020"/>
                </a:solidFill>
                <a:latin typeface="Courier"/>
              </a:rPr>
              <a:t>for</a:t>
            </a:r>
            <a:r>
              <a:rPr>
                <a:latin typeface="Courier"/>
              </a:rPr>
              <a:t> word </a:t>
            </a:r>
            <a:r>
              <a:rPr b="1">
                <a:solidFill>
                  <a:srgbClr val="007020"/>
                </a:solidFill>
                <a:latin typeface="Courier"/>
              </a:rPr>
              <a:t>in</a:t>
            </a:r>
            <a:r>
              <a:rPr>
                <a:latin typeface="Courier"/>
              </a:rPr>
              <a:t> st.split():</a:t>
            </a:r>
            <a:br/>
            <a:r>
              <a:rPr>
                <a:latin typeface="Courier"/>
              </a:rPr>
              <a:t>    </a:t>
            </a:r>
            <a:r>
              <a:rPr b="1">
                <a:solidFill>
                  <a:srgbClr val="007020"/>
                </a:solidFill>
                <a:latin typeface="Courier"/>
              </a:rPr>
              <a:t>if</a:t>
            </a:r>
            <a:r>
              <a:rPr>
                <a:latin typeface="Courier"/>
              </a:rPr>
              <a:t> len(word)</a:t>
            </a:r>
            <a:r>
              <a:rPr>
                <a:solidFill>
                  <a:srgbClr val="666666"/>
                </a:solidFill>
                <a:latin typeface="Courier"/>
              </a:rPr>
              <a:t>%</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print(word</a:t>
            </a:r>
            <a:r>
              <a:rPr>
                <a:solidFill>
                  <a:srgbClr val="666666"/>
                </a:solidFill>
                <a:latin typeface="Courier"/>
              </a:rPr>
              <a:t>+</a:t>
            </a:r>
            <a:r>
              <a:rPr>
                <a:solidFill>
                  <a:srgbClr val="4070A0"/>
                </a:solidFill>
                <a:latin typeface="Courier"/>
              </a:rPr>
              <a:t>" &lt;-- has an even length!"</a:t>
            </a:r>
            <a:r>
              <a:rPr>
                <a:latin typeface="Courier"/>
              </a:rPr>
              <a:t>)</a:t>
            </a:r>
          </a:p>
          <a:p>
            <a:pPr lvl="0" indent="0">
              <a:buNone/>
            </a:pPr>
            <a:r>
              <a:rPr>
                <a:latin typeface="Courier"/>
              </a:rPr>
              <a:t>word &lt;-- has an even length!
in &lt;-- has an even length!
this &lt;-- has an even length!
sentence &lt;-- has an even length!
that &lt;-- has an even length!
an &lt;-- has an even length!
even &lt;-- has an even length!
number &lt;-- has an even length!
of &lt;-- has an even length!</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Write a program that prints the integers from 1 to 100. But for multiples of three print “Fizz” instead of the number, and for the multiples of five print “Buzz”. For numbers which are multiples of both three and five print “FizzBuzz”.</a:t>
            </a:r>
          </a:p>
          <a:p>
            <a:pPr lvl="0" indent="0">
              <a:buNone/>
            </a:pPr>
            <a:r>
              <a:rPr b="1">
                <a:solidFill>
                  <a:srgbClr val="007020"/>
                </a:solidFill>
                <a:latin typeface="Courier"/>
              </a:rPr>
              <a:t>for</a:t>
            </a:r>
            <a:r>
              <a:rPr>
                <a:latin typeface="Courier"/>
              </a:rPr>
              <a:t> num </a:t>
            </a:r>
            <a:r>
              <a:rPr b="1">
                <a:solidFill>
                  <a:srgbClr val="007020"/>
                </a:solidFill>
                <a:latin typeface="Courier"/>
              </a:rPr>
              <a:t>in</a:t>
            </a:r>
            <a:r>
              <a:rPr>
                <a:latin typeface="Courier"/>
              </a:rPr>
              <a:t> range(</a:t>
            </a:r>
            <a:r>
              <a:rPr>
                <a:solidFill>
                  <a:srgbClr val="40A070"/>
                </a:solidFill>
                <a:latin typeface="Courier"/>
              </a:rPr>
              <a:t>1</a:t>
            </a:r>
            <a:r>
              <a:rPr>
                <a:latin typeface="Courier"/>
              </a:rPr>
              <a:t>,</a:t>
            </a:r>
            <a:r>
              <a:rPr>
                <a:solidFill>
                  <a:srgbClr val="40A070"/>
                </a:solidFill>
                <a:latin typeface="Courier"/>
              </a:rPr>
              <a:t>101</a:t>
            </a:r>
            <a:r>
              <a:rPr>
                <a:latin typeface="Courier"/>
              </a:rPr>
              <a:t>):</a:t>
            </a:r>
            <a:br/>
            <a:r>
              <a:rPr>
                <a:latin typeface="Courier"/>
              </a:rPr>
              <a:t>    </a:t>
            </a:r>
            <a:r>
              <a:rPr b="1">
                <a:solidFill>
                  <a:srgbClr val="007020"/>
                </a:solidFill>
                <a:latin typeface="Courier"/>
              </a:rPr>
              <a:t>if</a:t>
            </a:r>
            <a:r>
              <a:rPr>
                <a:latin typeface="Courier"/>
              </a:rPr>
              <a:t> num </a:t>
            </a:r>
            <a:r>
              <a:rPr>
                <a:solidFill>
                  <a:srgbClr val="666666"/>
                </a:solidFill>
                <a:latin typeface="Courier"/>
              </a:rPr>
              <a:t>%</a:t>
            </a:r>
            <a:r>
              <a:rPr>
                <a:latin typeface="Courier"/>
              </a:rPr>
              <a:t> </a:t>
            </a:r>
            <a:r>
              <a:rPr>
                <a:solidFill>
                  <a:srgbClr val="40A070"/>
                </a:solidFill>
                <a:latin typeface="Courier"/>
              </a:rPr>
              <a:t>3</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 </a:t>
            </a:r>
            <a:r>
              <a:rPr b="1">
                <a:solidFill>
                  <a:srgbClr val="007020"/>
                </a:solidFill>
                <a:latin typeface="Courier"/>
              </a:rPr>
              <a:t>and</a:t>
            </a:r>
            <a:r>
              <a:rPr>
                <a:latin typeface="Courier"/>
              </a:rPr>
              <a:t> num </a:t>
            </a:r>
            <a:r>
              <a:rPr>
                <a:solidFill>
                  <a:srgbClr val="666666"/>
                </a:solidFill>
                <a:latin typeface="Courier"/>
              </a:rPr>
              <a:t>%</a:t>
            </a:r>
            <a:r>
              <a:rPr>
                <a:latin typeface="Courier"/>
              </a:rPr>
              <a:t> </a:t>
            </a:r>
            <a:r>
              <a:rPr>
                <a:solidFill>
                  <a:srgbClr val="40A070"/>
                </a:solidFill>
                <a:latin typeface="Courier"/>
              </a:rPr>
              <a:t>5</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print(</a:t>
            </a:r>
            <a:r>
              <a:rPr>
                <a:solidFill>
                  <a:srgbClr val="4070A0"/>
                </a:solidFill>
                <a:latin typeface="Courier"/>
              </a:rPr>
              <a:t>"FizzBuzz"</a:t>
            </a:r>
            <a:r>
              <a:rPr>
                <a:latin typeface="Courier"/>
              </a:rPr>
              <a:t>)</a:t>
            </a:r>
            <a:br/>
            <a:r>
              <a:rPr>
                <a:latin typeface="Courier"/>
              </a:rPr>
              <a:t>    </a:t>
            </a:r>
            <a:r>
              <a:rPr b="1">
                <a:solidFill>
                  <a:srgbClr val="007020"/>
                </a:solidFill>
                <a:latin typeface="Courier"/>
              </a:rPr>
              <a:t>elif</a:t>
            </a:r>
            <a:r>
              <a:rPr>
                <a:latin typeface="Courier"/>
              </a:rPr>
              <a:t> num </a:t>
            </a:r>
            <a:r>
              <a:rPr>
                <a:solidFill>
                  <a:srgbClr val="666666"/>
                </a:solidFill>
                <a:latin typeface="Courier"/>
              </a:rPr>
              <a:t>%</a:t>
            </a:r>
            <a:r>
              <a:rPr>
                <a:latin typeface="Courier"/>
              </a:rPr>
              <a:t> </a:t>
            </a:r>
            <a:r>
              <a:rPr>
                <a:solidFill>
                  <a:srgbClr val="40A070"/>
                </a:solidFill>
                <a:latin typeface="Courier"/>
              </a:rPr>
              <a:t>3</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print(</a:t>
            </a:r>
            <a:r>
              <a:rPr>
                <a:solidFill>
                  <a:srgbClr val="4070A0"/>
                </a:solidFill>
                <a:latin typeface="Courier"/>
              </a:rPr>
              <a:t>"Fizz"</a:t>
            </a:r>
            <a:r>
              <a:rPr>
                <a:latin typeface="Courier"/>
              </a:rPr>
              <a:t>)</a:t>
            </a:r>
            <a:br/>
            <a:r>
              <a:rPr>
                <a:latin typeface="Courier"/>
              </a:rPr>
              <a:t>    </a:t>
            </a:r>
            <a:r>
              <a:rPr b="1">
                <a:solidFill>
                  <a:srgbClr val="007020"/>
                </a:solidFill>
                <a:latin typeface="Courier"/>
              </a:rPr>
              <a:t>elif</a:t>
            </a:r>
            <a:r>
              <a:rPr>
                <a:latin typeface="Courier"/>
              </a:rPr>
              <a:t> num </a:t>
            </a:r>
            <a:r>
              <a:rPr>
                <a:solidFill>
                  <a:srgbClr val="666666"/>
                </a:solidFill>
                <a:latin typeface="Courier"/>
              </a:rPr>
              <a:t>%</a:t>
            </a:r>
            <a:r>
              <a:rPr>
                <a:latin typeface="Courier"/>
              </a:rPr>
              <a:t> </a:t>
            </a:r>
            <a:r>
              <a:rPr>
                <a:solidFill>
                  <a:srgbClr val="40A070"/>
                </a:solidFill>
                <a:latin typeface="Courier"/>
              </a:rPr>
              <a:t>5</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print(</a:t>
            </a:r>
            <a:r>
              <a:rPr>
                <a:solidFill>
                  <a:srgbClr val="4070A0"/>
                </a:solidFill>
                <a:latin typeface="Courier"/>
              </a:rPr>
              <a:t>"Buzz"</a:t>
            </a:r>
            <a:r>
              <a:rPr>
                <a:latin typeface="Courier"/>
              </a:rPr>
              <a:t>)</a:t>
            </a:r>
            <a:br/>
            <a:r>
              <a:rPr>
                <a:latin typeface="Courier"/>
              </a:rPr>
              <a:t>    </a:t>
            </a:r>
            <a:r>
              <a:rPr b="1">
                <a:solidFill>
                  <a:srgbClr val="007020"/>
                </a:solidFill>
                <a:latin typeface="Courier"/>
              </a:rPr>
              <a:t>else</a:t>
            </a:r>
            <a:r>
              <a:rPr>
                <a:latin typeface="Courier"/>
              </a:rPr>
              <a:t>:</a:t>
            </a:r>
            <a:br/>
            <a:r>
              <a:rPr>
                <a:latin typeface="Courier"/>
              </a:rPr>
              <a:t>        print(num)</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a List Comprehension to create a list of the first letters of every word in the string below:</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'Create a list of the first letters of every word in this string'</a:t>
            </a:r>
          </a:p>
          <a:p>
            <a:pPr lvl="0" indent="0">
              <a:buNone/>
            </a:pPr>
            <a:r>
              <a:rPr>
                <a:latin typeface="Courier"/>
              </a:rPr>
              <a:t>[word[</a:t>
            </a:r>
            <a:r>
              <a:rPr>
                <a:solidFill>
                  <a:srgbClr val="40A070"/>
                </a:solidFill>
                <a:latin typeface="Courier"/>
              </a:rPr>
              <a:t>0</a:t>
            </a:r>
            <a:r>
              <a:rPr>
                <a:latin typeface="Courier"/>
              </a:rPr>
              <a:t>] </a:t>
            </a:r>
            <a:r>
              <a:rPr b="1">
                <a:solidFill>
                  <a:srgbClr val="007020"/>
                </a:solidFill>
                <a:latin typeface="Courier"/>
              </a:rPr>
              <a:t>for</a:t>
            </a:r>
            <a:r>
              <a:rPr>
                <a:latin typeface="Courier"/>
              </a:rPr>
              <a:t> word </a:t>
            </a:r>
            <a:r>
              <a:rPr b="1">
                <a:solidFill>
                  <a:srgbClr val="007020"/>
                </a:solidFill>
                <a:latin typeface="Courier"/>
              </a:rPr>
              <a:t>in</a:t>
            </a:r>
            <a:r>
              <a:rPr>
                <a:latin typeface="Courier"/>
              </a:rPr>
              <a:t> st.split()]</a:t>
            </a:r>
          </a:p>
          <a:p>
            <a:pPr lvl="0" indent="0">
              <a:buNone/>
            </a:pPr>
            <a:r>
              <a:rPr>
                <a:latin typeface="Courier"/>
              </a:rPr>
              <a:t>['C', 'a', 'l', 'o', 't', 'f', 'l', 'o', 'e', 'w', 'i', 't', 's']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Great Job!</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2022-04-19T08:26:21Z</dcterms:created>
  <dcterms:modified xsi:type="dcterms:W3CDTF">2022-04-19T08:26:21Z</dcterms:modified>
</cp:coreProperties>
</file>

<file path=docProps/custom.xml><?xml version="1.0" encoding="utf-8"?>
<Properties xmlns="http://schemas.openxmlformats.org/officeDocument/2006/custom-properties" xmlns:vt="http://schemas.openxmlformats.org/officeDocument/2006/docPropsVTypes"/>
</file>