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Guessing Game Challenge - Solution</a:t>
            </a:r>
          </a:p>
        </p:txBody>
      </p:sp>
      <p:sp>
        <p:nvSpPr>
          <p:cNvPr id="3" name="Content Placeholder 2"/>
          <p:cNvSpPr>
            <a:spLocks noGrp="1"/>
          </p:cNvSpPr>
          <p:nvPr>
            <p:ph idx="1"/>
          </p:nvPr>
        </p:nvSpPr>
        <p:spPr/>
        <p:txBody>
          <a:bodyPr/>
          <a:lstStyle/>
          <a:p>
            <a:pPr lvl="0" indent="0" marL="0">
              <a:buNone/>
            </a:pPr>
            <a:r>
              <a:rPr/>
              <a:t>Let’s use </a:t>
            </a:r>
            <a:r>
              <a:rPr>
                <a:latin typeface="Courier"/>
              </a:rPr>
              <a:t>while</a:t>
            </a:r>
            <a:r>
              <a:rPr/>
              <a:t> loops to create a guessing game.</a:t>
            </a:r>
          </a:p>
          <a:p>
            <a:pPr lvl="0" indent="0" marL="0">
              <a:buNone/>
            </a:pPr>
            <a:r>
              <a:rPr/>
              <a:t>The Challenge:</a:t>
            </a:r>
          </a:p>
          <a:p>
            <a:pPr lvl="0" indent="0" marL="0">
              <a:buNone/>
            </a:pPr>
            <a:r>
              <a:rPr/>
              <a:t>Write a program that picks a random integer from 1 to 100, and has players guess the number. The rules are:</a:t>
            </a:r>
          </a:p>
          <a:p>
            <a:pPr lvl="0" indent="-342900" marL="342900">
              <a:buAutoNum type="arabicPeriod"/>
            </a:pPr>
            <a:r>
              <a:rPr/>
              <a:t>If a player’s guess is less than 1 or greater than 100, say “OUT OF BOUNDS”</a:t>
            </a:r>
          </a:p>
          <a:p>
            <a:pPr lvl="0" indent="-342900" marL="342900">
              <a:buAutoNum type="arabicPeriod"/>
            </a:pPr>
            <a:r>
              <a:rPr/>
              <a:t>On a player’s first turn, if their guess is</a:t>
            </a:r>
          </a:p>
          <a:p>
            <a:pPr lvl="0"/>
            <a:r>
              <a:rPr/>
              <a:t>within 10 of the number, return “WARM!”</a:t>
            </a:r>
          </a:p>
          <a:p>
            <a:pPr lvl="0"/>
            <a:r>
              <a:rPr/>
              <a:t>further than 10 away from the number, return “COLD!”</a:t>
            </a:r>
          </a:p>
          <a:p>
            <a:pPr lvl="0" indent="-342900" marL="342900">
              <a:buAutoNum startAt="3" type="arabicPeriod"/>
            </a:pPr>
            <a:r>
              <a:rPr/>
              <a:t>On all subsequent turns, if a guess is</a:t>
            </a:r>
          </a:p>
          <a:p>
            <a:pPr lvl="0"/>
            <a:r>
              <a:rPr/>
              <a:t>closer to the number than the previous guess return “WARMER!”</a:t>
            </a:r>
          </a:p>
          <a:p>
            <a:pPr lvl="0"/>
            <a:r>
              <a:rPr/>
              <a:t>farther from the number than the previous guess, return “COLDER!”</a:t>
            </a:r>
          </a:p>
          <a:p>
            <a:pPr lvl="0" indent="-342900" marL="342900">
              <a:buAutoNum startAt="4" type="arabicPeriod"/>
            </a:pPr>
            <a:r>
              <a:rPr/>
              <a:t>When the player’s guess equals the number, tell them they’ve guessed correctly </a:t>
            </a:r>
            <a:r>
              <a:rPr i="1"/>
              <a:t>and</a:t>
            </a:r>
            <a:r>
              <a:rPr/>
              <a:t> how many guesses it took!</a:t>
            </a:r>
          </a:p>
          <a:p>
            <a:pPr lvl="0" indent="0" marL="0">
              <a:spcBef>
                <a:spcPts val="3000"/>
              </a:spcBef>
              <a:buNone/>
            </a:pPr>
            <a:r>
              <a:rPr b="1"/>
              <a:t>First, pick a random integer from 1 to 100 using the random module and assign it to a variable</a:t>
            </a:r>
          </a:p>
          <a:p>
            <a:pPr lvl="0" indent="0" marL="0">
              <a:buNone/>
            </a:pPr>
            <a:r>
              <a:rPr/>
              <a:t>Note: </a:t>
            </a:r>
            <a:r>
              <a:rPr>
                <a:latin typeface="Courier"/>
              </a:rPr>
              <a:t>random.randint(a,b)</a:t>
            </a:r>
            <a:r>
              <a:rPr/>
              <a:t> returns a random integer in range </a:t>
            </a:r>
            <a:r>
              <a:rPr>
                <a:latin typeface="Courier"/>
              </a:rPr>
              <a:t>[a, b]</a:t>
            </a:r>
            <a:r>
              <a:rPr/>
              <a:t>, including both end points.</a:t>
            </a:r>
          </a:p>
          <a:p>
            <a:pPr lvl="0" indent="0">
              <a:buNone/>
            </a:pPr>
            <a:r>
              <a:rPr>
                <a:latin typeface="Courier"/>
              </a:rPr>
              <a:t>import random</a:t>
            </a:r>
            <a:br/>
            <a:br/>
            <a:r>
              <a:rPr>
                <a:latin typeface="Courier"/>
              </a:rPr>
              <a:t>num </a:t>
            </a:r>
            <a:r>
              <a:rPr>
                <a:solidFill>
                  <a:srgbClr val="666666"/>
                </a:solidFill>
                <a:latin typeface="Courier"/>
              </a:rPr>
              <a:t>=</a:t>
            </a:r>
            <a:r>
              <a:rPr>
                <a:latin typeface="Courier"/>
              </a:rPr>
              <a:t> random.randint(</a:t>
            </a:r>
            <a:r>
              <a:rPr>
                <a:solidFill>
                  <a:srgbClr val="40A070"/>
                </a:solidFill>
                <a:latin typeface="Courier"/>
              </a:rPr>
              <a:t>1</a:t>
            </a:r>
            <a:r>
              <a:rPr>
                <a:latin typeface="Courier"/>
              </a:rPr>
              <a:t>,</a:t>
            </a:r>
            <a:r>
              <a:rPr>
                <a:solidFill>
                  <a:srgbClr val="40A070"/>
                </a:solidFill>
                <a:latin typeface="Courier"/>
              </a:rPr>
              <a:t>100</a:t>
            </a:r>
            <a:r>
              <a:rPr>
                <a:latin typeface="Courier"/>
              </a:rPr>
              <a:t>)</a:t>
            </a:r>
          </a:p>
          <a:p>
            <a:pPr lvl="0" indent="0" marL="0">
              <a:spcBef>
                <a:spcPts val="3000"/>
              </a:spcBef>
              <a:buNone/>
            </a:pPr>
            <a:r>
              <a:rPr b="1"/>
              <a:t>Next, print an introduction to the game and explain the rules</a:t>
            </a:r>
          </a:p>
          <a:p>
            <a:pPr lvl="0" indent="0">
              <a:buNone/>
            </a:pPr>
            <a:r>
              <a:rPr>
                <a:latin typeface="Courier"/>
              </a:rPr>
              <a:t>print(</a:t>
            </a:r>
            <a:r>
              <a:rPr>
                <a:solidFill>
                  <a:srgbClr val="4070A0"/>
                </a:solidFill>
                <a:latin typeface="Courier"/>
              </a:rPr>
              <a:t>"WELCOME TO GUESS ME!"</a:t>
            </a:r>
            <a:r>
              <a:rPr>
                <a:latin typeface="Courier"/>
              </a:rPr>
              <a:t>)</a:t>
            </a:r>
            <a:br/>
            <a:r>
              <a:rPr>
                <a:latin typeface="Courier"/>
              </a:rPr>
              <a:t>print(</a:t>
            </a:r>
            <a:r>
              <a:rPr>
                <a:solidFill>
                  <a:srgbClr val="4070A0"/>
                </a:solidFill>
                <a:latin typeface="Courier"/>
              </a:rPr>
              <a:t>"I'm thinking of a number between 1 and 100"</a:t>
            </a:r>
            <a:r>
              <a:rPr>
                <a:latin typeface="Courier"/>
              </a:rPr>
              <a:t>)</a:t>
            </a:r>
            <a:br/>
            <a:r>
              <a:rPr>
                <a:latin typeface="Courier"/>
              </a:rPr>
              <a:t>print(</a:t>
            </a:r>
            <a:r>
              <a:rPr>
                <a:solidFill>
                  <a:srgbClr val="4070A0"/>
                </a:solidFill>
                <a:latin typeface="Courier"/>
              </a:rPr>
              <a:t>"If your guess is more than 10 away from my number, I'll tell you you're COLD"</a:t>
            </a:r>
            <a:r>
              <a:rPr>
                <a:latin typeface="Courier"/>
              </a:rPr>
              <a:t>)</a:t>
            </a:r>
            <a:br/>
            <a:r>
              <a:rPr>
                <a:latin typeface="Courier"/>
              </a:rPr>
              <a:t>print(</a:t>
            </a:r>
            <a:r>
              <a:rPr>
                <a:solidFill>
                  <a:srgbClr val="4070A0"/>
                </a:solidFill>
                <a:latin typeface="Courier"/>
              </a:rPr>
              <a:t>"If your guess is within 10 of my number, I'll tell you you're WARM"</a:t>
            </a:r>
            <a:r>
              <a:rPr>
                <a:latin typeface="Courier"/>
              </a:rPr>
              <a:t>)</a:t>
            </a:r>
            <a:br/>
            <a:r>
              <a:rPr>
                <a:latin typeface="Courier"/>
              </a:rPr>
              <a:t>print(</a:t>
            </a:r>
            <a:r>
              <a:rPr>
                <a:solidFill>
                  <a:srgbClr val="4070A0"/>
                </a:solidFill>
                <a:latin typeface="Courier"/>
              </a:rPr>
              <a:t>"If your guess is farther than your most recent guess, I'll say you're getting COLDER"</a:t>
            </a:r>
            <a:r>
              <a:rPr>
                <a:latin typeface="Courier"/>
              </a:rPr>
              <a:t>)</a:t>
            </a:r>
            <a:br/>
            <a:r>
              <a:rPr>
                <a:latin typeface="Courier"/>
              </a:rPr>
              <a:t>print(</a:t>
            </a:r>
            <a:r>
              <a:rPr>
                <a:solidFill>
                  <a:srgbClr val="4070A0"/>
                </a:solidFill>
                <a:latin typeface="Courier"/>
              </a:rPr>
              <a:t>"If your guess is closer than your most recent guess, I'll say you're getting WARMER"</a:t>
            </a:r>
            <a:r>
              <a:rPr>
                <a:latin typeface="Courier"/>
              </a:rPr>
              <a:t>)</a:t>
            </a:r>
            <a:br/>
            <a:r>
              <a:rPr>
                <a:latin typeface="Courier"/>
              </a:rPr>
              <a:t>print(</a:t>
            </a:r>
            <a:r>
              <a:rPr>
                <a:solidFill>
                  <a:srgbClr val="4070A0"/>
                </a:solidFill>
                <a:latin typeface="Courier"/>
              </a:rPr>
              <a:t>"LET'S PLAY!"</a:t>
            </a:r>
            <a:r>
              <a:rPr>
                <a:latin typeface="Courier"/>
              </a:rPr>
              <a:t>)</a:t>
            </a:r>
          </a:p>
          <a:p>
            <a:pPr lvl="0" indent="0">
              <a:buNone/>
            </a:pPr>
            <a:r>
              <a:rPr>
                <a:latin typeface="Courier"/>
              </a:rPr>
              <a:t>WELCOME TO GUESS ME!
I'm thinking of a number between 1 and 100
If your guess is more than 10 away from my number, I'll tell you you're COLD
If your guess is within 10 of my number, I'll tell you you're WARM
If your guess is farther than your most recent guess, I'll say you're getting COLDER
If your guess is closer than your most recent guess, I'll say you're getting WARMER
LET'S PLAY!</a:t>
            </a:r>
          </a:p>
          <a:p>
            <a:pPr lvl="0" indent="0" marL="0">
              <a:spcBef>
                <a:spcPts val="3000"/>
              </a:spcBef>
              <a:buNone/>
            </a:pPr>
            <a:r>
              <a:rPr b="1"/>
              <a:t>Create a list to store guesses</a:t>
            </a:r>
          </a:p>
          <a:p>
            <a:pPr lvl="0" indent="0" marL="0">
              <a:buNone/>
            </a:pPr>
            <a:r>
              <a:rPr/>
              <a:t>Hint: zero is a good placeholder value. It’s useful because it evaluates to “False”</a:t>
            </a:r>
          </a:p>
          <a:p>
            <a:pPr lvl="0" indent="0">
              <a:buNone/>
            </a:pPr>
            <a:r>
              <a:rPr>
                <a:latin typeface="Courier"/>
              </a:rPr>
              <a:t>guesses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indent="0" marL="0">
              <a:spcBef>
                <a:spcPts val="3000"/>
              </a:spcBef>
              <a:buNone/>
            </a:pPr>
            <a:r>
              <a:rPr b="1"/>
              <a:t>Write a </a:t>
            </a:r>
            <a:r>
              <a:rPr b="1">
                <a:latin typeface="Courier"/>
              </a:rPr>
              <a:t>while</a:t>
            </a:r>
            <a:r>
              <a:rPr b="1"/>
              <a:t> loop that asks for a valid guess. Test it a few times to make sure it works.</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br/>
            <a:r>
              <a:rPr>
                <a:latin typeface="Courier"/>
              </a:rPr>
              <a:t>    guess </a:t>
            </a:r>
            <a:r>
              <a:rPr>
                <a:solidFill>
                  <a:srgbClr val="666666"/>
                </a:solidFill>
                <a:latin typeface="Courier"/>
              </a:rPr>
              <a:t>=</a:t>
            </a:r>
            <a:r>
              <a:rPr>
                <a:latin typeface="Courier"/>
              </a:rPr>
              <a:t> int(input(</a:t>
            </a:r>
            <a:r>
              <a:rPr>
                <a:solidFill>
                  <a:srgbClr val="4070A0"/>
                </a:solidFill>
                <a:latin typeface="Courier"/>
              </a:rPr>
              <a:t>"I'm thinking of a number between 1 and 100.\n  What is your guess? "</a:t>
            </a:r>
            <a:r>
              <a:rPr>
                <a:latin typeface="Courier"/>
              </a:rPr>
              <a:t>))</a:t>
            </a:r>
            <a:br/>
            <a:r>
              <a:rPr>
                <a:latin typeface="Courier"/>
              </a:rPr>
              <a:t>    </a:t>
            </a:r>
            <a:br/>
            <a:r>
              <a:rPr>
                <a:latin typeface="Courier"/>
              </a:rPr>
              <a:t>    </a:t>
            </a:r>
            <a:r>
              <a:rPr b="1">
                <a:solidFill>
                  <a:srgbClr val="007020"/>
                </a:solidFill>
                <a:latin typeface="Courier"/>
              </a:rPr>
              <a:t>if</a:t>
            </a:r>
            <a:r>
              <a:rPr>
                <a:latin typeface="Courier"/>
              </a:rPr>
              <a:t> guess </a:t>
            </a:r>
            <a:r>
              <a:rPr>
                <a:solidFill>
                  <a:srgbClr val="666666"/>
                </a:solidFill>
                <a:latin typeface="Courier"/>
              </a:rPr>
              <a:t>&lt;</a:t>
            </a:r>
            <a:r>
              <a:rPr>
                <a:latin typeface="Courier"/>
              </a:rPr>
              <a:t> </a:t>
            </a:r>
            <a:r>
              <a:rPr>
                <a:solidFill>
                  <a:srgbClr val="40A070"/>
                </a:solidFill>
                <a:latin typeface="Courier"/>
              </a:rPr>
              <a:t>1</a:t>
            </a:r>
            <a:r>
              <a:rPr>
                <a:latin typeface="Courier"/>
              </a:rPr>
              <a:t> </a:t>
            </a:r>
            <a:r>
              <a:rPr b="1">
                <a:solidFill>
                  <a:srgbClr val="007020"/>
                </a:solidFill>
                <a:latin typeface="Courier"/>
              </a:rPr>
              <a:t>or</a:t>
            </a:r>
            <a:r>
              <a:rPr>
                <a:latin typeface="Courier"/>
              </a:rPr>
              <a:t> guess </a:t>
            </a:r>
            <a:r>
              <a:rPr>
                <a:solidFill>
                  <a:srgbClr val="666666"/>
                </a:solidFill>
                <a:latin typeface="Courier"/>
              </a:rPr>
              <a:t>&gt;</a:t>
            </a:r>
            <a:r>
              <a:rPr>
                <a:latin typeface="Courier"/>
              </a:rPr>
              <a:t> </a:t>
            </a:r>
            <a:r>
              <a:rPr>
                <a:solidFill>
                  <a:srgbClr val="40A070"/>
                </a:solidFill>
                <a:latin typeface="Courier"/>
              </a:rPr>
              <a:t>100</a:t>
            </a:r>
            <a:r>
              <a:rPr>
                <a:latin typeface="Courier"/>
              </a:rPr>
              <a:t>:</a:t>
            </a:r>
            <a:br/>
            <a:r>
              <a:rPr>
                <a:latin typeface="Courier"/>
              </a:rPr>
              <a:t>        print(</a:t>
            </a:r>
            <a:r>
              <a:rPr>
                <a:solidFill>
                  <a:srgbClr val="4070A0"/>
                </a:solidFill>
                <a:latin typeface="Courier"/>
              </a:rPr>
              <a:t>'OUT OF BOUNDS! Please try again: '</a:t>
            </a:r>
            <a:r>
              <a:rPr>
                <a:latin typeface="Courier"/>
              </a:rPr>
              <a:t>)</a:t>
            </a:r>
            <a:br/>
            <a:r>
              <a:rPr>
                <a:latin typeface="Courier"/>
              </a:rPr>
              <a:t>        </a:t>
            </a:r>
            <a:r>
              <a:rPr b="1">
                <a:solidFill>
                  <a:srgbClr val="007020"/>
                </a:solidFill>
                <a:latin typeface="Courier"/>
              </a:rPr>
              <a:t>continue</a:t>
            </a:r>
            <a:br/>
            <a:r>
              <a:rPr>
                <a:latin typeface="Courier"/>
              </a:rPr>
              <a:t>        </a:t>
            </a:r>
            <a:br/>
            <a:r>
              <a:rPr>
                <a:latin typeface="Courier"/>
              </a:rPr>
              <a:t>    </a:t>
            </a:r>
            <a:r>
              <a:rPr b="1">
                <a:solidFill>
                  <a:srgbClr val="007020"/>
                </a:solidFill>
                <a:latin typeface="Courier"/>
              </a:rPr>
              <a:t>break</a:t>
            </a:r>
          </a:p>
          <a:p>
            <a:pPr lvl="0" indent="0">
              <a:buNone/>
            </a:pPr>
            <a:r>
              <a:rPr>
                <a:latin typeface="Courier"/>
              </a:rPr>
              <a:t>I'm thinking of a number between 1 and 100.
  What is your guess? 500
OUT OF BOUNDS! Please try again: 
I'm thinking of a number between 1 and 100.
  What is your guess? 50</a:t>
            </a:r>
          </a:p>
          <a:p>
            <a:pPr lvl="0" indent="0" marL="0">
              <a:spcBef>
                <a:spcPts val="3000"/>
              </a:spcBef>
              <a:buNone/>
            </a:pPr>
            <a:r>
              <a:rPr b="1"/>
              <a:t>Write a </a:t>
            </a:r>
            <a:r>
              <a:rPr b="1">
                <a:latin typeface="Courier"/>
              </a:rPr>
              <a:t>while</a:t>
            </a:r>
            <a:r>
              <a:rPr b="1"/>
              <a:t> loop that compares the player’s guess to our number. If the player guesses correctly, break from the loop. Otherwise, tell the player if they’re warmer or colder, and continue asking for guesses.</a:t>
            </a:r>
          </a:p>
          <a:p>
            <a:pPr lvl="0" indent="0" marL="0">
              <a:buNone/>
            </a:pPr>
            <a:r>
              <a:rPr/>
              <a:t>Some hints: * it may help to sketch out all possible combinations on paper first! * you can use the </a:t>
            </a:r>
            <a:r>
              <a:rPr>
                <a:latin typeface="Courier"/>
              </a:rPr>
              <a:t>abs()</a:t>
            </a:r>
            <a:r>
              <a:rPr/>
              <a:t> function to find the positive difference between two numbers * if you append all new guesses to the list, then the previous guess is given as </a:t>
            </a:r>
            <a:r>
              <a:rPr>
                <a:latin typeface="Courier"/>
              </a:rPr>
              <a:t>guesses[-2]</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br/>
            <a:r>
              <a:rPr>
                <a:latin typeface="Courier"/>
              </a:rPr>
              <a:t>    </a:t>
            </a:r>
            <a:r>
              <a:rPr i="1">
                <a:solidFill>
                  <a:srgbClr val="60A0B0"/>
                </a:solidFill>
                <a:latin typeface="Courier"/>
              </a:rPr>
              <a:t># we can copy the code from above to take an input</a:t>
            </a:r>
            <a:br/>
            <a:r>
              <a:rPr>
                <a:latin typeface="Courier"/>
              </a:rPr>
              <a:t>    guess </a:t>
            </a:r>
            <a:r>
              <a:rPr>
                <a:solidFill>
                  <a:srgbClr val="666666"/>
                </a:solidFill>
                <a:latin typeface="Courier"/>
              </a:rPr>
              <a:t>=</a:t>
            </a:r>
            <a:r>
              <a:rPr>
                <a:latin typeface="Courier"/>
              </a:rPr>
              <a:t> int(input(</a:t>
            </a:r>
            <a:r>
              <a:rPr>
                <a:solidFill>
                  <a:srgbClr val="4070A0"/>
                </a:solidFill>
                <a:latin typeface="Courier"/>
              </a:rPr>
              <a:t>"I'm thinking of a number between 1 and 100.\n  What is your guess? "</a:t>
            </a:r>
            <a:r>
              <a:rPr>
                <a:latin typeface="Courier"/>
              </a:rPr>
              <a:t>))</a:t>
            </a:r>
            <a:br/>
            <a:r>
              <a:rPr>
                <a:latin typeface="Courier"/>
              </a:rPr>
              <a:t>    </a:t>
            </a:r>
            <a:br/>
            <a:r>
              <a:rPr>
                <a:latin typeface="Courier"/>
              </a:rPr>
              <a:t>    </a:t>
            </a:r>
            <a:r>
              <a:rPr b="1">
                <a:solidFill>
                  <a:srgbClr val="007020"/>
                </a:solidFill>
                <a:latin typeface="Courier"/>
              </a:rPr>
              <a:t>if</a:t>
            </a:r>
            <a:r>
              <a:rPr>
                <a:latin typeface="Courier"/>
              </a:rPr>
              <a:t> guess </a:t>
            </a:r>
            <a:r>
              <a:rPr>
                <a:solidFill>
                  <a:srgbClr val="666666"/>
                </a:solidFill>
                <a:latin typeface="Courier"/>
              </a:rPr>
              <a:t>&lt;</a:t>
            </a:r>
            <a:r>
              <a:rPr>
                <a:latin typeface="Courier"/>
              </a:rPr>
              <a:t> </a:t>
            </a:r>
            <a:r>
              <a:rPr>
                <a:solidFill>
                  <a:srgbClr val="40A070"/>
                </a:solidFill>
                <a:latin typeface="Courier"/>
              </a:rPr>
              <a:t>1</a:t>
            </a:r>
            <a:r>
              <a:rPr>
                <a:latin typeface="Courier"/>
              </a:rPr>
              <a:t> </a:t>
            </a:r>
            <a:r>
              <a:rPr b="1">
                <a:solidFill>
                  <a:srgbClr val="007020"/>
                </a:solidFill>
                <a:latin typeface="Courier"/>
              </a:rPr>
              <a:t>or</a:t>
            </a:r>
            <a:r>
              <a:rPr>
                <a:latin typeface="Courier"/>
              </a:rPr>
              <a:t> guess </a:t>
            </a:r>
            <a:r>
              <a:rPr>
                <a:solidFill>
                  <a:srgbClr val="666666"/>
                </a:solidFill>
                <a:latin typeface="Courier"/>
              </a:rPr>
              <a:t>&gt;</a:t>
            </a:r>
            <a:r>
              <a:rPr>
                <a:latin typeface="Courier"/>
              </a:rPr>
              <a:t> </a:t>
            </a:r>
            <a:r>
              <a:rPr>
                <a:solidFill>
                  <a:srgbClr val="40A070"/>
                </a:solidFill>
                <a:latin typeface="Courier"/>
              </a:rPr>
              <a:t>100</a:t>
            </a:r>
            <a:r>
              <a:rPr>
                <a:latin typeface="Courier"/>
              </a:rPr>
              <a:t>:</a:t>
            </a:r>
            <a:br/>
            <a:r>
              <a:rPr>
                <a:latin typeface="Courier"/>
              </a:rPr>
              <a:t>        print(</a:t>
            </a:r>
            <a:r>
              <a:rPr>
                <a:solidFill>
                  <a:srgbClr val="4070A0"/>
                </a:solidFill>
                <a:latin typeface="Courier"/>
              </a:rPr>
              <a:t>'OUT OF BOUNDS! Please try again: '</a:t>
            </a:r>
            <a:r>
              <a:rPr>
                <a:latin typeface="Courier"/>
              </a:rPr>
              <a:t>)</a:t>
            </a:r>
            <a:br/>
            <a:r>
              <a:rPr>
                <a:latin typeface="Courier"/>
              </a:rPr>
              <a:t>        </a:t>
            </a:r>
            <a:r>
              <a:rPr b="1">
                <a:solidFill>
                  <a:srgbClr val="007020"/>
                </a:solidFill>
                <a:latin typeface="Courier"/>
              </a:rPr>
              <a:t>continue</a:t>
            </a:r>
            <a:br/>
            <a:r>
              <a:rPr>
                <a:latin typeface="Courier"/>
              </a:rPr>
              <a:t>    </a:t>
            </a:r>
            <a:br/>
            <a:r>
              <a:rPr>
                <a:latin typeface="Courier"/>
              </a:rPr>
              <a:t>    </a:t>
            </a:r>
            <a:r>
              <a:rPr i="1">
                <a:solidFill>
                  <a:srgbClr val="60A0B0"/>
                </a:solidFill>
                <a:latin typeface="Courier"/>
              </a:rPr>
              <a:t># here we compare the player's guess to our number</a:t>
            </a:r>
            <a:br/>
            <a:r>
              <a:rPr>
                <a:latin typeface="Courier"/>
              </a:rPr>
              <a:t>    </a:t>
            </a:r>
            <a:r>
              <a:rPr b="1">
                <a:solidFill>
                  <a:srgbClr val="007020"/>
                </a:solidFill>
                <a:latin typeface="Courier"/>
              </a:rPr>
              <a:t>if</a:t>
            </a:r>
            <a:r>
              <a:rPr>
                <a:latin typeface="Courier"/>
              </a:rPr>
              <a:t> guess </a:t>
            </a:r>
            <a:r>
              <a:rPr>
                <a:solidFill>
                  <a:srgbClr val="666666"/>
                </a:solidFill>
                <a:latin typeface="Courier"/>
              </a:rPr>
              <a:t>==</a:t>
            </a:r>
            <a:r>
              <a:rPr>
                <a:latin typeface="Courier"/>
              </a:rPr>
              <a:t> num:</a:t>
            </a:r>
            <a:br/>
            <a:r>
              <a:rPr>
                <a:latin typeface="Courier"/>
              </a:rPr>
              <a:t>        print(</a:t>
            </a:r>
            <a:r>
              <a:rPr>
                <a:solidFill>
                  <a:srgbClr val="BB6688"/>
                </a:solidFill>
                <a:latin typeface="Courier"/>
              </a:rPr>
              <a:t>f'CONGRATULATIONS, YOU GUESSED IT IN ONLY </a:t>
            </a:r>
            <a:r>
              <a:rPr>
                <a:solidFill>
                  <a:srgbClr val="4070A0"/>
                </a:solidFill>
                <a:latin typeface="Courier"/>
              </a:rPr>
              <a:t>{</a:t>
            </a:r>
            <a:r>
              <a:rPr>
                <a:latin typeface="Courier"/>
              </a:rPr>
              <a:t>len(guesses)</a:t>
            </a:r>
            <a:r>
              <a:rPr>
                <a:solidFill>
                  <a:srgbClr val="4070A0"/>
                </a:solidFill>
                <a:latin typeface="Courier"/>
              </a:rPr>
              <a:t>}</a:t>
            </a:r>
            <a:r>
              <a:rPr>
                <a:solidFill>
                  <a:srgbClr val="BB6688"/>
                </a:solidFill>
                <a:latin typeface="Courier"/>
              </a:rPr>
              <a:t> GUESSES!!'</a:t>
            </a:r>
            <a:r>
              <a:rPr>
                <a:latin typeface="Courier"/>
              </a:rPr>
              <a:t>)</a:t>
            </a:r>
            <a:br/>
            <a:r>
              <a:rPr>
                <a:latin typeface="Courier"/>
              </a:rPr>
              <a:t>        </a:t>
            </a:r>
            <a:r>
              <a:rPr b="1">
                <a:solidFill>
                  <a:srgbClr val="007020"/>
                </a:solidFill>
                <a:latin typeface="Courier"/>
              </a:rPr>
              <a:t>break</a:t>
            </a:r>
            <a:br/>
            <a:r>
              <a:rPr>
                <a:latin typeface="Courier"/>
              </a:rPr>
              <a:t>        </a:t>
            </a:r>
            <a:br/>
            <a:r>
              <a:rPr>
                <a:latin typeface="Courier"/>
              </a:rPr>
              <a:t>    </a:t>
            </a:r>
            <a:r>
              <a:rPr i="1">
                <a:solidFill>
                  <a:srgbClr val="60A0B0"/>
                </a:solidFill>
                <a:latin typeface="Courier"/>
              </a:rPr>
              <a:t># if guess is incorrect, add guess to the list</a:t>
            </a:r>
            <a:br/>
            <a:r>
              <a:rPr>
                <a:latin typeface="Courier"/>
              </a:rPr>
              <a:t>    guesses.append(guess)</a:t>
            </a:r>
            <a:br/>
            <a:r>
              <a:rPr>
                <a:latin typeface="Courier"/>
              </a:rPr>
              <a:t>    </a:t>
            </a:r>
            <a:br/>
            <a:r>
              <a:rPr>
                <a:latin typeface="Courier"/>
              </a:rPr>
              <a:t>    </a:t>
            </a:r>
            <a:r>
              <a:rPr i="1">
                <a:solidFill>
                  <a:srgbClr val="60A0B0"/>
                </a:solidFill>
                <a:latin typeface="Courier"/>
              </a:rPr>
              <a:t># when testing the first guess, guesses[-2]==0, which evaluates to False</a:t>
            </a:r>
            <a:br/>
            <a:r>
              <a:rPr>
                <a:latin typeface="Courier"/>
              </a:rPr>
              <a:t>    </a:t>
            </a:r>
            <a:r>
              <a:rPr i="1">
                <a:solidFill>
                  <a:srgbClr val="60A0B0"/>
                </a:solidFill>
                <a:latin typeface="Courier"/>
              </a:rPr>
              <a:t># and brings us down to the second section</a:t>
            </a:r>
            <a:br/>
            <a:r>
              <a:rPr>
                <a:latin typeface="Courier"/>
              </a:rPr>
              <a:t>    </a:t>
            </a:r>
            <a:br/>
            <a:r>
              <a:rPr>
                <a:latin typeface="Courier"/>
              </a:rPr>
              <a:t>    </a:t>
            </a:r>
            <a:r>
              <a:rPr b="1">
                <a:solidFill>
                  <a:srgbClr val="007020"/>
                </a:solidFill>
                <a:latin typeface="Courier"/>
              </a:rPr>
              <a:t>if</a:t>
            </a:r>
            <a:r>
              <a:rPr>
                <a:latin typeface="Courier"/>
              </a:rPr>
              <a:t> guesses[</a:t>
            </a:r>
            <a:r>
              <a:rPr>
                <a:solidFill>
                  <a:srgbClr val="666666"/>
                </a:solidFill>
                <a:latin typeface="Courier"/>
              </a:rPr>
              <a:t>-</a:t>
            </a:r>
            <a:r>
              <a:rPr>
                <a:solidFill>
                  <a:srgbClr val="40A070"/>
                </a:solidFill>
                <a:latin typeface="Courier"/>
              </a:rPr>
              <a:t>2</a:t>
            </a:r>
            <a:r>
              <a:rPr>
                <a:latin typeface="Courier"/>
              </a:rPr>
              <a:t>]:  </a:t>
            </a:r>
            <a:br/>
            <a:r>
              <a:rPr>
                <a:latin typeface="Courier"/>
              </a:rPr>
              <a:t>        </a:t>
            </a:r>
            <a:r>
              <a:rPr b="1">
                <a:solidFill>
                  <a:srgbClr val="007020"/>
                </a:solidFill>
                <a:latin typeface="Courier"/>
              </a:rPr>
              <a:t>if</a:t>
            </a:r>
            <a:r>
              <a:rPr>
                <a:latin typeface="Courier"/>
              </a:rPr>
              <a:t> abs(num</a:t>
            </a:r>
            <a:r>
              <a:rPr>
                <a:solidFill>
                  <a:srgbClr val="666666"/>
                </a:solidFill>
                <a:latin typeface="Courier"/>
              </a:rPr>
              <a:t>-</a:t>
            </a:r>
            <a:r>
              <a:rPr>
                <a:latin typeface="Courier"/>
              </a:rPr>
              <a:t>guess) </a:t>
            </a:r>
            <a:r>
              <a:rPr>
                <a:solidFill>
                  <a:srgbClr val="666666"/>
                </a:solidFill>
                <a:latin typeface="Courier"/>
              </a:rPr>
              <a:t>&lt;</a:t>
            </a:r>
            <a:r>
              <a:rPr>
                <a:latin typeface="Courier"/>
              </a:rPr>
              <a:t> abs(num</a:t>
            </a:r>
            <a:r>
              <a:rPr>
                <a:solidFill>
                  <a:srgbClr val="666666"/>
                </a:solidFill>
                <a:latin typeface="Courier"/>
              </a:rPr>
              <a:t>-</a:t>
            </a:r>
            <a:r>
              <a:rPr>
                <a:latin typeface="Courier"/>
              </a:rPr>
              <a:t>guesses[</a:t>
            </a:r>
            <a:r>
              <a:rPr>
                <a:solidFill>
                  <a:srgbClr val="666666"/>
                </a:solidFill>
                <a:latin typeface="Courier"/>
              </a:rPr>
              <a:t>-</a:t>
            </a:r>
            <a:r>
              <a:rPr>
                <a:solidFill>
                  <a:srgbClr val="40A070"/>
                </a:solidFill>
                <a:latin typeface="Courier"/>
              </a:rPr>
              <a:t>2</a:t>
            </a:r>
            <a:r>
              <a:rPr>
                <a:latin typeface="Courier"/>
              </a:rPr>
              <a:t>]):</a:t>
            </a:r>
            <a:br/>
            <a:r>
              <a:rPr>
                <a:latin typeface="Courier"/>
              </a:rPr>
              <a:t>            print(</a:t>
            </a:r>
            <a:r>
              <a:rPr>
                <a:solidFill>
                  <a:srgbClr val="4070A0"/>
                </a:solidFill>
                <a:latin typeface="Courier"/>
              </a:rPr>
              <a:t>'WARMER!'</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'COLDER!'</a:t>
            </a:r>
            <a:r>
              <a:rPr>
                <a:latin typeface="Courier"/>
              </a:rPr>
              <a:t>)</a:t>
            </a:r>
            <a:br/>
            <a:r>
              <a:rPr>
                <a:latin typeface="Courier"/>
              </a:rPr>
              <a:t>   </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if</a:t>
            </a:r>
            <a:r>
              <a:rPr>
                <a:latin typeface="Courier"/>
              </a:rPr>
              <a:t> abs(num</a:t>
            </a:r>
            <a:r>
              <a:rPr>
                <a:solidFill>
                  <a:srgbClr val="666666"/>
                </a:solidFill>
                <a:latin typeface="Courier"/>
              </a:rPr>
              <a:t>-</a:t>
            </a:r>
            <a:r>
              <a:rPr>
                <a:latin typeface="Courier"/>
              </a:rPr>
              <a:t>guess)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'WARM!'</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'COLD!'</a:t>
            </a:r>
            <a:r>
              <a:rPr>
                <a:latin typeface="Courier"/>
              </a:rPr>
              <a:t>)</a:t>
            </a:r>
          </a:p>
          <a:p>
            <a:pPr lvl="0" indent="0">
              <a:buNone/>
            </a:pPr>
            <a:r>
              <a:rPr>
                <a:latin typeface="Courier"/>
              </a:rPr>
              <a:t>I'm thinking of a number between 1 and 100.
  What is your guess? 50
COLD!
I'm thinking of a number between 1 and 100.
  What is your guess? 75
WARMER!
I'm thinking of a number between 1 and 100.
  What is your guess? 85
WARMER!
I'm thinking of a number between 1 and 100.
  What is your guess? 92
COLDER!
I'm thinking of a number between 1 and 100.
  What is your guess? 80
WARMER!
I'm thinking of a number between 1 and 100.
  What is your guess? 78
COLDER!
I'm thinking of a number between 1 and 100.
  What is your guess? 82
WARMER!
I'm thinking of a number between 1 and 100.
  What is your guess? 83
COLDER!
I'm thinking of a number between 1 and 100.
  What is your guess? 81
CONGRATULATIONS, YOU GUESSED IT IN ONLY 9 GUESSES!!</a:t>
            </a:r>
          </a:p>
          <a:p>
            <a:pPr lvl="0" indent="0" marL="0">
              <a:buNone/>
            </a:pPr>
            <a:r>
              <a:rPr/>
              <a:t>That’s it! You’ve just programmed your first game!</a:t>
            </a:r>
          </a:p>
          <a:p>
            <a:pPr lvl="0" indent="0" marL="0">
              <a:buNone/>
            </a:pPr>
            <a:r>
              <a:rPr/>
              <a:t>In the next section we’ll learn how to turn some of these repetitive actions into </a:t>
            </a:r>
            <a:r>
              <a:rPr i="1"/>
              <a:t>functions</a:t>
            </a:r>
            <a:r>
              <a:rPr/>
              <a:t> that can be called whenever we need them.</a:t>
            </a:r>
          </a:p>
          <a:p>
            <a:pPr lvl="0" indent="0" marL="0">
              <a:spcBef>
                <a:spcPts val="3000"/>
              </a:spcBef>
              <a:buNone/>
            </a:pPr>
            <a:r>
              <a:rPr b="1"/>
              <a:t>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2022-04-19T08:26:24Z</dcterms:created>
  <dcterms:modified xsi:type="dcterms:W3CDTF">2022-04-19T08:26:24Z</dcterms:modified>
</cp:coreProperties>
</file>

<file path=docProps/custom.xml><?xml version="1.0" encoding="utf-8"?>
<Properties xmlns="http://schemas.openxmlformats.org/officeDocument/2006/custom-properties" xmlns:vt="http://schemas.openxmlformats.org/officeDocument/2006/docPropsVTypes"/>
</file>