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62" r:id="rId3"/>
    <p:sldId id="258" r:id="rId4"/>
    <p:sldId id="314" r:id="rId5"/>
    <p:sldId id="315" r:id="rId6"/>
    <p:sldId id="316" r:id="rId7"/>
    <p:sldId id="324" r:id="rId8"/>
    <p:sldId id="261" r:id="rId9"/>
    <p:sldId id="264" r:id="rId10"/>
    <p:sldId id="313" r:id="rId11"/>
    <p:sldId id="265" r:id="rId12"/>
    <p:sldId id="266" r:id="rId13"/>
    <p:sldId id="267" r:id="rId14"/>
    <p:sldId id="268" r:id="rId15"/>
    <p:sldId id="329" r:id="rId16"/>
    <p:sldId id="330" r:id="rId17"/>
    <p:sldId id="317" r:id="rId18"/>
    <p:sldId id="318" r:id="rId19"/>
    <p:sldId id="319" r:id="rId20"/>
    <p:sldId id="320" r:id="rId21"/>
    <p:sldId id="306" r:id="rId22"/>
    <p:sldId id="307" r:id="rId23"/>
    <p:sldId id="308" r:id="rId24"/>
    <p:sldId id="309" r:id="rId25"/>
    <p:sldId id="278" r:id="rId26"/>
    <p:sldId id="279" r:id="rId27"/>
    <p:sldId id="280" r:id="rId28"/>
    <p:sldId id="282" r:id="rId29"/>
    <p:sldId id="283" r:id="rId30"/>
    <p:sldId id="284" r:id="rId31"/>
    <p:sldId id="321" r:id="rId32"/>
    <p:sldId id="285" r:id="rId33"/>
    <p:sldId id="286" r:id="rId34"/>
    <p:sldId id="287" r:id="rId35"/>
    <p:sldId id="288" r:id="rId36"/>
    <p:sldId id="289" r:id="rId37"/>
    <p:sldId id="290" r:id="rId38"/>
    <p:sldId id="325" r:id="rId39"/>
    <p:sldId id="291" r:id="rId40"/>
    <p:sldId id="326" r:id="rId41"/>
    <p:sldId id="312" r:id="rId42"/>
    <p:sldId id="292" r:id="rId43"/>
    <p:sldId id="293" r:id="rId44"/>
    <p:sldId id="327" r:id="rId45"/>
    <p:sldId id="294" r:id="rId46"/>
    <p:sldId id="295" r:id="rId47"/>
    <p:sldId id="328" r:id="rId48"/>
    <p:sldId id="296" r:id="rId49"/>
    <p:sldId id="298" r:id="rId50"/>
    <p:sldId id="323" r:id="rId51"/>
    <p:sldId id="299" r:id="rId52"/>
    <p:sldId id="300" r:id="rId53"/>
    <p:sldId id="305" r:id="rId54"/>
    <p:sldId id="302" r:id="rId55"/>
    <p:sldId id="303" r:id="rId5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392" y="-4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C269-C6D5-470D-9891-8DD355487E88}" type="datetimeFigureOut">
              <a:rPr lang="tr-TR" smtClean="0"/>
              <a:t>06.09.2012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5D9B-11D3-4A88-A6F7-11F9D3BE8A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162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11349" y="5581352"/>
            <a:ext cx="1059176" cy="59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escription: http://www.ceng.metu.edu.tr/~temizer/media/MobilityLogo.bmp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04" y="5638800"/>
            <a:ext cx="2644053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733800" y="6305550"/>
            <a:ext cx="533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 Research Lab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mobility.ceng.metu.edu.tr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305550"/>
            <a:ext cx="5867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pplied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nnovative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nterdisciplinary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(AI2)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Lab</a:t>
            </a:r>
          </a:p>
          <a:p>
            <a:pPr algn="l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www.ai2lab.org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pic>
        <p:nvPicPr>
          <p:cNvPr id="14" name="Resim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574867"/>
            <a:ext cx="1409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74054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0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B30-9D03-4D04-A738-DC2E5DEFFA2D}" type="datetime1">
              <a:rPr lang="tr-TR" smtClean="0"/>
              <a:t>06.09.2012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8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CF3F-6B5A-46A7-A3BC-D99656531B38}" type="datetime1">
              <a:rPr lang="tr-TR" smtClean="0"/>
              <a:t>06.09.2012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0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0115-3C34-42CF-9B90-946FB9947636}" type="datetime1">
              <a:rPr lang="tr-TR" smtClean="0"/>
              <a:t>06.09.2012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4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CC78-EAA5-42F5-9941-1F1C0626A395}" type="datetime1">
              <a:rPr lang="tr-TR" smtClean="0"/>
              <a:t>06.09.2012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54D9-4C92-42DE-A213-1464B1D30916}" type="datetime1">
              <a:rPr lang="tr-TR" smtClean="0"/>
              <a:t>06.09.2012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3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7DD0-FBE2-42C4-A396-6753765B3597}" type="datetime1">
              <a:rPr lang="tr-TR" smtClean="0"/>
              <a:t>06.09.2012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0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4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36A6D-662C-4D8F-855E-51DC6BF9D058}" type="datetime1">
              <a:rPr lang="tr-TR" smtClean="0"/>
              <a:t>06.09.2012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6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1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8354-091E-4798-807C-7894FC6DBCD1}" type="datetime1">
              <a:rPr lang="tr-TR" smtClean="0"/>
              <a:t>06.09.2012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5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0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72C1-178A-4065-85A5-21C0726CA139}" type="datetime1">
              <a:rPr lang="tr-TR" smtClean="0"/>
              <a:t>06.09.2012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6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F3B43-8FD3-468F-9251-FE117FD5EDCF}" type="datetime1">
              <a:rPr lang="tr-TR" smtClean="0"/>
              <a:t>06.09.2012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6247-E90F-4F7B-BA78-6CFB3B1ABD25}" type="datetime1">
              <a:rPr lang="tr-TR" smtClean="0"/>
              <a:t>06.09.2012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1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/>
              <a:t/>
            </a:r>
            <a:br>
              <a:rPr lang="tr-TR" b="1"/>
            </a:br>
            <a:r>
              <a:rPr lang="en-US" b="1" dirty="0"/>
              <a:t>Short Course on Programming in C/C++</a:t>
            </a:r>
            <a:r>
              <a:rPr lang="tr-TR"/>
              <a:t/>
            </a:r>
            <a:br>
              <a:rPr lang="tr-TR"/>
            </a:b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tr-TR" sz="1600"/>
              <a:t>Organized by </a:t>
            </a:r>
            <a:r>
              <a:rPr lang="tr-TR" sz="2800"/>
              <a:t>Onur </a:t>
            </a:r>
            <a:r>
              <a:rPr lang="tr-TR" sz="2800" smtClean="0"/>
              <a:t>Pekcan</a:t>
            </a:r>
            <a:endParaRPr lang="tr-TR" smtClean="0"/>
          </a:p>
          <a:p>
            <a:r>
              <a:rPr lang="tr-TR" sz="1600" smtClean="0"/>
              <a:t>Contributor</a:t>
            </a:r>
            <a:r>
              <a:rPr lang="tr-TR" sz="2800" smtClean="0"/>
              <a:t> Selim Temizer      </a:t>
            </a:r>
            <a:r>
              <a:rPr lang="tr-TR" sz="1400"/>
              <a:t>Instructor</a:t>
            </a:r>
            <a:r>
              <a:rPr lang="tr-TR" sz="2800"/>
              <a:t> Hasan Yılmaz</a:t>
            </a:r>
          </a:p>
        </p:txBody>
      </p:sp>
    </p:spTree>
    <p:extLst>
      <p:ext uri="{BB962C8B-B14F-4D97-AF65-F5344CB8AC3E}">
        <p14:creationId xmlns:p14="http://schemas.microsoft.com/office/powerpoint/2010/main" val="5467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Data </a:t>
            </a:r>
            <a:r>
              <a:rPr lang="tr-TR" b="1" dirty="0" err="1" smtClean="0"/>
              <a:t>Types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Integer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String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Char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Float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63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Integer constants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short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int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long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unsigned long </a:t>
            </a:r>
            <a:r>
              <a:rPr lang="en-US" dirty="0" err="1" smtClean="0"/>
              <a:t>int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60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 Constants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deneme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deneme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”\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“</a:t>
            </a:r>
            <a:r>
              <a:rPr lang="en-US" dirty="0" err="1" smtClean="0"/>
              <a:t>uc</a:t>
            </a:r>
            <a:r>
              <a:rPr lang="en-US" dirty="0" smtClean="0"/>
              <a:t> </a:t>
            </a:r>
            <a:r>
              <a:rPr lang="en-US" dirty="0" err="1" smtClean="0"/>
              <a:t>dort</a:t>
            </a:r>
            <a:r>
              <a:rPr lang="en-US" dirty="0" smtClean="0"/>
              <a:t> </a:t>
            </a:r>
            <a:r>
              <a:rPr lang="en-US" dirty="0" err="1" smtClean="0"/>
              <a:t>bes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deneme</a:t>
            </a:r>
            <a:r>
              <a:rPr lang="en-US" dirty="0" smtClean="0"/>
              <a:t> \”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60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Character Constants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‘a’, ‘1’, ‘%’, …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‘\’’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‘c’ </a:t>
            </a:r>
            <a:r>
              <a:rPr lang="en-US" dirty="0" err="1" smtClean="0"/>
              <a:t>vs</a:t>
            </a:r>
            <a:r>
              <a:rPr lang="en-US" dirty="0" smtClean="0"/>
              <a:t> “c”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15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Floating Points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float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double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long double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08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1600" b="1" dirty="0" smtClean="0"/>
              <a:t>	</a:t>
            </a:r>
            <a:r>
              <a:rPr lang="en-US" sz="1600" b="1" dirty="0" smtClean="0"/>
              <a:t>Type </a:t>
            </a:r>
            <a:r>
              <a:rPr lang="tr-TR" sz="1600" b="1" dirty="0" smtClean="0"/>
              <a:t>			</a:t>
            </a:r>
            <a:r>
              <a:rPr lang="en-US" sz="1600" b="1" dirty="0" smtClean="0"/>
              <a:t>Bytes </a:t>
            </a:r>
            <a:r>
              <a:rPr lang="tr-TR" sz="1600" b="1" dirty="0" smtClean="0"/>
              <a:t>		      </a:t>
            </a:r>
            <a:r>
              <a:rPr lang="en-US" sz="1600" b="1" dirty="0" smtClean="0"/>
              <a:t>Range</a:t>
            </a:r>
            <a:endParaRPr lang="tr-TR" sz="1600" b="1" dirty="0" smtClean="0"/>
          </a:p>
          <a:p>
            <a:pPr>
              <a:buNone/>
            </a:pPr>
            <a:r>
              <a:rPr lang="tr-TR" sz="1600" dirty="0" smtClean="0"/>
              <a:t>	</a:t>
            </a:r>
            <a:r>
              <a:rPr lang="en-US" sz="1600" dirty="0" smtClean="0"/>
              <a:t> ---------------------------------------------------------------------</a:t>
            </a:r>
            <a:r>
              <a:rPr lang="tr-TR" sz="1600" dirty="0" smtClean="0"/>
              <a:t>---------------------------</a:t>
            </a:r>
            <a:r>
              <a:rPr lang="en-US" sz="1600" dirty="0" smtClean="0"/>
              <a:t> </a:t>
            </a:r>
            <a:endParaRPr lang="tr-TR" sz="1600" dirty="0" smtClean="0"/>
          </a:p>
          <a:p>
            <a:r>
              <a:rPr lang="en-US" sz="1600" dirty="0" smtClean="0"/>
              <a:t>short </a:t>
            </a:r>
            <a:r>
              <a:rPr lang="en-US" sz="1600" dirty="0" err="1" smtClean="0"/>
              <a:t>int</a:t>
            </a:r>
            <a:r>
              <a:rPr lang="tr-TR" sz="1600" dirty="0" smtClean="0"/>
              <a:t>	</a:t>
            </a:r>
            <a:r>
              <a:rPr lang="en-US" sz="1600" dirty="0" smtClean="0"/>
              <a:t> </a:t>
            </a:r>
            <a:r>
              <a:rPr lang="tr-TR" sz="1600" dirty="0" smtClean="0"/>
              <a:t>	</a:t>
            </a:r>
            <a:r>
              <a:rPr lang="en-US" sz="1600" dirty="0" smtClean="0"/>
              <a:t>2 </a:t>
            </a:r>
            <a:r>
              <a:rPr lang="tr-TR" sz="1600" dirty="0" smtClean="0"/>
              <a:t>		    </a:t>
            </a:r>
            <a:r>
              <a:rPr lang="en-US" sz="1600" dirty="0" smtClean="0"/>
              <a:t>-32,768 -&gt; +32,767</a:t>
            </a:r>
            <a:endParaRPr lang="tr-TR" sz="1600" dirty="0" smtClean="0"/>
          </a:p>
          <a:p>
            <a:r>
              <a:rPr lang="en-US" sz="1600" dirty="0" smtClean="0"/>
              <a:t> unsigned short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tr-TR" sz="1600" dirty="0" smtClean="0"/>
              <a:t>	</a:t>
            </a:r>
            <a:r>
              <a:rPr lang="en-US" sz="1600" dirty="0" smtClean="0"/>
              <a:t>2 </a:t>
            </a:r>
            <a:r>
              <a:rPr lang="tr-TR" sz="1600" dirty="0" smtClean="0"/>
              <a:t>		               </a:t>
            </a:r>
            <a:r>
              <a:rPr lang="en-US" sz="1600" dirty="0" smtClean="0"/>
              <a:t>0 -&gt; +65,535</a:t>
            </a:r>
            <a:endParaRPr lang="tr-TR" sz="1600" dirty="0" smtClean="0"/>
          </a:p>
          <a:p>
            <a:r>
              <a:rPr lang="en-US" sz="1600" dirty="0" smtClean="0"/>
              <a:t> unsigned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tr-TR" sz="1600" dirty="0" smtClean="0"/>
              <a:t>		</a:t>
            </a:r>
            <a:r>
              <a:rPr lang="en-US" sz="1600" dirty="0" smtClean="0"/>
              <a:t>4</a:t>
            </a:r>
            <a:r>
              <a:rPr lang="tr-TR" sz="1600" dirty="0" smtClean="0"/>
              <a:t>	</a:t>
            </a:r>
            <a:r>
              <a:rPr lang="en-US" sz="1600" dirty="0" smtClean="0"/>
              <a:t> </a:t>
            </a:r>
            <a:r>
              <a:rPr lang="tr-TR" sz="1600" dirty="0" smtClean="0"/>
              <a:t>	               </a:t>
            </a:r>
            <a:r>
              <a:rPr lang="en-US" sz="1600" dirty="0" smtClean="0"/>
              <a:t>0 -&gt; +4,294,967,295</a:t>
            </a:r>
            <a:endParaRPr lang="tr-TR" sz="1600" dirty="0" smtClean="0"/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tr-TR" sz="1600" dirty="0" smtClean="0"/>
              <a:t>			</a:t>
            </a:r>
            <a:r>
              <a:rPr lang="en-US" sz="1600" dirty="0" smtClean="0"/>
              <a:t>4 </a:t>
            </a:r>
            <a:r>
              <a:rPr lang="tr-TR" sz="1600" dirty="0" smtClean="0"/>
              <a:t>	          </a:t>
            </a:r>
            <a:r>
              <a:rPr lang="en-US" sz="1600" dirty="0" smtClean="0"/>
              <a:t>-2,147,483,648 -&gt; +2,147,483,647</a:t>
            </a:r>
            <a:endParaRPr lang="tr-TR" sz="1600" dirty="0" smtClean="0"/>
          </a:p>
          <a:p>
            <a:r>
              <a:rPr lang="en-US" sz="1600" dirty="0" smtClean="0"/>
              <a:t> long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tr-TR" sz="1600" dirty="0" smtClean="0"/>
              <a:t>		</a:t>
            </a:r>
            <a:r>
              <a:rPr lang="en-US" sz="1600" dirty="0" smtClean="0"/>
              <a:t>4 </a:t>
            </a:r>
            <a:r>
              <a:rPr lang="tr-TR" sz="1600" dirty="0" smtClean="0"/>
              <a:t>	          </a:t>
            </a:r>
            <a:r>
              <a:rPr lang="en-US" sz="1600" dirty="0" smtClean="0"/>
              <a:t>-2,147,483,648 -&gt; +2,147,483,647</a:t>
            </a:r>
            <a:endParaRPr lang="tr-TR" sz="1600" dirty="0" smtClean="0"/>
          </a:p>
          <a:p>
            <a:r>
              <a:rPr lang="en-US" sz="1600" dirty="0" smtClean="0"/>
              <a:t>signed char </a:t>
            </a:r>
            <a:r>
              <a:rPr lang="tr-TR" sz="1600" dirty="0" smtClean="0"/>
              <a:t>		</a:t>
            </a:r>
            <a:r>
              <a:rPr lang="en-US" sz="1600" dirty="0" smtClean="0"/>
              <a:t>1 </a:t>
            </a:r>
            <a:r>
              <a:rPr lang="tr-TR" sz="1600" dirty="0" smtClean="0"/>
              <a:t>		         </a:t>
            </a:r>
            <a:r>
              <a:rPr lang="en-US" sz="1600" dirty="0" smtClean="0"/>
              <a:t>-128 -&gt; +127 </a:t>
            </a:r>
            <a:endParaRPr lang="tr-TR" sz="1600" dirty="0" smtClean="0"/>
          </a:p>
          <a:p>
            <a:r>
              <a:rPr lang="en-US" sz="1600" dirty="0" smtClean="0"/>
              <a:t>unsigned char </a:t>
            </a:r>
            <a:r>
              <a:rPr lang="tr-TR" sz="1600" dirty="0" smtClean="0"/>
              <a:t>		</a:t>
            </a:r>
            <a:r>
              <a:rPr lang="en-US" sz="1600" dirty="0" smtClean="0"/>
              <a:t>1</a:t>
            </a:r>
            <a:r>
              <a:rPr lang="tr-TR" sz="1600" dirty="0" smtClean="0"/>
              <a:t>	</a:t>
            </a:r>
            <a:r>
              <a:rPr lang="en-US" sz="1600" dirty="0" smtClean="0"/>
              <a:t> </a:t>
            </a:r>
            <a:r>
              <a:rPr lang="tr-TR" sz="1600" dirty="0" smtClean="0"/>
              <a:t>	               </a:t>
            </a:r>
            <a:r>
              <a:rPr lang="en-US" sz="1600" dirty="0" smtClean="0"/>
              <a:t>0 -&gt; +255 </a:t>
            </a:r>
            <a:endParaRPr lang="tr-TR" sz="1600" dirty="0" smtClean="0"/>
          </a:p>
          <a:p>
            <a:r>
              <a:rPr lang="en-US" sz="1600" dirty="0" smtClean="0"/>
              <a:t>float </a:t>
            </a:r>
            <a:r>
              <a:rPr lang="tr-TR" sz="1600" dirty="0" smtClean="0"/>
              <a:t>			</a:t>
            </a:r>
            <a:r>
              <a:rPr lang="en-US" sz="1600" dirty="0" smtClean="0"/>
              <a:t>4 </a:t>
            </a:r>
            <a:endParaRPr lang="tr-TR" sz="1600" dirty="0" smtClean="0"/>
          </a:p>
          <a:p>
            <a:r>
              <a:rPr lang="en-US" sz="1600" dirty="0" smtClean="0"/>
              <a:t>double </a:t>
            </a:r>
            <a:r>
              <a:rPr lang="tr-TR" sz="1600" dirty="0" smtClean="0"/>
              <a:t>		</a:t>
            </a:r>
            <a:r>
              <a:rPr lang="en-US" sz="1600" dirty="0" smtClean="0"/>
              <a:t>8 </a:t>
            </a:r>
            <a:endParaRPr lang="tr-TR" sz="1600" dirty="0" smtClean="0"/>
          </a:p>
          <a:p>
            <a:r>
              <a:rPr lang="en-US" sz="1600" dirty="0" smtClean="0"/>
              <a:t>long double </a:t>
            </a:r>
            <a:r>
              <a:rPr lang="tr-TR" sz="1600" dirty="0" smtClean="0"/>
              <a:t>		</a:t>
            </a:r>
            <a:r>
              <a:rPr lang="en-US" sz="1600" dirty="0" smtClean="0"/>
              <a:t>12 </a:t>
            </a:r>
            <a:endParaRPr lang="tr-TR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 smtClean="0"/>
              <a:t>Declaration</a:t>
            </a:r>
            <a:r>
              <a:rPr lang="tr-TR" b="1" dirty="0" smtClean="0"/>
              <a:t>: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a;</a:t>
            </a:r>
          </a:p>
          <a:p>
            <a:pPr>
              <a:buNone/>
            </a:pPr>
            <a:r>
              <a:rPr lang="tr-TR" dirty="0" err="1" smtClean="0"/>
              <a:t>char</a:t>
            </a:r>
            <a:r>
              <a:rPr lang="tr-TR" dirty="0" smtClean="0"/>
              <a:t> c;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err="1" smtClean="0"/>
              <a:t>Initialization</a:t>
            </a:r>
            <a:r>
              <a:rPr lang="tr-TR" b="1" dirty="0" smtClean="0"/>
              <a:t>:</a:t>
            </a:r>
          </a:p>
          <a:p>
            <a:pPr>
              <a:buNone/>
            </a:pPr>
            <a:r>
              <a:rPr lang="tr-TR" dirty="0" err="1" smtClean="0"/>
              <a:t>float</a:t>
            </a:r>
            <a:r>
              <a:rPr lang="tr-TR" dirty="0" smtClean="0"/>
              <a:t> x = 0.34;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y = 2345;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Type Conversion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 Type Conversion </a:t>
            </a:r>
            <a:r>
              <a:rPr lang="en-US" dirty="0" smtClean="0"/>
              <a:t>Rules</a:t>
            </a:r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i="1" dirty="0" err="1" smtClean="0"/>
              <a:t>Example</a:t>
            </a:r>
            <a:r>
              <a:rPr lang="tr-TR" sz="2000" i="1" dirty="0" smtClean="0"/>
              <a:t>: 	c -&gt; </a:t>
            </a:r>
            <a:r>
              <a:rPr lang="tr-TR" sz="2000" i="1" dirty="0" err="1" smtClean="0"/>
              <a:t>int</a:t>
            </a:r>
            <a:r>
              <a:rPr lang="tr-TR" sz="2000" i="1" dirty="0" smtClean="0"/>
              <a:t>, f -&gt; </a:t>
            </a:r>
            <a:r>
              <a:rPr lang="tr-TR" sz="2000" i="1" dirty="0" err="1" smtClean="0"/>
              <a:t>float</a:t>
            </a:r>
            <a:r>
              <a:rPr lang="tr-TR" sz="2000" i="1" dirty="0" smtClean="0"/>
              <a:t>  </a:t>
            </a:r>
          </a:p>
          <a:p>
            <a:r>
              <a:rPr lang="tr-TR" sz="2000" dirty="0" smtClean="0"/>
              <a:t>c/f    </a:t>
            </a:r>
            <a:r>
              <a:rPr lang="tr-TR" sz="2000" i="1" dirty="0" smtClean="0"/>
              <a:t> 					</a:t>
            </a:r>
            <a:r>
              <a:rPr lang="tr-TR" sz="2000" i="1" dirty="0" err="1" smtClean="0"/>
              <a:t>result</a:t>
            </a:r>
            <a:r>
              <a:rPr lang="tr-TR" sz="2000" i="1" dirty="0" smtClean="0"/>
              <a:t> -&gt; </a:t>
            </a:r>
            <a:r>
              <a:rPr lang="tr-TR" sz="2000" i="1" dirty="0" err="1" smtClean="0"/>
              <a:t>float</a:t>
            </a:r>
            <a:endParaRPr lang="tr-TR" sz="2000" i="1" dirty="0" smtClean="0"/>
          </a:p>
          <a:p>
            <a:pPr>
              <a:buNone/>
            </a:pPr>
            <a:endParaRPr lang="en-US" sz="2000" dirty="0"/>
          </a:p>
          <a:p>
            <a:pPr marL="0" indent="0"/>
            <a:r>
              <a:rPr lang="tr-TR" dirty="0" smtClean="0"/>
              <a:t>  </a:t>
            </a:r>
            <a:r>
              <a:rPr lang="tr-TR" dirty="0" err="1" smtClean="0"/>
              <a:t>Explicit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Conversion</a:t>
            </a:r>
            <a:endParaRPr lang="tr-TR" dirty="0" smtClean="0"/>
          </a:p>
          <a:p>
            <a:pPr marL="400050" lvl="1" indent="0">
              <a:buNone/>
            </a:pPr>
            <a:r>
              <a:rPr lang="tr-TR" sz="2000" i="1" dirty="0" smtClean="0"/>
              <a:t>( </a:t>
            </a:r>
            <a:r>
              <a:rPr lang="tr-TR" sz="2000" i="1" dirty="0" err="1" smtClean="0"/>
              <a:t>cast</a:t>
            </a:r>
            <a:r>
              <a:rPr lang="tr-TR" sz="2000" i="1" dirty="0" smtClean="0"/>
              <a:t>-</a:t>
            </a:r>
            <a:r>
              <a:rPr lang="tr-TR" sz="2000" i="1" dirty="0" err="1" smtClean="0"/>
              <a:t>type</a:t>
            </a:r>
            <a:r>
              <a:rPr lang="tr-TR" sz="2000" i="1" dirty="0" smtClean="0"/>
              <a:t> )  </a:t>
            </a:r>
            <a:r>
              <a:rPr lang="tr-TR" sz="2000" i="1" dirty="0" err="1" smtClean="0"/>
              <a:t>expression</a:t>
            </a:r>
            <a:endParaRPr lang="tr-TR" sz="2000" i="1" dirty="0" smtClean="0"/>
          </a:p>
          <a:p>
            <a:pPr marL="400050" lvl="1" indent="0">
              <a:buNone/>
            </a:pPr>
            <a:r>
              <a:rPr lang="tr-TR" sz="2000" i="1" dirty="0" smtClean="0"/>
              <a:t>(</a:t>
            </a:r>
            <a:r>
              <a:rPr lang="tr-TR" sz="2000" i="1" dirty="0" err="1" smtClean="0"/>
              <a:t>int</a:t>
            </a:r>
            <a:r>
              <a:rPr lang="tr-TR" sz="2000" i="1" dirty="0" smtClean="0"/>
              <a:t>) 12.8 -&gt; ?</a:t>
            </a:r>
          </a:p>
          <a:p>
            <a:pPr marL="400050" lvl="1" indent="0">
              <a:buNone/>
            </a:pPr>
            <a:r>
              <a:rPr lang="tr-TR" sz="2000" i="1" dirty="0" smtClean="0"/>
              <a:t>(</a:t>
            </a:r>
            <a:r>
              <a:rPr lang="tr-TR" sz="2000" i="1" dirty="0" err="1" smtClean="0"/>
              <a:t>int</a:t>
            </a:r>
            <a:r>
              <a:rPr lang="tr-TR" sz="2000" i="1" dirty="0" smtClean="0"/>
              <a:t>) 12.8 * 3.2 -&gt; ?</a:t>
            </a:r>
            <a:endParaRPr lang="tr-TR" dirty="0" smtClean="0"/>
          </a:p>
          <a:p>
            <a:pPr marL="0" indent="0"/>
            <a:endParaRPr lang="tr-TR" dirty="0" smtClean="0"/>
          </a:p>
          <a:p>
            <a:pPr marL="0" indent="0"/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23825" y="27305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char,</a:t>
            </a:r>
          </a:p>
          <a:p>
            <a:pPr algn="ctr">
              <a:defRPr/>
            </a:pPr>
            <a:r>
              <a:rPr lang="en-US" dirty="0"/>
              <a:t>short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4025" y="27305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24225" y="27305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25" y="27305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float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0825" y="27305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double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24825" y="2732088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long double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1038225" y="307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638425" y="307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4238625" y="3073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5915025" y="307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0" idx="1"/>
          </p:cNvCxnSpPr>
          <p:nvPr/>
        </p:nvCxnSpPr>
        <p:spPr>
          <a:xfrm>
            <a:off x="7515225" y="307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9" name="TextBox 41"/>
          <p:cNvSpPr txBox="1">
            <a:spLocks noChangeArrowheads="1"/>
          </p:cNvSpPr>
          <p:nvPr/>
        </p:nvSpPr>
        <p:spPr bwMode="auto">
          <a:xfrm>
            <a:off x="2057400" y="4191000"/>
            <a:ext cx="4291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FF0000"/>
                </a:solidFill>
              </a:rPr>
              <a:t>*  Advice: Avoid automatic type conversion!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9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Basic</a:t>
            </a:r>
            <a:r>
              <a:rPr lang="tr-TR" b="1" dirty="0" smtClean="0"/>
              <a:t> I/O</a:t>
            </a:r>
            <a:endParaRPr 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Output</a:t>
            </a:r>
            <a:endParaRPr lang="tr-TR" b="1" dirty="0" smtClean="0"/>
          </a:p>
          <a:p>
            <a:pPr eaLnBrk="1" hangingPunct="1"/>
            <a:r>
              <a:rPr lang="en-US" b="1" dirty="0" err="1" smtClean="0"/>
              <a:t>printf</a:t>
            </a:r>
            <a:r>
              <a:rPr lang="en-US" dirty="0" smtClean="0"/>
              <a:t>(format string, var1, var2, … 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Format string contains:</a:t>
            </a:r>
          </a:p>
          <a:p>
            <a:pPr lvl="2" eaLnBrk="1" hangingPunct="1"/>
            <a:r>
              <a:rPr lang="en-US" dirty="0" smtClean="0"/>
              <a:t>d: integers</a:t>
            </a:r>
          </a:p>
          <a:p>
            <a:pPr lvl="2" eaLnBrk="1" hangingPunct="1"/>
            <a:r>
              <a:rPr lang="tr-TR" dirty="0" smtClean="0"/>
              <a:t> f</a:t>
            </a:r>
            <a:r>
              <a:rPr lang="en-US" dirty="0" smtClean="0"/>
              <a:t>: float, double</a:t>
            </a:r>
          </a:p>
          <a:p>
            <a:pPr lvl="2" eaLnBrk="1" hangingPunct="1"/>
            <a:r>
              <a:rPr lang="en-US" dirty="0" smtClean="0"/>
              <a:t>e: float, double in exponential notation</a:t>
            </a:r>
          </a:p>
          <a:p>
            <a:pPr lvl="2" eaLnBrk="1" hangingPunct="1"/>
            <a:r>
              <a:rPr lang="en-US" dirty="0" smtClean="0"/>
              <a:t>c: character</a:t>
            </a:r>
          </a:p>
          <a:p>
            <a:pPr lvl="2" eaLnBrk="1" hangingPunct="1"/>
            <a:r>
              <a:rPr lang="en-US" dirty="0" smtClean="0"/>
              <a:t>s: string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5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Basic</a:t>
            </a:r>
            <a:r>
              <a:rPr lang="tr-TR" b="1" dirty="0" smtClean="0"/>
              <a:t> I/O</a:t>
            </a:r>
            <a:endParaRPr lang="en-US" b="1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Input</a:t>
            </a:r>
            <a:endParaRPr lang="tr-TR" b="1" dirty="0" smtClean="0"/>
          </a:p>
          <a:p>
            <a:pPr eaLnBrk="1" hangingPunct="1"/>
            <a:r>
              <a:rPr lang="en-US" b="1" dirty="0" err="1" smtClean="0"/>
              <a:t>scanf</a:t>
            </a:r>
            <a:r>
              <a:rPr lang="en-US" dirty="0" smtClean="0"/>
              <a:t>(format string, var1, var2, … )</a:t>
            </a:r>
          </a:p>
          <a:p>
            <a:pPr lvl="1" eaLnBrk="1" hangingPunct="1"/>
            <a:r>
              <a:rPr lang="en-US" dirty="0" smtClean="0"/>
              <a:t>var1, var2, ..: </a:t>
            </a:r>
            <a:r>
              <a:rPr lang="en-US" dirty="0" smtClean="0">
                <a:solidFill>
                  <a:srgbClr val="FF0000"/>
                </a:solidFill>
              </a:rPr>
              <a:t>addresses</a:t>
            </a:r>
            <a:r>
              <a:rPr lang="en-US" dirty="0" smtClean="0"/>
              <a:t> of memory locations!</a:t>
            </a:r>
          </a:p>
          <a:p>
            <a:pPr lvl="1" eaLnBrk="1" hangingPunct="1"/>
            <a:r>
              <a:rPr lang="en-US" dirty="0" smtClean="0"/>
              <a:t>Format string contains:</a:t>
            </a:r>
          </a:p>
          <a:p>
            <a:pPr lvl="2" eaLnBrk="1" hangingPunct="1"/>
            <a:r>
              <a:rPr lang="en-US" dirty="0" err="1" smtClean="0"/>
              <a:t>d,i</a:t>
            </a:r>
            <a:r>
              <a:rPr lang="en-US" dirty="0" smtClean="0"/>
              <a:t>: integers</a:t>
            </a:r>
          </a:p>
          <a:p>
            <a:pPr lvl="2" eaLnBrk="1" hangingPunct="1"/>
            <a:r>
              <a:rPr lang="en-US" dirty="0" smtClean="0"/>
              <a:t>f: float, double</a:t>
            </a:r>
          </a:p>
          <a:p>
            <a:pPr lvl="2" eaLnBrk="1" hangingPunct="1"/>
            <a:r>
              <a:rPr lang="en-US" dirty="0" smtClean="0"/>
              <a:t>e: float, double in exponential notation</a:t>
            </a:r>
          </a:p>
          <a:p>
            <a:pPr lvl="2" eaLnBrk="1" hangingPunct="1"/>
            <a:r>
              <a:rPr lang="en-US" dirty="0" smtClean="0"/>
              <a:t>c: character</a:t>
            </a:r>
          </a:p>
          <a:p>
            <a:pPr lvl="2" eaLnBrk="1" hangingPunct="1"/>
            <a:r>
              <a:rPr lang="en-US" dirty="0" smtClean="0"/>
              <a:t>s: string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2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/>
              <a:t>Week 1 - Lecture 1</a:t>
            </a:r>
            <a:endParaRPr lang="tr-TR" b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b="1" smtClean="0"/>
              <a:t>Today</a:t>
            </a:r>
          </a:p>
          <a:p>
            <a:pPr marL="0" indent="0">
              <a:buNone/>
            </a:pPr>
            <a:r>
              <a:rPr lang="tr-TR" smtClean="0"/>
              <a:t>We will cover;</a:t>
            </a:r>
          </a:p>
          <a:p>
            <a:r>
              <a:rPr lang="tr-TR" smtClean="0"/>
              <a:t>Overview </a:t>
            </a:r>
            <a:r>
              <a:rPr lang="tr-TR"/>
              <a:t>of Programming </a:t>
            </a:r>
            <a:r>
              <a:rPr lang="tr-TR" smtClean="0"/>
              <a:t>Languages</a:t>
            </a:r>
          </a:p>
          <a:p>
            <a:r>
              <a:rPr lang="en-US" dirty="0"/>
              <a:t>Introduction to C, “Hello World</a:t>
            </a:r>
            <a:r>
              <a:rPr lang="en-US" dirty="0" smtClean="0"/>
              <a:t>”</a:t>
            </a:r>
            <a:endParaRPr lang="tr-TR" smtClean="0"/>
          </a:p>
          <a:p>
            <a:r>
              <a:rPr lang="tr-TR" smtClean="0"/>
              <a:t>Data Types and Expressions</a:t>
            </a:r>
          </a:p>
          <a:p>
            <a:r>
              <a:rPr lang="tr-TR" smtClean="0"/>
              <a:t>Control Flow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Example</a:t>
            </a:r>
            <a:endParaRPr lang="tr-TR" b="1" dirty="0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err="1"/>
              <a:t>Printing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 smtClean="0"/>
              <a:t>Char</a:t>
            </a:r>
            <a:r>
              <a:rPr lang="tr-TR" dirty="0" smtClean="0"/>
              <a:t>,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/>
              <a:t>conversion</a:t>
            </a:r>
            <a:r>
              <a:rPr lang="tr-TR" dirty="0"/>
              <a:t>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 smtClean="0"/>
              <a:t>printing</a:t>
            </a:r>
            <a:endParaRPr lang="tr-TR" dirty="0" smtClean="0"/>
          </a:p>
          <a:p>
            <a:pPr eaLnBrk="1" hangingPunct="1">
              <a:defRPr/>
            </a:pPr>
            <a:r>
              <a:rPr lang="tr-TR" dirty="0" err="1" smtClean="0"/>
              <a:t>Printing</a:t>
            </a:r>
            <a:r>
              <a:rPr lang="tr-TR" dirty="0" smtClean="0"/>
              <a:t> </a:t>
            </a:r>
            <a:r>
              <a:rPr lang="tr-TR" dirty="0" err="1"/>
              <a:t>asci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of a </a:t>
            </a:r>
            <a:r>
              <a:rPr lang="tr-TR" dirty="0" err="1" smtClean="0"/>
              <a:t>char</a:t>
            </a:r>
            <a:endParaRPr lang="tr-TR" dirty="0" smtClean="0"/>
          </a:p>
          <a:p>
            <a:pPr eaLnBrk="1" hangingPunct="1">
              <a:defRPr/>
            </a:pPr>
            <a:endParaRPr lang="tr-TR" dirty="0"/>
          </a:p>
          <a:p>
            <a:pPr eaLnBrk="1" hangingPunct="1">
              <a:defRPr/>
            </a:pPr>
            <a:r>
              <a:rPr lang="tr-TR" dirty="0" err="1" smtClean="0"/>
              <a:t>Swapping</a:t>
            </a:r>
            <a:endParaRPr lang="tr-TR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tr-T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87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Arithmetic &amp; </a:t>
            </a:r>
            <a:r>
              <a:rPr lang="tr-TR" b="1" dirty="0" err="1" smtClean="0"/>
              <a:t>Logical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endParaRPr lang="en-US" b="1" dirty="0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 smtClean="0"/>
              <a:t>Arithmetic Operators &amp; Precedence</a:t>
            </a:r>
            <a:endParaRPr lang="tr-TR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 </a:t>
            </a:r>
            <a:r>
              <a:rPr lang="en-US" dirty="0"/>
              <a:t>uses infix notation: a + b * c</a:t>
            </a:r>
          </a:p>
          <a:p>
            <a:pPr>
              <a:buFont typeface="Arial" charset="0"/>
              <a:buChar char="•"/>
            </a:pPr>
            <a:r>
              <a:rPr lang="en-US" dirty="0"/>
              <a:t> prefix notation: + a * b c</a:t>
            </a:r>
          </a:p>
          <a:p>
            <a:pPr>
              <a:buFont typeface="Arial" charset="0"/>
              <a:buChar char="•"/>
            </a:pPr>
            <a:r>
              <a:rPr lang="en-US" dirty="0"/>
              <a:t> postfix notation: a b c * + </a:t>
            </a:r>
          </a:p>
          <a:p>
            <a:endParaRPr lang="tr-T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8862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Associativity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</a:t>
                      </a:r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Unary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Right to left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/ %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- 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24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Arithmetic &amp; </a:t>
            </a:r>
            <a:r>
              <a:rPr lang="tr-TR" b="1" dirty="0" err="1" smtClean="0"/>
              <a:t>Logical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Increment, Decrement Operators</a:t>
            </a:r>
          </a:p>
          <a:p>
            <a:pPr eaLnBrk="1" hangingPunct="1"/>
            <a:r>
              <a:rPr lang="en-US" dirty="0" smtClean="0"/>
              <a:t>++a, --a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vs</a:t>
            </a:r>
            <a:endParaRPr lang="en-US" dirty="0" smtClean="0"/>
          </a:p>
          <a:p>
            <a:pPr eaLnBrk="1" hangingPunct="1"/>
            <a:r>
              <a:rPr lang="en-US" dirty="0" smtClean="0"/>
              <a:t>a++, a--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9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b="1" dirty="0" err="1" smtClean="0"/>
              <a:t>Assignment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Compound Assignment Operators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v</a:t>
            </a:r>
            <a:r>
              <a:rPr lang="en-US" dirty="0" err="1" smtClean="0"/>
              <a:t>ar</a:t>
            </a:r>
            <a:r>
              <a:rPr lang="tr-TR" dirty="0" err="1" smtClean="0"/>
              <a:t>iable</a:t>
            </a:r>
            <a:r>
              <a:rPr lang="tr-TR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expr</a:t>
            </a:r>
            <a:r>
              <a:rPr lang="tr-TR" dirty="0" err="1" smtClean="0"/>
              <a:t>ession</a:t>
            </a:r>
            <a:r>
              <a:rPr lang="tr-TR" dirty="0" smtClean="0"/>
              <a:t>;</a:t>
            </a:r>
          </a:p>
          <a:p>
            <a:pPr lvl="2">
              <a:buFont typeface="Wingdings" pitchFamily="2" charset="2"/>
              <a:buChar char="§"/>
            </a:pPr>
            <a:r>
              <a:rPr lang="tr-TR" dirty="0" smtClean="0"/>
              <a:t>a = b;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+=   -=   *=   /=   %=</a:t>
            </a:r>
            <a:endParaRPr lang="tr-TR" dirty="0" smtClean="0"/>
          </a:p>
          <a:p>
            <a:pPr lvl="2">
              <a:buFont typeface="Wingdings" pitchFamily="2" charset="2"/>
              <a:buChar char="§"/>
            </a:pPr>
            <a:r>
              <a:rPr lang="tr-TR" dirty="0" smtClean="0"/>
              <a:t>a += b;  -&gt; a = a + b;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4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Some examples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err="1" smtClean="0"/>
              <a:t>i</a:t>
            </a:r>
            <a:r>
              <a:rPr lang="en-US" dirty="0" smtClean="0"/>
              <a:t> += j = k;</a:t>
            </a:r>
          </a:p>
          <a:p>
            <a:pPr eaLnBrk="1" hangingPunct="1">
              <a:defRPr/>
            </a:pPr>
            <a:r>
              <a:rPr lang="en-US" dirty="0" err="1" smtClean="0"/>
              <a:t>i</a:t>
            </a:r>
            <a:r>
              <a:rPr lang="en-US" dirty="0" smtClean="0"/>
              <a:t> = j += k;</a:t>
            </a:r>
            <a:endParaRPr lang="tr-TR" dirty="0" smtClean="0"/>
          </a:p>
          <a:p>
            <a:pPr eaLnBrk="1" hangingPunct="1">
              <a:defRPr/>
            </a:pPr>
            <a:endParaRPr lang="tr-TR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tr-TR" dirty="0" smtClean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dirty="0" err="1" smtClean="0"/>
              <a:t>int</a:t>
            </a:r>
            <a:r>
              <a:rPr lang="tr-TR" dirty="0" smtClean="0"/>
              <a:t> i = 7;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dirty="0" err="1" smtClean="0"/>
              <a:t>int</a:t>
            </a:r>
            <a:r>
              <a:rPr lang="tr-TR" dirty="0" smtClean="0"/>
              <a:t> j = 3;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dirty="0" smtClean="0"/>
              <a:t>i = j = 5;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dirty="0" err="1"/>
              <a:t>p</a:t>
            </a:r>
            <a:r>
              <a:rPr lang="tr-TR" dirty="0" err="1" smtClean="0"/>
              <a:t>rint</a:t>
            </a:r>
            <a:r>
              <a:rPr lang="tr-TR" dirty="0" smtClean="0"/>
              <a:t>(i,j) = ?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3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Simple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long and/or frequent constants:</a:t>
            </a:r>
          </a:p>
          <a:p>
            <a:pPr lvl="1" eaLnBrk="1" hangingPunct="1"/>
            <a:r>
              <a:rPr lang="en-US" dirty="0" smtClean="0"/>
              <a:t>#</a:t>
            </a:r>
            <a:r>
              <a:rPr lang="en-US" b="1" dirty="0" smtClean="0"/>
              <a:t>define</a:t>
            </a:r>
            <a:r>
              <a:rPr lang="en-US" dirty="0" smtClean="0"/>
              <a:t> PI 3.14159265</a:t>
            </a:r>
          </a:p>
          <a:p>
            <a:pPr eaLnBrk="1" hangingPunct="1"/>
            <a:r>
              <a:rPr lang="en-US" dirty="0" smtClean="0"/>
              <a:t>For long and/or frequent calculations:</a:t>
            </a:r>
          </a:p>
          <a:p>
            <a:pPr lvl="1" eaLnBrk="1" hangingPunct="1"/>
            <a:r>
              <a:rPr lang="en-US" dirty="0" smtClean="0"/>
              <a:t>#</a:t>
            </a:r>
            <a:r>
              <a:rPr lang="en-US" b="1" dirty="0" smtClean="0"/>
              <a:t>define</a:t>
            </a:r>
            <a:r>
              <a:rPr lang="en-US" dirty="0" smtClean="0"/>
              <a:t> Area(Radius) (4*PI*Radius*Radius)</a:t>
            </a:r>
          </a:p>
          <a:p>
            <a:pPr lvl="1" eaLnBrk="1" hangingPunct="1"/>
            <a:r>
              <a:rPr lang="en-US" dirty="0" smtClean="0"/>
              <a:t>… a = 10.0 + Area(2.0);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77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A gasoline (‘</a:t>
            </a:r>
            <a:r>
              <a:rPr lang="en-US" sz="2800" dirty="0" err="1" smtClean="0"/>
              <a:t>benzin</a:t>
            </a:r>
            <a:r>
              <a:rPr lang="en-US" sz="2800" dirty="0" smtClean="0"/>
              <a:t>’) and diesel engine versions of the same car model consume different amounts of petrol: p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, p</a:t>
            </a:r>
            <a:r>
              <a:rPr lang="en-US" sz="2800" baseline="-25000" dirty="0" smtClean="0"/>
              <a:t>d</a:t>
            </a:r>
            <a:r>
              <a:rPr lang="en-US" sz="2800" dirty="0" smtClean="0"/>
              <a:t> (in liters per km), usually p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 &gt; p</a:t>
            </a:r>
            <a:r>
              <a:rPr lang="en-US" sz="2800" baseline="-25000" dirty="0" smtClean="0"/>
              <a:t>d</a:t>
            </a:r>
            <a:r>
              <a:rPr lang="en-US" sz="2800" dirty="0" smtClean="0"/>
              <a:t>. These two different versions of the same car model have different prices: c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d</a:t>
            </a:r>
            <a:r>
              <a:rPr lang="en-US" sz="2800" dirty="0" smtClean="0"/>
              <a:t> (usually, c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 &lt;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d</a:t>
            </a:r>
            <a:r>
              <a:rPr lang="en-US" sz="2800" dirty="0" smtClean="0"/>
              <a:t>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Write a program that gets the values p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, p</a:t>
            </a:r>
            <a:r>
              <a:rPr lang="en-US" sz="2800" baseline="-25000" dirty="0" smtClean="0"/>
              <a:t>d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d</a:t>
            </a:r>
            <a:r>
              <a:rPr lang="en-US" sz="2800" dirty="0" smtClean="0"/>
              <a:t> as well as the price of 1 liter gasoline and 1 liter diesel from the user and calculates in how many kilometers the price difference these two versions is amortized.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main()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float me = 1.1;</a:t>
            </a:r>
            <a:br>
              <a:rPr lang="en-US" sz="2400" dirty="0" smtClean="0"/>
            </a:br>
            <a:r>
              <a:rPr lang="en-US" sz="2400" dirty="0" smtClean="0"/>
              <a:t>double you = 1.1;</a:t>
            </a:r>
            <a:br>
              <a:rPr lang="en-US" sz="2400" dirty="0" smtClean="0"/>
            </a:br>
            <a:r>
              <a:rPr lang="en-US" sz="2400" dirty="0" smtClean="0"/>
              <a:t>if(me==you)</a:t>
            </a:r>
            <a:br>
              <a:rPr lang="en-US" sz="2400" dirty="0" smtClean="0"/>
            </a:br>
            <a:r>
              <a:rPr lang="en-US" sz="2400" dirty="0" err="1" smtClean="0"/>
              <a:t>printf</a:t>
            </a:r>
            <a:r>
              <a:rPr lang="en-US" sz="2400" dirty="0" smtClean="0"/>
              <a:t>(“Me &amp; You");</a:t>
            </a:r>
            <a:br>
              <a:rPr lang="en-US" sz="2400" dirty="0" smtClean="0"/>
            </a:br>
            <a:r>
              <a:rPr lang="en-US" sz="2400" dirty="0" smtClean="0"/>
              <a:t>else</a:t>
            </a:r>
            <a:br>
              <a:rPr lang="en-US" sz="2400" dirty="0" smtClean="0"/>
            </a:br>
            <a:r>
              <a:rPr lang="en-US" sz="2400" dirty="0" err="1" smtClean="0"/>
              <a:t>printf</a:t>
            </a:r>
            <a:r>
              <a:rPr lang="en-US" sz="2400" dirty="0" smtClean="0"/>
              <a:t>(“You &amp; Me");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22532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447800"/>
            <a:ext cx="4038600" cy="4433888"/>
          </a:xfrm>
        </p:spPr>
        <p:txBody>
          <a:bodyPr/>
          <a:lstStyle/>
          <a:p>
            <a:pPr eaLnBrk="1" hangingPunct="1"/>
            <a:r>
              <a:rPr lang="en-US" dirty="0" smtClean="0"/>
              <a:t>main()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5;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("%d ",</a:t>
            </a:r>
            <a:r>
              <a:rPr lang="en-US" dirty="0" err="1" smtClean="0"/>
              <a:t>var</a:t>
            </a:r>
            <a:r>
              <a:rPr lang="en-US" dirty="0" smtClean="0"/>
              <a:t>--);</a:t>
            </a:r>
            <a:br>
              <a:rPr lang="en-US" dirty="0" smtClean="0"/>
            </a:br>
            <a:r>
              <a:rPr lang="en-US" dirty="0" smtClean="0"/>
              <a:t>if(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main();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54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tr-TR" dirty="0" smtClean="0"/>
              <a:t> </a:t>
            </a:r>
            <a:endParaRPr lang="en-US" dirty="0" smtClean="0"/>
          </a:p>
        </p:txBody>
      </p:sp>
      <p:sp>
        <p:nvSpPr>
          <p:cNvPr id="24580" name="Content Placeholder 3"/>
          <p:cNvSpPr>
            <a:spLocks noGrp="1"/>
          </p:cNvSpPr>
          <p:nvPr>
            <p:ph sz="half" idx="4294967295"/>
          </p:nvPr>
        </p:nvSpPr>
        <p:spPr>
          <a:xfrm>
            <a:off x="685800" y="1828800"/>
            <a:ext cx="4038600" cy="2971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it-IT" dirty="0" smtClean="0"/>
              <a:t>#define square(x) x*x</a:t>
            </a:r>
            <a:br>
              <a:rPr lang="it-IT" dirty="0" smtClean="0"/>
            </a:br>
            <a:r>
              <a:rPr lang="it-IT" dirty="0" smtClean="0"/>
              <a:t>main()</a:t>
            </a:r>
            <a:br>
              <a:rPr lang="it-IT" dirty="0" smtClean="0"/>
            </a:br>
            <a:r>
              <a:rPr lang="it-IT" dirty="0" smtClean="0"/>
              <a:t>{</a:t>
            </a:r>
            <a:br>
              <a:rPr lang="it-IT" dirty="0" smtClean="0"/>
            </a:br>
            <a:r>
              <a:rPr lang="it-IT" dirty="0" smtClean="0"/>
              <a:t>int i;</a:t>
            </a:r>
            <a:br>
              <a:rPr lang="it-IT" dirty="0" smtClean="0"/>
            </a:br>
            <a:r>
              <a:rPr lang="it-IT" dirty="0" smtClean="0"/>
              <a:t>i = 64/square(4);</a:t>
            </a:r>
            <a:br>
              <a:rPr lang="it-IT" dirty="0" smtClean="0"/>
            </a:br>
            <a:r>
              <a:rPr lang="it-IT" dirty="0" smtClean="0"/>
              <a:t>printf("%d",i);</a:t>
            </a:r>
            <a:br>
              <a:rPr lang="it-IT" dirty="0" smtClean="0"/>
            </a:br>
            <a:r>
              <a:rPr lang="it-IT" dirty="0" smtClean="0"/>
              <a:t>}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7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#include &lt;stdio.h&gt;</a:t>
            </a:r>
            <a:br>
              <a:rPr lang="en-US" smtClean="0"/>
            </a:br>
            <a:r>
              <a:rPr lang="en-US" smtClean="0"/>
              <a:t>#define a 10</a:t>
            </a:r>
            <a:br>
              <a:rPr lang="en-US" smtClean="0"/>
            </a:br>
            <a:r>
              <a:rPr lang="en-US" smtClean="0"/>
              <a:t>main()</a:t>
            </a:r>
            <a:br>
              <a:rPr lang="en-US" smtClean="0"/>
            </a:br>
            <a:r>
              <a:rPr lang="en-US" smtClean="0"/>
              <a:t>{</a:t>
            </a:r>
            <a:br>
              <a:rPr lang="en-US" smtClean="0"/>
            </a:br>
            <a:r>
              <a:rPr lang="en-US" smtClean="0"/>
              <a:t>#define a 50</a:t>
            </a:r>
            <a:br>
              <a:rPr lang="en-US" smtClean="0"/>
            </a:br>
            <a:r>
              <a:rPr lang="en-US" smtClean="0"/>
              <a:t>printf("%d",a);</a:t>
            </a:r>
            <a:br>
              <a:rPr lang="en-US" smtClean="0"/>
            </a:br>
            <a:r>
              <a:rPr lang="en-US" smtClean="0"/>
              <a:t>}</a:t>
            </a:r>
          </a:p>
        </p:txBody>
      </p:sp>
      <p:sp>
        <p:nvSpPr>
          <p:cNvPr id="2560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920875"/>
            <a:ext cx="4038600" cy="4433888"/>
          </a:xfrm>
        </p:spPr>
        <p:txBody>
          <a:bodyPr>
            <a:normAutofit/>
          </a:bodyPr>
          <a:lstStyle/>
          <a:p>
            <a:pPr eaLnBrk="1" hangingPunct="1"/>
            <a:r>
              <a:rPr lang="nn-NO" smtClean="0"/>
              <a:t>void main()</a:t>
            </a:r>
            <a:br>
              <a:rPr lang="nn-NO" smtClean="0"/>
            </a:br>
            <a:r>
              <a:rPr lang="nn-NO" smtClean="0"/>
              <a:t>{</a:t>
            </a:r>
            <a:br>
              <a:rPr lang="nn-NO" smtClean="0"/>
            </a:br>
            <a:r>
              <a:rPr lang="nn-NO" smtClean="0"/>
              <a:t>int i=5;</a:t>
            </a:r>
            <a:br>
              <a:rPr lang="nn-NO" smtClean="0"/>
            </a:br>
            <a:r>
              <a:rPr lang="nn-NO" smtClean="0"/>
              <a:t>printf("%d",i++ + ++i);</a:t>
            </a:r>
            <a:br>
              <a:rPr lang="nn-NO" smtClean="0"/>
            </a:br>
            <a:r>
              <a:rPr lang="nn-NO" smtClean="0"/>
              <a:t>}</a:t>
            </a:r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06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 err="1" smtClean="0"/>
              <a:t>Overview</a:t>
            </a:r>
            <a:r>
              <a:rPr lang="tr-TR" b="1" dirty="0" smtClean="0"/>
              <a:t> of </a:t>
            </a:r>
            <a:r>
              <a:rPr lang="tr-TR" b="1" dirty="0" err="1" smtClean="0"/>
              <a:t>Programming</a:t>
            </a:r>
            <a:r>
              <a:rPr lang="tr-TR" b="1" dirty="0" smtClean="0"/>
              <a:t> </a:t>
            </a:r>
            <a:r>
              <a:rPr lang="tr-TR" b="1" dirty="0" err="1" smtClean="0"/>
              <a:t>Languages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4200" dirty="0" err="1" smtClean="0"/>
              <a:t>Functional</a:t>
            </a:r>
            <a:r>
              <a:rPr lang="tr-TR" sz="4100" dirty="0" smtClean="0"/>
              <a:t> </a:t>
            </a:r>
            <a:r>
              <a:rPr lang="tr-TR" sz="4100" dirty="0" err="1" smtClean="0"/>
              <a:t>Languages</a:t>
            </a:r>
            <a:r>
              <a:rPr lang="tr-TR" dirty="0" smtClean="0"/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Data </a:t>
            </a:r>
            <a:r>
              <a:rPr lang="tr-TR" dirty="0" err="1" smtClean="0"/>
              <a:t>environment</a:t>
            </a:r>
            <a:r>
              <a:rPr lang="tr-TR" dirty="0" smtClean="0"/>
              <a:t> is </a:t>
            </a:r>
            <a:r>
              <a:rPr lang="tr-TR" dirty="0" err="1" smtClean="0"/>
              <a:t>restricted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Functions</a:t>
            </a:r>
            <a:r>
              <a:rPr lang="tr-TR" dirty="0" smtClean="0"/>
              <a:t> </a:t>
            </a:r>
            <a:r>
              <a:rPr lang="tr-TR" dirty="0" err="1" smtClean="0"/>
              <a:t>recieve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No data </a:t>
            </a:r>
            <a:r>
              <a:rPr lang="tr-TR" dirty="0" err="1" smtClean="0"/>
              <a:t>regions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created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No </a:t>
            </a:r>
            <a:r>
              <a:rPr lang="tr-TR" dirty="0" err="1" smtClean="0"/>
              <a:t>Assignment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/>
              <a:t>fact</a:t>
            </a:r>
            <a:r>
              <a:rPr lang="tr-TR" dirty="0"/>
              <a:t>,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 smtClean="0"/>
              <a:t>functions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Higher</a:t>
            </a:r>
            <a:r>
              <a:rPr lang="tr-TR" dirty="0" smtClean="0"/>
              <a:t>-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 </a:t>
            </a:r>
          </a:p>
          <a:p>
            <a:pPr lvl="3">
              <a:buFont typeface="Wingdings" pitchFamily="2" charset="2"/>
              <a:buChar char="§"/>
            </a:pPr>
            <a:r>
              <a:rPr lang="tr-TR" dirty="0" smtClean="0"/>
              <a:t> f0g(x) -&gt; f(g(x))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Recursion</a:t>
            </a:r>
            <a:endParaRPr lang="tr-TR" dirty="0" smtClean="0"/>
          </a:p>
          <a:p>
            <a:pPr lvl="3">
              <a:buFont typeface="Wingdings" pitchFamily="2" charset="2"/>
              <a:buChar char="§"/>
            </a:pPr>
            <a:r>
              <a:rPr lang="tr-TR" dirty="0" smtClean="0"/>
              <a:t>f(1) = 1</a:t>
            </a:r>
          </a:p>
          <a:p>
            <a:pPr lvl="3">
              <a:buFont typeface="Wingdings" pitchFamily="2" charset="2"/>
              <a:buChar char="§"/>
            </a:pPr>
            <a:r>
              <a:rPr lang="tr-TR" dirty="0" smtClean="0"/>
              <a:t>f(x) = f(x-1).(2x+1)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Problems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solved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Python</a:t>
            </a:r>
            <a:r>
              <a:rPr lang="tr-TR" dirty="0" smtClean="0"/>
              <a:t>, </a:t>
            </a:r>
            <a:r>
              <a:rPr lang="tr-TR" dirty="0" err="1" smtClean="0"/>
              <a:t>Haskell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4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Control</a:t>
            </a:r>
            <a:r>
              <a:rPr lang="tr-TR" b="1" dirty="0" smtClean="0"/>
              <a:t> </a:t>
            </a:r>
            <a:r>
              <a:rPr lang="tr-TR" b="1" dirty="0" err="1" smtClean="0"/>
              <a:t>Flow</a:t>
            </a:r>
            <a:r>
              <a:rPr lang="tr-TR" b="1" dirty="0" smtClean="0"/>
              <a:t> </a:t>
            </a:r>
            <a:endParaRPr lang="en-US" b="1" dirty="0" smtClean="0"/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tr-TR" b="1" dirty="0" err="1" smtClean="0"/>
              <a:t>Selective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Statements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Nested</a:t>
            </a:r>
            <a:r>
              <a:rPr lang="tr-TR" dirty="0" smtClean="0"/>
              <a:t> </a:t>
            </a:r>
            <a:r>
              <a:rPr lang="tr-TR" dirty="0" err="1" smtClean="0"/>
              <a:t>Conditionals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Multiway</a:t>
            </a:r>
            <a:r>
              <a:rPr lang="tr-TR" dirty="0" smtClean="0"/>
              <a:t> </a:t>
            </a:r>
            <a:r>
              <a:rPr lang="tr-TR" dirty="0" err="1" smtClean="0"/>
              <a:t>Conditionals</a:t>
            </a:r>
            <a:endParaRPr lang="tr-TR" dirty="0" smtClean="0"/>
          </a:p>
          <a:p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Do-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Nested</a:t>
            </a:r>
            <a:r>
              <a:rPr lang="tr-TR" dirty="0" smtClean="0"/>
              <a:t> </a:t>
            </a:r>
            <a:r>
              <a:rPr lang="tr-TR" dirty="0" err="1" smtClean="0"/>
              <a:t>loops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Interruption</a:t>
            </a:r>
            <a:r>
              <a:rPr lang="tr-TR" dirty="0" smtClean="0"/>
              <a:t>(break, </a:t>
            </a:r>
            <a:r>
              <a:rPr lang="tr-TR" dirty="0" err="1" smtClean="0"/>
              <a:t>continue</a:t>
            </a:r>
            <a:r>
              <a:rPr lang="tr-TR" dirty="0" smtClean="0"/>
              <a:t>)</a:t>
            </a:r>
          </a:p>
          <a:p>
            <a:pPr lvl="2"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5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tr-TR" sz="3600" b="1" dirty="0" err="1" smtClean="0">
                <a:latin typeface="+mj-lt"/>
              </a:rPr>
              <a:t>Selective</a:t>
            </a:r>
            <a:r>
              <a:rPr lang="tr-TR" sz="3600" b="1" dirty="0" smtClean="0">
                <a:latin typeface="+mj-lt"/>
              </a:rPr>
              <a:t> </a:t>
            </a:r>
            <a:r>
              <a:rPr lang="tr-TR" sz="3600" b="1" dirty="0" err="1" smtClean="0">
                <a:latin typeface="+mj-lt"/>
              </a:rPr>
              <a:t>Structures</a:t>
            </a:r>
            <a:endParaRPr lang="tr-TR" sz="3600" b="1" dirty="0">
              <a:latin typeface="+mj-lt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Relational</a:t>
            </a:r>
            <a:r>
              <a:rPr lang="en-US" dirty="0" smtClean="0"/>
              <a:t> (&lt;, &lt;=, &gt;, &gt;=, ==, !=) 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Logical Operators </a:t>
            </a:r>
            <a:r>
              <a:rPr lang="en-US" dirty="0" smtClean="0"/>
              <a:t>(&amp;&amp;, ||)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Changing the flow of the program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Conditional statements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Conditional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Conditional Expressions and </a:t>
            </a:r>
            <a:r>
              <a:rPr lang="tr-TR" b="1" dirty="0" smtClean="0"/>
              <a:t>Statements</a:t>
            </a:r>
            <a:r>
              <a:rPr lang="en-US" b="1" dirty="0"/>
              <a:t> </a:t>
            </a:r>
            <a:r>
              <a:rPr lang="en-US" b="1" dirty="0" smtClean="0"/>
              <a:t>- Relational Operators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&lt;    </a:t>
            </a:r>
            <a:r>
              <a:rPr lang="en-US" sz="2800" dirty="0" smtClean="0"/>
              <a:t>&lt;=   &gt;   &gt;=   ==   !=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False means 0 (zero)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True means anything that is not False (i.e., non-zero)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32</a:t>
            </a:fld>
            <a:endParaRPr lang="tr-TR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41205"/>
              </p:ext>
            </p:extLst>
          </p:nvPr>
        </p:nvGraphicFramePr>
        <p:xfrm>
          <a:off x="1258888" y="3459566"/>
          <a:ext cx="6894513" cy="256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301"/>
                <a:gridCol w="2216106"/>
                <a:gridCol w="2216106"/>
              </a:tblGrid>
              <a:tr h="3265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Associativity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</a:t>
                      </a:r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-   ++  --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Right to left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/ %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- 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   &lt;=   &gt;   &gt;=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4" marB="45714"/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!=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4" marB="45714"/>
                </a:tc>
              </a:tr>
              <a:tr h="32657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*=   /=   %=   +=   -=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Right to left</a:t>
                      </a:r>
                    </a:p>
                  </a:txBody>
                  <a:tcPr marL="91435" marR="91435" marT="45714" marB="4571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Conditional Expressions and Statements</a:t>
            </a:r>
            <a:endParaRPr lang="en-US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000" b="1" dirty="0" smtClean="0"/>
              <a:t>Logical Operators</a:t>
            </a:r>
            <a:endParaRPr lang="tr-TR" sz="30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&amp;&amp;        </a:t>
            </a:r>
            <a:r>
              <a:rPr lang="en-US" sz="2400" dirty="0" smtClean="0"/>
              <a:t>||          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88734"/>
              </p:ext>
            </p:extLst>
          </p:nvPr>
        </p:nvGraphicFramePr>
        <p:xfrm>
          <a:off x="1066800" y="2682875"/>
          <a:ext cx="6934199" cy="346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475"/>
                <a:gridCol w="2228862"/>
                <a:gridCol w="2228862"/>
              </a:tblGrid>
              <a:tr h="3402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Associativity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</a:tr>
              <a:tr h="3402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</a:t>
                      </a:r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-   ++  --   !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Right to left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</a:tr>
              <a:tr h="3402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/ %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</a:tr>
              <a:tr h="3402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- 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</a:tr>
              <a:tr h="3402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   &lt;=   &gt;   &gt;=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8" marB="45718"/>
                </a:tc>
              </a:tr>
              <a:tr h="3402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!=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8" marB="45718"/>
                </a:tc>
              </a:tr>
              <a:tr h="3402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&amp;&amp;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8" marB="45718"/>
                </a:tc>
              </a:tr>
              <a:tr h="3402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||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8" marB="45718"/>
                </a:tc>
              </a:tr>
              <a:tr h="5384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*=   /=   %=   +=   -=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Right to left</a:t>
                      </a:r>
                    </a:p>
                  </a:txBody>
                  <a:tcPr marL="91435" marR="91435" marT="45718" marB="45718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7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smtClean="0"/>
              <a:t>Changing the flow of the program</a:t>
            </a:r>
            <a:endParaRPr lang="tr-TR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if statements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if(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 ….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}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{…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}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…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else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 … 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657600" y="2411413"/>
            <a:ext cx="52816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if(a &gt; b)</a:t>
            </a:r>
          </a:p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       printf(“a is bigger”);</a:t>
            </a:r>
          </a:p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else if(a &lt; b)</a:t>
            </a:r>
          </a:p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        printf(“b is bigger”);</a:t>
            </a:r>
          </a:p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        printf(“a = b”);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383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000" b="1" dirty="0" smtClean="0"/>
              <a:t>Changing the flow of the program</a:t>
            </a:r>
            <a:endParaRPr lang="tr-TR" sz="3000" b="1" dirty="0" smtClean="0"/>
          </a:p>
          <a:p>
            <a:pPr eaLnBrk="1" hangingPunct="1"/>
            <a:r>
              <a:rPr lang="en-US" sz="3000" dirty="0" smtClean="0"/>
              <a:t>Common mistake with if statements</a:t>
            </a:r>
          </a:p>
          <a:p>
            <a:pPr eaLnBrk="1" hangingPunct="1"/>
            <a:r>
              <a:rPr lang="en-US" sz="3000" b="1" dirty="0" smtClean="0"/>
              <a:t>if</a:t>
            </a:r>
            <a:r>
              <a:rPr lang="en-US" sz="3000" dirty="0" smtClean="0"/>
              <a:t>( a = 10) { … }</a:t>
            </a:r>
          </a:p>
          <a:p>
            <a:pPr eaLnBrk="1" hangingPunct="1"/>
            <a:r>
              <a:rPr lang="en-US" sz="3000" b="1" dirty="0" smtClean="0"/>
              <a:t>if</a:t>
            </a:r>
            <a:r>
              <a:rPr lang="en-US" sz="3000" dirty="0" smtClean="0"/>
              <a:t>( a == 10); { … }</a:t>
            </a:r>
          </a:p>
          <a:p>
            <a:pPr eaLnBrk="1" hangingPunct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017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500" b="1" dirty="0" smtClean="0"/>
              <a:t>Conditional Expression Operator</a:t>
            </a:r>
            <a:endParaRPr lang="tr-TR" sz="35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800" dirty="0" smtClean="0"/>
              <a:t>Conditional expression: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Expr</a:t>
            </a:r>
            <a:r>
              <a:rPr lang="en-US" dirty="0" smtClean="0"/>
              <a:t> ? True-</a:t>
            </a:r>
            <a:r>
              <a:rPr lang="en-US" dirty="0" err="1" smtClean="0"/>
              <a:t>expr</a:t>
            </a:r>
            <a:r>
              <a:rPr lang="en-US" dirty="0" smtClean="0"/>
              <a:t> : False-</a:t>
            </a:r>
            <a:r>
              <a:rPr lang="en-US" dirty="0" err="1" smtClean="0"/>
              <a:t>expr</a:t>
            </a: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a = x &gt; 10 ? 1 : 0;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800" dirty="0" smtClean="0"/>
              <a:t>Right-to-left associative.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X = c ? a : d ? e : f;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800" dirty="0" smtClean="0"/>
              <a:t>Precedence: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c ? X = a : X = b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‘?’ and ‘:’ bracket the expression. True-</a:t>
            </a:r>
            <a:r>
              <a:rPr lang="en-US" dirty="0" err="1" smtClean="0"/>
              <a:t>expr</a:t>
            </a:r>
            <a:r>
              <a:rPr lang="en-US" dirty="0" smtClean="0"/>
              <a:t> can have operators of any precedence without parentheses.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The False-</a:t>
            </a:r>
            <a:r>
              <a:rPr lang="en-US" dirty="0" err="1" smtClean="0"/>
              <a:t>expr</a:t>
            </a:r>
            <a:r>
              <a:rPr lang="en-US" dirty="0" smtClean="0"/>
              <a:t> part has lower precedence than all operators except ‘=‘ and ‘,’.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8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82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Nested </a:t>
            </a:r>
            <a:r>
              <a:rPr lang="tr-TR" b="1" dirty="0" err="1" smtClean="0"/>
              <a:t>Conditionals</a:t>
            </a:r>
            <a:endParaRPr lang="tr-TR" b="1" dirty="0" smtClean="0"/>
          </a:p>
          <a:p>
            <a:pPr eaLnBrk="1" hangingPunct="1"/>
            <a:r>
              <a:rPr lang="en-US" dirty="0" smtClean="0"/>
              <a:t>if( … )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   if( … )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   {….}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else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{….}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5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tr-TR" dirty="0"/>
          </a:p>
        </p:txBody>
      </p:sp>
      <p:pic>
        <p:nvPicPr>
          <p:cNvPr id="4" name="3 İçerik Yer Tutucusu" descr="17.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600200"/>
            <a:ext cx="4495799" cy="45259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b="1" dirty="0" smtClean="0"/>
              <a:t>Multi-way conditionals: switch statements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2000" b="1" dirty="0" smtClean="0"/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switch</a:t>
            </a:r>
            <a:r>
              <a:rPr lang="en-US" sz="2000" dirty="0" smtClean="0"/>
              <a:t>(</a:t>
            </a:r>
            <a:r>
              <a:rPr lang="en-US" sz="2000" dirty="0" err="1" smtClean="0"/>
              <a:t>expr</a:t>
            </a:r>
            <a:r>
              <a:rPr lang="en-US" sz="2000" dirty="0" smtClean="0"/>
              <a:t>)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{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000" b="1" dirty="0" smtClean="0"/>
              <a:t>case</a:t>
            </a:r>
            <a:r>
              <a:rPr lang="en-US" sz="2000" dirty="0" smtClean="0"/>
              <a:t>  value-1: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….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FF0000"/>
                </a:solidFill>
              </a:rPr>
              <a:t>break</a:t>
            </a:r>
            <a:r>
              <a:rPr lang="en-US" sz="2000" dirty="0" smtClean="0"/>
              <a:t>;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000" b="1" dirty="0" smtClean="0"/>
              <a:t>case</a:t>
            </a:r>
            <a:r>
              <a:rPr lang="en-US" sz="2000" dirty="0" smtClean="0"/>
              <a:t>  value-2: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….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FF0000"/>
                </a:solidFill>
              </a:rPr>
              <a:t>break</a:t>
            </a:r>
            <a:r>
              <a:rPr lang="en-US" sz="2000" dirty="0" smtClean="0"/>
              <a:t>;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000" b="1" dirty="0" smtClean="0"/>
              <a:t>default</a:t>
            </a:r>
            <a:r>
              <a:rPr lang="en-US" sz="2000" dirty="0" smtClean="0"/>
              <a:t>: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….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FF0000"/>
                </a:solidFill>
              </a:rPr>
              <a:t>break</a:t>
            </a:r>
            <a:r>
              <a:rPr lang="en-US" sz="2000" dirty="0" smtClean="0"/>
              <a:t>;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Overview</a:t>
            </a:r>
            <a:r>
              <a:rPr lang="tr-TR" b="1" dirty="0" smtClean="0"/>
              <a:t> of </a:t>
            </a:r>
            <a:r>
              <a:rPr lang="tr-TR" b="1" dirty="0" err="1" smtClean="0"/>
              <a:t>Programming</a:t>
            </a:r>
            <a:r>
              <a:rPr lang="tr-TR" b="1" dirty="0" smtClean="0"/>
              <a:t> </a:t>
            </a:r>
            <a:r>
              <a:rPr lang="tr-TR" b="1" dirty="0" err="1" smtClean="0"/>
              <a:t>Languages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3600" dirty="0" err="1" smtClean="0"/>
              <a:t>Imperative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endParaRPr lang="tr-TR" dirty="0" smtClean="0"/>
          </a:p>
          <a:p>
            <a:pPr marL="742950" lvl="2" indent="-342900">
              <a:buFont typeface="Wingdings" pitchFamily="2" charset="2"/>
              <a:buChar char="Ø"/>
            </a:pPr>
            <a:r>
              <a:rPr lang="tr-TR" dirty="0" smtClean="0"/>
              <a:t>Problem is </a:t>
            </a:r>
            <a:r>
              <a:rPr lang="tr-TR" dirty="0" err="1" smtClean="0"/>
              <a:t>solved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writing</a:t>
            </a:r>
            <a:r>
              <a:rPr lang="tr-TR" dirty="0" smtClean="0"/>
              <a:t> </a:t>
            </a:r>
            <a:r>
              <a:rPr lang="tr-TR" dirty="0" err="1" smtClean="0"/>
              <a:t>down</a:t>
            </a:r>
            <a:r>
              <a:rPr lang="tr-TR" dirty="0" smtClean="0"/>
              <a:t> a </a:t>
            </a:r>
            <a:r>
              <a:rPr lang="tr-TR" dirty="0" err="1" smtClean="0"/>
              <a:t>sequence</a:t>
            </a:r>
            <a:r>
              <a:rPr lang="tr-TR" dirty="0" smtClean="0"/>
              <a:t> of </a:t>
            </a:r>
            <a:r>
              <a:rPr lang="tr-TR" dirty="0" err="1" smtClean="0"/>
              <a:t>action</a:t>
            </a:r>
            <a:r>
              <a:rPr lang="tr-TR" dirty="0" smtClean="0"/>
              <a:t> </a:t>
            </a:r>
            <a:r>
              <a:rPr lang="tr-TR" dirty="0" err="1" smtClean="0"/>
              <a:t>units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statements</a:t>
            </a:r>
            <a:r>
              <a:rPr lang="tr-TR" dirty="0" smtClean="0"/>
              <a:t>.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r>
              <a:rPr lang="tr-TR" dirty="0" smtClean="0"/>
              <a:t> </a:t>
            </a:r>
            <a:r>
              <a:rPr lang="tr-TR" dirty="0" err="1" smtClean="0"/>
              <a:t>performs</a:t>
            </a:r>
            <a:r>
              <a:rPr lang="tr-TR" dirty="0" smtClean="0"/>
              <a:t> </a:t>
            </a:r>
            <a:r>
              <a:rPr lang="tr-TR" dirty="0" err="1" smtClean="0"/>
              <a:t>either</a:t>
            </a:r>
            <a:r>
              <a:rPr lang="tr-TR" dirty="0" smtClean="0"/>
              <a:t> a </a:t>
            </a:r>
            <a:r>
              <a:rPr lang="tr-TR" dirty="0" err="1" smtClean="0"/>
              <a:t>change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data </a:t>
            </a:r>
            <a:r>
              <a:rPr lang="tr-TR" dirty="0" err="1" smtClean="0"/>
              <a:t>environment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program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changes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flow</a:t>
            </a:r>
            <a:r>
              <a:rPr lang="tr-TR" dirty="0" smtClean="0"/>
              <a:t> of </a:t>
            </a:r>
            <a:r>
              <a:rPr lang="tr-TR" dirty="0" err="1" smtClean="0"/>
              <a:t>execution</a:t>
            </a:r>
            <a:r>
              <a:rPr lang="tr-TR" dirty="0" smtClean="0"/>
              <a:t>.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tr-TR" dirty="0" err="1" smtClean="0"/>
              <a:t>Imperative</a:t>
            </a:r>
            <a:r>
              <a:rPr lang="tr-TR" dirty="0" smtClean="0"/>
              <a:t> </a:t>
            </a:r>
            <a:r>
              <a:rPr lang="tr-TR" dirty="0" err="1" smtClean="0"/>
              <a:t>programs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easy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translate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machine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 smtClean="0"/>
          </a:p>
          <a:p>
            <a:pPr marL="742950" lvl="2" indent="-342900">
              <a:buFont typeface="Wingdings" pitchFamily="2" charset="2"/>
              <a:buChar char="Ø"/>
            </a:pPr>
            <a:r>
              <a:rPr lang="tr-TR" dirty="0" err="1" smtClean="0"/>
              <a:t>If</a:t>
            </a:r>
            <a:r>
              <a:rPr lang="tr-TR" dirty="0" smtClean="0"/>
              <a:t> statement1 is </a:t>
            </a:r>
            <a:r>
              <a:rPr lang="tr-TR" dirty="0" err="1" smtClean="0"/>
              <a:t>followed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statement2,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machine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translations</a:t>
            </a:r>
            <a:r>
              <a:rPr lang="tr-TR" dirty="0" smtClean="0"/>
              <a:t> of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statements</a:t>
            </a:r>
            <a:r>
              <a:rPr lang="tr-TR" dirty="0" smtClean="0"/>
              <a:t> </a:t>
            </a:r>
            <a:r>
              <a:rPr lang="tr-TR" dirty="0" err="1" smtClean="0"/>
              <a:t>machine</a:t>
            </a:r>
            <a:r>
              <a:rPr lang="tr-TR" dirty="0" smtClean="0"/>
              <a:t>_code1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be </a:t>
            </a:r>
            <a:r>
              <a:rPr lang="tr-TR" dirty="0" err="1" smtClean="0"/>
              <a:t>followed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machine</a:t>
            </a:r>
            <a:r>
              <a:rPr lang="tr-TR" dirty="0" smtClean="0"/>
              <a:t>_code2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tr-TR" dirty="0" smtClean="0"/>
              <a:t>C, C++, Java, </a:t>
            </a:r>
            <a:r>
              <a:rPr lang="tr-TR" dirty="0" err="1" smtClean="0"/>
              <a:t>Php</a:t>
            </a:r>
            <a:r>
              <a:rPr lang="tr-TR" dirty="0" smtClean="0"/>
              <a:t>, </a:t>
            </a:r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tr-TR" dirty="0"/>
          </a:p>
        </p:txBody>
      </p:sp>
      <p:pic>
        <p:nvPicPr>
          <p:cNvPr id="6" name="5 İçerik Yer Tutucusu" descr="17.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66269" y="1600200"/>
            <a:ext cx="3411462" cy="45259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Example</a:t>
            </a:r>
            <a:endParaRPr lang="tr-TR" b="1" dirty="0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/>
              <a:t>Making a basic calculator with addition, substraction, etc.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tr-TR" smtClean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I/O</a:t>
            </a:r>
            <a:r>
              <a:rPr lang="tr-TR"/>
              <a:t>: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/>
              <a:t>5 a 6 -&gt; 11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/>
              <a:t>7 s 4 -&gt; 3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3 m 9 -&gt;27</a:t>
            </a:r>
            <a:endParaRPr lang="tr-T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Consolas" pitchFamily="49" charset="0"/>
                <a:cs typeface="Consolas" pitchFamily="49" charset="0"/>
              </a:rPr>
              <a:t>main()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int i=3;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switch(i)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default: printf("zero");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1: printf("one");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2: printf("two");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3: printf("three");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920875"/>
            <a:ext cx="4038600" cy="4433888"/>
          </a:xfrm>
        </p:spPr>
        <p:txBody>
          <a:bodyPr/>
          <a:lstStyle/>
          <a:p>
            <a:pPr eaLnBrk="1" hangingPunct="1"/>
            <a:r>
              <a:rPr lang="en-US" sz="2000" smtClean="0">
                <a:latin typeface="Consolas" pitchFamily="49" charset="0"/>
                <a:cs typeface="Consolas" pitchFamily="49" charset="0"/>
              </a:rPr>
              <a:t>main()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int i=1;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switch(i)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default: printf("zero");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1: printf("one");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2: printf("two");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3: printf("three");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/>
            <a:endParaRPr lang="en-US" sz="20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49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Write a C program that classifies a given character into one of the following:</a:t>
            </a:r>
          </a:p>
          <a:p>
            <a:pPr lvl="1" eaLnBrk="1" hangingPunct="1"/>
            <a:r>
              <a:rPr lang="en-US" smtClean="0"/>
              <a:t>Number</a:t>
            </a:r>
          </a:p>
          <a:p>
            <a:pPr lvl="1" eaLnBrk="1" hangingPunct="1"/>
            <a:r>
              <a:rPr lang="en-US" smtClean="0"/>
              <a:t>Uppercase letter</a:t>
            </a:r>
          </a:p>
          <a:p>
            <a:pPr lvl="1" eaLnBrk="1" hangingPunct="1"/>
            <a:r>
              <a:rPr lang="en-US" smtClean="0"/>
              <a:t>Lowercase letter</a:t>
            </a:r>
          </a:p>
          <a:p>
            <a:pPr lvl="1" eaLnBrk="1" hangingPunct="1"/>
            <a:r>
              <a:rPr lang="en-US" smtClean="0"/>
              <a:t>Operator</a:t>
            </a:r>
          </a:p>
          <a:p>
            <a:pPr lvl="1" eaLnBrk="1" hangingPunct="1"/>
            <a:r>
              <a:rPr lang="en-US" smtClean="0"/>
              <a:t>Whitespace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62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tr-TR" dirty="0"/>
          </a:p>
        </p:txBody>
      </p:sp>
      <p:pic>
        <p:nvPicPr>
          <p:cNvPr id="4" name="3 İçerik Yer Tutucusu" descr="18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6361" y="1600200"/>
            <a:ext cx="4431278" cy="45259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en-US" b="1" dirty="0" smtClean="0"/>
          </a:p>
        </p:txBody>
      </p:sp>
      <p:sp>
        <p:nvSpPr>
          <p:cNvPr id="3277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b="1" dirty="0" smtClean="0"/>
              <a:t>while loop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i="1" dirty="0" smtClean="0"/>
              <a:t>Initialization;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while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expr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 statement;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/>
              <a:t>Initialization;</a:t>
            </a:r>
            <a:endParaRPr lang="en-US" dirty="0" smtClean="0"/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while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expr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 </a:t>
            </a:r>
            <a:r>
              <a:rPr lang="en-US" sz="2000" dirty="0" smtClean="0"/>
              <a:t>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}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5400" y="1920875"/>
            <a:ext cx="4038600" cy="4433888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Bad examples: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while( x = 1)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x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 = 0.0;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while( x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!= 1.0 )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x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+= 0.005;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4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tr-TR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Factorial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N, fact = 1;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(“%d”, &amp;N);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 N &gt; 0 )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  fact *= N--;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18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tr-TR" dirty="0"/>
          </a:p>
        </p:txBody>
      </p:sp>
      <p:pic>
        <p:nvPicPr>
          <p:cNvPr id="6" name="5 İçerik Yer Tutucusu" descr="18.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1956" y="1600200"/>
            <a:ext cx="5980088" cy="452596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en-US" dirty="0" smtClean="0"/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b="1" dirty="0" smtClean="0"/>
              <a:t>do-while loop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i="1" dirty="0" smtClean="0"/>
              <a:t>Initialization;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do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    </a:t>
            </a:r>
            <a:r>
              <a:rPr lang="en-US" dirty="0" smtClean="0"/>
              <a:t> statement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while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expr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 statement;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/>
              <a:t>Initialization;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/>
              <a:t>do</a:t>
            </a:r>
            <a:endParaRPr lang="en-US" dirty="0" smtClean="0"/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 </a:t>
            </a:r>
            <a:r>
              <a:rPr lang="en-US" sz="2000" dirty="0" smtClean="0"/>
              <a:t>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} </a:t>
            </a:r>
            <a:r>
              <a:rPr lang="en-US" b="1" dirty="0" smtClean="0"/>
              <a:t>while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expr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5400" y="1920875"/>
            <a:ext cx="4038600" cy="4433888"/>
          </a:xfrm>
        </p:spPr>
        <p:txBody>
          <a:bodyPr>
            <a:normAutofit/>
          </a:bodyPr>
          <a:lstStyle/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x =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 x != EOF );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93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en-US" dirty="0" smtClean="0"/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smtClean="0"/>
              <a:t>for</a:t>
            </a:r>
            <a:r>
              <a:rPr lang="en-US" dirty="0" smtClean="0"/>
              <a:t> loop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/>
              <a:t>Initialization;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smtClean="0"/>
              <a:t> </a:t>
            </a:r>
            <a:r>
              <a:rPr lang="en-US" dirty="0" smtClean="0"/>
              <a:t>expr1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expr2</a:t>
            </a:r>
            <a:r>
              <a:rPr lang="en-US" b="1" dirty="0" smtClean="0">
                <a:solidFill>
                  <a:srgbClr val="FF0000"/>
                </a:solidFill>
              </a:rPr>
              <a:t>; </a:t>
            </a:r>
            <a:r>
              <a:rPr lang="en-US" dirty="0" smtClean="0"/>
              <a:t>expr3 )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    </a:t>
            </a:r>
            <a:r>
              <a:rPr lang="en-US" dirty="0" smtClean="0"/>
              <a:t> statement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/>
              <a:t>Initialization;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for</a:t>
            </a:r>
            <a:r>
              <a:rPr lang="en-US" dirty="0" smtClean="0"/>
              <a:t>( expr1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expr2</a:t>
            </a:r>
            <a:r>
              <a:rPr lang="en-US" b="1" dirty="0" smtClean="0">
                <a:solidFill>
                  <a:srgbClr val="FF0000"/>
                </a:solidFill>
              </a:rPr>
              <a:t>; </a:t>
            </a:r>
            <a:r>
              <a:rPr lang="en-US" dirty="0" smtClean="0"/>
              <a:t>expr3 )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 </a:t>
            </a:r>
            <a:r>
              <a:rPr lang="en-US" sz="2000" dirty="0" smtClean="0"/>
              <a:t>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}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495800" y="2057400"/>
            <a:ext cx="4648200" cy="4068763"/>
          </a:xfrm>
        </p:spPr>
        <p:txBody>
          <a:bodyPr>
            <a:normAutofit/>
          </a:bodyPr>
          <a:lstStyle/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j = 0; j &lt; N; j++)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(“j: %d\n”, j);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=0, j=0; 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 0 &amp; j &gt; N;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++, j--);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  ;    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++ )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 0 )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49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Overview</a:t>
            </a:r>
            <a:r>
              <a:rPr lang="tr-TR" b="1" dirty="0" smtClean="0"/>
              <a:t> of </a:t>
            </a:r>
            <a:r>
              <a:rPr lang="tr-TR" b="1" dirty="0" err="1" smtClean="0"/>
              <a:t>Programming</a:t>
            </a:r>
            <a:r>
              <a:rPr lang="tr-TR" b="1" dirty="0" smtClean="0"/>
              <a:t> </a:t>
            </a:r>
            <a:r>
              <a:rPr lang="tr-TR" b="1" dirty="0" err="1" smtClean="0"/>
              <a:t>Languages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sz="2000" dirty="0" err="1" smtClean="0"/>
              <a:t>In</a:t>
            </a:r>
            <a:r>
              <a:rPr lang="tr-TR" sz="2000" dirty="0" smtClean="0"/>
              <a:t> </a:t>
            </a:r>
            <a:r>
              <a:rPr lang="tr-TR" sz="2000" dirty="0" err="1" smtClean="0"/>
              <a:t>this</a:t>
            </a:r>
            <a:r>
              <a:rPr lang="tr-TR" sz="2000" dirty="0" smtClean="0"/>
              <a:t> </a:t>
            </a:r>
            <a:r>
              <a:rPr lang="tr-TR" sz="2000" dirty="0" err="1" smtClean="0"/>
              <a:t>paradigm</a:t>
            </a:r>
            <a:r>
              <a:rPr lang="tr-TR" sz="2000" dirty="0" smtClean="0"/>
              <a:t>,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programmer</a:t>
            </a:r>
            <a:r>
              <a:rPr lang="tr-TR" sz="2000" dirty="0" smtClean="0"/>
              <a:t> </a:t>
            </a:r>
            <a:r>
              <a:rPr lang="tr-TR" sz="2000" dirty="0" err="1" smtClean="0"/>
              <a:t>states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relations</a:t>
            </a:r>
            <a:r>
              <a:rPr lang="tr-TR" sz="2000" dirty="0" smtClean="0"/>
              <a:t> </a:t>
            </a:r>
            <a:r>
              <a:rPr lang="tr-TR" sz="2000" dirty="0" err="1" smtClean="0"/>
              <a:t>among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data as </a:t>
            </a:r>
            <a:r>
              <a:rPr lang="tr-TR" sz="2000" dirty="0" err="1" smtClean="0"/>
              <a:t>facts</a:t>
            </a:r>
            <a:r>
              <a:rPr lang="tr-TR" sz="2000" dirty="0" smtClean="0"/>
              <a:t> </a:t>
            </a:r>
            <a:r>
              <a:rPr lang="tr-TR" sz="2000" dirty="0" err="1" smtClean="0"/>
              <a:t>or</a:t>
            </a:r>
            <a:r>
              <a:rPr lang="tr-TR" sz="2000" dirty="0" smtClean="0"/>
              <a:t> </a:t>
            </a:r>
            <a:r>
              <a:rPr lang="tr-TR" sz="2000" dirty="0" err="1" smtClean="0"/>
              <a:t>rules</a:t>
            </a:r>
            <a:r>
              <a:rPr lang="tr-TR" sz="2000" dirty="0" smtClean="0"/>
              <a:t>(</a:t>
            </a:r>
            <a:r>
              <a:rPr lang="tr-TR" sz="2000" dirty="0" err="1" smtClean="0"/>
              <a:t>also</a:t>
            </a:r>
            <a:r>
              <a:rPr lang="tr-TR" sz="2000" dirty="0" smtClean="0"/>
              <a:t> </a:t>
            </a:r>
            <a:r>
              <a:rPr lang="tr-TR" sz="2000" dirty="0" err="1" smtClean="0"/>
              <a:t>referred</a:t>
            </a:r>
            <a:r>
              <a:rPr lang="tr-TR" sz="2000" dirty="0" smtClean="0"/>
              <a:t> as </a:t>
            </a:r>
            <a:r>
              <a:rPr lang="tr-TR" sz="2000" dirty="0" err="1" smtClean="0"/>
              <a:t>relations</a:t>
            </a:r>
            <a:r>
              <a:rPr lang="tr-TR" sz="20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example</a:t>
            </a:r>
            <a:r>
              <a:rPr lang="tr-TR" sz="2000" dirty="0" smtClean="0"/>
              <a:t>, </a:t>
            </a:r>
            <a:r>
              <a:rPr lang="tr-TR" sz="2000" dirty="0" err="1" smtClean="0"/>
              <a:t>facts</a:t>
            </a:r>
            <a:r>
              <a:rPr lang="tr-TR" sz="2000" dirty="0" smtClean="0"/>
              <a:t> can be </a:t>
            </a:r>
            <a:r>
              <a:rPr lang="tr-TR" sz="2000" dirty="0" err="1" smtClean="0"/>
              <a:t>information</a:t>
            </a:r>
            <a:r>
              <a:rPr lang="tr-TR" sz="2000" dirty="0" smtClean="0"/>
              <a:t> </a:t>
            </a:r>
            <a:r>
              <a:rPr lang="tr-TR" sz="2000" dirty="0" err="1" smtClean="0"/>
              <a:t>about</a:t>
            </a:r>
            <a:r>
              <a:rPr lang="tr-TR" sz="2000" dirty="0" smtClean="0"/>
              <a:t> </a:t>
            </a:r>
            <a:r>
              <a:rPr lang="tr-TR" sz="2000" dirty="0" err="1" smtClean="0"/>
              <a:t>who</a:t>
            </a:r>
            <a:r>
              <a:rPr lang="tr-TR" sz="2000" dirty="0" smtClean="0"/>
              <a:t> is </a:t>
            </a:r>
            <a:r>
              <a:rPr lang="tr-TR" sz="2000" dirty="0" err="1" smtClean="0"/>
              <a:t>whose</a:t>
            </a:r>
            <a:r>
              <a:rPr lang="tr-TR" sz="2000" dirty="0" smtClean="0"/>
              <a:t> </a:t>
            </a:r>
            <a:r>
              <a:rPr lang="tr-TR" sz="2000" dirty="0" err="1" smtClean="0"/>
              <a:t>mother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rule</a:t>
            </a:r>
            <a:r>
              <a:rPr lang="tr-TR" sz="2000" dirty="0" smtClean="0"/>
              <a:t> can be a </a:t>
            </a:r>
            <a:r>
              <a:rPr lang="tr-TR" sz="2000" dirty="0" err="1" smtClean="0"/>
              <a:t>logical</a:t>
            </a:r>
            <a:r>
              <a:rPr lang="tr-TR" sz="2000" dirty="0" smtClean="0"/>
              <a:t> </a:t>
            </a:r>
            <a:r>
              <a:rPr lang="tr-TR" sz="2000" dirty="0" err="1" smtClean="0"/>
              <a:t>rule</a:t>
            </a:r>
            <a:endParaRPr lang="tr-TR" sz="2000" dirty="0" smtClean="0"/>
          </a:p>
          <a:p>
            <a:pPr lvl="1">
              <a:buFont typeface="Wingdings" pitchFamily="2" charset="2"/>
              <a:buChar char="Ø"/>
            </a:pPr>
            <a:r>
              <a:rPr lang="tr-TR" sz="2000" dirty="0" err="1" smtClean="0"/>
              <a:t>Below</a:t>
            </a:r>
            <a:r>
              <a:rPr lang="tr-TR" sz="2000" dirty="0" smtClean="0"/>
              <a:t> is </a:t>
            </a:r>
            <a:r>
              <a:rPr lang="tr-TR" sz="2000" dirty="0" err="1" smtClean="0"/>
              <a:t>such</a:t>
            </a:r>
            <a:r>
              <a:rPr lang="tr-TR" sz="2000" dirty="0" smtClean="0"/>
              <a:t> a </a:t>
            </a:r>
            <a:r>
              <a:rPr lang="tr-TR" sz="2000" dirty="0" err="1" smtClean="0"/>
              <a:t>logical</a:t>
            </a:r>
            <a:r>
              <a:rPr lang="tr-TR" sz="2000" dirty="0" smtClean="0"/>
              <a:t> program in Prolog a </a:t>
            </a:r>
            <a:r>
              <a:rPr lang="tr-TR" sz="2000" dirty="0" err="1" smtClean="0"/>
              <a:t>well</a:t>
            </a:r>
            <a:r>
              <a:rPr lang="tr-TR" sz="2000" dirty="0" smtClean="0"/>
              <a:t>-</a:t>
            </a:r>
            <a:r>
              <a:rPr lang="tr-TR" sz="2000" dirty="0" err="1" smtClean="0"/>
              <a:t>known</a:t>
            </a:r>
            <a:r>
              <a:rPr lang="tr-TR" sz="2000" dirty="0" smtClean="0"/>
              <a:t> </a:t>
            </a:r>
            <a:r>
              <a:rPr lang="tr-TR" sz="2000" dirty="0" err="1" smtClean="0"/>
              <a:t>logical</a:t>
            </a:r>
            <a:r>
              <a:rPr lang="tr-TR" sz="2000" dirty="0" smtClean="0"/>
              <a:t> </a:t>
            </a:r>
            <a:r>
              <a:rPr lang="tr-TR" sz="2000" dirty="0" err="1" smtClean="0"/>
              <a:t>programming</a:t>
            </a:r>
            <a:r>
              <a:rPr lang="tr-TR" sz="2000" dirty="0" smtClean="0"/>
              <a:t> </a:t>
            </a:r>
            <a:r>
              <a:rPr lang="tr-TR" sz="2000" dirty="0" err="1" smtClean="0"/>
              <a:t>language</a:t>
            </a:r>
            <a:r>
              <a:rPr lang="tr-TR" sz="2000" dirty="0" smtClean="0"/>
              <a:t>.</a:t>
            </a:r>
          </a:p>
          <a:p>
            <a:pPr lvl="1">
              <a:buNone/>
            </a:pPr>
            <a:endParaRPr lang="tr-TR" sz="2000" dirty="0" smtClean="0"/>
          </a:p>
          <a:p>
            <a:pPr lvl="1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mother</a:t>
            </a:r>
            <a:r>
              <a:rPr lang="tr-TR" sz="1400" dirty="0" smtClean="0"/>
              <a:t>(</a:t>
            </a:r>
            <a:r>
              <a:rPr lang="tr-TR" sz="1400" dirty="0" err="1" smtClean="0"/>
              <a:t>matilda</a:t>
            </a:r>
            <a:r>
              <a:rPr lang="tr-TR" sz="1400" dirty="0" smtClean="0"/>
              <a:t>, </a:t>
            </a:r>
            <a:r>
              <a:rPr lang="tr-TR" sz="1400" dirty="0" err="1" smtClean="0"/>
              <a:t>ruth</a:t>
            </a:r>
            <a:r>
              <a:rPr lang="tr-TR" sz="1400" dirty="0" smtClean="0"/>
              <a:t>).</a:t>
            </a:r>
          </a:p>
          <a:p>
            <a:pPr lvl="1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mother</a:t>
            </a:r>
            <a:r>
              <a:rPr lang="tr-TR" sz="1400" dirty="0" smtClean="0"/>
              <a:t>(</a:t>
            </a:r>
            <a:r>
              <a:rPr lang="tr-TR" sz="1400" dirty="0" err="1" smtClean="0"/>
              <a:t>trudi</a:t>
            </a:r>
            <a:r>
              <a:rPr lang="tr-TR" sz="1400" dirty="0" smtClean="0"/>
              <a:t>, </a:t>
            </a:r>
            <a:r>
              <a:rPr lang="tr-TR" sz="1400" dirty="0" err="1" smtClean="0"/>
              <a:t>peggy</a:t>
            </a:r>
            <a:r>
              <a:rPr lang="tr-TR" sz="1400" dirty="0" smtClean="0"/>
              <a:t>).</a:t>
            </a:r>
          </a:p>
          <a:p>
            <a:pPr lvl="1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mother</a:t>
            </a:r>
            <a:r>
              <a:rPr lang="tr-TR" sz="1400" dirty="0" smtClean="0"/>
              <a:t>(eve, </a:t>
            </a:r>
            <a:r>
              <a:rPr lang="tr-TR" sz="1400" dirty="0" err="1" smtClean="0"/>
              <a:t>matilda</a:t>
            </a:r>
            <a:r>
              <a:rPr lang="tr-TR" sz="1400" dirty="0" smtClean="0"/>
              <a:t>).</a:t>
            </a:r>
          </a:p>
          <a:p>
            <a:pPr lvl="1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mother</a:t>
            </a:r>
            <a:r>
              <a:rPr lang="tr-TR" sz="1400" dirty="0" smtClean="0"/>
              <a:t>(eve, </a:t>
            </a:r>
            <a:r>
              <a:rPr lang="tr-TR" sz="1400" dirty="0" err="1" smtClean="0"/>
              <a:t>trudi</a:t>
            </a:r>
            <a:r>
              <a:rPr lang="tr-TR" sz="1400" dirty="0" smtClean="0"/>
              <a:t>).</a:t>
            </a:r>
          </a:p>
          <a:p>
            <a:pPr lvl="1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grandmother</a:t>
            </a:r>
            <a:r>
              <a:rPr lang="tr-TR" sz="1400" dirty="0" smtClean="0"/>
              <a:t>(X,Y) :- </a:t>
            </a:r>
            <a:r>
              <a:rPr lang="tr-TR" sz="1400" dirty="0" err="1" smtClean="0"/>
              <a:t>mother</a:t>
            </a:r>
            <a:r>
              <a:rPr lang="tr-TR" sz="1400" dirty="0" smtClean="0"/>
              <a:t>(X,Z), </a:t>
            </a:r>
            <a:r>
              <a:rPr lang="tr-TR" sz="1400" dirty="0" err="1" smtClean="0"/>
              <a:t>mother</a:t>
            </a:r>
            <a:r>
              <a:rPr lang="tr-TR" sz="1400" dirty="0" smtClean="0"/>
              <a:t>(Z,Y).</a:t>
            </a:r>
          </a:p>
          <a:p>
            <a:pPr lvl="1">
              <a:buNone/>
            </a:pPr>
            <a:r>
              <a:rPr lang="tr-TR" sz="1400" dirty="0" smtClean="0"/>
              <a:t>	?- </a:t>
            </a:r>
            <a:r>
              <a:rPr lang="tr-TR" sz="1400" dirty="0" err="1" smtClean="0"/>
              <a:t>grandmother</a:t>
            </a:r>
            <a:r>
              <a:rPr lang="tr-TR" sz="1400" dirty="0" smtClean="0"/>
              <a:t>(G,T).</a:t>
            </a:r>
          </a:p>
          <a:p>
            <a:pPr lvl="1">
              <a:buNone/>
            </a:pPr>
            <a:r>
              <a:rPr lang="tr-TR" sz="1400" dirty="0" smtClean="0"/>
              <a:t>			G = eve, T = </a:t>
            </a:r>
            <a:r>
              <a:rPr lang="tr-TR" sz="1400" dirty="0" err="1" smtClean="0"/>
              <a:t>ruth</a:t>
            </a:r>
            <a:endParaRPr lang="tr-TR" sz="1400" dirty="0" smtClean="0"/>
          </a:p>
          <a:p>
            <a:pPr lvl="1">
              <a:buNone/>
            </a:pPr>
            <a:r>
              <a:rPr lang="tr-TR" sz="1400" dirty="0" smtClean="0"/>
              <a:t>			G = eve, T = </a:t>
            </a:r>
            <a:r>
              <a:rPr lang="tr-TR" sz="1400" dirty="0" err="1" smtClean="0"/>
              <a:t>peggy</a:t>
            </a:r>
            <a:endParaRPr lang="tr-TR" sz="1400" dirty="0" smtClean="0"/>
          </a:p>
          <a:p>
            <a:pPr lvl="1">
              <a:buNone/>
            </a:pPr>
            <a:r>
              <a:rPr lang="tr-TR" sz="1400" dirty="0" smtClean="0"/>
              <a:t>	?- </a:t>
            </a:r>
            <a:r>
              <a:rPr lang="tr-TR" sz="1400" dirty="0" err="1" smtClean="0"/>
              <a:t>grandmother</a:t>
            </a:r>
            <a:r>
              <a:rPr lang="tr-TR" sz="1400" dirty="0" smtClean="0"/>
              <a:t>(eve, </a:t>
            </a:r>
            <a:r>
              <a:rPr lang="tr-TR" sz="1400" dirty="0" err="1" smtClean="0"/>
              <a:t>matilda</a:t>
            </a:r>
            <a:r>
              <a:rPr lang="tr-TR" sz="1400" dirty="0" smtClean="0"/>
              <a:t>).</a:t>
            </a:r>
          </a:p>
          <a:p>
            <a:pPr lvl="1">
              <a:buNone/>
            </a:pPr>
            <a:r>
              <a:rPr lang="tr-TR" sz="1400" dirty="0" smtClean="0"/>
              <a:t>			</a:t>
            </a:r>
            <a:r>
              <a:rPr lang="tr-TR" sz="1400" dirty="0" err="1" smtClean="0"/>
              <a:t>False</a:t>
            </a:r>
            <a:r>
              <a:rPr lang="tr-TR" sz="1400" dirty="0" smtClean="0"/>
              <a:t>.</a:t>
            </a:r>
          </a:p>
          <a:p>
            <a:pPr lvl="1">
              <a:buNone/>
            </a:pPr>
            <a:r>
              <a:rPr lang="tr-TR" sz="1400" dirty="0" smtClean="0"/>
              <a:t>	?- </a:t>
            </a:r>
            <a:r>
              <a:rPr lang="tr-TR" sz="1400" dirty="0" err="1" smtClean="0"/>
              <a:t>grandmother</a:t>
            </a:r>
            <a:r>
              <a:rPr lang="tr-TR" sz="1400" dirty="0" smtClean="0"/>
              <a:t>(eve, X).</a:t>
            </a:r>
          </a:p>
          <a:p>
            <a:pPr lvl="1">
              <a:buNone/>
            </a:pPr>
            <a:r>
              <a:rPr lang="tr-TR" sz="1400" dirty="0" smtClean="0"/>
              <a:t>			X = </a:t>
            </a:r>
            <a:r>
              <a:rPr lang="tr-TR" sz="1400" dirty="0" err="1" smtClean="0"/>
              <a:t>ruth</a:t>
            </a:r>
            <a:endParaRPr lang="tr-TR" sz="1400" dirty="0" smtClean="0"/>
          </a:p>
          <a:p>
            <a:pPr lvl="1">
              <a:buNone/>
            </a:pPr>
            <a:r>
              <a:rPr lang="tr-TR" sz="1400" dirty="0" smtClean="0"/>
              <a:t>			X = </a:t>
            </a:r>
            <a:r>
              <a:rPr lang="tr-TR" sz="1400" dirty="0" err="1" smtClean="0"/>
              <a:t>peggy</a:t>
            </a:r>
            <a:endParaRPr lang="tr-TR" sz="2000" dirty="0" smtClean="0"/>
          </a:p>
          <a:p>
            <a:pPr lvl="1">
              <a:buFont typeface="Wingdings" pitchFamily="2" charset="2"/>
              <a:buChar char="Ø"/>
            </a:pPr>
            <a:r>
              <a:rPr lang="tr-TR" sz="2000" dirty="0" smtClean="0"/>
              <a:t>Prolog</a:t>
            </a:r>
            <a:endParaRPr lang="tr-TR" sz="1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Nested Loops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You can have loops within loops: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for(i=0; i&lt;N; i++)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for(j=0; j&lt;N; j++)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….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1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tr-T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b="1" dirty="0" err="1" smtClean="0">
                <a:latin typeface="Consolas" pitchFamily="49" charset="0"/>
                <a:cs typeface="Consolas" pitchFamily="49" charset="0"/>
              </a:rPr>
              <a:t>Interruption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break; </a:t>
            </a:r>
            <a:endParaRPr lang="tr-TR" sz="24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Stop the loop/iteration and continue with the statement after the loop.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Usable with while, for and do-while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while(…)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…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….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statement-X;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905000"/>
            <a:ext cx="4038600" cy="42211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while( 1 )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if( c == EOF)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break;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 c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c 4"/>
          <p:cNvSpPr/>
          <p:nvPr/>
        </p:nvSpPr>
        <p:spPr>
          <a:xfrm>
            <a:off x="1939925" y="5043488"/>
            <a:ext cx="914400" cy="1066800"/>
          </a:xfrm>
          <a:prstGeom prst="arc">
            <a:avLst>
              <a:gd name="adj1" fmla="val 15379721"/>
              <a:gd name="adj2" fmla="val 622796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5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tr-T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b="1" dirty="0" err="1" smtClean="0">
                <a:latin typeface="Consolas" pitchFamily="49" charset="0"/>
                <a:cs typeface="Consolas" pitchFamily="49" charset="0"/>
              </a:rPr>
              <a:t>Interruption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continue;</a:t>
            </a:r>
            <a:endParaRPr lang="tr-TR" sz="24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Skips the remaining statements in the loop and continues with the “loop head”.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400" dirty="0"/>
              <a:t>Usable with while, for and </a:t>
            </a:r>
            <a:r>
              <a:rPr lang="en-US" sz="2400" dirty="0" smtClean="0"/>
              <a:t>do-while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while(…)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…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….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8916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2362200"/>
            <a:ext cx="4038600" cy="3763963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Sum = 0;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for(i=0; i&lt;N; i++)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if( i%2 == 0 )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	continue;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sum = sum + i;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1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Example</a:t>
            </a:r>
            <a:endParaRPr lang="tr-TR" b="1" dirty="0" smtClean="0"/>
          </a:p>
        </p:txBody>
      </p:sp>
      <p:sp>
        <p:nvSpPr>
          <p:cNvPr id="48131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Write a program that gets two number from the user and then prints the numbers between those. If they are equal, warn the user and request again.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67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C code that multiplies two numbers without using *, / or %.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6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Example</a:t>
            </a:r>
            <a:endParaRPr lang="tr-TR" b="1" dirty="0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mtClean="0"/>
              <a:t>Write a program that reverse </a:t>
            </a:r>
            <a:r>
              <a:rPr lang="tr-TR"/>
              <a:t>a given </a:t>
            </a:r>
            <a:r>
              <a:rPr lang="tr-TR" smtClean="0"/>
              <a:t>number.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e.g.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1984-&gt;4891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tr-TR"/>
          </a:p>
          <a:p>
            <a:pPr eaLnBrk="1" hangingPunct="1">
              <a:defRPr/>
            </a:pPr>
            <a:r>
              <a:rPr lang="tr-TR" smtClean="0"/>
              <a:t>Write a program that reverse a given string.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e.g.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Hasan -&gt; nasaH</a:t>
            </a:r>
            <a:endParaRPr lang="tr-TR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Overview</a:t>
            </a:r>
            <a:r>
              <a:rPr lang="tr-TR" b="1" dirty="0" smtClean="0"/>
              <a:t> of </a:t>
            </a:r>
            <a:r>
              <a:rPr lang="tr-TR" b="1" dirty="0" err="1" smtClean="0"/>
              <a:t>Programming</a:t>
            </a:r>
            <a:r>
              <a:rPr lang="tr-TR" b="1" dirty="0" smtClean="0"/>
              <a:t> </a:t>
            </a:r>
            <a:r>
              <a:rPr lang="tr-TR" b="1" dirty="0" err="1" smtClean="0"/>
              <a:t>Languages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-</a:t>
            </a:r>
            <a:r>
              <a:rPr lang="tr-TR" dirty="0" err="1" smtClean="0"/>
              <a:t>Oriented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endParaRPr lang="tr-TR" dirty="0" smtClean="0"/>
          </a:p>
          <a:p>
            <a:pPr lvl="2">
              <a:buFont typeface="Wingdings" pitchFamily="2" charset="2"/>
              <a:buChar char="Ø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common</a:t>
            </a:r>
            <a:r>
              <a:rPr lang="tr-TR" dirty="0" smtClean="0"/>
              <a:t> </a:t>
            </a:r>
            <a:r>
              <a:rPr lang="tr-TR" dirty="0" err="1" smtClean="0"/>
              <a:t>paradigm</a:t>
            </a:r>
            <a:r>
              <a:rPr lang="tr-TR" dirty="0" smtClean="0"/>
              <a:t> in </a:t>
            </a:r>
            <a:r>
              <a:rPr lang="tr-TR" dirty="0" err="1" smtClean="0"/>
              <a:t>commercial</a:t>
            </a:r>
            <a:r>
              <a:rPr lang="tr-TR" dirty="0" smtClean="0"/>
              <a:t> </a:t>
            </a:r>
            <a:r>
              <a:rPr lang="tr-TR" dirty="0" err="1" smtClean="0"/>
              <a:t>circles</a:t>
            </a:r>
            <a:endParaRPr lang="tr-TR" dirty="0" smtClean="0"/>
          </a:p>
          <a:p>
            <a:pPr lvl="2">
              <a:buFont typeface="Wingdings" pitchFamily="2" charset="2"/>
              <a:buChar char="Ø"/>
            </a:pPr>
            <a:r>
              <a:rPr lang="tr-TR" dirty="0" smtClean="0"/>
              <a:t>Data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Action</a:t>
            </a:r>
            <a:r>
              <a:rPr lang="tr-TR" dirty="0" smtClean="0"/>
              <a:t> of Data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seperated</a:t>
            </a:r>
            <a:endParaRPr lang="tr-TR" dirty="0" smtClean="0"/>
          </a:p>
          <a:p>
            <a:pPr lvl="2">
              <a:buFont typeface="Wingdings" pitchFamily="2" charset="2"/>
              <a:buChar char="Ø"/>
            </a:pPr>
            <a:r>
              <a:rPr lang="tr-TR" dirty="0" smtClean="0"/>
              <a:t>An </a:t>
            </a:r>
            <a:r>
              <a:rPr lang="tr-TR" dirty="0" err="1" smtClean="0"/>
              <a:t>Object</a:t>
            </a:r>
            <a:r>
              <a:rPr lang="tr-TR" dirty="0" smtClean="0"/>
              <a:t> has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internal</a:t>
            </a:r>
            <a:r>
              <a:rPr lang="tr-TR" dirty="0" smtClean="0"/>
              <a:t> data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,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as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instances</a:t>
            </a:r>
            <a:r>
              <a:rPr lang="tr-TR" dirty="0" smtClean="0"/>
              <a:t> of an </a:t>
            </a:r>
            <a:r>
              <a:rPr lang="tr-TR" dirty="0" err="1" smtClean="0"/>
              <a:t>object</a:t>
            </a:r>
            <a:endParaRPr lang="tr-TR" dirty="0" smtClean="0"/>
          </a:p>
          <a:p>
            <a:pPr lvl="2">
              <a:buFont typeface="Wingdings" pitchFamily="2" charset="2"/>
              <a:buChar char="Ø"/>
            </a:pP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cover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paradigm</a:t>
            </a:r>
            <a:r>
              <a:rPr lang="tr-TR" dirty="0" smtClean="0"/>
              <a:t> </a:t>
            </a:r>
            <a:r>
              <a:rPr lang="tr-TR" dirty="0" err="1" smtClean="0"/>
              <a:t>later</a:t>
            </a:r>
            <a:r>
              <a:rPr lang="tr-TR" dirty="0" smtClean="0"/>
              <a:t> in C++</a:t>
            </a:r>
          </a:p>
          <a:p>
            <a:pPr>
              <a:buNone/>
            </a:pPr>
            <a:endParaRPr lang="tr-TR" dirty="0" smtClean="0"/>
          </a:p>
          <a:p>
            <a:pPr lvl="2">
              <a:buFont typeface="Wingdings" pitchFamily="2" charset="2"/>
              <a:buChar char="Ø"/>
            </a:pPr>
            <a:r>
              <a:rPr lang="tr-TR" dirty="0" smtClean="0"/>
              <a:t> C++, Java, </a:t>
            </a:r>
            <a:r>
              <a:rPr lang="tr-TR" dirty="0" err="1" smtClean="0"/>
              <a:t>Php</a:t>
            </a:r>
            <a:r>
              <a:rPr lang="tr-TR" dirty="0" smtClean="0"/>
              <a:t>, </a:t>
            </a:r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C, “Hello World”</a:t>
            </a:r>
            <a:endParaRPr lang="tr-TR" dirty="0"/>
          </a:p>
        </p:txBody>
      </p:sp>
      <p:pic>
        <p:nvPicPr>
          <p:cNvPr id="4" name="3 İçerik Yer Tutucusu" descr="1.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600201"/>
            <a:ext cx="4191000" cy="43434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/>
              <a:t>Introduction to C, “Hello World</a:t>
            </a:r>
            <a:r>
              <a:rPr lang="en-US" b="1" dirty="0" smtClean="0"/>
              <a:t>”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mtClean="0"/>
              <a:t>Printing </a:t>
            </a:r>
            <a:r>
              <a:rPr lang="en-US" dirty="0"/>
              <a:t>"Hello World</a:t>
            </a:r>
            <a:r>
              <a:rPr lang="en-US" dirty="0" smtClean="0"/>
              <a:t>!"</a:t>
            </a:r>
            <a:endParaRPr lang="tr-TR" smtClean="0"/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 World!\n");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1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Data </a:t>
            </a:r>
            <a:r>
              <a:rPr lang="en-US" b="1" dirty="0" smtClean="0"/>
              <a:t>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tr-TR" dirty="0"/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Data types</a:t>
            </a:r>
            <a:endParaRPr lang="tr-TR" dirty="0" smtClean="0"/>
          </a:p>
          <a:p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Conversion</a:t>
            </a:r>
            <a:endParaRPr lang="tr-TR" dirty="0" smtClean="0"/>
          </a:p>
          <a:p>
            <a:r>
              <a:rPr lang="tr-TR" dirty="0" err="1" smtClean="0"/>
              <a:t>Basic</a:t>
            </a:r>
            <a:r>
              <a:rPr lang="en-US" dirty="0" smtClean="0"/>
              <a:t> </a:t>
            </a:r>
            <a:r>
              <a:rPr lang="tr-TR" dirty="0" smtClean="0"/>
              <a:t>I</a:t>
            </a:r>
            <a:r>
              <a:rPr lang="en-US" dirty="0" smtClean="0"/>
              <a:t>/</a:t>
            </a:r>
            <a:r>
              <a:rPr lang="tr-TR" dirty="0" smtClean="0"/>
              <a:t>O</a:t>
            </a:r>
            <a:endParaRPr lang="en-US" dirty="0" smtClean="0"/>
          </a:p>
          <a:p>
            <a:pPr eaLnBrk="1" hangingPunct="1"/>
            <a:r>
              <a:rPr lang="tr-TR" dirty="0" err="1" smtClean="0"/>
              <a:t>Arithmetic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Logical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 smtClean="0"/>
          </a:p>
          <a:p>
            <a:pPr eaLnBrk="1" hangingPunct="1"/>
            <a:r>
              <a:rPr lang="tr-TR" dirty="0" err="1" smtClean="0"/>
              <a:t>Assignment</a:t>
            </a:r>
            <a:endParaRPr lang="tr-TR" dirty="0" smtClean="0"/>
          </a:p>
          <a:p>
            <a:pPr eaLnBrk="1" hangingPunct="1"/>
            <a:r>
              <a:rPr lang="tr-TR" dirty="0" err="1" smtClean="0"/>
              <a:t>Statements</a:t>
            </a:r>
            <a:endParaRPr lang="tr-TR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6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2044</Words>
  <Application>Microsoft Office PowerPoint</Application>
  <PresentationFormat>On-screen Show (4:3)</PresentationFormat>
  <Paragraphs>633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 Short Course on Programming in C/C++ </vt:lpstr>
      <vt:lpstr>Week 1 - Lecture 1</vt:lpstr>
      <vt:lpstr>Overview of Programming Languages</vt:lpstr>
      <vt:lpstr>Overview of Programming Languages</vt:lpstr>
      <vt:lpstr>Overview of Programming Languages</vt:lpstr>
      <vt:lpstr>Overview of Programming Languages</vt:lpstr>
      <vt:lpstr>Introduction to C, “Hello World”</vt:lpstr>
      <vt:lpstr>Introduction to C, “Hello World”</vt:lpstr>
      <vt:lpstr>Data Types, Expressions</vt:lpstr>
      <vt:lpstr>Data Types, Expressions</vt:lpstr>
      <vt:lpstr>Data Types, Expressions</vt:lpstr>
      <vt:lpstr>Data Types, Expressions</vt:lpstr>
      <vt:lpstr>Data Types, Expressions</vt:lpstr>
      <vt:lpstr>Data Types, Expressions</vt:lpstr>
      <vt:lpstr>Data Types, Expressions</vt:lpstr>
      <vt:lpstr>Data Types, Expressions</vt:lpstr>
      <vt:lpstr>Type Conversion</vt:lpstr>
      <vt:lpstr>Basic I/O</vt:lpstr>
      <vt:lpstr>Basic I/O</vt:lpstr>
      <vt:lpstr>Example</vt:lpstr>
      <vt:lpstr>Arithmetic &amp; Logical Expressions</vt:lpstr>
      <vt:lpstr>Arithmetic &amp; Logical Expressions</vt:lpstr>
      <vt:lpstr>Assignment</vt:lpstr>
      <vt:lpstr>Some examples</vt:lpstr>
      <vt:lpstr>Simple Macros</vt:lpstr>
      <vt:lpstr>Example</vt:lpstr>
      <vt:lpstr>Examples</vt:lpstr>
      <vt:lpstr>Example</vt:lpstr>
      <vt:lpstr>Examples</vt:lpstr>
      <vt:lpstr>Control Flow </vt:lpstr>
      <vt:lpstr>Selective Structures</vt:lpstr>
      <vt:lpstr>Conditional Expressions and Statements - Relational Operators</vt:lpstr>
      <vt:lpstr>Conditional Expressions and Statements</vt:lpstr>
      <vt:lpstr>Conditional Expressions and Statements</vt:lpstr>
      <vt:lpstr>Conditional Expressions and Statements</vt:lpstr>
      <vt:lpstr>Conditional Expressions and Statements</vt:lpstr>
      <vt:lpstr>Conditional Expressions and Statements</vt:lpstr>
      <vt:lpstr>Conditional Expressions and Statements</vt:lpstr>
      <vt:lpstr>Conditional Expressions and Statements</vt:lpstr>
      <vt:lpstr>Conditional Expressions and Statements</vt:lpstr>
      <vt:lpstr>Example</vt:lpstr>
      <vt:lpstr>Example</vt:lpstr>
      <vt:lpstr>Example</vt:lpstr>
      <vt:lpstr>Repetitive Structures</vt:lpstr>
      <vt:lpstr>Repetitive Structures</vt:lpstr>
      <vt:lpstr>Example</vt:lpstr>
      <vt:lpstr>Repetitive Structures</vt:lpstr>
      <vt:lpstr>Repetitive Structures</vt:lpstr>
      <vt:lpstr>Repetitive Structures</vt:lpstr>
      <vt:lpstr>Nested Loops</vt:lpstr>
      <vt:lpstr>Loop Interruption</vt:lpstr>
      <vt:lpstr>Loop Interruption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Onur Pekcan</dc:creator>
  <cp:lastModifiedBy>Onur Pekcan</cp:lastModifiedBy>
  <cp:revision>61</cp:revision>
  <dcterms:created xsi:type="dcterms:W3CDTF">2012-09-05T10:05:08Z</dcterms:created>
  <dcterms:modified xsi:type="dcterms:W3CDTF">2012-09-06T12:43:10Z</dcterms:modified>
</cp:coreProperties>
</file>