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62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66" r:id="rId13"/>
    <p:sldId id="367" r:id="rId14"/>
    <p:sldId id="331" r:id="rId15"/>
    <p:sldId id="332" r:id="rId16"/>
    <p:sldId id="333" r:id="rId17"/>
    <p:sldId id="335" r:id="rId18"/>
    <p:sldId id="336" r:id="rId19"/>
    <p:sldId id="337" r:id="rId20"/>
    <p:sldId id="338" r:id="rId21"/>
    <p:sldId id="339" r:id="rId22"/>
    <p:sldId id="355" r:id="rId23"/>
    <p:sldId id="340" r:id="rId24"/>
    <p:sldId id="344" r:id="rId25"/>
    <p:sldId id="346" r:id="rId26"/>
    <p:sldId id="345" r:id="rId27"/>
    <p:sldId id="353" r:id="rId28"/>
    <p:sldId id="354" r:id="rId29"/>
    <p:sldId id="347" r:id="rId30"/>
    <p:sldId id="348" r:id="rId31"/>
    <p:sldId id="349" r:id="rId32"/>
    <p:sldId id="350" r:id="rId33"/>
    <p:sldId id="351" r:id="rId34"/>
    <p:sldId id="356" r:id="rId35"/>
    <p:sldId id="341" r:id="rId36"/>
    <p:sldId id="342" r:id="rId37"/>
    <p:sldId id="343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998" y="-7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F5C269-C6D5-470D-9891-8DD355487E88}" type="datetimeFigureOut">
              <a:rPr lang="tr-TR" smtClean="0"/>
              <a:pPr/>
              <a:t>07.09.2012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C5D9B-11D3-4A88-A6F7-11F9D3BE8A6C}" type="slidenum">
              <a:rPr lang="tr-TR" smtClean="0"/>
              <a:pPr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51627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gif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11349" y="5581352"/>
            <a:ext cx="1059176" cy="59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escription: http://www.ceng.metu.edu.tr/~temizer/media/MobilityLogo.bmp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704" y="5638800"/>
            <a:ext cx="2644053" cy="59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 userDrawn="1"/>
        </p:nvSpPr>
        <p:spPr>
          <a:xfrm>
            <a:off x="3733800" y="6305550"/>
            <a:ext cx="53340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 Research Lab</a:t>
            </a:r>
          </a:p>
          <a:p>
            <a:pPr algn="r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mobility.ceng.metu.edu.tr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0" y="6305550"/>
            <a:ext cx="5867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4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pplied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nnovative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1400" b="1" dirty="0" smtClean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nterdisciplinary</a:t>
            </a:r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4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(AI2) </a:t>
            </a:r>
            <a:r>
              <a:rPr lang="en-US" sz="1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Lab</a:t>
            </a:r>
          </a:p>
          <a:p>
            <a:pPr algn="l"/>
            <a:r>
              <a:rPr lang="en-US" sz="1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www.ai2lab.org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pic>
        <p:nvPicPr>
          <p:cNvPr id="14" name="Resim 1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574867"/>
            <a:ext cx="1409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C:\Users\Andac\Desktop\logo1.gi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74054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8205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2857-0F4E-4992-9958-A9F512AB8214}" type="datetime1">
              <a:rPr lang="tr-TR" smtClean="0"/>
              <a:t>07.09.2012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284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E5D5C-CE15-4800-883C-04B8885A7C89}" type="datetime1">
              <a:rPr lang="tr-TR" smtClean="0"/>
              <a:t>07.09.2012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80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40424-5A2F-4B63-93D0-4542D6FE18FC}" type="datetime1">
              <a:rPr lang="tr-TR" smtClean="0"/>
              <a:t>07.09.2012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32496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35688-30A0-4084-9F3A-A660D8832762}" type="datetime1">
              <a:rPr lang="tr-TR" smtClean="0"/>
              <a:t>07.09.2012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7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17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6636B3-2F95-473C-B03D-3725F9F1D2C8}" type="datetime1">
              <a:rPr lang="tr-TR" smtClean="0"/>
              <a:t>07.09.2012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84354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4419-FC95-4195-BFCC-2DE0B11C8E53}" type="datetime1">
              <a:rPr lang="tr-TR" smtClean="0"/>
              <a:t>07.09.2012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10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047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FEB97-752D-4CAD-8E8C-30D9291F3C2A}" type="datetime1">
              <a:rPr lang="tr-TR" smtClean="0"/>
              <a:t>07.09.2012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6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51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C1FDD-006C-47DE-BEF6-6FE06C697388}" type="datetime1">
              <a:rPr lang="tr-TR" smtClean="0"/>
              <a:t>07.09.2012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5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9504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BCAB4-D75B-405E-9B0B-C390FB0B9BC3}" type="datetime1">
              <a:rPr lang="tr-TR" smtClean="0"/>
              <a:t>07.09.2012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58606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5BF0-623E-4E96-B29A-C7662FD09C0C}" type="datetime1">
              <a:rPr lang="tr-TR" smtClean="0"/>
              <a:t>07.09.2012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pic>
        <p:nvPicPr>
          <p:cNvPr id="8" name="Picture 2" descr="C:\Users\soner\Dropbox\backcalculation_project\sunum\figures\AI2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88"/>
          <a:stretch/>
        </p:blipFill>
        <p:spPr bwMode="auto">
          <a:xfrm>
            <a:off x="8382000" y="6338566"/>
            <a:ext cx="762000" cy="42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:\Users\Andac\Desktop\logo1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4" y="6343263"/>
            <a:ext cx="547688" cy="456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78962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179CE-15E4-41B7-91A3-5990E5E75A7D}" type="datetime1">
              <a:rPr lang="tr-TR" smtClean="0"/>
              <a:t>07.09.2012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Programming in C / C++</a:t>
            </a:r>
            <a:endParaRPr lang="tr-TR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949B7-21B3-43A7-9B3A-74D017E7440B}" type="slidenum">
              <a:rPr lang="tr-TR" smtClean="0"/>
              <a:pPr/>
              <a:t>‹#›</a:t>
            </a:fld>
            <a:endParaRPr lang="tr-TR"/>
          </a:p>
        </p:txBody>
      </p:sp>
      <p:sp>
        <p:nvSpPr>
          <p:cNvPr id="7" name="Rectangle 6"/>
          <p:cNvSpPr/>
          <p:nvPr userDrawn="1"/>
        </p:nvSpPr>
        <p:spPr>
          <a:xfrm>
            <a:off x="0" y="62484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47800"/>
            <a:ext cx="9144000" cy="48588"/>
          </a:xfrm>
          <a:prstGeom prst="rect">
            <a:avLst/>
          </a:prstGeom>
          <a:gradFill flip="none" rotWithShape="1">
            <a:gsLst>
              <a:gs pos="0">
                <a:schemeClr val="accent2">
                  <a:shade val="51000"/>
                  <a:satMod val="130000"/>
                  <a:alpha val="73000"/>
                </a:schemeClr>
              </a:gs>
              <a:gs pos="80000">
                <a:schemeClr val="accent2">
                  <a:shade val="93000"/>
                  <a:satMod val="130000"/>
                  <a:alpha val="73000"/>
                </a:schemeClr>
              </a:gs>
              <a:gs pos="100000">
                <a:schemeClr val="accent2">
                  <a:shade val="94000"/>
                  <a:satMod val="135000"/>
                  <a:alpha val="73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19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tr-TR" b="1"/>
              <a:t/>
            </a:r>
            <a:br>
              <a:rPr lang="tr-TR" b="1"/>
            </a:br>
            <a:r>
              <a:rPr lang="en-US" b="1" dirty="0"/>
              <a:t>Short Course on Programming in C/C++</a:t>
            </a:r>
            <a:r>
              <a:rPr lang="tr-TR"/>
              <a:t/>
            </a:r>
            <a:br>
              <a:rPr lang="tr-TR"/>
            </a:b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33800"/>
            <a:ext cx="6400800" cy="1752600"/>
          </a:xfrm>
        </p:spPr>
        <p:txBody>
          <a:bodyPr/>
          <a:lstStyle/>
          <a:p>
            <a:r>
              <a:rPr lang="tr-TR" sz="1600"/>
              <a:t>Organized by </a:t>
            </a:r>
            <a:r>
              <a:rPr lang="tr-TR" sz="2800"/>
              <a:t>Onur </a:t>
            </a:r>
            <a:r>
              <a:rPr lang="tr-TR" sz="2800" smtClean="0"/>
              <a:t>Pekcan</a:t>
            </a:r>
            <a:endParaRPr lang="tr-TR" smtClean="0"/>
          </a:p>
          <a:p>
            <a:r>
              <a:rPr lang="tr-TR" sz="1600" smtClean="0"/>
              <a:t>Contributor</a:t>
            </a:r>
            <a:r>
              <a:rPr lang="tr-TR" sz="2800" smtClean="0"/>
              <a:t> Selim Temizer      </a:t>
            </a:r>
            <a:r>
              <a:rPr lang="tr-TR" sz="1400"/>
              <a:t>Instructor</a:t>
            </a:r>
            <a:r>
              <a:rPr lang="tr-TR" sz="2800"/>
              <a:t> Hasan Yılmaz</a:t>
            </a:r>
          </a:p>
        </p:txBody>
      </p:sp>
    </p:spTree>
    <p:extLst>
      <p:ext uri="{BB962C8B-B14F-4D97-AF65-F5344CB8AC3E}">
        <p14:creationId xmlns:p14="http://schemas.microsoft.com/office/powerpoint/2010/main" val="546729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Solution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stdio</a:t>
            </a:r>
            <a:r>
              <a:rPr lang="tr-TR" dirty="0" smtClean="0"/>
              <a:t>.h&gt;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N=10;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t[10], i, </a:t>
            </a:r>
            <a:r>
              <a:rPr lang="tr-TR" dirty="0" err="1" smtClean="0"/>
              <a:t>nb</a:t>
            </a:r>
            <a:r>
              <a:rPr lang="tr-TR" dirty="0" smtClean="0"/>
              <a:t> = 0;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Type</a:t>
            </a:r>
            <a:r>
              <a:rPr lang="tr-TR" dirty="0" smtClean="0"/>
              <a:t> 10 </a:t>
            </a:r>
            <a:r>
              <a:rPr lang="tr-TR" dirty="0" err="1" smtClean="0"/>
              <a:t>integers</a:t>
            </a:r>
            <a:r>
              <a:rPr lang="tr-TR" dirty="0" smtClean="0"/>
              <a:t>: \n“);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 (i=0; i&lt;N; i++)</a:t>
            </a:r>
          </a:p>
          <a:p>
            <a:pPr>
              <a:buNone/>
            </a:pPr>
            <a:r>
              <a:rPr lang="tr-TR" dirty="0" smtClean="0"/>
              <a:t>	{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scanf</a:t>
            </a:r>
            <a:r>
              <a:rPr lang="tr-TR" dirty="0" smtClean="0"/>
              <a:t>(“%d”, &amp;t[i]);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nb</a:t>
            </a:r>
            <a:r>
              <a:rPr lang="tr-TR" dirty="0" smtClean="0"/>
              <a:t> +=  ( t[i] &gt;= 10 );	// </a:t>
            </a:r>
            <a:r>
              <a:rPr lang="tr-TR" dirty="0" err="1" smtClean="0"/>
              <a:t>note</a:t>
            </a:r>
            <a:r>
              <a:rPr lang="tr-TR" dirty="0" smtClean="0"/>
              <a:t>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true</a:t>
            </a:r>
            <a:r>
              <a:rPr lang="tr-TR" dirty="0" smtClean="0"/>
              <a:t> </a:t>
            </a:r>
            <a:r>
              <a:rPr lang="tr-TR" dirty="0" err="1" smtClean="0"/>
              <a:t>converts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1, </a:t>
            </a:r>
            <a:r>
              <a:rPr lang="tr-TR" dirty="0" err="1" smtClean="0"/>
              <a:t>false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0</a:t>
            </a:r>
          </a:p>
          <a:p>
            <a:pPr>
              <a:buNone/>
            </a:pPr>
            <a:r>
              <a:rPr lang="tr-TR" dirty="0" smtClean="0"/>
              <a:t>	} 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integers</a:t>
            </a:r>
            <a:r>
              <a:rPr lang="tr-TR" dirty="0" smtClean="0"/>
              <a:t> </a:t>
            </a:r>
            <a:r>
              <a:rPr lang="tr-TR" dirty="0" err="1" smtClean="0"/>
              <a:t>greater</a:t>
            </a:r>
            <a:r>
              <a:rPr lang="tr-TR" dirty="0" smtClean="0"/>
              <a:t> </a:t>
            </a:r>
            <a:r>
              <a:rPr lang="tr-TR" dirty="0" err="1" smtClean="0"/>
              <a:t>or</a:t>
            </a:r>
            <a:r>
              <a:rPr lang="tr-TR" dirty="0" smtClean="0"/>
              <a:t> </a:t>
            </a:r>
            <a:r>
              <a:rPr lang="tr-TR" dirty="0" err="1" smtClean="0"/>
              <a:t>equal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10 is: %d\n“, </a:t>
            </a:r>
            <a:r>
              <a:rPr lang="tr-TR" dirty="0" err="1" smtClean="0"/>
              <a:t>nb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</a:p>
          <a:p>
            <a:pPr>
              <a:buNone/>
            </a:pP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10</a:t>
            </a:fld>
            <a:endParaRPr lang="tr-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Example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tr-TR" dirty="0" err="1" smtClean="0"/>
              <a:t>Write</a:t>
            </a:r>
            <a:r>
              <a:rPr lang="tr-TR" dirty="0" smtClean="0"/>
              <a:t> a C program </a:t>
            </a:r>
            <a:r>
              <a:rPr lang="tr-TR" dirty="0" err="1" smtClean="0"/>
              <a:t>that</a:t>
            </a:r>
            <a:r>
              <a:rPr lang="tr-TR" dirty="0" smtClean="0"/>
              <a:t> </a:t>
            </a:r>
            <a:r>
              <a:rPr lang="tr-TR" dirty="0" err="1" smtClean="0"/>
              <a:t>gets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students</a:t>
            </a:r>
            <a:r>
              <a:rPr lang="tr-TR" dirty="0" smtClean="0"/>
              <a:t>, </a:t>
            </a:r>
            <a:r>
              <a:rPr lang="tr-TR" dirty="0" err="1" smtClean="0"/>
              <a:t>then</a:t>
            </a:r>
            <a:r>
              <a:rPr lang="tr-TR" dirty="0" smtClean="0"/>
              <a:t> </a:t>
            </a:r>
            <a:r>
              <a:rPr lang="tr-TR" dirty="0" err="1" smtClean="0"/>
              <a:t>grades</a:t>
            </a:r>
            <a:r>
              <a:rPr lang="tr-TR" dirty="0" smtClean="0"/>
              <a:t> of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calculate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average</a:t>
            </a:r>
            <a:r>
              <a:rPr lang="tr-TR" dirty="0" smtClean="0"/>
              <a:t> of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class</a:t>
            </a:r>
            <a:r>
              <a:rPr lang="tr-TR" dirty="0" smtClean="0"/>
              <a:t>, </a:t>
            </a:r>
            <a:r>
              <a:rPr lang="tr-TR" dirty="0" err="1" smtClean="0"/>
              <a:t>number</a:t>
            </a:r>
            <a:r>
              <a:rPr lang="tr-TR" dirty="0" smtClean="0"/>
              <a:t> of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which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average</a:t>
            </a:r>
            <a:r>
              <a:rPr lang="tr-TR" dirty="0" smtClean="0"/>
              <a:t>.</a:t>
            </a:r>
          </a:p>
          <a:p>
            <a:pPr>
              <a:buNone/>
            </a:pPr>
            <a:endParaRPr lang="tr-TR" dirty="0" smtClean="0"/>
          </a:p>
          <a:p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</a:rPr>
              <a:t>Sample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 I/O:</a:t>
            </a:r>
          </a:p>
          <a:p>
            <a:pPr>
              <a:buNone/>
            </a:pPr>
            <a:r>
              <a:rPr lang="tr-TR" dirty="0" smtClean="0"/>
              <a:t>N grade1 grade2 .. </a:t>
            </a:r>
            <a:r>
              <a:rPr lang="tr-TR" dirty="0" err="1" smtClean="0"/>
              <a:t>gradeN</a:t>
            </a:r>
            <a:endParaRPr lang="tr-TR" dirty="0" smtClean="0"/>
          </a:p>
          <a:p>
            <a:pPr>
              <a:buNone/>
            </a:pPr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</a:rPr>
              <a:t>İnput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tr-TR" dirty="0" smtClean="0"/>
              <a:t>3 55 45 80</a:t>
            </a:r>
          </a:p>
          <a:p>
            <a:pPr>
              <a:buNone/>
            </a:pPr>
            <a:endParaRPr lang="tr-TR" dirty="0" smtClean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tr-TR" dirty="0" err="1" smtClean="0">
                <a:solidFill>
                  <a:schemeClr val="accent6">
                    <a:lumMod val="75000"/>
                  </a:schemeClr>
                </a:solidFill>
              </a:rPr>
              <a:t>Output</a:t>
            </a:r>
            <a:r>
              <a:rPr lang="tr-TR" dirty="0" smtClean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>
              <a:buNone/>
            </a:pPr>
            <a:r>
              <a:rPr lang="tr-TR" dirty="0" err="1" smtClean="0"/>
              <a:t>average</a:t>
            </a:r>
            <a:r>
              <a:rPr lang="tr-TR" dirty="0" smtClean="0"/>
              <a:t>: 60</a:t>
            </a:r>
          </a:p>
          <a:p>
            <a:pPr>
              <a:buNone/>
            </a:pPr>
            <a:r>
              <a:rPr lang="tr-TR" dirty="0" smtClean="0"/>
              <a:t>2 </a:t>
            </a:r>
            <a:r>
              <a:rPr lang="tr-TR" dirty="0" err="1" smtClean="0"/>
              <a:t>students</a:t>
            </a:r>
            <a:r>
              <a:rPr lang="tr-TR" dirty="0" smtClean="0"/>
              <a:t> </a:t>
            </a:r>
            <a:r>
              <a:rPr lang="tr-TR" dirty="0" err="1" smtClean="0"/>
              <a:t>are</a:t>
            </a:r>
            <a:r>
              <a:rPr lang="tr-TR" dirty="0" smtClean="0"/>
              <a:t> </a:t>
            </a:r>
            <a:r>
              <a:rPr lang="tr-TR" dirty="0" err="1" smtClean="0"/>
              <a:t>under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average</a:t>
            </a:r>
            <a:r>
              <a:rPr lang="tr-TR" dirty="0" smtClean="0"/>
              <a:t>. </a:t>
            </a:r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11</a:t>
            </a:fld>
            <a:endParaRPr lang="tr-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Example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type 10 integers of an array and an integer V. The program must search if V is in the array of 10 integers. The program writes "V is in the array" or "V is not in the array".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12</a:t>
            </a:fld>
            <a:endParaRPr lang="tr-T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Solution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 &lt;</a:t>
            </a:r>
            <a:r>
              <a:rPr lang="tr-TR" dirty="0" err="1" smtClean="0"/>
              <a:t>stdio</a:t>
            </a:r>
            <a:r>
              <a:rPr lang="tr-TR" dirty="0" smtClean="0"/>
              <a:t>.h&gt;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N = 10;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(){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t[N], i=0, V 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Type</a:t>
            </a:r>
            <a:r>
              <a:rPr lang="tr-TR" dirty="0" smtClean="0"/>
              <a:t> 10 </a:t>
            </a:r>
            <a:r>
              <a:rPr lang="tr-TR" dirty="0" err="1" smtClean="0"/>
              <a:t>integers</a:t>
            </a:r>
            <a:r>
              <a:rPr lang="tr-TR" dirty="0" smtClean="0"/>
              <a:t>: \n“);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 (i = 0; i &lt; N; i++)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scanf</a:t>
            </a:r>
            <a:r>
              <a:rPr lang="tr-TR" dirty="0" smtClean="0"/>
              <a:t>(“%d”, &amp;t[i]);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printf</a:t>
            </a:r>
            <a:r>
              <a:rPr lang="tr-TR" dirty="0" smtClean="0"/>
              <a:t>("</a:t>
            </a:r>
            <a:r>
              <a:rPr lang="tr-TR" dirty="0" err="1" smtClean="0"/>
              <a:t>Type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value</a:t>
            </a:r>
            <a:r>
              <a:rPr lang="tr-TR" dirty="0" smtClean="0"/>
              <a:t> of V: “);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scanf</a:t>
            </a:r>
            <a:r>
              <a:rPr lang="tr-TR" dirty="0" smtClean="0"/>
              <a:t>(“%d”, &amp;V);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for</a:t>
            </a:r>
            <a:r>
              <a:rPr lang="tr-TR" dirty="0" smtClean="0"/>
              <a:t> (i = 0; i &lt; N; i++){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if</a:t>
            </a:r>
            <a:r>
              <a:rPr lang="tr-TR" dirty="0" smtClean="0"/>
              <a:t> (t[i] == V)</a:t>
            </a:r>
          </a:p>
          <a:p>
            <a:pPr>
              <a:buNone/>
            </a:pPr>
            <a:r>
              <a:rPr lang="tr-TR" dirty="0" smtClean="0"/>
              <a:t>		{</a:t>
            </a:r>
          </a:p>
          <a:p>
            <a:pPr>
              <a:buNone/>
            </a:pPr>
            <a:r>
              <a:rPr lang="tr-TR" dirty="0" smtClean="0"/>
              <a:t>		    </a:t>
            </a:r>
            <a:r>
              <a:rPr lang="tr-TR" dirty="0" err="1" smtClean="0"/>
              <a:t>printf</a:t>
            </a:r>
            <a:r>
              <a:rPr lang="tr-TR" dirty="0" smtClean="0"/>
              <a:t>("V is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\n“);	//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,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	    </a:t>
            </a: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pPr>
              <a:buNone/>
            </a:pPr>
            <a:r>
              <a:rPr lang="tr-TR" dirty="0" smtClean="0"/>
              <a:t>		}</a:t>
            </a:r>
          </a:p>
          <a:p>
            <a:pPr>
              <a:buNone/>
            </a:pPr>
            <a:r>
              <a:rPr lang="tr-TR" dirty="0" smtClean="0"/>
              <a:t>	}</a:t>
            </a:r>
          </a:p>
          <a:p>
            <a:pPr>
              <a:buNone/>
            </a:pPr>
            <a:r>
              <a:rPr lang="tr-TR" dirty="0" smtClean="0"/>
              <a:t>		</a:t>
            </a:r>
            <a:r>
              <a:rPr lang="tr-TR" dirty="0" err="1" smtClean="0"/>
              <a:t>printf</a:t>
            </a:r>
            <a:r>
              <a:rPr lang="tr-TR" dirty="0" smtClean="0"/>
              <a:t>("V is not in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array</a:t>
            </a:r>
            <a:r>
              <a:rPr lang="tr-TR" dirty="0" smtClean="0"/>
              <a:t>\n“);	//</a:t>
            </a:r>
            <a:r>
              <a:rPr lang="tr-TR" dirty="0" err="1" smtClean="0"/>
              <a:t>If</a:t>
            </a:r>
            <a:r>
              <a:rPr lang="tr-TR" dirty="0" smtClean="0"/>
              <a:t> not </a:t>
            </a:r>
            <a:r>
              <a:rPr lang="tr-TR" dirty="0" err="1" smtClean="0"/>
              <a:t>found</a:t>
            </a:r>
            <a:r>
              <a:rPr lang="tr-TR" dirty="0" smtClean="0"/>
              <a:t>, </a:t>
            </a:r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and</a:t>
            </a:r>
            <a:r>
              <a:rPr lang="tr-TR" dirty="0" smtClean="0"/>
              <a:t> </a:t>
            </a:r>
            <a:r>
              <a:rPr lang="tr-TR" dirty="0" err="1" smtClean="0"/>
              <a:t>return</a:t>
            </a:r>
            <a:endParaRPr lang="tr-TR" dirty="0" smtClean="0"/>
          </a:p>
          <a:p>
            <a:pPr>
              <a:buNone/>
            </a:pP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13</a:t>
            </a:fld>
            <a:endParaRPr lang="tr-T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/>
              <a:t>Function </a:t>
            </a:r>
            <a:r>
              <a:rPr lang="en-US" sz="2800" b="1" dirty="0" smtClean="0">
                <a:solidFill>
                  <a:srgbClr val="FF0000"/>
                </a:solidFill>
              </a:rPr>
              <a:t>definition</a:t>
            </a:r>
            <a:endParaRPr lang="tr-TR" sz="28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800" i="1" dirty="0" err="1" smtClean="0">
                <a:solidFill>
                  <a:schemeClr val="accent3">
                    <a:lumMod val="50000"/>
                  </a:schemeClr>
                </a:solidFill>
              </a:rPr>
              <a:t>return_type</a:t>
            </a:r>
            <a:r>
              <a:rPr lang="en-US" sz="2800" i="1" dirty="0" smtClean="0"/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function_name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parameter declarations</a:t>
            </a:r>
            <a:r>
              <a:rPr lang="en-US" sz="2800" dirty="0" smtClean="0"/>
              <a:t>)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{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statement-1;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	statement-2;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…</a:t>
            </a:r>
          </a:p>
          <a:p>
            <a:pPr>
              <a:buFont typeface="Arial" charset="0"/>
              <a:buNone/>
              <a:defRPr/>
            </a:pPr>
            <a:r>
              <a:rPr lang="en-US" sz="2800" dirty="0" smtClean="0">
                <a:solidFill>
                  <a:schemeClr val="accent6">
                    <a:lumMod val="50000"/>
                  </a:schemeClr>
                </a:solidFill>
              </a:rPr>
              <a:t>}</a:t>
            </a:r>
          </a:p>
          <a:p>
            <a:pPr>
              <a:defRPr/>
            </a:pPr>
            <a:r>
              <a:rPr lang="en-US" dirty="0" smtClean="0"/>
              <a:t>if is </a:t>
            </a:r>
            <a:r>
              <a:rPr lang="en-US" i="1" dirty="0" err="1" smtClean="0">
                <a:solidFill>
                  <a:schemeClr val="accent3">
                    <a:lumMod val="50000"/>
                  </a:schemeClr>
                </a:solidFill>
              </a:rPr>
              <a:t>return_type</a:t>
            </a:r>
            <a:r>
              <a:rPr lang="en-US" i="1" dirty="0" smtClean="0"/>
              <a:t> </a:t>
            </a:r>
            <a:r>
              <a:rPr lang="en-US" dirty="0" smtClean="0"/>
              <a:t>not void, “return” statement has to be used:</a:t>
            </a:r>
          </a:p>
          <a:p>
            <a:pPr lvl="1">
              <a:buFont typeface="Arial" charset="0"/>
              <a:buNone/>
              <a:defRPr/>
            </a:pPr>
            <a:r>
              <a:rPr lang="en-US" dirty="0" smtClean="0">
                <a:solidFill>
                  <a:srgbClr val="C00000"/>
                </a:solidFill>
              </a:rPr>
              <a:t>return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</a:rPr>
              <a:t>expression</a:t>
            </a:r>
            <a:r>
              <a:rPr lang="en-US" dirty="0" smtClean="0"/>
              <a:t>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14</a:t>
            </a:fld>
            <a:endParaRPr lang="tr-TR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  <a:defRPr/>
            </a:pPr>
            <a:r>
              <a:rPr lang="en-US" sz="2800" b="1" dirty="0" smtClean="0"/>
              <a:t>Function </a:t>
            </a:r>
            <a:r>
              <a:rPr lang="en-US" sz="2800" b="1" dirty="0" smtClean="0">
                <a:solidFill>
                  <a:srgbClr val="FF0000"/>
                </a:solidFill>
              </a:rPr>
              <a:t>declaration</a:t>
            </a:r>
            <a:endParaRPr lang="tr-TR" sz="2800" b="1" i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>
              <a:defRPr/>
            </a:pPr>
            <a:r>
              <a:rPr lang="en-US" sz="2800" i="1" dirty="0" err="1" smtClean="0">
                <a:solidFill>
                  <a:schemeClr val="accent3">
                    <a:lumMod val="50000"/>
                  </a:schemeClr>
                </a:solidFill>
              </a:rPr>
              <a:t>return_type</a:t>
            </a:r>
            <a:r>
              <a:rPr lang="en-US" sz="2800" i="1" dirty="0" smtClean="0"/>
              <a:t> </a:t>
            </a: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function_name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list-of-</a:t>
            </a:r>
            <a:r>
              <a:rPr lang="en-US" sz="2800" dirty="0" err="1" smtClean="0">
                <a:solidFill>
                  <a:srgbClr val="FF0000"/>
                </a:solidFill>
              </a:rPr>
              <a:t>params</a:t>
            </a:r>
            <a:r>
              <a:rPr lang="en-US" sz="2800" dirty="0" smtClean="0"/>
              <a:t>);</a:t>
            </a:r>
          </a:p>
          <a:p>
            <a:pPr>
              <a:defRPr/>
            </a:pPr>
            <a:r>
              <a:rPr lang="en-US" sz="2800" dirty="0" smtClean="0"/>
              <a:t>The parameters have to have the same types as in the function definition although the names of the parameters may differ.</a:t>
            </a:r>
          </a:p>
          <a:p>
            <a:pPr>
              <a:defRPr/>
            </a:pPr>
            <a:r>
              <a:rPr lang="en-US" sz="2800" dirty="0" smtClean="0"/>
              <a:t>Example:</a:t>
            </a:r>
          </a:p>
          <a:p>
            <a:pPr lvl="1">
              <a:defRPr/>
            </a:pPr>
            <a:r>
              <a:rPr lang="en-US" sz="2400" dirty="0" err="1" smtClean="0"/>
              <a:t>int</a:t>
            </a:r>
            <a:r>
              <a:rPr lang="en-US" sz="2400" dirty="0" smtClean="0"/>
              <a:t> factorial(</a:t>
            </a:r>
            <a:r>
              <a:rPr lang="en-US" sz="2400" dirty="0" err="1" smtClean="0"/>
              <a:t>int</a:t>
            </a:r>
            <a:r>
              <a:rPr lang="en-US" sz="2400" dirty="0" smtClean="0"/>
              <a:t> N);</a:t>
            </a:r>
          </a:p>
          <a:p>
            <a:pPr lvl="1">
              <a:defRPr/>
            </a:pPr>
            <a:r>
              <a:rPr lang="en-US" sz="2400" dirty="0" smtClean="0"/>
              <a:t>void </a:t>
            </a:r>
            <a:r>
              <a:rPr lang="en-US" sz="2400" dirty="0" err="1" smtClean="0"/>
              <a:t>print_matrix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matrix[N][M]);</a:t>
            </a:r>
          </a:p>
          <a:p>
            <a:pPr>
              <a:defRPr/>
            </a:pPr>
            <a:r>
              <a:rPr lang="en-US" sz="2800" dirty="0" smtClean="0"/>
              <a:t>If a function is used before it is defined, it has to be declared first.</a:t>
            </a:r>
          </a:p>
          <a:p>
            <a:pPr>
              <a:defRPr/>
            </a:pPr>
            <a:endParaRPr lang="en-US" sz="2800" dirty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15</a:t>
            </a:fld>
            <a:endParaRPr lang="tr-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sz="2800" b="1" dirty="0" smtClean="0"/>
              <a:t>Function </a:t>
            </a:r>
            <a:r>
              <a:rPr lang="en-US" sz="2800" b="1" dirty="0" smtClean="0">
                <a:solidFill>
                  <a:srgbClr val="FF0000"/>
                </a:solidFill>
              </a:rPr>
              <a:t>call</a:t>
            </a:r>
            <a:endParaRPr lang="tr-TR" sz="2800" b="1" dirty="0" smtClean="0">
              <a:solidFill>
                <a:srgbClr val="FF0000"/>
              </a:solidFill>
            </a:endParaRPr>
          </a:p>
          <a:p>
            <a:pPr>
              <a:buFont typeface="Arial" charset="0"/>
              <a:buNone/>
              <a:defRPr/>
            </a:pPr>
            <a:r>
              <a:rPr lang="en-US" sz="2800" dirty="0" err="1" smtClean="0">
                <a:solidFill>
                  <a:schemeClr val="accent1">
                    <a:lumMod val="75000"/>
                  </a:schemeClr>
                </a:solidFill>
              </a:rPr>
              <a:t>function_name</a:t>
            </a:r>
            <a:r>
              <a:rPr lang="en-US" sz="2800" dirty="0" smtClean="0"/>
              <a:t>(</a:t>
            </a:r>
            <a:r>
              <a:rPr lang="en-US" sz="2800" dirty="0" smtClean="0">
                <a:solidFill>
                  <a:srgbClr val="FF0000"/>
                </a:solidFill>
              </a:rPr>
              <a:t>list of arguments</a:t>
            </a:r>
            <a:r>
              <a:rPr lang="en-US" sz="2800" dirty="0" smtClean="0"/>
              <a:t>)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Example:</a:t>
            </a:r>
          </a:p>
          <a:p>
            <a:pPr lvl="1">
              <a:defRPr/>
            </a:pPr>
            <a:r>
              <a:rPr lang="en-US" dirty="0" smtClean="0"/>
              <a:t>Function declaration: 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greatest(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B, </a:t>
            </a:r>
            <a:r>
              <a:rPr lang="en-US" dirty="0" err="1" smtClean="0"/>
              <a:t>int</a:t>
            </a:r>
            <a:r>
              <a:rPr lang="en-US" dirty="0" smtClean="0"/>
              <a:t> C);</a:t>
            </a:r>
          </a:p>
          <a:p>
            <a:pPr lvl="1">
              <a:defRPr/>
            </a:pPr>
            <a:r>
              <a:rPr lang="en-US" dirty="0" smtClean="0"/>
              <a:t>Example function call:</a:t>
            </a:r>
          </a:p>
          <a:p>
            <a:pPr lvl="1">
              <a:buFont typeface="Arial" charset="0"/>
              <a:buNone/>
              <a:defRPr/>
            </a:pPr>
            <a:r>
              <a:rPr lang="en-US" dirty="0" err="1" smtClean="0"/>
              <a:t>printf</a:t>
            </a:r>
            <a:r>
              <a:rPr lang="en-US" dirty="0" smtClean="0"/>
              <a:t>(“%d\n”, greatest(10, 20, -10));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16</a:t>
            </a:fld>
            <a:endParaRPr lang="tr-T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382000" cy="48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Call by Value</a:t>
            </a:r>
            <a:endParaRPr lang="tr-TR" b="1" dirty="0" smtClean="0"/>
          </a:p>
          <a:p>
            <a:r>
              <a:rPr lang="en-US" dirty="0" smtClean="0"/>
              <a:t>The arguments of the function are just copies of the passed data!</a:t>
            </a:r>
          </a:p>
          <a:p>
            <a:pPr>
              <a:spcBef>
                <a:spcPct val="0"/>
              </a:spcBef>
              <a:buFont typeface="Arial" charset="0"/>
              <a:buNone/>
            </a:pPr>
            <a:endParaRPr lang="en-US" sz="2000" dirty="0" smtClean="0"/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void f(</a:t>
            </a:r>
            <a:r>
              <a:rPr lang="en-US" sz="2400" dirty="0" err="1" smtClean="0"/>
              <a:t>int</a:t>
            </a:r>
            <a:r>
              <a:rPr lang="en-US" sz="2400" dirty="0" smtClean="0"/>
              <a:t> a)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{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a = 10 * a;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}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void g(</a:t>
            </a:r>
            <a:r>
              <a:rPr lang="en-US" sz="2400" dirty="0" err="1" smtClean="0"/>
              <a:t>int</a:t>
            </a:r>
            <a:r>
              <a:rPr lang="en-US" sz="2400" dirty="0" smtClean="0"/>
              <a:t> b)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{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b = 10;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f(b);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printf</a:t>
            </a:r>
            <a:r>
              <a:rPr lang="en-US" sz="2400" dirty="0" smtClean="0"/>
              <a:t>(“%d”,  b);</a:t>
            </a:r>
          </a:p>
          <a:p>
            <a:pPr lvl="1">
              <a:spcBef>
                <a:spcPct val="0"/>
              </a:spcBef>
              <a:buFont typeface="Arial" charset="0"/>
              <a:buNone/>
            </a:pPr>
            <a:r>
              <a:rPr lang="en-US" sz="2400" dirty="0" smtClean="0"/>
              <a:t>}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17</a:t>
            </a:fld>
            <a:endParaRPr lang="tr-T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/>
              <a:t>Call by Value</a:t>
            </a:r>
            <a:endParaRPr lang="tr-TR" sz="3600" b="1" dirty="0" smtClean="0"/>
          </a:p>
          <a:p>
            <a:r>
              <a:rPr lang="en-US" sz="3600" dirty="0" smtClean="0"/>
              <a:t>So, what do we do? How can I get the changed value?</a:t>
            </a:r>
          </a:p>
          <a:p>
            <a:pPr lvl="1"/>
            <a:r>
              <a:rPr lang="en-US" sz="3200" dirty="0" smtClean="0"/>
              <a:t>You can use the “return” statement for a variable.</a:t>
            </a:r>
          </a:p>
          <a:p>
            <a:pPr lvl="1"/>
            <a:r>
              <a:rPr lang="en-US" sz="3200" dirty="0" smtClean="0"/>
              <a:t>If you have more than one variable, you can use global variables.</a:t>
            </a:r>
          </a:p>
          <a:p>
            <a:pPr lvl="1"/>
            <a:r>
              <a:rPr lang="en-US" sz="3200" dirty="0" smtClean="0"/>
              <a:t>Or, you can use pointers! 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18</a:t>
            </a:fld>
            <a:endParaRPr lang="tr-TR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Tracking Function Calls</a:t>
            </a:r>
            <a:endParaRPr lang="tr-TR" dirty="0" smtClean="0"/>
          </a:p>
          <a:p>
            <a:r>
              <a:rPr lang="en-US" dirty="0" smtClean="0"/>
              <a:t>Function calls are</a:t>
            </a:r>
            <a:endParaRPr lang="tr-TR" dirty="0" smtClean="0"/>
          </a:p>
          <a:p>
            <a:pPr>
              <a:buNone/>
            </a:pPr>
            <a:r>
              <a:rPr lang="en-US" dirty="0" smtClean="0"/>
              <a:t>“traced” using </a:t>
            </a:r>
            <a:r>
              <a:rPr lang="en-US" dirty="0" smtClean="0">
                <a:solidFill>
                  <a:srgbClr val="FF0000"/>
                </a:solidFill>
              </a:rPr>
              <a:t>call stack</a:t>
            </a:r>
            <a:r>
              <a:rPr lang="en-US" dirty="0" smtClean="0"/>
              <a:t>.</a:t>
            </a:r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print"/>
          <a:srcRect t="14635" r="48750" b="31706"/>
          <a:stretch>
            <a:fillRect/>
          </a:stretch>
        </p:blipFill>
        <p:spPr bwMode="auto">
          <a:xfrm>
            <a:off x="4648200" y="2133600"/>
            <a:ext cx="4495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19</a:t>
            </a:fld>
            <a:endParaRPr lang="tr-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 smtClean="0"/>
              <a:t>Week</a:t>
            </a:r>
            <a:r>
              <a:rPr lang="tr-TR" b="1" dirty="0" smtClean="0"/>
              <a:t> 1 - </a:t>
            </a:r>
            <a:r>
              <a:rPr lang="tr-TR" b="1" dirty="0" err="1" smtClean="0"/>
              <a:t>Lecture</a:t>
            </a:r>
            <a:r>
              <a:rPr lang="tr-TR" b="1" dirty="0" smtClean="0"/>
              <a:t> </a:t>
            </a:r>
            <a:endParaRPr lang="tr-TR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tr-TR" b="1" dirty="0" err="1" smtClean="0"/>
              <a:t>Today</a:t>
            </a:r>
            <a:endParaRPr lang="tr-TR" b="1" dirty="0" smtClean="0"/>
          </a:p>
          <a:p>
            <a:pPr marL="0" indent="0">
              <a:buNone/>
            </a:pP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will</a:t>
            </a:r>
            <a:r>
              <a:rPr lang="tr-TR" dirty="0" smtClean="0"/>
              <a:t> </a:t>
            </a:r>
            <a:r>
              <a:rPr lang="tr-TR" dirty="0" err="1" smtClean="0"/>
              <a:t>cover</a:t>
            </a:r>
            <a:r>
              <a:rPr lang="tr-TR" dirty="0" smtClean="0"/>
              <a:t>;</a:t>
            </a:r>
          </a:p>
          <a:p>
            <a:r>
              <a:rPr lang="tr-TR" dirty="0" err="1" smtClean="0"/>
              <a:t>Collection</a:t>
            </a:r>
            <a:r>
              <a:rPr lang="tr-TR" dirty="0" smtClean="0"/>
              <a:t> of data, </a:t>
            </a:r>
            <a:r>
              <a:rPr lang="tr-TR" dirty="0" err="1" smtClean="0"/>
              <a:t>Arrays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Arrays of Numerical Values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Accessing Array Elements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Initializing Arrays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Strings: Arrays of characters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en-US" dirty="0" smtClean="0"/>
              <a:t>Multi-dimensional Arrays</a:t>
            </a:r>
            <a:endParaRPr lang="tr-TR" dirty="0" smtClean="0"/>
          </a:p>
          <a:p>
            <a:pPr lvl="3">
              <a:buFont typeface="Wingdings" pitchFamily="2" charset="2"/>
              <a:buChar char="Ø"/>
            </a:pPr>
            <a:endParaRPr lang="tr-TR" dirty="0" smtClean="0"/>
          </a:p>
          <a:p>
            <a:r>
              <a:rPr lang="tr-TR" dirty="0" err="1" smtClean="0"/>
              <a:t>Functions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Definition</a:t>
            </a:r>
            <a:endParaRPr lang="tr-TR" dirty="0" smtClean="0"/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Call</a:t>
            </a:r>
            <a:r>
              <a:rPr lang="tr-TR" dirty="0" smtClean="0"/>
              <a:t>(</a:t>
            </a:r>
            <a:r>
              <a:rPr lang="tr-TR" dirty="0" err="1" smtClean="0"/>
              <a:t>call</a:t>
            </a:r>
            <a:r>
              <a:rPr lang="tr-TR" dirty="0" smtClean="0"/>
              <a:t>-</a:t>
            </a:r>
            <a:r>
              <a:rPr lang="tr-TR" dirty="0" err="1" smtClean="0"/>
              <a:t>by</a:t>
            </a:r>
            <a:r>
              <a:rPr lang="tr-TR" dirty="0" smtClean="0"/>
              <a:t>-</a:t>
            </a:r>
            <a:r>
              <a:rPr lang="tr-TR" dirty="0" err="1" smtClean="0"/>
              <a:t>value</a:t>
            </a:r>
            <a:r>
              <a:rPr lang="tr-TR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Prototypes</a:t>
            </a:r>
            <a:r>
              <a:rPr lang="tr-TR" dirty="0" smtClean="0"/>
              <a:t>(</a:t>
            </a:r>
            <a:r>
              <a:rPr lang="tr-TR" dirty="0" err="1" smtClean="0"/>
              <a:t>header</a:t>
            </a:r>
            <a:r>
              <a:rPr lang="tr-TR" dirty="0" smtClean="0"/>
              <a:t> </a:t>
            </a:r>
            <a:r>
              <a:rPr lang="tr-TR" dirty="0" err="1" smtClean="0"/>
              <a:t>files</a:t>
            </a:r>
            <a:r>
              <a:rPr lang="tr-TR" dirty="0" smtClean="0"/>
              <a:t>)</a:t>
            </a:r>
          </a:p>
          <a:p>
            <a:pPr lvl="1">
              <a:buFont typeface="Wingdings" pitchFamily="2" charset="2"/>
              <a:buChar char="Ø"/>
            </a:pPr>
            <a:r>
              <a:rPr lang="tr-TR" dirty="0" err="1" smtClean="0"/>
              <a:t>Recursion</a:t>
            </a:r>
            <a:endParaRPr lang="tr-TR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511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en-US" b="1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Namespaces</a:t>
            </a:r>
            <a:endParaRPr lang="tr-TR" b="1" dirty="0" smtClean="0"/>
          </a:p>
          <a:p>
            <a:r>
              <a:rPr lang="en-US" dirty="0" smtClean="0"/>
              <a:t>Determines where the definition of variables are valid!</a:t>
            </a:r>
          </a:p>
          <a:p>
            <a:r>
              <a:rPr lang="en-US" dirty="0" smtClean="0"/>
              <a:t>Global space.</a:t>
            </a:r>
          </a:p>
          <a:p>
            <a:r>
              <a:rPr lang="en-US" dirty="0" smtClean="0"/>
              <a:t>main() function space.</a:t>
            </a:r>
          </a:p>
          <a:p>
            <a:r>
              <a:rPr lang="en-US" dirty="0" smtClean="0"/>
              <a:t>Block structures.</a:t>
            </a:r>
          </a:p>
          <a:p>
            <a:endParaRPr lang="en-US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20</a:t>
            </a:fld>
            <a:endParaRPr lang="tr-TR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 t="9756" r="31876" b="18700"/>
          <a:stretch>
            <a:fillRect/>
          </a:stretch>
        </p:blipFill>
        <p:spPr bwMode="auto">
          <a:xfrm>
            <a:off x="228600" y="1676400"/>
            <a:ext cx="8382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5" name="TextBox 6"/>
          <p:cNvSpPr txBox="1">
            <a:spLocks noChangeArrowheads="1"/>
          </p:cNvSpPr>
          <p:nvPr/>
        </p:nvSpPr>
        <p:spPr bwMode="auto">
          <a:xfrm>
            <a:off x="0" y="38100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Namespace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1828801"/>
            <a:ext cx="2438400" cy="2062103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/>
              <a:t>Output:</a:t>
            </a:r>
          </a:p>
          <a:p>
            <a:pPr>
              <a:defRPr/>
            </a:pPr>
            <a:r>
              <a:rPr lang="en-US" sz="1600" dirty="0"/>
              <a:t>a in block structure = 20</a:t>
            </a:r>
          </a:p>
          <a:p>
            <a:pPr>
              <a:defRPr/>
            </a:pPr>
            <a:r>
              <a:rPr lang="en-US" sz="1600" dirty="0"/>
              <a:t>a in main() = 10</a:t>
            </a:r>
          </a:p>
          <a:p>
            <a:pPr>
              <a:defRPr/>
            </a:pPr>
            <a:r>
              <a:rPr lang="en-US" sz="1600" dirty="0"/>
              <a:t>a in f() = 10</a:t>
            </a:r>
          </a:p>
          <a:p>
            <a:pPr>
              <a:defRPr/>
            </a:pPr>
            <a:r>
              <a:rPr lang="en-US" sz="1600" dirty="0"/>
              <a:t>a in g() = 30</a:t>
            </a:r>
          </a:p>
          <a:p>
            <a:pPr>
              <a:defRPr/>
            </a:pPr>
            <a:r>
              <a:rPr lang="en-US" sz="1600" dirty="0"/>
              <a:t>a in h() = 0</a:t>
            </a:r>
          </a:p>
          <a:p>
            <a:pPr>
              <a:defRPr/>
            </a:pPr>
            <a:endParaRPr lang="en-US" sz="2400" dirty="0"/>
          </a:p>
        </p:txBody>
      </p:sp>
      <p:sp>
        <p:nvSpPr>
          <p:cNvPr id="5" name="4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 </a:t>
            </a:r>
            <a:endParaRPr lang="tr-TR" dirty="0"/>
          </a:p>
        </p:txBody>
      </p:sp>
      <p:sp>
        <p:nvSpPr>
          <p:cNvPr id="6" name="5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dirty="0" smtClean="0"/>
              <a:t>  </a:t>
            </a:r>
            <a:endParaRPr lang="tr-TR" dirty="0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21</a:t>
            </a:fld>
            <a:endParaRPr lang="tr-TR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5400" y="3429000"/>
            <a:ext cx="4114800" cy="1905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Block Structure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void f(int bP)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{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int aL;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aL = 3;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endParaRPr lang="en-US" sz="2400" smtClean="0"/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{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	int aL;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	aL = 4;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	printf(“aL = %d\n”, aL);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}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	printf(“aL = %d\n”, aL);</a:t>
            </a:r>
          </a:p>
          <a:p>
            <a:pPr marL="0" indent="0" eaLnBrk="1" hangingPunct="1">
              <a:spcBef>
                <a:spcPct val="0"/>
              </a:spcBef>
              <a:buFont typeface="Arial" charset="0"/>
              <a:buNone/>
            </a:pPr>
            <a:r>
              <a:rPr lang="en-US" sz="2400" smtClean="0"/>
              <a:t>}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715000" y="4038600"/>
            <a:ext cx="762000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400800" y="3581400"/>
            <a:ext cx="2706688" cy="1323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285750" indent="-285750">
              <a:buFont typeface="Arial" charset="0"/>
              <a:buChar char="•"/>
              <a:defRPr/>
            </a:pPr>
            <a:r>
              <a:rPr lang="en-US" sz="2000" dirty="0"/>
              <a:t>Block Structure:</a:t>
            </a:r>
          </a:p>
          <a:p>
            <a:pPr>
              <a:defRPr/>
            </a:pPr>
            <a:r>
              <a:rPr lang="en-US" sz="2000" dirty="0"/>
              <a:t>      Statements enclosed</a:t>
            </a:r>
          </a:p>
          <a:p>
            <a:pPr>
              <a:defRPr/>
            </a:pPr>
            <a:r>
              <a:rPr lang="en-US" sz="2000" dirty="0"/>
              <a:t>       within braces.</a:t>
            </a:r>
          </a:p>
          <a:p>
            <a:pPr>
              <a:defRPr/>
            </a:pPr>
            <a:r>
              <a:rPr lang="en-US" sz="2000" dirty="0"/>
              <a:t>      </a:t>
            </a:r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22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tr-TR" sz="7000" b="1" dirty="0" err="1" smtClean="0"/>
              <a:t>Function</a:t>
            </a:r>
            <a:r>
              <a:rPr lang="tr-TR" sz="7000" b="1" dirty="0" smtClean="0"/>
              <a:t> </a:t>
            </a:r>
            <a:r>
              <a:rPr lang="tr-TR" sz="7000" b="1" dirty="0" err="1" smtClean="0"/>
              <a:t>Prototypes</a:t>
            </a:r>
            <a:endParaRPr lang="tr-TR" sz="7000" b="1" dirty="0" smtClean="0"/>
          </a:p>
          <a:p>
            <a:pPr>
              <a:buNone/>
            </a:pPr>
            <a:endParaRPr lang="tr-TR" sz="4500" dirty="0" smtClean="0"/>
          </a:p>
          <a:p>
            <a:pPr>
              <a:buNone/>
            </a:pPr>
            <a:r>
              <a:rPr lang="en-US" sz="4500" dirty="0" smtClean="0"/>
              <a:t>#include &lt;</a:t>
            </a:r>
            <a:r>
              <a:rPr lang="en-US" sz="4500" dirty="0" err="1" smtClean="0"/>
              <a:t>stdio.h</a:t>
            </a:r>
            <a:r>
              <a:rPr lang="en-US" sz="4500" dirty="0" smtClean="0"/>
              <a:t>&gt; </a:t>
            </a:r>
            <a:endParaRPr lang="tr-TR" sz="4500" dirty="0" smtClean="0"/>
          </a:p>
          <a:p>
            <a:pPr>
              <a:buNone/>
            </a:pPr>
            <a:r>
              <a:rPr lang="en-US" sz="4500" i="1" dirty="0" smtClean="0"/>
              <a:t>/* * If this prototype is provided, the compiler will catch the error * in main(). If it is omitted, then the error may go unnoticed. */</a:t>
            </a:r>
            <a:r>
              <a:rPr lang="en-US" sz="4500" dirty="0" smtClean="0"/>
              <a:t> </a:t>
            </a:r>
            <a:endParaRPr lang="tr-TR" sz="4500" dirty="0" smtClean="0"/>
          </a:p>
          <a:p>
            <a:pPr>
              <a:buNone/>
            </a:pP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fac</a:t>
            </a:r>
            <a:r>
              <a:rPr lang="en-US" sz="4500" dirty="0" smtClean="0"/>
              <a:t>(</a:t>
            </a:r>
            <a:r>
              <a:rPr lang="en-US" sz="4500" dirty="0" err="1" smtClean="0"/>
              <a:t>int</a:t>
            </a:r>
            <a:r>
              <a:rPr lang="en-US" sz="4500" dirty="0" smtClean="0"/>
              <a:t> n);</a:t>
            </a:r>
            <a:r>
              <a:rPr lang="tr-TR" sz="4500" dirty="0" smtClean="0"/>
              <a:t>		</a:t>
            </a:r>
            <a:r>
              <a:rPr lang="en-US" sz="4500" dirty="0" smtClean="0"/>
              <a:t> </a:t>
            </a:r>
            <a:r>
              <a:rPr lang="en-US" sz="4500" i="1" dirty="0" smtClean="0"/>
              <a:t>/* Prototype */</a:t>
            </a:r>
            <a:r>
              <a:rPr lang="en-US" sz="4500" dirty="0" smtClean="0"/>
              <a:t> </a:t>
            </a:r>
            <a:endParaRPr lang="tr-TR" sz="4500" dirty="0" smtClean="0"/>
          </a:p>
          <a:p>
            <a:pPr>
              <a:buNone/>
            </a:pPr>
            <a:r>
              <a:rPr lang="en-US" sz="4500" dirty="0" err="1" smtClean="0"/>
              <a:t>int</a:t>
            </a:r>
            <a:r>
              <a:rPr lang="en-US" sz="4500" dirty="0" smtClean="0"/>
              <a:t> main(void){ </a:t>
            </a:r>
            <a:endParaRPr lang="tr-TR" sz="4500" i="1" dirty="0" smtClean="0"/>
          </a:p>
          <a:p>
            <a:pPr>
              <a:buNone/>
            </a:pPr>
            <a:r>
              <a:rPr lang="tr-TR" sz="4500" dirty="0" smtClean="0"/>
              <a:t>	</a:t>
            </a:r>
            <a:r>
              <a:rPr lang="en-US" sz="4500" dirty="0" err="1" smtClean="0"/>
              <a:t>printf</a:t>
            </a:r>
            <a:r>
              <a:rPr lang="en-US" sz="4500" dirty="0" smtClean="0"/>
              <a:t>("%d</a:t>
            </a:r>
            <a:r>
              <a:rPr lang="en-US" sz="4500" b="1" dirty="0" smtClean="0"/>
              <a:t>\n</a:t>
            </a:r>
            <a:r>
              <a:rPr lang="en-US" sz="4500" dirty="0" smtClean="0"/>
              <a:t>", </a:t>
            </a:r>
            <a:r>
              <a:rPr lang="en-US" sz="4500" dirty="0" err="1" smtClean="0"/>
              <a:t>fac</a:t>
            </a:r>
            <a:r>
              <a:rPr lang="en-US" sz="4500" dirty="0" smtClean="0"/>
              <a:t>());</a:t>
            </a:r>
            <a:r>
              <a:rPr lang="tr-TR" sz="4500" dirty="0" smtClean="0"/>
              <a:t>	</a:t>
            </a:r>
            <a:r>
              <a:rPr lang="en-US" sz="4500" i="1" dirty="0" smtClean="0"/>
              <a:t> /* Calling function */</a:t>
            </a:r>
            <a:endParaRPr lang="tr-TR" sz="4500" dirty="0" smtClean="0"/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tr-TR" sz="4500" dirty="0" smtClean="0"/>
              <a:t>				</a:t>
            </a:r>
            <a:r>
              <a:rPr lang="en-US" sz="4500" i="1" dirty="0" smtClean="0"/>
              <a:t>/* Error: forgot argument to </a:t>
            </a:r>
            <a:r>
              <a:rPr lang="en-US" sz="4500" i="1" dirty="0" err="1" smtClean="0"/>
              <a:t>fac</a:t>
            </a:r>
            <a:r>
              <a:rPr lang="en-US" sz="4500" i="1" dirty="0" smtClean="0"/>
              <a:t> */</a:t>
            </a:r>
            <a:r>
              <a:rPr lang="en-US" sz="4500" dirty="0" smtClean="0"/>
              <a:t> </a:t>
            </a:r>
            <a:endParaRPr lang="tr-TR" sz="4500" dirty="0" smtClean="0"/>
          </a:p>
          <a:p>
            <a:pPr>
              <a:buNone/>
            </a:pPr>
            <a:r>
              <a:rPr lang="tr-TR" sz="4500" dirty="0" smtClean="0"/>
              <a:t>	</a:t>
            </a:r>
            <a:r>
              <a:rPr lang="en-US" sz="4500" dirty="0" smtClean="0"/>
              <a:t>return 0;}</a:t>
            </a:r>
            <a:endParaRPr lang="tr-TR" sz="4500" dirty="0" smtClean="0"/>
          </a:p>
          <a:p>
            <a:pPr>
              <a:buNone/>
            </a:pPr>
            <a:endParaRPr lang="tr-TR" sz="4500" dirty="0" smtClean="0"/>
          </a:p>
          <a:p>
            <a:pPr>
              <a:buNone/>
            </a:pPr>
            <a:r>
              <a:rPr lang="en-US" sz="4500" dirty="0" smtClean="0"/>
              <a:t> </a:t>
            </a:r>
            <a:r>
              <a:rPr lang="en-US" sz="4500" dirty="0" err="1" smtClean="0"/>
              <a:t>int</a:t>
            </a:r>
            <a:r>
              <a:rPr lang="en-US" sz="4500" dirty="0" smtClean="0"/>
              <a:t> </a:t>
            </a:r>
            <a:r>
              <a:rPr lang="en-US" sz="4500" dirty="0" err="1" smtClean="0"/>
              <a:t>fac</a:t>
            </a:r>
            <a:r>
              <a:rPr lang="en-US" sz="4500" dirty="0" smtClean="0"/>
              <a:t>(</a:t>
            </a:r>
            <a:r>
              <a:rPr lang="en-US" sz="4500" dirty="0" err="1" smtClean="0"/>
              <a:t>int</a:t>
            </a:r>
            <a:r>
              <a:rPr lang="en-US" sz="4500" dirty="0" smtClean="0"/>
              <a:t> n){</a:t>
            </a:r>
            <a:r>
              <a:rPr lang="tr-TR" sz="4500" dirty="0" smtClean="0"/>
              <a:t>		</a:t>
            </a:r>
            <a:r>
              <a:rPr lang="en-US" sz="4500" i="1" dirty="0" smtClean="0"/>
              <a:t>/* Called function */</a:t>
            </a:r>
            <a:r>
              <a:rPr lang="en-US" sz="4500" dirty="0" smtClean="0"/>
              <a:t> </a:t>
            </a:r>
            <a:endParaRPr lang="tr-TR" sz="4500" dirty="0" smtClean="0"/>
          </a:p>
          <a:p>
            <a:pPr>
              <a:buNone/>
            </a:pPr>
            <a:r>
              <a:rPr lang="tr-TR" sz="4500" dirty="0" smtClean="0"/>
              <a:t>	</a:t>
            </a:r>
            <a:r>
              <a:rPr lang="en-US" sz="4500" dirty="0" smtClean="0"/>
              <a:t>if (n == 0) </a:t>
            </a:r>
            <a:endParaRPr lang="tr-TR" sz="4500" dirty="0" smtClean="0"/>
          </a:p>
          <a:p>
            <a:pPr>
              <a:buNone/>
            </a:pPr>
            <a:r>
              <a:rPr lang="tr-TR" sz="4500" dirty="0" smtClean="0"/>
              <a:t>		</a:t>
            </a:r>
            <a:r>
              <a:rPr lang="en-US" sz="4500" dirty="0" smtClean="0"/>
              <a:t>return 1; </a:t>
            </a:r>
            <a:endParaRPr lang="tr-TR" sz="4500" dirty="0" smtClean="0"/>
          </a:p>
          <a:p>
            <a:pPr>
              <a:buNone/>
            </a:pPr>
            <a:r>
              <a:rPr lang="tr-TR" sz="4500" dirty="0" smtClean="0"/>
              <a:t>	</a:t>
            </a:r>
            <a:r>
              <a:rPr lang="en-US" sz="4500" dirty="0" smtClean="0"/>
              <a:t>else </a:t>
            </a:r>
            <a:endParaRPr lang="tr-TR" sz="4500" dirty="0" smtClean="0"/>
          </a:p>
          <a:p>
            <a:pPr>
              <a:buNone/>
            </a:pPr>
            <a:r>
              <a:rPr lang="tr-TR" sz="4500" dirty="0" smtClean="0"/>
              <a:t>		</a:t>
            </a:r>
            <a:r>
              <a:rPr lang="en-US" sz="4500" dirty="0" smtClean="0"/>
              <a:t>return n * </a:t>
            </a:r>
            <a:r>
              <a:rPr lang="en-US" sz="4500" dirty="0" err="1" smtClean="0"/>
              <a:t>fac</a:t>
            </a:r>
            <a:r>
              <a:rPr lang="en-US" sz="4500" dirty="0" smtClean="0"/>
              <a:t>(n - 1); }</a:t>
            </a:r>
            <a:endParaRPr lang="tr-TR" sz="4500" b="1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23</a:t>
            </a:fld>
            <a:endParaRPr lang="tr-TR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Functions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 smtClean="0"/>
              <a:t>Recursion</a:t>
            </a:r>
            <a:endParaRPr lang="tr-TR" b="1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24</a:t>
            </a:fld>
            <a:endParaRPr lang="tr-TR"/>
          </a:p>
        </p:txBody>
      </p:sp>
      <p:pic>
        <p:nvPicPr>
          <p:cNvPr id="6" name="5 Resim" descr="sierpinski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9600" y="2133600"/>
            <a:ext cx="1600200" cy="1600200"/>
          </a:xfrm>
          <a:prstGeom prst="rect">
            <a:avLst/>
          </a:prstGeom>
        </p:spPr>
      </p:pic>
      <p:pic>
        <p:nvPicPr>
          <p:cNvPr id="7" name="6 Resim" descr="sierpinski2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33800" y="1905000"/>
            <a:ext cx="1828800" cy="1828800"/>
          </a:xfrm>
          <a:prstGeom prst="rect">
            <a:avLst/>
          </a:prstGeom>
        </p:spPr>
      </p:pic>
      <p:pic>
        <p:nvPicPr>
          <p:cNvPr id="8" name="7 Resim" descr="sierpinski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934200" y="2057400"/>
            <a:ext cx="1752600" cy="1752600"/>
          </a:xfrm>
          <a:prstGeom prst="rect">
            <a:avLst/>
          </a:prstGeom>
        </p:spPr>
      </p:pic>
      <p:pic>
        <p:nvPicPr>
          <p:cNvPr id="9" name="8 Resim" descr="sierpinski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0" y="3962400"/>
            <a:ext cx="2133600" cy="2133600"/>
          </a:xfrm>
          <a:prstGeom prst="rect">
            <a:avLst/>
          </a:prstGeom>
        </p:spPr>
      </p:pic>
      <p:pic>
        <p:nvPicPr>
          <p:cNvPr id="10" name="9 Resim" descr="sierpinski5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791200" y="3810000"/>
            <a:ext cx="2286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Recursion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b="1" dirty="0" err="1" smtClean="0"/>
              <a:t>Recursive</a:t>
            </a:r>
            <a:r>
              <a:rPr lang="tr-TR" b="1" dirty="0" smtClean="0"/>
              <a:t> </a:t>
            </a:r>
            <a:r>
              <a:rPr lang="tr-TR" b="1" dirty="0" err="1" smtClean="0"/>
              <a:t>Tree</a:t>
            </a:r>
            <a:endParaRPr lang="tr-TR" b="1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25</a:t>
            </a:fld>
            <a:endParaRPr lang="tr-TR"/>
          </a:p>
        </p:txBody>
      </p:sp>
      <p:pic>
        <p:nvPicPr>
          <p:cNvPr id="2050" name="Picture 2" descr="C:\Documents and Settings\pınar\Desktop\Hasan\C-C++ Ders Materyalleri\recursive-trees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2895600"/>
            <a:ext cx="8270766" cy="193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Recursion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tr-TR" b="1" dirty="0" err="1" smtClean="0"/>
              <a:t>Towers</a:t>
            </a:r>
            <a:r>
              <a:rPr lang="tr-TR" b="1" dirty="0" smtClean="0"/>
              <a:t> of </a:t>
            </a:r>
            <a:r>
              <a:rPr lang="tr-TR" b="1" dirty="0" err="1" smtClean="0"/>
              <a:t>Hanoi</a:t>
            </a:r>
            <a:endParaRPr lang="tr-TR" b="1" dirty="0" smtClean="0"/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en-US" dirty="0" smtClean="0"/>
              <a:t>Computing the recurrence relation for n = 4:</a:t>
            </a:r>
            <a:endParaRPr lang="tr-TR" dirty="0" smtClean="0"/>
          </a:p>
          <a:p>
            <a:pPr>
              <a:buNone/>
            </a:pPr>
            <a:r>
              <a:rPr lang="en-US" sz="2200" dirty="0" err="1" smtClean="0"/>
              <a:t>hanoi</a:t>
            </a:r>
            <a:r>
              <a:rPr lang="en-US" sz="2200" dirty="0" smtClean="0"/>
              <a:t>(4)</a:t>
            </a:r>
            <a:r>
              <a:rPr lang="tr-TR" sz="2200" dirty="0" smtClean="0"/>
              <a:t>	</a:t>
            </a:r>
            <a:r>
              <a:rPr lang="en-US" sz="2200" dirty="0" smtClean="0"/>
              <a:t>= 2*</a:t>
            </a:r>
            <a:r>
              <a:rPr lang="en-US" sz="2200" dirty="0" err="1" smtClean="0"/>
              <a:t>hanoi</a:t>
            </a:r>
            <a:r>
              <a:rPr lang="en-US" sz="2200" dirty="0" smtClean="0"/>
              <a:t>(3) + 1</a:t>
            </a: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			</a:t>
            </a:r>
            <a:r>
              <a:rPr lang="en-US" sz="2200" dirty="0" smtClean="0"/>
              <a:t>= 2*(2*</a:t>
            </a:r>
            <a:r>
              <a:rPr lang="en-US" sz="2200" dirty="0" err="1" smtClean="0"/>
              <a:t>hanoi</a:t>
            </a:r>
            <a:r>
              <a:rPr lang="en-US" sz="2200" dirty="0" smtClean="0"/>
              <a:t>(2) + 1) + 1</a:t>
            </a: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			</a:t>
            </a:r>
            <a:r>
              <a:rPr lang="en-US" sz="2200" dirty="0" smtClean="0"/>
              <a:t>= 2*(2*(2*</a:t>
            </a:r>
            <a:r>
              <a:rPr lang="en-US" sz="2200" dirty="0" err="1" smtClean="0"/>
              <a:t>hanoi</a:t>
            </a:r>
            <a:r>
              <a:rPr lang="en-US" sz="2200" dirty="0" smtClean="0"/>
              <a:t>(1) + 1) + 1) + 1</a:t>
            </a: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			</a:t>
            </a:r>
            <a:r>
              <a:rPr lang="en-US" sz="2200" dirty="0" smtClean="0"/>
              <a:t>= 2*(2*(2*1 + 1) + 1) + 1</a:t>
            </a: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			</a:t>
            </a:r>
            <a:r>
              <a:rPr lang="en-US" sz="2200" dirty="0" smtClean="0"/>
              <a:t>= 2*(2*(3) + 1) + 1</a:t>
            </a:r>
            <a:endParaRPr lang="tr-TR" sz="2200" dirty="0" smtClean="0"/>
          </a:p>
          <a:p>
            <a:pPr>
              <a:buNone/>
            </a:pPr>
            <a:r>
              <a:rPr lang="tr-TR" sz="2200" dirty="0" smtClean="0"/>
              <a:t>			</a:t>
            </a:r>
            <a:r>
              <a:rPr lang="en-US" sz="2200" dirty="0" smtClean="0"/>
              <a:t>= 2*(7) + 1 = 15 </a:t>
            </a:r>
            <a:r>
              <a:rPr lang="en-US" dirty="0" smtClean="0"/>
              <a:t/>
            </a:r>
            <a:br>
              <a:rPr lang="en-US" dirty="0" smtClean="0"/>
            </a:b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26</a:t>
            </a:fld>
            <a:endParaRPr lang="tr-TR"/>
          </a:p>
        </p:txBody>
      </p:sp>
      <p:pic>
        <p:nvPicPr>
          <p:cNvPr id="1026" name="Picture 2" descr="C:\Documents and Settings\pınar\Desktop\Hasan\86372d4710c0760289be4efe2de04111 (1)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752600"/>
            <a:ext cx="4415790" cy="7239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Functions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Recursion</a:t>
            </a:r>
          </a:p>
          <a:p>
            <a:pPr lvl="1" eaLnBrk="1" hangingPunct="1"/>
            <a:r>
              <a:rPr lang="en-US" dirty="0" smtClean="0"/>
              <a:t>Function calls itself.</a:t>
            </a:r>
          </a:p>
        </p:txBody>
      </p:sp>
      <p:sp>
        <p:nvSpPr>
          <p:cNvPr id="6148" name="Content Placeholder 2"/>
          <p:cNvSpPr txBox="1">
            <a:spLocks/>
          </p:cNvSpPr>
          <p:nvPr/>
        </p:nvSpPr>
        <p:spPr bwMode="auto">
          <a:xfrm>
            <a:off x="4572000" y="1828800"/>
            <a:ext cx="4038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int factorial(int nP)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{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	if(nP &lt;= 1 )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		return 1;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	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return nP * f(nP);</a:t>
            </a:r>
          </a:p>
          <a:p>
            <a:pPr>
              <a:spcBef>
                <a:spcPct val="20000"/>
              </a:spcBef>
              <a:buFont typeface="Arial" charset="0"/>
              <a:buNone/>
            </a:pPr>
            <a:r>
              <a:rPr lang="en-US" sz="3200"/>
              <a:t>}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533400" y="4648200"/>
            <a:ext cx="3352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3200" dirty="0">
                <a:solidFill>
                  <a:srgbClr val="FF0000"/>
                </a:solidFill>
              </a:rPr>
              <a:t>Limit:</a:t>
            </a:r>
          </a:p>
          <a:p>
            <a:pPr marL="742950" lvl="1" indent="-285750">
              <a:spcBef>
                <a:spcPct val="20000"/>
              </a:spcBef>
              <a:buFont typeface="Arial" charset="0"/>
              <a:buChar char="–"/>
            </a:pPr>
            <a:r>
              <a:rPr lang="en-US" sz="2800" dirty="0">
                <a:solidFill>
                  <a:srgbClr val="FF0000"/>
                </a:solidFill>
              </a:rPr>
              <a:t>The stack space!</a:t>
            </a:r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 dirty="0" smtClean="0"/>
              <a:t>Recursion </a:t>
            </a:r>
            <a:r>
              <a:rPr lang="en-US" b="1" dirty="0" err="1" smtClean="0"/>
              <a:t>vs</a:t>
            </a:r>
            <a:r>
              <a:rPr lang="en-US" b="1" dirty="0" smtClean="0"/>
              <a:t> Iteration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Recursion:</a:t>
            </a:r>
          </a:p>
          <a:p>
            <a:pPr lvl="1" eaLnBrk="1" hangingPunct="1"/>
            <a:r>
              <a:rPr lang="en-US" sz="3200" smtClean="0"/>
              <a:t>Limited number of calls</a:t>
            </a:r>
          </a:p>
          <a:p>
            <a:pPr lvl="1" eaLnBrk="1" hangingPunct="1"/>
            <a:r>
              <a:rPr lang="en-US" sz="3200" smtClean="0"/>
              <a:t>Easier to formulate/write</a:t>
            </a:r>
          </a:p>
          <a:p>
            <a:pPr eaLnBrk="1" hangingPunct="1"/>
            <a:r>
              <a:rPr lang="en-US" sz="3600" smtClean="0"/>
              <a:t>Iteration:</a:t>
            </a:r>
          </a:p>
          <a:p>
            <a:pPr lvl="1" eaLnBrk="1" hangingPunct="1"/>
            <a:r>
              <a:rPr lang="en-US" sz="3200" smtClean="0"/>
              <a:t>Not limited</a:t>
            </a:r>
          </a:p>
          <a:p>
            <a:pPr lvl="1" eaLnBrk="1" hangingPunct="1"/>
            <a:r>
              <a:rPr lang="en-US" sz="3200" smtClean="0"/>
              <a:t>More difficult to formulate/write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Examples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Write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functions</a:t>
            </a:r>
            <a:r>
              <a:rPr lang="tr-TR" dirty="0" smtClean="0"/>
              <a:t> </a:t>
            </a:r>
            <a:r>
              <a:rPr lang="tr-TR" dirty="0" err="1" smtClean="0"/>
              <a:t>named</a:t>
            </a:r>
            <a:r>
              <a:rPr lang="tr-TR" dirty="0" smtClean="0"/>
              <a:t> reverse1 </a:t>
            </a:r>
            <a:r>
              <a:rPr lang="tr-TR" dirty="0" err="1" smtClean="0"/>
              <a:t>and</a:t>
            </a:r>
            <a:r>
              <a:rPr lang="tr-TR" dirty="0" smtClean="0"/>
              <a:t> reverse2 </a:t>
            </a:r>
            <a:r>
              <a:rPr lang="tr-TR" dirty="0" err="1" smtClean="0"/>
              <a:t>with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prototypes</a:t>
            </a:r>
            <a:r>
              <a:rPr lang="tr-TR" dirty="0" smtClean="0"/>
              <a:t>:</a:t>
            </a:r>
          </a:p>
          <a:p>
            <a:endParaRPr lang="tr-TR" dirty="0" smtClean="0"/>
          </a:p>
          <a:p>
            <a:pPr>
              <a:buNone/>
            </a:pPr>
            <a:r>
              <a:rPr lang="tr-TR" sz="2400" dirty="0" err="1" smtClean="0"/>
              <a:t>void</a:t>
            </a:r>
            <a:r>
              <a:rPr lang="tr-TR" sz="2400" dirty="0" smtClean="0"/>
              <a:t> reverse1(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);</a:t>
            </a:r>
          </a:p>
          <a:p>
            <a:pPr>
              <a:buNone/>
            </a:pPr>
            <a:r>
              <a:rPr lang="tr-TR" sz="2400" dirty="0" err="1" smtClean="0"/>
              <a:t>int</a:t>
            </a:r>
            <a:r>
              <a:rPr lang="tr-TR" sz="2400" dirty="0" smtClean="0"/>
              <a:t> reverse2(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, </a:t>
            </a:r>
            <a:r>
              <a:rPr lang="tr-TR" sz="2400" dirty="0" err="1" smtClean="0"/>
              <a:t>int</a:t>
            </a:r>
            <a:r>
              <a:rPr lang="tr-TR" sz="2400" dirty="0" smtClean="0"/>
              <a:t> </a:t>
            </a:r>
            <a:r>
              <a:rPr lang="tr-TR" sz="2400" dirty="0" err="1" smtClean="0"/>
              <a:t>reversed</a:t>
            </a:r>
            <a:r>
              <a:rPr lang="tr-TR" sz="2400" dirty="0" smtClean="0"/>
              <a:t>);</a:t>
            </a:r>
          </a:p>
          <a:p>
            <a:pPr>
              <a:buNone/>
            </a:pPr>
            <a:endParaRPr lang="tr-TR" sz="2400" dirty="0" smtClean="0"/>
          </a:p>
          <a:p>
            <a:pPr marL="514350" indent="-514350"/>
            <a:r>
              <a:rPr lang="tr-TR" dirty="0" err="1" smtClean="0"/>
              <a:t>In</a:t>
            </a:r>
            <a:r>
              <a:rPr lang="tr-TR" dirty="0" smtClean="0"/>
              <a:t> </a:t>
            </a:r>
            <a:r>
              <a:rPr lang="tr-TR" dirty="0" err="1" smtClean="0"/>
              <a:t>order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test </a:t>
            </a:r>
            <a:r>
              <a:rPr lang="tr-TR" dirty="0" err="1" smtClean="0"/>
              <a:t>them</a:t>
            </a:r>
            <a:r>
              <a:rPr lang="tr-TR" dirty="0" smtClean="0"/>
              <a:t> </a:t>
            </a:r>
            <a:r>
              <a:rPr lang="tr-TR" dirty="0" err="1" smtClean="0"/>
              <a:t>write</a:t>
            </a:r>
            <a:r>
              <a:rPr lang="tr-TR" dirty="0" smtClean="0"/>
              <a:t> a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endParaRPr lang="tr-TR" dirty="0" smtClean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29</a:t>
            </a:fld>
            <a:endParaRPr lang="tr-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Arrays</a:t>
            </a:r>
            <a:endParaRPr lang="en-US" b="1" dirty="0" smtClean="0"/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800" b="1" dirty="0" smtClean="0"/>
              <a:t>Arrays of Numerical Values</a:t>
            </a:r>
            <a:endParaRPr lang="tr-TR" sz="2800" b="1" dirty="0" smtClean="0"/>
          </a:p>
          <a:p>
            <a:r>
              <a:rPr lang="en-US" sz="2800" dirty="0" smtClean="0"/>
              <a:t>Array Declaration:</a:t>
            </a:r>
          </a:p>
          <a:p>
            <a:pPr lvl="1"/>
            <a:r>
              <a:rPr lang="en-US" sz="2400" i="1" dirty="0" smtClean="0"/>
              <a:t>type</a:t>
            </a:r>
            <a:r>
              <a:rPr lang="en-US" sz="2400" dirty="0" smtClean="0"/>
              <a:t> name[SIZE];</a:t>
            </a:r>
          </a:p>
          <a:p>
            <a:r>
              <a:rPr lang="en-US" sz="2800" dirty="0" smtClean="0"/>
              <a:t>Ex: </a:t>
            </a:r>
            <a:r>
              <a:rPr lang="en-US" sz="2800" dirty="0" err="1" smtClean="0"/>
              <a:t>int</a:t>
            </a:r>
            <a:r>
              <a:rPr lang="en-US" sz="2800" dirty="0" smtClean="0"/>
              <a:t> a[10];</a:t>
            </a:r>
          </a:p>
          <a:p>
            <a:pPr lvl="1"/>
            <a:r>
              <a:rPr lang="en-US" sz="2400" dirty="0" smtClean="0"/>
              <a:t>Length: 10</a:t>
            </a:r>
          </a:p>
          <a:p>
            <a:pPr lvl="1"/>
            <a:r>
              <a:rPr lang="en-US" sz="2400" dirty="0" smtClean="0"/>
              <a:t>Size: 10 x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)</a:t>
            </a:r>
          </a:p>
          <a:p>
            <a:pPr lvl="1"/>
            <a:r>
              <a:rPr lang="en-US" sz="2400" dirty="0" smtClean="0"/>
              <a:t>Location of a: the first element of a; i.e., a[0]</a:t>
            </a:r>
          </a:p>
          <a:p>
            <a:r>
              <a:rPr lang="en-US" sz="2800" dirty="0" smtClean="0"/>
              <a:t>Ex: float b[20];</a:t>
            </a:r>
          </a:p>
          <a:p>
            <a:pPr lvl="1"/>
            <a:r>
              <a:rPr lang="en-US" sz="2400" dirty="0" smtClean="0"/>
              <a:t>Length: 20</a:t>
            </a:r>
          </a:p>
          <a:p>
            <a:pPr lvl="1"/>
            <a:r>
              <a:rPr lang="en-US" sz="2400" dirty="0" smtClean="0"/>
              <a:t>Size: 20 x </a:t>
            </a:r>
            <a:r>
              <a:rPr lang="en-US" sz="2400" dirty="0" err="1" smtClean="0"/>
              <a:t>sizeof</a:t>
            </a:r>
            <a:r>
              <a:rPr lang="en-US" sz="2400" dirty="0" smtClean="0"/>
              <a:t>(float)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391400" y="1981200"/>
          <a:ext cx="914400" cy="37084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9144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6019800" y="2133600"/>
            <a:ext cx="11430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9" name="TextBox 6"/>
          <p:cNvSpPr txBox="1">
            <a:spLocks noChangeArrowheads="1"/>
          </p:cNvSpPr>
          <p:nvPr/>
        </p:nvSpPr>
        <p:spPr bwMode="auto">
          <a:xfrm>
            <a:off x="5638800" y="1752600"/>
            <a:ext cx="40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/>
              <a:t>a</a:t>
            </a:r>
          </a:p>
        </p:txBody>
      </p:sp>
      <p:sp>
        <p:nvSpPr>
          <p:cNvPr id="5150" name="TextBox 7"/>
          <p:cNvSpPr txBox="1">
            <a:spLocks noChangeArrowheads="1"/>
          </p:cNvSpPr>
          <p:nvPr/>
        </p:nvSpPr>
        <p:spPr bwMode="auto">
          <a:xfrm>
            <a:off x="8305800" y="1952625"/>
            <a:ext cx="554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a[0]</a:t>
            </a:r>
          </a:p>
        </p:txBody>
      </p:sp>
      <p:sp>
        <p:nvSpPr>
          <p:cNvPr id="5151" name="TextBox 8"/>
          <p:cNvSpPr txBox="1">
            <a:spLocks noChangeArrowheads="1"/>
          </p:cNvSpPr>
          <p:nvPr/>
        </p:nvSpPr>
        <p:spPr bwMode="auto">
          <a:xfrm>
            <a:off x="8305800" y="232092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a[1]</a:t>
            </a:r>
          </a:p>
        </p:txBody>
      </p:sp>
      <p:sp>
        <p:nvSpPr>
          <p:cNvPr id="5152" name="TextBox 9"/>
          <p:cNvSpPr txBox="1">
            <a:spLocks noChangeArrowheads="1"/>
          </p:cNvSpPr>
          <p:nvPr/>
        </p:nvSpPr>
        <p:spPr bwMode="auto">
          <a:xfrm>
            <a:off x="8305800" y="268922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a[2]</a:t>
            </a:r>
          </a:p>
        </p:txBody>
      </p:sp>
      <p:sp>
        <p:nvSpPr>
          <p:cNvPr id="5153" name="TextBox 10"/>
          <p:cNvSpPr txBox="1">
            <a:spLocks noChangeArrowheads="1"/>
          </p:cNvSpPr>
          <p:nvPr/>
        </p:nvSpPr>
        <p:spPr bwMode="auto">
          <a:xfrm>
            <a:off x="8305800" y="305752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a[3]</a:t>
            </a:r>
          </a:p>
        </p:txBody>
      </p:sp>
      <p:sp>
        <p:nvSpPr>
          <p:cNvPr id="5154" name="TextBox 11"/>
          <p:cNvSpPr txBox="1">
            <a:spLocks noChangeArrowheads="1"/>
          </p:cNvSpPr>
          <p:nvPr/>
        </p:nvSpPr>
        <p:spPr bwMode="auto">
          <a:xfrm>
            <a:off x="8305800" y="3425825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a[4]</a:t>
            </a:r>
          </a:p>
        </p:txBody>
      </p:sp>
      <p:sp>
        <p:nvSpPr>
          <p:cNvPr id="5155" name="TextBox 12"/>
          <p:cNvSpPr txBox="1">
            <a:spLocks noChangeArrowheads="1"/>
          </p:cNvSpPr>
          <p:nvPr/>
        </p:nvSpPr>
        <p:spPr bwMode="auto">
          <a:xfrm>
            <a:off x="8305800" y="3795713"/>
            <a:ext cx="554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a[5]</a:t>
            </a:r>
          </a:p>
        </p:txBody>
      </p:sp>
      <p:sp>
        <p:nvSpPr>
          <p:cNvPr id="5156" name="TextBox 13"/>
          <p:cNvSpPr txBox="1">
            <a:spLocks noChangeArrowheads="1"/>
          </p:cNvSpPr>
          <p:nvPr/>
        </p:nvSpPr>
        <p:spPr bwMode="auto">
          <a:xfrm>
            <a:off x="8305800" y="4164013"/>
            <a:ext cx="554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a[6]</a:t>
            </a:r>
          </a:p>
        </p:txBody>
      </p:sp>
      <p:sp>
        <p:nvSpPr>
          <p:cNvPr id="5157" name="TextBox 14"/>
          <p:cNvSpPr txBox="1">
            <a:spLocks noChangeArrowheads="1"/>
          </p:cNvSpPr>
          <p:nvPr/>
        </p:nvSpPr>
        <p:spPr bwMode="auto">
          <a:xfrm>
            <a:off x="8305800" y="4532313"/>
            <a:ext cx="55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a[7]</a:t>
            </a:r>
          </a:p>
        </p:txBody>
      </p:sp>
      <p:sp>
        <p:nvSpPr>
          <p:cNvPr id="5158" name="TextBox 15"/>
          <p:cNvSpPr txBox="1">
            <a:spLocks noChangeArrowheads="1"/>
          </p:cNvSpPr>
          <p:nvPr/>
        </p:nvSpPr>
        <p:spPr bwMode="auto">
          <a:xfrm>
            <a:off x="8305800" y="4900613"/>
            <a:ext cx="55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a[8]</a:t>
            </a:r>
          </a:p>
        </p:txBody>
      </p:sp>
      <p:sp>
        <p:nvSpPr>
          <p:cNvPr id="5159" name="TextBox 16"/>
          <p:cNvSpPr txBox="1">
            <a:spLocks noChangeArrowheads="1"/>
          </p:cNvSpPr>
          <p:nvPr/>
        </p:nvSpPr>
        <p:spPr bwMode="auto">
          <a:xfrm>
            <a:off x="8305800" y="5268913"/>
            <a:ext cx="554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a[9]</a:t>
            </a:r>
          </a:p>
        </p:txBody>
      </p:sp>
      <p:sp>
        <p:nvSpPr>
          <p:cNvPr id="17" name="1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Solutions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void reverse1(</a:t>
            </a:r>
            <a:r>
              <a:rPr lang="en-US" dirty="0" err="1" smtClean="0"/>
              <a:t>int</a:t>
            </a:r>
            <a:r>
              <a:rPr lang="en-US" dirty="0" smtClean="0"/>
              <a:t> number)</a:t>
            </a:r>
          </a:p>
          <a:p>
            <a:pPr>
              <a:buNone/>
            </a:pP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remain;</a:t>
            </a:r>
          </a:p>
          <a:p>
            <a:pPr>
              <a:buNone/>
            </a:pPr>
            <a:r>
              <a:rPr lang="en-US" dirty="0" smtClean="0"/>
              <a:t>	if(number &lt; 10)</a:t>
            </a:r>
          </a:p>
          <a:p>
            <a:pPr>
              <a:buNone/>
            </a:pPr>
            <a:r>
              <a:rPr lang="en-US" dirty="0" smtClean="0"/>
              <a:t>	{	</a:t>
            </a:r>
            <a:r>
              <a:rPr lang="en-US" dirty="0" err="1" smtClean="0"/>
              <a:t>printf</a:t>
            </a:r>
            <a:r>
              <a:rPr lang="en-US" dirty="0" smtClean="0"/>
              <a:t>("%d", number);</a:t>
            </a:r>
          </a:p>
          <a:p>
            <a:pPr>
              <a:buNone/>
            </a:pPr>
            <a:r>
              <a:rPr lang="en-US" dirty="0" smtClean="0"/>
              <a:t>		return;</a:t>
            </a:r>
          </a:p>
          <a:p>
            <a:pPr>
              <a:buNone/>
            </a:pPr>
            <a:r>
              <a:rPr lang="en-US" dirty="0" smtClean="0"/>
              <a:t>      }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remain = number%10;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("%d", remain);</a:t>
            </a:r>
          </a:p>
          <a:p>
            <a:pPr>
              <a:buNone/>
            </a:pPr>
            <a:r>
              <a:rPr lang="en-US" dirty="0" smtClean="0"/>
              <a:t>	</a:t>
            </a:r>
            <a:endParaRPr lang="tr-TR" dirty="0" smtClean="0"/>
          </a:p>
          <a:p>
            <a:pPr>
              <a:buNone/>
            </a:pPr>
            <a:r>
              <a:rPr lang="tr-TR" dirty="0" smtClean="0"/>
              <a:t>	</a:t>
            </a:r>
            <a:r>
              <a:rPr lang="en-US" dirty="0" smtClean="0"/>
              <a:t>reverse1(number/10);</a:t>
            </a:r>
          </a:p>
          <a:p>
            <a:pPr>
              <a:buNone/>
            </a:pPr>
            <a:r>
              <a:rPr lang="en-US" dirty="0" smtClean="0"/>
              <a:t>	return;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30</a:t>
            </a:fld>
            <a:endParaRPr lang="tr-TR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Solutions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reverse2(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reversedNumber</a:t>
            </a:r>
            <a:r>
              <a:rPr lang="tr-TR" dirty="0" smtClean="0"/>
              <a:t>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//    </a:t>
            </a:r>
            <a:r>
              <a:rPr lang="tr-TR" dirty="0" err="1" smtClean="0"/>
              <a:t>printf</a:t>
            </a:r>
            <a:r>
              <a:rPr lang="tr-TR" dirty="0" smtClean="0"/>
              <a:t>("%d %d\n", </a:t>
            </a:r>
            <a:r>
              <a:rPr lang="tr-TR" dirty="0" err="1" smtClean="0"/>
              <a:t>number</a:t>
            </a:r>
            <a:r>
              <a:rPr lang="tr-TR" dirty="0" smtClean="0"/>
              <a:t>, </a:t>
            </a:r>
            <a:r>
              <a:rPr lang="tr-TR" dirty="0" err="1" smtClean="0"/>
              <a:t>reversedNumber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		/*</a:t>
            </a:r>
            <a:r>
              <a:rPr lang="tr-TR" dirty="0" err="1" smtClean="0"/>
              <a:t>if</a:t>
            </a:r>
            <a:r>
              <a:rPr lang="tr-TR" dirty="0" smtClean="0"/>
              <a:t> </a:t>
            </a:r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want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see</a:t>
            </a:r>
            <a:r>
              <a:rPr lang="tr-TR" dirty="0" smtClean="0"/>
              <a:t> step </a:t>
            </a:r>
            <a:r>
              <a:rPr lang="tr-TR" dirty="0" err="1" smtClean="0"/>
              <a:t>by</a:t>
            </a:r>
            <a:r>
              <a:rPr lang="tr-TR" dirty="0" smtClean="0"/>
              <a:t> step </a:t>
            </a:r>
            <a:r>
              <a:rPr lang="tr-TR" dirty="0" err="1" smtClean="0"/>
              <a:t>delete</a:t>
            </a:r>
            <a:r>
              <a:rPr lang="tr-TR" dirty="0" smtClean="0"/>
              <a:t> </a:t>
            </a:r>
            <a:r>
              <a:rPr lang="tr-TR" dirty="0" err="1" smtClean="0"/>
              <a:t>comment</a:t>
            </a:r>
            <a:r>
              <a:rPr lang="tr-TR" dirty="0" smtClean="0"/>
              <a:t> of </a:t>
            </a:r>
            <a:r>
              <a:rPr lang="tr-TR" dirty="0" err="1" smtClean="0"/>
              <a:t>printf</a:t>
            </a:r>
            <a:r>
              <a:rPr lang="tr-TR" dirty="0" smtClean="0"/>
              <a:t>*/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remain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if</a:t>
            </a:r>
            <a:r>
              <a:rPr lang="tr-TR" dirty="0" smtClean="0"/>
              <a:t>(</a:t>
            </a:r>
            <a:r>
              <a:rPr lang="tr-TR" dirty="0" err="1" smtClean="0"/>
              <a:t>number</a:t>
            </a:r>
            <a:r>
              <a:rPr lang="tr-TR" dirty="0" smtClean="0"/>
              <a:t> &lt; 10)</a:t>
            </a:r>
          </a:p>
          <a:p>
            <a:pPr>
              <a:buNone/>
            </a:pPr>
            <a:r>
              <a:rPr lang="tr-TR" dirty="0" smtClean="0"/>
              <a:t>    {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reversedNumber</a:t>
            </a:r>
            <a:r>
              <a:rPr lang="tr-TR" dirty="0" smtClean="0"/>
              <a:t> += </a:t>
            </a:r>
            <a:r>
              <a:rPr lang="tr-TR" dirty="0" err="1" smtClean="0"/>
              <a:t>number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    </a:t>
            </a:r>
            <a:r>
              <a:rPr lang="tr-TR" dirty="0" err="1" smtClean="0"/>
              <a:t>return</a:t>
            </a:r>
            <a:r>
              <a:rPr lang="tr-TR" dirty="0" smtClean="0"/>
              <a:t> </a:t>
            </a:r>
            <a:r>
              <a:rPr lang="tr-TR" dirty="0" err="1" smtClean="0"/>
              <a:t>reversedNumber</a:t>
            </a:r>
            <a:r>
              <a:rPr lang="tr-TR" dirty="0" smtClean="0"/>
              <a:t>;</a:t>
            </a:r>
          </a:p>
          <a:p>
            <a:pPr>
              <a:buNone/>
            </a:pPr>
            <a:r>
              <a:rPr lang="tr-TR" dirty="0" smtClean="0"/>
              <a:t>    }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remain</a:t>
            </a:r>
            <a:r>
              <a:rPr lang="tr-TR" dirty="0" smtClean="0"/>
              <a:t> = </a:t>
            </a:r>
            <a:r>
              <a:rPr lang="tr-TR" dirty="0" err="1" smtClean="0"/>
              <a:t>number</a:t>
            </a:r>
            <a:r>
              <a:rPr lang="tr-TR" dirty="0" smtClean="0"/>
              <a:t>%10;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reversedNumber</a:t>
            </a:r>
            <a:r>
              <a:rPr lang="tr-TR" dirty="0" smtClean="0"/>
              <a:t> = (</a:t>
            </a:r>
            <a:r>
              <a:rPr lang="tr-TR" dirty="0" err="1" smtClean="0"/>
              <a:t>reversedNumber</a:t>
            </a:r>
            <a:r>
              <a:rPr lang="tr-TR" dirty="0" smtClean="0"/>
              <a:t> + </a:t>
            </a:r>
            <a:r>
              <a:rPr lang="tr-TR" dirty="0" err="1" smtClean="0"/>
              <a:t>remain</a:t>
            </a:r>
            <a:r>
              <a:rPr lang="tr-TR" dirty="0" smtClean="0"/>
              <a:t>) * 10;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number</a:t>
            </a:r>
            <a:r>
              <a:rPr lang="tr-TR" dirty="0" smtClean="0"/>
              <a:t> /= 10;</a:t>
            </a:r>
          </a:p>
          <a:p>
            <a:pPr>
              <a:buNone/>
            </a:pPr>
            <a:r>
              <a:rPr lang="tr-TR" dirty="0" smtClean="0"/>
              <a:t>    </a:t>
            </a:r>
            <a:r>
              <a:rPr lang="tr-TR" dirty="0" err="1" smtClean="0"/>
              <a:t>return</a:t>
            </a:r>
            <a:r>
              <a:rPr lang="tr-TR" dirty="0" smtClean="0"/>
              <a:t> reverse2(</a:t>
            </a:r>
            <a:r>
              <a:rPr lang="tr-TR" dirty="0" err="1" smtClean="0"/>
              <a:t>number</a:t>
            </a:r>
            <a:r>
              <a:rPr lang="tr-TR" dirty="0" smtClean="0"/>
              <a:t>, </a:t>
            </a:r>
            <a:r>
              <a:rPr lang="tr-TR" dirty="0" err="1" smtClean="0"/>
              <a:t>reversedNumber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}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31</a:t>
            </a:fld>
            <a:endParaRPr lang="tr-TR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Solutions</a:t>
            </a:r>
            <a:endParaRPr lang="tr-TR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tr-TR" dirty="0" smtClean="0"/>
              <a:t>#</a:t>
            </a:r>
            <a:r>
              <a:rPr lang="tr-TR" dirty="0" err="1" smtClean="0"/>
              <a:t>include</a:t>
            </a:r>
            <a:r>
              <a:rPr lang="tr-TR" dirty="0" smtClean="0"/>
              <a:t>&lt;</a:t>
            </a:r>
            <a:r>
              <a:rPr lang="tr-TR" dirty="0" err="1" smtClean="0"/>
              <a:t>stdio</a:t>
            </a:r>
            <a:r>
              <a:rPr lang="tr-TR" dirty="0" smtClean="0"/>
              <a:t>.h&gt;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void</a:t>
            </a:r>
            <a:r>
              <a:rPr lang="tr-TR" dirty="0" smtClean="0"/>
              <a:t> reverse1(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reverse2(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, 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reversedNumber</a:t>
            </a:r>
            <a:r>
              <a:rPr lang="tr-TR" dirty="0" smtClean="0"/>
              <a:t>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()</a:t>
            </a:r>
          </a:p>
          <a:p>
            <a:pPr>
              <a:buNone/>
            </a:pPr>
            <a:r>
              <a:rPr lang="tr-TR" dirty="0" smtClean="0"/>
              <a:t>{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number</a:t>
            </a:r>
            <a:r>
              <a:rPr lang="tr-TR" dirty="0" smtClean="0"/>
              <a:t> = 123;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int</a:t>
            </a:r>
            <a:r>
              <a:rPr lang="tr-TR" dirty="0" smtClean="0"/>
              <a:t> </a:t>
            </a:r>
            <a:r>
              <a:rPr lang="tr-TR" dirty="0" err="1" smtClean="0"/>
              <a:t>reversedNumber</a:t>
            </a:r>
            <a:r>
              <a:rPr lang="tr-TR" dirty="0" smtClean="0"/>
              <a:t> = 0;</a:t>
            </a:r>
          </a:p>
          <a:p>
            <a:pPr>
              <a:buNone/>
            </a:pPr>
            <a:r>
              <a:rPr lang="tr-TR" dirty="0" smtClean="0"/>
              <a:t>    	//</a:t>
            </a:r>
            <a:r>
              <a:rPr lang="tr-TR" dirty="0" err="1" smtClean="0"/>
              <a:t>scanf</a:t>
            </a:r>
            <a:r>
              <a:rPr lang="tr-TR" dirty="0" smtClean="0"/>
              <a:t>("%d",&amp;</a:t>
            </a:r>
            <a:r>
              <a:rPr lang="tr-TR" dirty="0" err="1" smtClean="0"/>
              <a:t>number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    	reverse1(</a:t>
            </a:r>
            <a:r>
              <a:rPr lang="tr-TR" dirty="0" err="1" smtClean="0"/>
              <a:t>number</a:t>
            </a:r>
            <a:r>
              <a:rPr lang="tr-TR" dirty="0" smtClean="0"/>
              <a:t>);</a:t>
            </a:r>
          </a:p>
          <a:p>
            <a:pPr>
              <a:buNone/>
            </a:pPr>
            <a:r>
              <a:rPr lang="tr-TR" dirty="0" smtClean="0"/>
              <a:t>	</a:t>
            </a:r>
            <a:r>
              <a:rPr lang="tr-TR" dirty="0" err="1" smtClean="0"/>
              <a:t>reversedNumber</a:t>
            </a:r>
            <a:r>
              <a:rPr lang="tr-TR" dirty="0" smtClean="0"/>
              <a:t> = reverse2(</a:t>
            </a:r>
            <a:r>
              <a:rPr lang="tr-TR" dirty="0" err="1" smtClean="0"/>
              <a:t>number</a:t>
            </a:r>
            <a:r>
              <a:rPr lang="tr-TR" dirty="0" smtClean="0"/>
              <a:t>, 0);</a:t>
            </a:r>
          </a:p>
          <a:p>
            <a:pPr>
              <a:buNone/>
            </a:pPr>
            <a:r>
              <a:rPr lang="tr-TR" dirty="0" smtClean="0"/>
              <a:t>    	</a:t>
            </a:r>
            <a:r>
              <a:rPr lang="tr-TR" dirty="0" err="1" smtClean="0"/>
              <a:t>printf</a:t>
            </a:r>
            <a:r>
              <a:rPr lang="tr-TR" dirty="0" smtClean="0"/>
              <a:t>("\n%d\n", reverse2(</a:t>
            </a:r>
            <a:r>
              <a:rPr lang="tr-TR" dirty="0" err="1" smtClean="0"/>
              <a:t>number</a:t>
            </a:r>
            <a:r>
              <a:rPr lang="tr-TR" dirty="0" smtClean="0"/>
              <a:t>,0));</a:t>
            </a:r>
          </a:p>
          <a:p>
            <a:pPr>
              <a:buNone/>
            </a:pPr>
            <a:endParaRPr lang="tr-TR" dirty="0" smtClean="0"/>
          </a:p>
          <a:p>
            <a:pPr>
              <a:buNone/>
            </a:pPr>
            <a:r>
              <a:rPr lang="tr-TR" dirty="0" smtClean="0"/>
              <a:t>	    </a:t>
            </a:r>
            <a:r>
              <a:rPr lang="tr-TR" dirty="0" err="1" smtClean="0"/>
              <a:t>return</a:t>
            </a:r>
            <a:r>
              <a:rPr lang="tr-TR" dirty="0" smtClean="0"/>
              <a:t> 0;</a:t>
            </a:r>
          </a:p>
          <a:p>
            <a:pPr>
              <a:buNone/>
            </a:pPr>
            <a:r>
              <a:rPr lang="tr-TR" dirty="0" smtClean="0"/>
              <a:t>}</a:t>
            </a:r>
          </a:p>
          <a:p>
            <a:pPr>
              <a:buNone/>
            </a:pPr>
            <a:r>
              <a:rPr lang="tr-TR" dirty="0" err="1" smtClean="0"/>
              <a:t>For</a:t>
            </a:r>
            <a:r>
              <a:rPr lang="tr-TR" dirty="0" smtClean="0"/>
              <a:t> </a:t>
            </a:r>
            <a:r>
              <a:rPr lang="tr-TR" dirty="0" err="1" smtClean="0"/>
              <a:t>this</a:t>
            </a:r>
            <a:r>
              <a:rPr lang="tr-TR" dirty="0" smtClean="0"/>
              <a:t> </a:t>
            </a:r>
            <a:r>
              <a:rPr lang="tr-TR" dirty="0" err="1" smtClean="0"/>
              <a:t>main</a:t>
            </a:r>
            <a:r>
              <a:rPr lang="tr-TR" dirty="0" smtClean="0"/>
              <a:t> </a:t>
            </a:r>
            <a:r>
              <a:rPr lang="tr-TR" dirty="0" err="1" smtClean="0"/>
              <a:t>function</a:t>
            </a:r>
            <a:r>
              <a:rPr lang="tr-TR" dirty="0" smtClean="0"/>
              <a:t> </a:t>
            </a:r>
            <a:r>
              <a:rPr lang="tr-TR" dirty="0" err="1" smtClean="0"/>
              <a:t>output</a:t>
            </a:r>
            <a:r>
              <a:rPr lang="tr-TR" dirty="0" smtClean="0"/>
              <a:t> is:</a:t>
            </a:r>
          </a:p>
          <a:p>
            <a:pPr>
              <a:buNone/>
            </a:pPr>
            <a:r>
              <a:rPr lang="tr-TR" dirty="0" smtClean="0"/>
              <a:t>321</a:t>
            </a:r>
          </a:p>
          <a:p>
            <a:pPr>
              <a:buNone/>
            </a:pPr>
            <a:r>
              <a:rPr lang="tr-TR" dirty="0" smtClean="0"/>
              <a:t>321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32</a:t>
            </a:fld>
            <a:endParaRPr lang="tr-TR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Examples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function that takes a positive integer as input and returns the leading digit in its decimal representation. For example, the leading digit of 234567 is 2.</a:t>
            </a:r>
            <a:endParaRPr lang="tr-TR" dirty="0" smtClean="0"/>
          </a:p>
          <a:p>
            <a:r>
              <a:rPr lang="en-US" dirty="0" smtClean="0"/>
              <a:t>Write a</a:t>
            </a:r>
            <a:r>
              <a:rPr lang="tr-TR" dirty="0" smtClean="0"/>
              <a:t> </a:t>
            </a:r>
            <a:r>
              <a:rPr lang="tr-TR" dirty="0" err="1" smtClean="0"/>
              <a:t>boolean</a:t>
            </a:r>
            <a:r>
              <a:rPr lang="tr-TR" dirty="0" smtClean="0"/>
              <a:t> </a:t>
            </a:r>
            <a:r>
              <a:rPr lang="en-US" dirty="0" smtClean="0"/>
              <a:t>function that takes a positive integer n as an argument and returns </a:t>
            </a:r>
            <a:r>
              <a:rPr lang="tr-TR" dirty="0" err="1" smtClean="0"/>
              <a:t>true</a:t>
            </a:r>
            <a:r>
              <a:rPr lang="en-US" dirty="0" smtClean="0"/>
              <a:t> if n is prime, and </a:t>
            </a:r>
            <a:r>
              <a:rPr lang="tr-TR" dirty="0" err="1" smtClean="0"/>
              <a:t>false</a:t>
            </a:r>
            <a:r>
              <a:rPr lang="en-US" dirty="0" smtClean="0"/>
              <a:t> otherwise.</a:t>
            </a:r>
            <a:endParaRPr lang="tr-TR" dirty="0" smtClean="0"/>
          </a:p>
          <a:p>
            <a:pPr>
              <a:buNone/>
            </a:pPr>
            <a:r>
              <a:rPr lang="tr-TR" sz="2000" dirty="0" smtClean="0"/>
              <a:t>	</a:t>
            </a:r>
            <a:r>
              <a:rPr lang="tr-TR" sz="2000" dirty="0" err="1" smtClean="0"/>
              <a:t>Bool</a:t>
            </a:r>
            <a:r>
              <a:rPr lang="tr-TR" sz="2000" dirty="0" smtClean="0"/>
              <a:t> </a:t>
            </a:r>
            <a:r>
              <a:rPr lang="tr-TR" sz="2000" dirty="0" err="1" smtClean="0"/>
              <a:t>isPrime</a:t>
            </a:r>
            <a:r>
              <a:rPr lang="tr-TR" sz="2000" dirty="0" smtClean="0"/>
              <a:t>(</a:t>
            </a:r>
            <a:r>
              <a:rPr lang="tr-TR" sz="2000" dirty="0" err="1" smtClean="0"/>
              <a:t>int</a:t>
            </a:r>
            <a:r>
              <a:rPr lang="tr-TR" sz="2000" dirty="0" smtClean="0"/>
              <a:t> </a:t>
            </a:r>
            <a:r>
              <a:rPr lang="tr-TR" sz="2000" dirty="0" err="1" smtClean="0"/>
              <a:t>number</a:t>
            </a:r>
            <a:r>
              <a:rPr lang="tr-TR" sz="2000" dirty="0" smtClean="0"/>
              <a:t>);</a:t>
            </a:r>
            <a:endParaRPr lang="tr-TR" sz="2000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33</a:t>
            </a:fld>
            <a:endParaRPr lang="tr-TR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Another simple example for recursion: Fibonacci numbers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 write the recursive and the iterative solutions to </a:t>
            </a:r>
            <a:r>
              <a:rPr lang="en-US" dirty="0" err="1" smtClean="0"/>
              <a:t>fibonacci</a:t>
            </a:r>
            <a:r>
              <a:rPr lang="en-US" dirty="0" smtClean="0"/>
              <a:t> numbers</a:t>
            </a:r>
          </a:p>
        </p:txBody>
      </p:sp>
      <p:pic>
        <p:nvPicPr>
          <p:cNvPr id="512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895600"/>
            <a:ext cx="6307138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34</a:t>
            </a:fld>
            <a:endParaRPr lang="tr-TR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Naming Conventions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992563"/>
          </a:xfrm>
        </p:spPr>
        <p:txBody>
          <a:bodyPr>
            <a:normAutofit/>
          </a:bodyPr>
          <a:lstStyle/>
          <a:p>
            <a:r>
              <a:rPr lang="en-US" dirty="0" smtClean="0"/>
              <a:t>One option:</a:t>
            </a:r>
          </a:p>
          <a:p>
            <a:pPr lvl="1"/>
            <a:r>
              <a:rPr lang="en-US" dirty="0" smtClean="0"/>
              <a:t>Append </a:t>
            </a:r>
            <a:r>
              <a:rPr lang="en-US" dirty="0" smtClean="0">
                <a:solidFill>
                  <a:srgbClr val="FF0000"/>
                </a:solidFill>
              </a:rPr>
              <a:t>G</a:t>
            </a:r>
            <a:r>
              <a:rPr lang="en-US" dirty="0" smtClean="0"/>
              <a:t> to the end of the </a:t>
            </a:r>
            <a:r>
              <a:rPr lang="en-US" dirty="0" smtClean="0">
                <a:solidFill>
                  <a:srgbClr val="FF0000"/>
                </a:solidFill>
              </a:rPr>
              <a:t>global variables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bufferG</a:t>
            </a:r>
            <a:r>
              <a:rPr lang="en-US" dirty="0" smtClean="0"/>
              <a:t>, </a:t>
            </a:r>
            <a:r>
              <a:rPr lang="en-US" dirty="0" err="1" smtClean="0"/>
              <a:t>arrayG</a:t>
            </a:r>
            <a:r>
              <a:rPr lang="en-US" dirty="0" smtClean="0"/>
              <a:t>, </a:t>
            </a:r>
            <a:r>
              <a:rPr lang="en-US" dirty="0" err="1" smtClean="0"/>
              <a:t>namesG</a:t>
            </a:r>
            <a:r>
              <a:rPr lang="en-US" dirty="0" smtClean="0"/>
              <a:t>, </a:t>
            </a:r>
            <a:r>
              <a:rPr lang="en-US" dirty="0" err="1" smtClean="0"/>
              <a:t>wordsG</a:t>
            </a:r>
            <a:endParaRPr lang="en-US" dirty="0" smtClean="0"/>
          </a:p>
          <a:p>
            <a:pPr lvl="1"/>
            <a:r>
              <a:rPr lang="en-US" dirty="0" smtClean="0"/>
              <a:t>Append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 to the end of </a:t>
            </a:r>
            <a:r>
              <a:rPr lang="en-US" dirty="0" smtClean="0">
                <a:solidFill>
                  <a:srgbClr val="FF0000"/>
                </a:solidFill>
              </a:rPr>
              <a:t>parameters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indexP</a:t>
            </a:r>
            <a:r>
              <a:rPr lang="en-US" dirty="0" smtClean="0"/>
              <a:t>, </a:t>
            </a:r>
            <a:r>
              <a:rPr lang="en-US" dirty="0" err="1" smtClean="0"/>
              <a:t>rangeP</a:t>
            </a:r>
            <a:r>
              <a:rPr lang="en-US" dirty="0" smtClean="0"/>
              <a:t>, </a:t>
            </a:r>
            <a:r>
              <a:rPr lang="en-US" dirty="0" err="1" smtClean="0"/>
              <a:t>numberP</a:t>
            </a:r>
            <a:endParaRPr lang="en-US" dirty="0" smtClean="0"/>
          </a:p>
          <a:p>
            <a:pPr lvl="1"/>
            <a:r>
              <a:rPr lang="en-US" dirty="0" smtClean="0"/>
              <a:t>Append </a:t>
            </a:r>
            <a:r>
              <a:rPr lang="en-US" dirty="0" smtClean="0">
                <a:solidFill>
                  <a:srgbClr val="FF0000"/>
                </a:solidFill>
              </a:rPr>
              <a:t>L</a:t>
            </a:r>
            <a:r>
              <a:rPr lang="en-US" dirty="0" smtClean="0"/>
              <a:t> to the end of </a:t>
            </a:r>
            <a:r>
              <a:rPr lang="en-US" dirty="0" smtClean="0">
                <a:solidFill>
                  <a:srgbClr val="FF0000"/>
                </a:solidFill>
              </a:rPr>
              <a:t>local variables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tempL</a:t>
            </a:r>
            <a:r>
              <a:rPr lang="en-US" dirty="0" smtClean="0"/>
              <a:t>, </a:t>
            </a:r>
            <a:r>
              <a:rPr lang="en-US" dirty="0" err="1" smtClean="0"/>
              <a:t>indexL</a:t>
            </a:r>
            <a:r>
              <a:rPr lang="en-US" dirty="0" smtClean="0"/>
              <a:t>, </a:t>
            </a:r>
            <a:r>
              <a:rPr lang="en-US" dirty="0" err="1" smtClean="0"/>
              <a:t>resultL</a:t>
            </a:r>
            <a:endParaRPr lang="en-US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35</a:t>
            </a:fld>
            <a:endParaRPr lang="tr-TR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Naming Conventions</a:t>
            </a:r>
            <a:endParaRPr lang="tr-TR" b="1" dirty="0" smtClean="0"/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r>
              <a:rPr lang="en-US" dirty="0" smtClean="0"/>
              <a:t>Second option (should be combined with the first):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” as a prefix for </a:t>
            </a:r>
            <a:r>
              <a:rPr lang="en-US" dirty="0" smtClean="0">
                <a:solidFill>
                  <a:srgbClr val="FF0000"/>
                </a:solidFill>
              </a:rPr>
              <a:t>integers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i_number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 “</a:t>
            </a:r>
            <a:r>
              <a:rPr lang="en-US" dirty="0" smtClean="0">
                <a:solidFill>
                  <a:srgbClr val="FF0000"/>
                </a:solidFill>
              </a:rPr>
              <a:t>f_</a:t>
            </a:r>
            <a:r>
              <a:rPr lang="en-US" dirty="0" smtClean="0"/>
              <a:t>” as a prefix for </a:t>
            </a:r>
            <a:r>
              <a:rPr lang="en-US" dirty="0" smtClean="0">
                <a:solidFill>
                  <a:srgbClr val="FF0000"/>
                </a:solidFill>
              </a:rPr>
              <a:t>floats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float </a:t>
            </a:r>
            <a:r>
              <a:rPr lang="en-US" dirty="0" err="1" smtClean="0"/>
              <a:t>f_division</a:t>
            </a:r>
            <a:r>
              <a:rPr lang="en-US" dirty="0" smtClean="0"/>
              <a:t>;</a:t>
            </a:r>
          </a:p>
          <a:p>
            <a:pPr lvl="1"/>
            <a:r>
              <a:rPr lang="en-US" dirty="0" smtClean="0"/>
              <a:t>Use “</a:t>
            </a:r>
            <a:r>
              <a:rPr lang="en-US" dirty="0" smtClean="0">
                <a:solidFill>
                  <a:srgbClr val="FF0000"/>
                </a:solidFill>
              </a:rPr>
              <a:t>c_</a:t>
            </a:r>
            <a:r>
              <a:rPr lang="en-US" dirty="0" smtClean="0"/>
              <a:t>” as a prefix for </a:t>
            </a:r>
            <a:r>
              <a:rPr lang="en-US" dirty="0" smtClean="0">
                <a:solidFill>
                  <a:srgbClr val="FF0000"/>
                </a:solidFill>
              </a:rPr>
              <a:t>characters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“</a:t>
            </a:r>
            <a:r>
              <a:rPr lang="en-US" dirty="0" err="1" smtClean="0">
                <a:solidFill>
                  <a:srgbClr val="FF0000"/>
                </a:solidFill>
              </a:rPr>
              <a:t>str</a:t>
            </a:r>
            <a:r>
              <a:rPr lang="en-US" dirty="0" smtClean="0">
                <a:solidFill>
                  <a:srgbClr val="FF0000"/>
                </a:solidFill>
              </a:rPr>
              <a:t>_</a:t>
            </a:r>
            <a:r>
              <a:rPr lang="en-US" dirty="0" smtClean="0"/>
              <a:t>” as a prefix for </a:t>
            </a:r>
            <a:r>
              <a:rPr lang="en-US" dirty="0" smtClean="0">
                <a:solidFill>
                  <a:srgbClr val="FF0000"/>
                </a:solidFill>
              </a:rPr>
              <a:t>strings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Use “</a:t>
            </a:r>
            <a:r>
              <a:rPr lang="en-US" dirty="0" smtClean="0">
                <a:solidFill>
                  <a:srgbClr val="FF0000"/>
                </a:solidFill>
              </a:rPr>
              <a:t>a_</a:t>
            </a:r>
            <a:r>
              <a:rPr lang="en-US" dirty="0" smtClean="0"/>
              <a:t>” for </a:t>
            </a:r>
            <a:r>
              <a:rPr lang="en-US" dirty="0" smtClean="0">
                <a:solidFill>
                  <a:srgbClr val="FF0000"/>
                </a:solidFill>
              </a:rPr>
              <a:t>arrays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i_a_numbers</a:t>
            </a:r>
            <a:r>
              <a:rPr lang="en-US" dirty="0" smtClean="0"/>
              <a:t>[10];</a:t>
            </a:r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36</a:t>
            </a:fld>
            <a:endParaRPr lang="tr-TR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Modular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a.c</a:t>
            </a:r>
            <a:r>
              <a:rPr lang="en-US" b="1" dirty="0" smtClean="0">
                <a:solidFill>
                  <a:srgbClr val="FF0000"/>
                </a:solidFill>
              </a:rPr>
              <a:t>” file: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 “</a:t>
            </a:r>
            <a:r>
              <a:rPr lang="en-US" dirty="0" err="1" smtClean="0"/>
              <a:t>a.h</a:t>
            </a:r>
            <a:r>
              <a:rPr lang="en-US" dirty="0" smtClean="0"/>
              <a:t>”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main()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f();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return 0;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}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f()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{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…..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}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>
                <a:solidFill>
                  <a:srgbClr val="FF0000"/>
                </a:solidFill>
              </a:rPr>
              <a:t>“</a:t>
            </a:r>
            <a:r>
              <a:rPr lang="en-US" b="1" dirty="0" err="1" smtClean="0">
                <a:solidFill>
                  <a:srgbClr val="FF0000"/>
                </a:solidFill>
              </a:rPr>
              <a:t>a.h</a:t>
            </a:r>
            <a:r>
              <a:rPr lang="en-US" b="1" dirty="0" smtClean="0">
                <a:solidFill>
                  <a:srgbClr val="FF0000"/>
                </a:solidFill>
              </a:rPr>
              <a:t>” </a:t>
            </a:r>
            <a:r>
              <a:rPr lang="en-US" b="1" dirty="0">
                <a:solidFill>
                  <a:srgbClr val="FF0000"/>
                </a:solidFill>
              </a:rPr>
              <a:t>file: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/* Include Directives */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#include&lt;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/* Global Variables */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flagG</a:t>
            </a:r>
            <a:r>
              <a:rPr lang="en-US" dirty="0" smtClean="0"/>
              <a:t>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char </a:t>
            </a:r>
            <a:r>
              <a:rPr lang="en-US" dirty="0" err="1" smtClean="0"/>
              <a:t>wordG</a:t>
            </a:r>
            <a:r>
              <a:rPr lang="en-US" dirty="0" smtClean="0"/>
              <a:t>[10];</a:t>
            </a:r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/* Function Declarations */</a:t>
            </a:r>
            <a:endParaRPr lang="en-US" dirty="0"/>
          </a:p>
          <a:p>
            <a:pPr marL="0" indent="0"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void f();</a:t>
            </a:r>
            <a:endParaRPr lang="en-US" dirty="0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37</a:t>
            </a:fld>
            <a:endParaRPr lang="tr-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Arrays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800" b="1" dirty="0" smtClean="0"/>
              <a:t>Accessing Array Elements</a:t>
            </a:r>
            <a:endParaRPr lang="tr-TR" sz="2800" b="1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/* declaration */</a:t>
            </a:r>
          </a:p>
          <a:p>
            <a:pPr>
              <a:buFont typeface="Arial" charset="0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a[10];  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 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/* I can use the elements of an array like a variable */</a:t>
            </a:r>
          </a:p>
          <a:p>
            <a:pPr>
              <a:buFont typeface="Arial" charset="0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b = a[8]; </a:t>
            </a:r>
          </a:p>
          <a:p>
            <a:pPr>
              <a:buFont typeface="Arial" charset="0"/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c = 25 + a[2] - a[8] / a[0];  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endParaRPr lang="en-US" sz="20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/* Like a variable, I can assign values to the elements */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a[2] = 25;</a:t>
            </a:r>
          </a:p>
          <a:p>
            <a:pPr>
              <a:buFont typeface="Arial" charset="0"/>
              <a:buNone/>
            </a:pPr>
            <a:r>
              <a:rPr lang="en-US" sz="2000" dirty="0" smtClean="0"/>
              <a:t>a[</a:t>
            </a:r>
            <a:r>
              <a:rPr lang="en-US" sz="2000" dirty="0" err="1" smtClean="0"/>
              <a:t>i</a:t>
            </a:r>
            <a:r>
              <a:rPr lang="en-US" sz="2000" dirty="0" smtClean="0"/>
              <a:t>] += 25 – a[2]++;</a:t>
            </a:r>
          </a:p>
          <a:p>
            <a:pPr>
              <a:buFont typeface="Arial" charset="0"/>
              <a:buNone/>
            </a:pPr>
            <a:endParaRPr lang="en-US" sz="20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4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Arrays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800" b="1" dirty="0" smtClean="0"/>
              <a:t>Initializing Arrays</a:t>
            </a:r>
            <a:endParaRPr lang="tr-TR" sz="2800" b="1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/* The following two are equivalent */</a:t>
            </a:r>
          </a:p>
          <a:p>
            <a:pPr>
              <a:buFont typeface="Arial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a[3] = {1, 2, 3};</a:t>
            </a:r>
          </a:p>
          <a:p>
            <a:pPr>
              <a:buFont typeface="Arial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a[] = {1, 2, 3};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800" dirty="0" smtClean="0"/>
              <a:t>float c[] = {.1 2.2 0.3};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  <a:p>
            <a:pPr>
              <a:buFont typeface="Arial" charset="0"/>
              <a:buNone/>
            </a:pPr>
            <a:r>
              <a:rPr lang="en-US" sz="2000" dirty="0" smtClean="0"/>
              <a:t>/* If the number of </a:t>
            </a:r>
            <a:r>
              <a:rPr lang="en-US" sz="2000" dirty="0" err="1" smtClean="0"/>
              <a:t>initializers</a:t>
            </a:r>
            <a:r>
              <a:rPr lang="en-US" sz="2000" dirty="0" smtClean="0"/>
              <a:t> is less than the size of the array, the remaining ones are set to zero */</a:t>
            </a:r>
          </a:p>
          <a:p>
            <a:pPr>
              <a:buFont typeface="Arial" charset="0"/>
              <a:buNone/>
            </a:pPr>
            <a:r>
              <a:rPr lang="en-US" sz="2800" dirty="0" err="1" smtClean="0"/>
              <a:t>int</a:t>
            </a:r>
            <a:r>
              <a:rPr lang="en-US" sz="2800" dirty="0" smtClean="0"/>
              <a:t> a[8] = {1, 2, 3};  </a:t>
            </a:r>
            <a:r>
              <a:rPr lang="en-US" sz="2800" dirty="0" smtClean="0">
                <a:sym typeface="Wingdings" pitchFamily="2" charset="2"/>
              </a:rPr>
              <a:t> </a:t>
            </a:r>
            <a:r>
              <a:rPr lang="en-US" sz="2800" dirty="0" err="1" smtClean="0"/>
              <a:t>int</a:t>
            </a:r>
            <a:r>
              <a:rPr lang="en-US" sz="2800" dirty="0" smtClean="0"/>
              <a:t> a[8] = {1, 2, 3, 0, 0, 0, 0, 0}; </a:t>
            </a:r>
          </a:p>
          <a:p>
            <a:pPr>
              <a:buFont typeface="Arial" charset="0"/>
              <a:buNone/>
            </a:pPr>
            <a:endParaRPr lang="en-US" sz="2800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5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Strings: Arrays of characters</a:t>
            </a:r>
            <a:endParaRPr lang="tr-TR" sz="2800" b="1" dirty="0" smtClean="0"/>
          </a:p>
          <a:p>
            <a:r>
              <a:rPr lang="en-US" dirty="0" smtClean="0"/>
              <a:t>char  a[3] = “AB”; </a:t>
            </a:r>
            <a:r>
              <a:rPr lang="en-US" dirty="0" smtClean="0">
                <a:sym typeface="Wingdings" pitchFamily="2" charset="2"/>
              </a:rPr>
              <a:t> char a[3] = {‘A’, ‘B’, ‘\0’};</a:t>
            </a:r>
          </a:p>
          <a:p>
            <a:r>
              <a:rPr lang="en-US" dirty="0" smtClean="0">
                <a:sym typeface="Wingdings" pitchFamily="2" charset="2"/>
              </a:rPr>
              <a:t>char a[] = “AB”;  char a[3] = {‘A’, ‘B’, ‘\0’};</a:t>
            </a:r>
          </a:p>
          <a:p>
            <a:r>
              <a:rPr lang="en-US" dirty="0" smtClean="0">
                <a:sym typeface="Wingdings" pitchFamily="2" charset="2"/>
              </a:rPr>
              <a:t>char b[2] = “AB”;   char b[2] = {‘A’, ‘B’};</a:t>
            </a:r>
          </a:p>
          <a:p>
            <a:pPr lvl="1"/>
            <a:r>
              <a:rPr lang="en-US" dirty="0" smtClean="0">
                <a:sym typeface="Wingdings" pitchFamily="2" charset="2"/>
              </a:rPr>
              <a:t>You cannot use string functions on b since it does not have an ending mark, i.e., ‘\0’.</a:t>
            </a:r>
          </a:p>
          <a:p>
            <a:endParaRPr lang="en-US" dirty="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6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Arrays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charset="0"/>
              <a:buNone/>
            </a:pPr>
            <a:r>
              <a:rPr lang="en-US" sz="2800" b="1" dirty="0" smtClean="0"/>
              <a:t>Multi-dimensional Arrays</a:t>
            </a:r>
            <a:endParaRPr lang="tr-TR" sz="2800" b="1" dirty="0" smtClean="0"/>
          </a:p>
          <a:p>
            <a:pPr>
              <a:buFont typeface="Arial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a[] = {1, 2, 3};</a:t>
            </a:r>
          </a:p>
          <a:p>
            <a:pPr>
              <a:buFont typeface="Arial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c[2][3] = {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{1, 2, 3},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{2, 3, 4},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	};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  <a:p>
            <a:pPr>
              <a:buFont typeface="Arial" charset="0"/>
              <a:buNone/>
            </a:pPr>
            <a:r>
              <a:rPr lang="en-US" sz="2400" dirty="0" err="1" smtClean="0"/>
              <a:t>int</a:t>
            </a:r>
            <a:r>
              <a:rPr lang="en-US" sz="2400" dirty="0" smtClean="0"/>
              <a:t> d[2][2][3] = {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{ {1, 2, 3},	{2, 3, 4}},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{ {5, 6, 3},	{7, 8, 4}},  </a:t>
            </a:r>
          </a:p>
          <a:p>
            <a:pPr>
              <a:buFont typeface="Arial" charset="0"/>
              <a:buNone/>
            </a:pPr>
            <a:r>
              <a:rPr lang="en-US" sz="2400" dirty="0" smtClean="0"/>
              <a:t>		};</a:t>
            </a:r>
          </a:p>
          <a:p>
            <a:pPr>
              <a:buFont typeface="Arial" charset="0"/>
              <a:buNone/>
            </a:pPr>
            <a:endParaRPr lang="en-US" sz="2400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48400" y="2209800"/>
          <a:ext cx="2438400" cy="157480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812800"/>
                <a:gridCol w="812800"/>
                <a:gridCol w="812800"/>
              </a:tblGrid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7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419600" y="2209800"/>
            <a:ext cx="18288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35" name="TextBox 5"/>
          <p:cNvSpPr txBox="1">
            <a:spLocks noChangeArrowheads="1"/>
          </p:cNvSpPr>
          <p:nvPr/>
        </p:nvSpPr>
        <p:spPr bwMode="auto">
          <a:xfrm>
            <a:off x="3962400" y="1828800"/>
            <a:ext cx="4064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c</a:t>
            </a:r>
          </a:p>
        </p:txBody>
      </p:sp>
      <p:sp>
        <p:nvSpPr>
          <p:cNvPr id="9236" name="TextBox 6"/>
          <p:cNvSpPr txBox="1">
            <a:spLocks noChangeArrowheads="1"/>
          </p:cNvSpPr>
          <p:nvPr/>
        </p:nvSpPr>
        <p:spPr bwMode="auto">
          <a:xfrm>
            <a:off x="6257925" y="2427288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c[0][0]</a:t>
            </a:r>
          </a:p>
        </p:txBody>
      </p:sp>
      <p:sp>
        <p:nvSpPr>
          <p:cNvPr id="9237" name="TextBox 9"/>
          <p:cNvSpPr txBox="1">
            <a:spLocks noChangeArrowheads="1"/>
          </p:cNvSpPr>
          <p:nvPr/>
        </p:nvSpPr>
        <p:spPr bwMode="auto">
          <a:xfrm>
            <a:off x="5726113" y="2438400"/>
            <a:ext cx="554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238" name="TextBox 17"/>
          <p:cNvSpPr txBox="1">
            <a:spLocks noChangeArrowheads="1"/>
          </p:cNvSpPr>
          <p:nvPr/>
        </p:nvSpPr>
        <p:spPr bwMode="auto">
          <a:xfrm>
            <a:off x="7065963" y="2438400"/>
            <a:ext cx="858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c[0][1]</a:t>
            </a:r>
          </a:p>
        </p:txBody>
      </p:sp>
      <p:sp>
        <p:nvSpPr>
          <p:cNvPr id="9239" name="TextBox 18"/>
          <p:cNvSpPr txBox="1">
            <a:spLocks noChangeArrowheads="1"/>
          </p:cNvSpPr>
          <p:nvPr/>
        </p:nvSpPr>
        <p:spPr bwMode="auto">
          <a:xfrm>
            <a:off x="7896225" y="2438400"/>
            <a:ext cx="8572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c[0][2]</a:t>
            </a:r>
          </a:p>
        </p:txBody>
      </p:sp>
      <p:sp>
        <p:nvSpPr>
          <p:cNvPr id="9240" name="TextBox 19"/>
          <p:cNvSpPr txBox="1">
            <a:spLocks noChangeArrowheads="1"/>
          </p:cNvSpPr>
          <p:nvPr/>
        </p:nvSpPr>
        <p:spPr bwMode="auto">
          <a:xfrm>
            <a:off x="6248400" y="3200400"/>
            <a:ext cx="858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c[1][0]</a:t>
            </a:r>
          </a:p>
        </p:txBody>
      </p:sp>
      <p:sp>
        <p:nvSpPr>
          <p:cNvPr id="9241" name="TextBox 20"/>
          <p:cNvSpPr txBox="1">
            <a:spLocks noChangeArrowheads="1"/>
          </p:cNvSpPr>
          <p:nvPr/>
        </p:nvSpPr>
        <p:spPr bwMode="auto">
          <a:xfrm>
            <a:off x="7058025" y="32115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c[1][1]</a:t>
            </a:r>
          </a:p>
        </p:txBody>
      </p:sp>
      <p:sp>
        <p:nvSpPr>
          <p:cNvPr id="9242" name="TextBox 21"/>
          <p:cNvSpPr txBox="1">
            <a:spLocks noChangeArrowheads="1"/>
          </p:cNvSpPr>
          <p:nvPr/>
        </p:nvSpPr>
        <p:spPr bwMode="auto">
          <a:xfrm>
            <a:off x="7886700" y="3211513"/>
            <a:ext cx="8572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c[1][2]</a:t>
            </a:r>
          </a:p>
        </p:txBody>
      </p:sp>
      <p:sp>
        <p:nvSpPr>
          <p:cNvPr id="9243" name="TextBox 25"/>
          <p:cNvSpPr txBox="1">
            <a:spLocks noChangeArrowheads="1"/>
          </p:cNvSpPr>
          <p:nvPr/>
        </p:nvSpPr>
        <p:spPr bwMode="auto">
          <a:xfrm>
            <a:off x="5715000" y="3233738"/>
            <a:ext cx="30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44" name="TextBox 27"/>
          <p:cNvSpPr txBox="1">
            <a:spLocks noChangeArrowheads="1"/>
          </p:cNvSpPr>
          <p:nvPr/>
        </p:nvSpPr>
        <p:spPr bwMode="auto">
          <a:xfrm>
            <a:off x="6499225" y="1828800"/>
            <a:ext cx="554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9245" name="TextBox 28"/>
          <p:cNvSpPr txBox="1">
            <a:spLocks noChangeArrowheads="1"/>
          </p:cNvSpPr>
          <p:nvPr/>
        </p:nvSpPr>
        <p:spPr bwMode="auto">
          <a:xfrm>
            <a:off x="7294563" y="1828800"/>
            <a:ext cx="554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9246" name="TextBox 29"/>
          <p:cNvSpPr txBox="1">
            <a:spLocks noChangeArrowheads="1"/>
          </p:cNvSpPr>
          <p:nvPr/>
        </p:nvSpPr>
        <p:spPr bwMode="auto">
          <a:xfrm>
            <a:off x="8132763" y="1828800"/>
            <a:ext cx="5540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18" name="17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7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Arrays cannot be copied</a:t>
            </a:r>
          </a:p>
          <a:p>
            <a:pPr lvl="1"/>
            <a:r>
              <a:rPr lang="en-US" sz="2000" smtClean="0"/>
              <a:t>int a[10], b[10];</a:t>
            </a:r>
          </a:p>
          <a:p>
            <a:pPr lvl="1"/>
            <a:r>
              <a:rPr lang="en-US" sz="2000" smtClean="0"/>
              <a:t>a = b; </a:t>
            </a:r>
            <a:r>
              <a:rPr lang="en-US" sz="2000" smtClean="0">
                <a:sym typeface="Wingdings" pitchFamily="2" charset="2"/>
              </a:rPr>
              <a:t> 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error</a:t>
            </a:r>
            <a:r>
              <a:rPr lang="en-US" sz="2000" smtClean="0">
                <a:sym typeface="Wingdings" pitchFamily="2" charset="2"/>
              </a:rPr>
              <a:t>!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Correct way:   for(i=0; i &lt; 10; i++) a[i] = b[i];</a:t>
            </a:r>
          </a:p>
          <a:p>
            <a:r>
              <a:rPr lang="en-US" sz="2400" smtClean="0">
                <a:sym typeface="Wingdings" pitchFamily="2" charset="2"/>
              </a:rPr>
              <a:t>Arrays cannot be automatically initialized to a value: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int a[10];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a = 0;  </a:t>
            </a:r>
            <a:r>
              <a:rPr lang="en-US" sz="2000" smtClean="0">
                <a:solidFill>
                  <a:srgbClr val="FF0000"/>
                </a:solidFill>
                <a:sym typeface="Wingdings" pitchFamily="2" charset="2"/>
              </a:rPr>
              <a:t>error</a:t>
            </a:r>
            <a:r>
              <a:rPr lang="en-US" sz="2000" smtClean="0">
                <a:sym typeface="Wingdings" pitchFamily="2" charset="2"/>
              </a:rPr>
              <a:t>!</a:t>
            </a:r>
          </a:p>
          <a:p>
            <a:pPr lvl="1"/>
            <a:r>
              <a:rPr lang="en-US" sz="2000" smtClean="0">
                <a:sym typeface="Wingdings" pitchFamily="2" charset="2"/>
              </a:rPr>
              <a:t>Correct way:  for(i=0; i &lt; 10; i++) a[i] = 0;</a:t>
            </a:r>
          </a:p>
          <a:p>
            <a:r>
              <a:rPr lang="en-US" sz="2400" smtClean="0">
                <a:sym typeface="Wingdings" pitchFamily="2" charset="2"/>
              </a:rPr>
              <a:t>If you try to access an array’s element with negative index or with an index which is bigger than its length, you would get a run-time error.</a:t>
            </a:r>
            <a:endParaRPr lang="en-US" sz="2400" smtClean="0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8</a:t>
            </a:fld>
            <a:endParaRPr lang="tr-T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 err="1" smtClean="0"/>
              <a:t>Examples</a:t>
            </a:r>
            <a:endParaRPr lang="tr-TR" b="1" dirty="0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a program that asks the user to type 10 integers of an array. The program must compute and write the number of integers greater or equal to 10.</a:t>
            </a:r>
            <a:endParaRPr lang="tr-TR" dirty="0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949B7-21B3-43A7-9B3A-74D017E7440B}" type="slidenum">
              <a:rPr lang="tr-TR" smtClean="0"/>
              <a:pPr/>
              <a:t>9</a:t>
            </a:fld>
            <a:endParaRPr lang="tr-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1428</Words>
  <Application>Microsoft Office PowerPoint</Application>
  <PresentationFormat>On-screen Show (4:3)</PresentationFormat>
  <Paragraphs>433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 Short Course on Programming in C/C++ </vt:lpstr>
      <vt:lpstr>Week 1 - Lecture </vt:lpstr>
      <vt:lpstr>Arrays</vt:lpstr>
      <vt:lpstr>Arrays</vt:lpstr>
      <vt:lpstr>Arrays</vt:lpstr>
      <vt:lpstr>Arrays</vt:lpstr>
      <vt:lpstr>Arrays</vt:lpstr>
      <vt:lpstr>Notes</vt:lpstr>
      <vt:lpstr>Examples</vt:lpstr>
      <vt:lpstr>Solution</vt:lpstr>
      <vt:lpstr>Example</vt:lpstr>
      <vt:lpstr>Example</vt:lpstr>
      <vt:lpstr>Solution</vt:lpstr>
      <vt:lpstr>Functions</vt:lpstr>
      <vt:lpstr>Functions</vt:lpstr>
      <vt:lpstr>Functions</vt:lpstr>
      <vt:lpstr>Functions</vt:lpstr>
      <vt:lpstr>Functions</vt:lpstr>
      <vt:lpstr>Functions</vt:lpstr>
      <vt:lpstr>Functions</vt:lpstr>
      <vt:lpstr> </vt:lpstr>
      <vt:lpstr>Block Structure</vt:lpstr>
      <vt:lpstr>Functions</vt:lpstr>
      <vt:lpstr>Functions</vt:lpstr>
      <vt:lpstr>Recursion</vt:lpstr>
      <vt:lpstr>Recursion</vt:lpstr>
      <vt:lpstr>Functions</vt:lpstr>
      <vt:lpstr>Recursion vs Iteration</vt:lpstr>
      <vt:lpstr>Examples</vt:lpstr>
      <vt:lpstr>Solutions</vt:lpstr>
      <vt:lpstr>Solutions</vt:lpstr>
      <vt:lpstr>Solutions</vt:lpstr>
      <vt:lpstr>Examples</vt:lpstr>
      <vt:lpstr>Another simple example for recursion: Fibonacci numbers</vt:lpstr>
      <vt:lpstr>Naming Conventions</vt:lpstr>
      <vt:lpstr>Naming Conventions</vt:lpstr>
      <vt:lpstr>Modular Programming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Onur Pekcan</dc:creator>
  <cp:lastModifiedBy>Onur Pekcan</cp:lastModifiedBy>
  <cp:revision>97</cp:revision>
  <dcterms:created xsi:type="dcterms:W3CDTF">2012-09-05T10:05:08Z</dcterms:created>
  <dcterms:modified xsi:type="dcterms:W3CDTF">2012-09-07T13:26:27Z</dcterms:modified>
</cp:coreProperties>
</file>