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374" r:id="rId2"/>
    <p:sldId id="262" r:id="rId3"/>
    <p:sldId id="399" r:id="rId4"/>
    <p:sldId id="452" r:id="rId5"/>
    <p:sldId id="449" r:id="rId6"/>
    <p:sldId id="450" r:id="rId7"/>
    <p:sldId id="451" r:id="rId8"/>
    <p:sldId id="453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2" r:id="rId17"/>
    <p:sldId id="463" r:id="rId18"/>
    <p:sldId id="464" r:id="rId19"/>
    <p:sldId id="465" r:id="rId20"/>
    <p:sldId id="466" r:id="rId21"/>
    <p:sldId id="467" r:id="rId22"/>
    <p:sldId id="468" r:id="rId23"/>
    <p:sldId id="469" r:id="rId24"/>
    <p:sldId id="470" r:id="rId25"/>
    <p:sldId id="471" r:id="rId26"/>
    <p:sldId id="472" r:id="rId27"/>
    <p:sldId id="473" r:id="rId28"/>
    <p:sldId id="474" r:id="rId29"/>
    <p:sldId id="475" r:id="rId30"/>
    <p:sldId id="476" r:id="rId31"/>
    <p:sldId id="477" r:id="rId32"/>
    <p:sldId id="478" r:id="rId33"/>
    <p:sldId id="479" r:id="rId34"/>
    <p:sldId id="480" r:id="rId35"/>
    <p:sldId id="481" r:id="rId36"/>
    <p:sldId id="482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503" r:id="rId58"/>
    <p:sldId id="504" r:id="rId59"/>
    <p:sldId id="505" r:id="rId60"/>
    <p:sldId id="506" r:id="rId61"/>
    <p:sldId id="507" r:id="rId62"/>
    <p:sldId id="508" r:id="rId63"/>
    <p:sldId id="509" r:id="rId64"/>
    <p:sldId id="510" r:id="rId65"/>
    <p:sldId id="511" r:id="rId66"/>
    <p:sldId id="512" r:id="rId67"/>
    <p:sldId id="513" r:id="rId68"/>
    <p:sldId id="514" r:id="rId69"/>
    <p:sldId id="515" r:id="rId70"/>
    <p:sldId id="516" r:id="rId71"/>
    <p:sldId id="517" r:id="rId72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513" autoAdjust="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5C269-C6D5-470D-9891-8DD355487E88}" type="datetimeFigureOut">
              <a:rPr lang="tr-TR" smtClean="0"/>
              <a:pPr/>
              <a:t>14.09.2012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C5D9B-11D3-4A88-A6F7-11F9D3BE8A6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162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14E5110-125C-4251-B849-37C1ACC5EA4D}" type="slidenum">
              <a:rPr lang="en-US" sz="1200" smtClean="0"/>
              <a:pPr eaLnBrk="1" hangingPunct="1"/>
              <a:t>16</a:t>
            </a:fld>
            <a:endParaRPr lang="en-US" sz="12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20370A8-DC6D-421E-9CE7-EA7D764FABB0}" type="slidenum">
              <a:rPr lang="en-US" sz="1200" smtClean="0"/>
              <a:pPr eaLnBrk="1" hangingPunct="1"/>
              <a:t>17</a:t>
            </a:fld>
            <a:endParaRPr lang="en-US" sz="12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829923-B6CD-4952-A823-4E0F7965DF5D}" type="slidenum">
              <a:rPr lang="en-US" sz="1200" smtClean="0"/>
              <a:pPr eaLnBrk="1" hangingPunct="1"/>
              <a:t>18</a:t>
            </a:fld>
            <a:endParaRPr lang="en-US" sz="12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1BBC34B-72A1-42CD-94F0-1721EDFEE3C3}" type="slidenum">
              <a:rPr lang="en-US" sz="1200" smtClean="0"/>
              <a:pPr eaLnBrk="1" hangingPunct="1"/>
              <a:t>19</a:t>
            </a:fld>
            <a:endParaRPr lang="en-US" sz="120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CC5D9B-11D3-4A88-A6F7-11F9D3BE8A6C}" type="slidenum">
              <a:rPr lang="tr-TR" smtClean="0"/>
              <a:pPr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266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11349" y="5581352"/>
            <a:ext cx="1059176" cy="59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escription: http://www.ceng.metu.edu.tr/~temizer/media/MobilityLogo.bmp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04" y="5638800"/>
            <a:ext cx="2644053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733800" y="6305550"/>
            <a:ext cx="533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Mobility Research Lab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mobility.ceng.metu.edu.tr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305550"/>
            <a:ext cx="5867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pplied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nnovative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nterdisciplinary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(AI2)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Lab</a:t>
            </a:r>
          </a:p>
          <a:p>
            <a:pPr algn="l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www.ai2lab.org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pic>
        <p:nvPicPr>
          <p:cNvPr id="14" name="Resim 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574867"/>
            <a:ext cx="14097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Andac\Desktop\logo1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Andac\Desktop\logo1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74054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20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8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80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24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1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3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0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4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6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51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5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0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6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89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4478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1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/>
            </a:r>
            <a:br>
              <a:rPr lang="tr-TR" b="1" dirty="0"/>
            </a:br>
            <a:r>
              <a:rPr lang="en-US" b="1" dirty="0"/>
              <a:t>Short Course on Programming in C/C++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tr-TR" sz="1600" dirty="0" err="1"/>
              <a:t>Organized</a:t>
            </a:r>
            <a:r>
              <a:rPr lang="tr-TR" sz="1600" dirty="0"/>
              <a:t> </a:t>
            </a:r>
            <a:r>
              <a:rPr lang="tr-TR" sz="1600" dirty="0" err="1"/>
              <a:t>by</a:t>
            </a:r>
            <a:r>
              <a:rPr lang="tr-TR" sz="1600" dirty="0"/>
              <a:t> </a:t>
            </a:r>
            <a:r>
              <a:rPr lang="tr-TR" sz="2800" dirty="0"/>
              <a:t>Onur </a:t>
            </a:r>
            <a:r>
              <a:rPr lang="tr-TR" sz="2800" dirty="0" smtClean="0"/>
              <a:t>Pekcan</a:t>
            </a:r>
            <a:endParaRPr lang="tr-TR" dirty="0" smtClean="0"/>
          </a:p>
          <a:p>
            <a:r>
              <a:rPr lang="tr-TR" sz="1600" dirty="0" err="1" smtClean="0"/>
              <a:t>Contributor</a:t>
            </a:r>
            <a:r>
              <a:rPr lang="tr-TR" sz="2800" smtClean="0"/>
              <a:t> Selim </a:t>
            </a:r>
            <a:r>
              <a:rPr lang="tr-TR" sz="2800" dirty="0" err="1" smtClean="0"/>
              <a:t>Temizer</a:t>
            </a:r>
            <a:r>
              <a:rPr lang="tr-TR" sz="2800" dirty="0" smtClean="0"/>
              <a:t>      </a:t>
            </a:r>
            <a:r>
              <a:rPr lang="tr-TR" sz="1400" dirty="0" err="1"/>
              <a:t>Instructor</a:t>
            </a:r>
            <a:r>
              <a:rPr lang="tr-TR" sz="2800" dirty="0"/>
              <a:t> Hasan Yılmaz</a:t>
            </a:r>
          </a:p>
        </p:txBody>
      </p:sp>
    </p:spTree>
    <p:extLst>
      <p:ext uri="{BB962C8B-B14F-4D97-AF65-F5344CB8AC3E}">
        <p14:creationId xmlns:p14="http://schemas.microsoft.com/office/powerpoint/2010/main" val="5467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smtClean="0"/>
              <a:t>C				    C++</a:t>
            </a:r>
            <a:endParaRPr lang="tr-TR" b="1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    char 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&amp;a);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 smtClean="0"/>
              <a:t>("%</a:t>
            </a:r>
            <a:r>
              <a:rPr lang="tr-TR" smtClean="0"/>
              <a:t>c</a:t>
            </a:r>
            <a:r>
              <a:rPr lang="en-US" dirty="0" smtClean="0"/>
              <a:t>", </a:t>
            </a:r>
            <a:r>
              <a:rPr lang="en-US" dirty="0"/>
              <a:t>&amp;c);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 is: %d\n", a);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("c is: %c\n", c);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    char 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</a:t>
            </a:r>
            <a:r>
              <a:rPr lang="tr-TR" smtClean="0"/>
              <a:t> std::</a:t>
            </a:r>
            <a:r>
              <a:rPr lang="en-US" dirty="0" smtClean="0"/>
              <a:t> </a:t>
            </a:r>
            <a:r>
              <a:rPr lang="en-US" dirty="0" err="1"/>
              <a:t>cin</a:t>
            </a:r>
            <a:r>
              <a:rPr lang="en-US" dirty="0"/>
              <a:t> &gt;&gt; a</a:t>
            </a:r>
            <a:r>
              <a:rPr lang="en-US" dirty="0" smtClean="0"/>
              <a:t>;</a:t>
            </a:r>
            <a:r>
              <a:rPr lang="tr-TR" smtClean="0"/>
              <a:t>	</a:t>
            </a:r>
            <a:r>
              <a:rPr lang="en-US" dirty="0" smtClean="0"/>
              <a:t>//</a:t>
            </a:r>
            <a:r>
              <a:rPr lang="en-US" dirty="0" err="1"/>
              <a:t>cin</a:t>
            </a:r>
            <a:r>
              <a:rPr lang="en-US" dirty="0"/>
              <a:t> &gt;&gt; a &gt;&gt; c;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tr-TR" smtClean="0"/>
              <a:t>std::</a:t>
            </a:r>
            <a:r>
              <a:rPr lang="en-US" dirty="0" err="1" smtClean="0"/>
              <a:t>cin</a:t>
            </a:r>
            <a:r>
              <a:rPr lang="en-US" dirty="0" smtClean="0"/>
              <a:t> </a:t>
            </a:r>
            <a:r>
              <a:rPr lang="en-US" dirty="0"/>
              <a:t>&gt;&gt; 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"a is: " &lt;&lt; a &lt;&lt;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cout</a:t>
            </a:r>
            <a:r>
              <a:rPr lang="en-US" dirty="0"/>
              <a:t> &lt;&lt; "c is: " &lt;&lt; c &lt;&lt;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4884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smtClean="0"/>
              <a:t>C</a:t>
            </a:r>
            <a:r>
              <a:rPr lang="tr-TR" smtClean="0"/>
              <a:t>				    </a:t>
            </a:r>
            <a:r>
              <a:rPr lang="tr-TR" b="1" smtClean="0"/>
              <a:t>C++</a:t>
            </a:r>
            <a:endParaRPr lang="tr-TR" b="1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pPr marL="0" indent="0">
              <a:buNone/>
            </a:pPr>
            <a:endParaRPr lang="tr-TR" smtClean="0"/>
          </a:p>
          <a:p>
            <a:pPr marL="0" indent="0">
              <a:buNone/>
            </a:pPr>
            <a:endParaRPr lang="tr-TR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    char 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&amp;a);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 smtClean="0"/>
              <a:t>("%</a:t>
            </a:r>
            <a:r>
              <a:rPr lang="tr-TR" smtClean="0"/>
              <a:t>c</a:t>
            </a:r>
            <a:r>
              <a:rPr lang="en-US" dirty="0" smtClean="0"/>
              <a:t>", </a:t>
            </a:r>
            <a:r>
              <a:rPr lang="en-US" dirty="0"/>
              <a:t>&amp;c);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 is: %d\n", a);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("c is: %c\n", c);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    char 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a &gt;&gt; 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smtClean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"a is: " &lt;&lt; a &lt;&lt; </a:t>
            </a:r>
            <a:r>
              <a:rPr lang="en-US" dirty="0" err="1"/>
              <a:t>endl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	 &lt;&lt; "c is: " &lt;&lt; c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9223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b="1" smtClean="0"/>
              <a:t>Boolean Type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3200" b="1" smtClean="0"/>
              <a:t>C</a:t>
            </a:r>
          </a:p>
          <a:p>
            <a:pPr marL="0" indent="0">
              <a:buNone/>
            </a:pPr>
            <a:endParaRPr lang="tr-TR" sz="3200" b="1"/>
          </a:p>
          <a:p>
            <a:pPr marL="0" indent="0">
              <a:buNone/>
            </a:pPr>
            <a:r>
              <a:rPr lang="en-US" dirty="0" smtClean="0"/>
              <a:t>C </a:t>
            </a:r>
            <a:r>
              <a:rPr lang="en-US" dirty="0"/>
              <a:t>does not provide a native </a:t>
            </a:r>
            <a:r>
              <a:rPr lang="en-US" dirty="0" err="1"/>
              <a:t>boolean</a:t>
            </a:r>
            <a:r>
              <a:rPr lang="en-US" dirty="0"/>
              <a:t> type. You can simulate it using an </a:t>
            </a:r>
            <a:r>
              <a:rPr lang="en-US" dirty="0" err="1"/>
              <a:t>enum</a:t>
            </a:r>
            <a:r>
              <a:rPr lang="en-US" dirty="0"/>
              <a:t>, though: </a:t>
            </a:r>
            <a:endParaRPr lang="tr-TR" smtClean="0"/>
          </a:p>
          <a:p>
            <a:pPr marL="0" indent="0">
              <a:buNone/>
            </a:pPr>
            <a:endParaRPr lang="tr-TR" smtClean="0"/>
          </a:p>
          <a:p>
            <a:pPr marL="0" indent="0">
              <a:buNone/>
            </a:pPr>
            <a:r>
              <a:rPr lang="tr-TR" sz="2000"/>
              <a:t>typedef enum {FALSE, TRUE} bool;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3200" b="1" smtClean="0"/>
              <a:t>C++</a:t>
            </a:r>
          </a:p>
          <a:p>
            <a:pPr marL="0" indent="0">
              <a:buNone/>
            </a:pPr>
            <a:endParaRPr lang="tr-TR" sz="2000" smtClean="0"/>
          </a:p>
          <a:p>
            <a:pPr marL="0" indent="0">
              <a:buNone/>
            </a:pPr>
            <a:endParaRPr lang="tr-TR" sz="2000" smtClean="0"/>
          </a:p>
          <a:p>
            <a:pPr marL="0" indent="0">
              <a:buNone/>
            </a:pPr>
            <a:r>
              <a:rPr lang="tr-TR" sz="2000" smtClean="0"/>
              <a:t>bool flag = true;</a:t>
            </a:r>
          </a:p>
          <a:p>
            <a:pPr marL="0" indent="0">
              <a:buNone/>
            </a:pPr>
            <a:endParaRPr lang="tr-TR" sz="200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9582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smtClean="0"/>
              <a:t>Variable Definition</a:t>
            </a:r>
            <a:endParaRPr lang="tr-TR" b="1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3200" b="1" smtClean="0"/>
              <a:t>C</a:t>
            </a:r>
          </a:p>
          <a:p>
            <a:pPr marL="0" indent="0">
              <a:buNone/>
            </a:pPr>
            <a:r>
              <a:rPr lang="tr-TR" smtClean="0"/>
              <a:t>You cannot define a variable between statements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b="1" smtClean="0"/>
              <a:t>C++</a:t>
            </a:r>
          </a:p>
          <a:p>
            <a:pPr marL="0" indent="0">
              <a:buNone/>
            </a:pPr>
            <a:r>
              <a:rPr lang="tr-TR" smtClean="0"/>
              <a:t>You are free, you can</a:t>
            </a: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460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smtClean="0"/>
              <a:t>C				    C++</a:t>
            </a:r>
            <a:endParaRPr lang="tr-TR" b="1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    char 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&amp;a);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&amp;c);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double d;// error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("a is: %d\n", a);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("c is: %c\n", c);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#include&lt;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a;</a:t>
            </a:r>
          </a:p>
          <a:p>
            <a:pPr marL="0" indent="0">
              <a:buNone/>
            </a:pPr>
            <a:r>
              <a:rPr lang="en-US" dirty="0"/>
              <a:t>    char 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a &gt;&gt; 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double d;	//it is okay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tr-TR" smtClean="0"/>
              <a:t>                      </a:t>
            </a:r>
            <a:r>
              <a:rPr lang="en-US" dirty="0" err="1" smtClean="0"/>
              <a:t>cout</a:t>
            </a:r>
            <a:r>
              <a:rPr lang="en-US" dirty="0" smtClean="0"/>
              <a:t> </a:t>
            </a:r>
            <a:r>
              <a:rPr lang="en-US" dirty="0"/>
              <a:t>&lt;&lt; "we can define variable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/>
              <a:t>scope of for </a:t>
            </a:r>
            <a:r>
              <a:rPr lang="en-US" dirty="0" smtClean="0"/>
              <a:t>lo</a:t>
            </a:r>
            <a:r>
              <a:rPr lang="tr-TR" smtClean="0"/>
              <a:t>op.</a:t>
            </a:r>
            <a:r>
              <a:rPr lang="en-US" dirty="0" smtClean="0"/>
              <a:t>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 &lt;&lt; "And it is only valid here."</a:t>
            </a:r>
          </a:p>
          <a:p>
            <a:pPr marL="0" indent="0">
              <a:buNone/>
            </a:pPr>
            <a:r>
              <a:rPr lang="en-US" dirty="0"/>
              <a:t>	     &lt;&lt; "When for loop ends the variable </a:t>
            </a:r>
            <a:r>
              <a:rPr lang="en-US" dirty="0" err="1"/>
              <a:t>i</a:t>
            </a:r>
            <a:r>
              <a:rPr lang="en-US" dirty="0"/>
              <a:t>"</a:t>
            </a:r>
          </a:p>
          <a:p>
            <a:pPr marL="0" indent="0">
              <a:buNone/>
            </a:pPr>
            <a:r>
              <a:rPr lang="en-US" dirty="0"/>
              <a:t>	     &lt;&lt; ""cannot be used. Try it"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"a is: " &lt;&lt; a &lt;&lt; </a:t>
            </a:r>
            <a:r>
              <a:rPr lang="en-US" dirty="0" err="1"/>
              <a:t>endl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	 &lt;&lt; "c is: " &lt;&lt; c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34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smtClean="0"/>
              <a:t>Classes and Objects</a:t>
            </a:r>
            <a:endParaRPr lang="tr-TR" b="1"/>
          </a:p>
        </p:txBody>
      </p:sp>
      <p:sp>
        <p:nvSpPr>
          <p:cNvPr id="6" name="İçerik Yer Tutucus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u="sng" dirty="0"/>
              <a:t>Class:</a:t>
            </a:r>
            <a:r>
              <a:rPr lang="en-US" sz="2800" dirty="0"/>
              <a:t> a type definition that includes both</a:t>
            </a:r>
          </a:p>
          <a:p>
            <a:pPr lvl="1"/>
            <a:r>
              <a:rPr lang="en-US" sz="2400" dirty="0"/>
              <a:t>data properties, and</a:t>
            </a:r>
          </a:p>
          <a:p>
            <a:pPr lvl="1"/>
            <a:r>
              <a:rPr lang="en-US" sz="2400" dirty="0"/>
              <a:t>operations permitted on that data</a:t>
            </a:r>
          </a:p>
          <a:p>
            <a:r>
              <a:rPr lang="en-US" sz="2800" b="1" u="sng" dirty="0"/>
              <a:t>Object:</a:t>
            </a:r>
            <a:r>
              <a:rPr lang="en-US" sz="2800" dirty="0"/>
              <a:t> a variable that</a:t>
            </a:r>
          </a:p>
          <a:p>
            <a:pPr lvl="1"/>
            <a:r>
              <a:rPr lang="en-US" sz="2400" dirty="0"/>
              <a:t>is declared to be of some Class</a:t>
            </a:r>
          </a:p>
          <a:p>
            <a:pPr lvl="1"/>
            <a:r>
              <a:rPr lang="en-US" sz="2400" dirty="0"/>
              <a:t>therefore includes both data and operations for that data</a:t>
            </a:r>
          </a:p>
          <a:p>
            <a:r>
              <a:rPr lang="en-US" sz="2800" b="1" dirty="0"/>
              <a:t>Appropriate usage:</a:t>
            </a:r>
          </a:p>
          <a:p>
            <a:pPr lvl="1">
              <a:buNone/>
            </a:pPr>
            <a:r>
              <a:rPr lang="en-US" sz="2400" dirty="0"/>
              <a:t>“A variable is an instance of a type.”</a:t>
            </a:r>
          </a:p>
          <a:p>
            <a:pPr lvl="1">
              <a:buNone/>
            </a:pPr>
            <a:r>
              <a:rPr lang="en-US" sz="2400" dirty="0"/>
              <a:t>“An object is an instance of a class.”</a:t>
            </a:r>
          </a:p>
          <a:p>
            <a:pPr marL="0" indent="0">
              <a:buNone/>
            </a:pPr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517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Basic Class Syntax</a:t>
            </a:r>
            <a:endParaRPr lang="tr-TR"/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class in C++ consists of its </a:t>
            </a:r>
            <a:r>
              <a:rPr lang="en-US" b="1" smtClean="0"/>
              <a:t>members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A member can be either </a:t>
            </a:r>
            <a:r>
              <a:rPr lang="en-US" u="sng" smtClean="0"/>
              <a:t>data</a:t>
            </a:r>
            <a:r>
              <a:rPr lang="en-US" smtClean="0"/>
              <a:t> or </a:t>
            </a:r>
            <a:r>
              <a:rPr lang="en-US" u="sng" smtClean="0"/>
              <a:t>functions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The functions are called </a:t>
            </a:r>
            <a:r>
              <a:rPr lang="en-US" b="1" smtClean="0"/>
              <a:t>member functions</a:t>
            </a:r>
            <a:r>
              <a:rPr lang="en-US" smtClean="0"/>
              <a:t> (or </a:t>
            </a:r>
            <a:r>
              <a:rPr lang="en-US" b="1" smtClean="0"/>
              <a:t>methods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Each instance of a class is an </a:t>
            </a:r>
            <a:r>
              <a:rPr lang="en-US" b="1" smtClean="0"/>
              <a:t>object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Each object contains the data components specified in class.</a:t>
            </a:r>
          </a:p>
          <a:p>
            <a:pPr lvl="1" eaLnBrk="1" hangingPunct="1"/>
            <a:r>
              <a:rPr lang="en-US" smtClean="0"/>
              <a:t>Methods are used to act on an object.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C6AC5C8-657C-4C6C-A0F6-03329B2040B4}" type="slidenum">
              <a:rPr lang="en-US" sz="1400" smtClean="0"/>
              <a:pPr eaLnBrk="1" hangingPunct="1"/>
              <a:t>16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7056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Class syntax - Example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// A class for simulating an integer memory cell </a:t>
            </a:r>
            <a:br>
              <a:rPr lang="en-US" sz="1800" dirty="0" smtClean="0">
                <a:latin typeface="Courier New" pitchFamily="49" charset="0"/>
              </a:rPr>
            </a:b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class  </a:t>
            </a:r>
            <a:r>
              <a:rPr lang="en-US" sz="1800" b="1" dirty="0" err="1" smtClean="0">
                <a:latin typeface="Courier New" pitchFamily="49" charset="0"/>
              </a:rPr>
              <a:t>IntCell</a:t>
            </a:r>
            <a:endParaRPr lang="en-US" sz="18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public: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		</a:t>
            </a:r>
            <a:r>
              <a:rPr lang="en-US" sz="1800" b="1" dirty="0" err="1" smtClean="0">
                <a:latin typeface="Courier New" pitchFamily="49" charset="0"/>
              </a:rPr>
              <a:t>IntCell</a:t>
            </a:r>
            <a:r>
              <a:rPr lang="en-US" sz="1800" dirty="0" smtClean="0">
                <a:latin typeface="Courier New" pitchFamily="49" charset="0"/>
              </a:rPr>
              <a:t>( 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{ </a:t>
            </a:r>
            <a:r>
              <a:rPr lang="en-US" sz="1800" dirty="0" err="1" smtClean="0">
                <a:latin typeface="Courier New" pitchFamily="49" charset="0"/>
              </a:rPr>
              <a:t>storedValue</a:t>
            </a:r>
            <a:r>
              <a:rPr lang="en-US" sz="1800" dirty="0" smtClean="0">
                <a:latin typeface="Courier New" pitchFamily="49" charset="0"/>
              </a:rPr>
              <a:t> = 0;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800" b="1" dirty="0" err="1" smtClean="0">
                <a:latin typeface="Courier New" pitchFamily="49" charset="0"/>
              </a:rPr>
              <a:t>IntCell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initialValue</a:t>
            </a:r>
            <a:r>
              <a:rPr lang="en-US" sz="1800" dirty="0" smtClean="0">
                <a:latin typeface="Courier New" pitchFamily="49" charset="0"/>
              </a:rPr>
              <a:t> 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{ </a:t>
            </a:r>
            <a:r>
              <a:rPr lang="en-US" sz="1800" dirty="0" err="1" smtClean="0">
                <a:latin typeface="Courier New" pitchFamily="49" charset="0"/>
              </a:rPr>
              <a:t>storedValue</a:t>
            </a:r>
            <a:r>
              <a:rPr lang="en-US" sz="1800" dirty="0" smtClean="0">
                <a:latin typeface="Courier New" pitchFamily="49" charset="0"/>
              </a:rPr>
              <a:t> = </a:t>
            </a:r>
            <a:r>
              <a:rPr lang="en-US" sz="1800" dirty="0" err="1" smtClean="0">
                <a:latin typeface="Courier New" pitchFamily="49" charset="0"/>
              </a:rPr>
              <a:t>initialValue</a:t>
            </a:r>
            <a:r>
              <a:rPr lang="en-US" sz="1800" dirty="0" smtClean="0">
                <a:latin typeface="Courier New" pitchFamily="49" charset="0"/>
              </a:rPr>
              <a:t>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read( 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{ return </a:t>
            </a:r>
            <a:r>
              <a:rPr lang="en-US" sz="1800" dirty="0" err="1" smtClean="0">
                <a:latin typeface="Courier New" pitchFamily="49" charset="0"/>
              </a:rPr>
              <a:t>storedValue</a:t>
            </a:r>
            <a:r>
              <a:rPr lang="en-US" sz="1800" dirty="0" smtClean="0">
                <a:latin typeface="Courier New" pitchFamily="49" charset="0"/>
              </a:rPr>
              <a:t>;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void write( 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x ) </a:t>
            </a:r>
            <a:br>
              <a:rPr lang="en-US" sz="1800" dirty="0" smtClean="0">
                <a:latin typeface="Courier New" pitchFamily="49" charset="0"/>
              </a:rPr>
            </a:br>
            <a:r>
              <a:rPr lang="en-US" sz="1800" dirty="0" smtClean="0">
                <a:latin typeface="Courier New" pitchFamily="49" charset="0"/>
              </a:rPr>
              <a:t>	{ </a:t>
            </a:r>
            <a:r>
              <a:rPr lang="en-US" sz="1800" dirty="0" err="1" smtClean="0">
                <a:latin typeface="Courier New" pitchFamily="49" charset="0"/>
              </a:rPr>
              <a:t>storedValue</a:t>
            </a:r>
            <a:r>
              <a:rPr lang="en-US" sz="1800" dirty="0" smtClean="0">
                <a:latin typeface="Courier New" pitchFamily="49" charset="0"/>
              </a:rPr>
              <a:t> = x;}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private: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		</a:t>
            </a:r>
            <a:r>
              <a:rPr lang="en-US" sz="1800" dirty="0" err="1" smtClean="0">
                <a:latin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storedValue</a:t>
            </a:r>
            <a:r>
              <a:rPr lang="en-US" sz="1800" dirty="0" smtClean="0">
                <a:latin typeface="Courier New" pitchFamily="49" charset="0"/>
              </a:rPr>
              <a:t>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B1A03B3-47C8-4891-8E3A-B779EC43416D}" type="slidenum">
              <a:rPr lang="en-US" sz="1400" smtClean="0"/>
              <a:pPr eaLnBrk="1" hangingPunct="1"/>
              <a:t>17</a:t>
            </a:fld>
            <a:endParaRPr lang="en-US" sz="1400" smtClean="0"/>
          </a:p>
        </p:txBody>
      </p:sp>
      <p:sp>
        <p:nvSpPr>
          <p:cNvPr id="9222" name="AutoShape 4"/>
          <p:cNvSpPr>
            <a:spLocks/>
          </p:cNvSpPr>
          <p:nvPr/>
        </p:nvSpPr>
        <p:spPr bwMode="auto">
          <a:xfrm>
            <a:off x="5943600" y="2133600"/>
            <a:ext cx="381000" cy="1600200"/>
          </a:xfrm>
          <a:prstGeom prst="rightBrace">
            <a:avLst>
              <a:gd name="adj1" fmla="val 3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6324600" y="2667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constructors</a:t>
            </a:r>
          </a:p>
        </p:txBody>
      </p:sp>
    </p:spTree>
    <p:extLst>
      <p:ext uri="{BB962C8B-B14F-4D97-AF65-F5344CB8AC3E}">
        <p14:creationId xmlns:p14="http://schemas.microsoft.com/office/powerpoint/2010/main" val="12233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Class Members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u="sng" smtClean="0">
                <a:latin typeface="Courier New" pitchFamily="49" charset="0"/>
              </a:rPr>
              <a:t>Public</a:t>
            </a:r>
            <a:r>
              <a:rPr lang="en-US" sz="2800" smtClean="0"/>
              <a:t> member is visible to all routines and may be accessed by any method in any class.</a:t>
            </a:r>
          </a:p>
          <a:p>
            <a:pPr eaLnBrk="1" hangingPunct="1"/>
            <a:r>
              <a:rPr lang="en-US" sz="2800" u="sng" smtClean="0">
                <a:latin typeface="Courier New" pitchFamily="49" charset="0"/>
              </a:rPr>
              <a:t>Private</a:t>
            </a:r>
            <a:r>
              <a:rPr lang="en-US" sz="2800" smtClean="0"/>
              <a:t> member is not visible to non-class routines and may be accessed only by methods in its class.</a:t>
            </a:r>
          </a:p>
          <a:p>
            <a:pPr eaLnBrk="1" hangingPunct="1"/>
            <a:r>
              <a:rPr lang="en-US" sz="2800" smtClean="0"/>
              <a:t>Typically,</a:t>
            </a:r>
          </a:p>
          <a:p>
            <a:pPr lvl="1" eaLnBrk="1" hangingPunct="1"/>
            <a:r>
              <a:rPr lang="en-US" sz="2400" smtClean="0"/>
              <a:t>Data members are declared private</a:t>
            </a:r>
          </a:p>
          <a:p>
            <a:pPr lvl="1" eaLnBrk="1" hangingPunct="1"/>
            <a:r>
              <a:rPr lang="en-US" sz="2400" smtClean="0"/>
              <a:t>Methods are made public.</a:t>
            </a:r>
          </a:p>
          <a:p>
            <a:pPr eaLnBrk="1" hangingPunct="1"/>
            <a:r>
              <a:rPr lang="en-US" sz="2800" smtClean="0"/>
              <a:t>Restricting access is known as </a:t>
            </a:r>
            <a:r>
              <a:rPr lang="en-US" sz="2800" i="1" smtClean="0"/>
              <a:t>information hiding.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D97D6F2-954B-4E4A-B595-E6DD7B729052}" type="slidenum">
              <a:rPr lang="en-US" sz="1400" smtClean="0"/>
              <a:pPr eaLnBrk="1" hangingPunct="1"/>
              <a:t>18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93876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Constructors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A </a:t>
            </a:r>
            <a:r>
              <a:rPr lang="en-US" sz="2800" u="sng" smtClean="0"/>
              <a:t>constructor</a:t>
            </a:r>
            <a:r>
              <a:rPr lang="en-US" sz="2800" smtClean="0"/>
              <a:t> is a method that executes when an object of a class is declared and sets the initial state of the new object.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smtClean="0"/>
              <a:t>A constructor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mtClean="0"/>
              <a:t>has the same name with the class,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mtClean="0"/>
              <a:t>No return type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smtClean="0"/>
              <a:t>has zero or more parameters (the constructor without an argument is the </a:t>
            </a:r>
            <a:r>
              <a:rPr lang="en-US" i="1" smtClean="0"/>
              <a:t>default constructor</a:t>
            </a:r>
            <a:r>
              <a:rPr lang="en-US" smtClean="0"/>
              <a:t>)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sz="2800" smtClean="0"/>
              <a:t>There may be more than one constructor defined for a class</a:t>
            </a:r>
            <a:r>
              <a:rPr lang="en-US" sz="2500" smtClean="0"/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smtClean="0"/>
              <a:t>If no constructor is explicitly defined, one that initializes the data members using language defaults is automatically generated.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52472B6-53B6-44AD-89BA-FB2ADB246300}" type="slidenum">
              <a:rPr lang="en-US" sz="1400" smtClean="0"/>
              <a:pPr eaLnBrk="1" hangingPunct="1"/>
              <a:t>19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83426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err="1" smtClean="0"/>
              <a:t>Week</a:t>
            </a:r>
            <a:r>
              <a:rPr lang="tr-TR" b="1" smtClean="0"/>
              <a:t> 2 – Lecture2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b="1" dirty="0" err="1" smtClean="0"/>
              <a:t>Today</a:t>
            </a:r>
            <a:endParaRPr lang="tr-TR" b="1" dirty="0" smtClean="0"/>
          </a:p>
          <a:p>
            <a:pPr marL="0" indent="0">
              <a:buNone/>
            </a:pP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cover</a:t>
            </a:r>
            <a:r>
              <a:rPr lang="tr-TR" dirty="0" smtClean="0"/>
              <a:t>;</a:t>
            </a:r>
          </a:p>
          <a:p>
            <a:pPr marL="0" indent="0"/>
            <a:r>
              <a:rPr lang="tr-TR" smtClean="0"/>
              <a:t>  </a:t>
            </a:r>
            <a:r>
              <a:rPr lang="tr-TR" b="1" smtClean="0"/>
              <a:t>Introduction to C++ and Object Oriented Programming</a:t>
            </a:r>
          </a:p>
          <a:p>
            <a:pPr lvl="1">
              <a:buFont typeface="Wingdings" pitchFamily="2" charset="2"/>
              <a:buChar char="Ø"/>
            </a:pPr>
            <a:r>
              <a:rPr lang="tr-TR" smtClean="0"/>
              <a:t>Difference between C and C++</a:t>
            </a:r>
          </a:p>
          <a:p>
            <a:pPr lvl="1">
              <a:buFont typeface="Wingdings" pitchFamily="2" charset="2"/>
              <a:buChar char="Ø"/>
            </a:pPr>
            <a:r>
              <a:rPr lang="tr-TR" smtClean="0"/>
              <a:t>Classes and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Extra Constructor Syntax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mtClean="0"/>
              <a:t> </a:t>
            </a:r>
            <a:endParaRPr lang="tr-TR"/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486F843-D695-4721-BFE5-6ED795FCBE97}" type="slidenum">
              <a:rPr lang="en-US" sz="1400" smtClean="0"/>
              <a:pPr eaLnBrk="1" hangingPunct="1"/>
              <a:t>20</a:t>
            </a:fld>
            <a:endParaRPr lang="en-US" sz="1400" smtClean="0"/>
          </a:p>
        </p:txBody>
      </p:sp>
      <p:sp>
        <p:nvSpPr>
          <p:cNvPr id="12293" name="Text Box 3"/>
          <p:cNvSpPr txBox="1">
            <a:spLocks noChangeArrowheads="1"/>
          </p:cNvSpPr>
          <p:nvPr/>
        </p:nvSpPr>
        <p:spPr bwMode="auto">
          <a:xfrm>
            <a:off x="457200" y="1676400"/>
            <a:ext cx="81534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latin typeface="Courier New" pitchFamily="49" charset="0"/>
              </a:rPr>
              <a:t>// A class for simulating an integer memory cell </a:t>
            </a:r>
            <a:r>
              <a:rPr lang="en-US" sz="1800" dirty="0" smtClean="0">
                <a:latin typeface="Courier New" pitchFamily="49" charset="0"/>
              </a:rPr>
              <a:t/>
            </a:r>
            <a:br>
              <a:rPr lang="en-US" sz="1800" dirty="0" smtClean="0">
                <a:latin typeface="Courier New" pitchFamily="49" charset="0"/>
              </a:rPr>
            </a:br>
            <a:endParaRPr lang="en-US" sz="1800" dirty="0">
              <a:latin typeface="Courier New" pitchFamily="49" charset="0"/>
            </a:endParaRP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class  </a:t>
            </a:r>
            <a:r>
              <a:rPr lang="en-US" sz="1800" b="1" dirty="0" err="1">
                <a:latin typeface="Courier New" pitchFamily="49" charset="0"/>
              </a:rPr>
              <a:t>IntCell</a:t>
            </a:r>
            <a:endParaRPr 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   public: 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      	</a:t>
            </a:r>
            <a:r>
              <a:rPr lang="en-US" sz="1800" b="1" dirty="0" err="1">
                <a:latin typeface="Courier New" pitchFamily="49" charset="0"/>
              </a:rPr>
              <a:t>IntCell</a:t>
            </a:r>
            <a:r>
              <a:rPr lang="en-US" sz="1800" dirty="0">
                <a:latin typeface="Courier New" pitchFamily="49" charset="0"/>
              </a:rPr>
              <a:t>(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initialValue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 = 0</a:t>
            </a:r>
            <a:r>
              <a:rPr lang="en-US" sz="1800" dirty="0">
                <a:latin typeface="Courier New" pitchFamily="49" charset="0"/>
              </a:rPr>
              <a:t> ) 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 	  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: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storedValue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(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initialValue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</a:rPr>
              <a:t> { }</a:t>
            </a:r>
          </a:p>
          <a:p>
            <a:pPr eaLnBrk="1" hangingPunct="1"/>
            <a:endParaRPr lang="en-US" sz="1800" dirty="0">
              <a:latin typeface="Courier New" pitchFamily="49" charset="0"/>
            </a:endParaRP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read( )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	   { return </a:t>
            </a:r>
            <a:r>
              <a:rPr lang="en-US" sz="1800" dirty="0" err="1">
                <a:latin typeface="Courier New" pitchFamily="49" charset="0"/>
              </a:rPr>
              <a:t>storedValue</a:t>
            </a:r>
            <a:r>
              <a:rPr lang="en-US" sz="1800" dirty="0">
                <a:latin typeface="Courier New" pitchFamily="49" charset="0"/>
              </a:rPr>
              <a:t>; }</a:t>
            </a:r>
          </a:p>
          <a:p>
            <a:pPr eaLnBrk="1" hangingPunct="1"/>
            <a:endParaRPr lang="en-US" sz="1800" dirty="0">
              <a:latin typeface="Courier New" pitchFamily="49" charset="0"/>
            </a:endParaRP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	void write( 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x ) </a:t>
            </a:r>
            <a:br>
              <a:rPr lang="en-US" sz="1800" dirty="0">
                <a:latin typeface="Courier New" pitchFamily="49" charset="0"/>
              </a:rPr>
            </a:br>
            <a:r>
              <a:rPr lang="en-US" sz="1800" dirty="0">
                <a:latin typeface="Courier New" pitchFamily="49" charset="0"/>
              </a:rPr>
              <a:t>	   { </a:t>
            </a:r>
            <a:r>
              <a:rPr lang="en-US" sz="1800" dirty="0" err="1">
                <a:latin typeface="Courier New" pitchFamily="49" charset="0"/>
              </a:rPr>
              <a:t>storedValue</a:t>
            </a:r>
            <a:r>
              <a:rPr lang="en-US" sz="1800" dirty="0">
                <a:latin typeface="Courier New" pitchFamily="49" charset="0"/>
              </a:rPr>
              <a:t> = x; }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   private:  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storedValue</a:t>
            </a:r>
            <a:r>
              <a:rPr lang="en-US" sz="1800" dirty="0">
                <a:latin typeface="Courier New" pitchFamily="49" charset="0"/>
              </a:rPr>
              <a:t>; 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};</a:t>
            </a:r>
          </a:p>
        </p:txBody>
      </p:sp>
      <p:sp>
        <p:nvSpPr>
          <p:cNvPr id="12294" name="AutoShape 4"/>
          <p:cNvSpPr>
            <a:spLocks/>
          </p:cNvSpPr>
          <p:nvPr/>
        </p:nvSpPr>
        <p:spPr bwMode="auto">
          <a:xfrm>
            <a:off x="7010400" y="2743200"/>
            <a:ext cx="381000" cy="914400"/>
          </a:xfrm>
          <a:prstGeom prst="rightBrace">
            <a:avLst>
              <a:gd name="adj1" fmla="val 2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12295" name="Text Box 5"/>
          <p:cNvSpPr txBox="1">
            <a:spLocks noChangeArrowheads="1"/>
          </p:cNvSpPr>
          <p:nvPr/>
        </p:nvSpPr>
        <p:spPr bwMode="auto">
          <a:xfrm>
            <a:off x="7391400" y="2590800"/>
            <a:ext cx="1371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/>
              <a:t>Single constructor (instead of two)</a:t>
            </a:r>
          </a:p>
        </p:txBody>
      </p:sp>
    </p:spTree>
    <p:extLst>
      <p:ext uri="{BB962C8B-B14F-4D97-AF65-F5344CB8AC3E}">
        <p14:creationId xmlns:p14="http://schemas.microsoft.com/office/powerpoint/2010/main" val="33140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err="1" smtClean="0"/>
              <a:t>Accessor</a:t>
            </a:r>
            <a:r>
              <a:rPr lang="en-US" b="1" dirty="0" smtClean="0"/>
              <a:t> and Modifier Functions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method that examines but does not change the state of its object is an </a:t>
            </a:r>
            <a:r>
              <a:rPr lang="en-US" u="sng" smtClean="0"/>
              <a:t>accessor</a:t>
            </a:r>
            <a:r>
              <a:rPr lang="en-US" smtClean="0"/>
              <a:t>.</a:t>
            </a:r>
          </a:p>
          <a:p>
            <a:pPr lvl="1" eaLnBrk="1" hangingPunct="1"/>
            <a:r>
              <a:rPr lang="en-US" smtClean="0"/>
              <a:t>Accessor function headings end with the word </a:t>
            </a:r>
            <a:r>
              <a:rPr lang="en-US" smtClean="0">
                <a:latin typeface="Courier New" pitchFamily="49" charset="0"/>
              </a:rPr>
              <a:t>const</a:t>
            </a:r>
          </a:p>
          <a:p>
            <a:pPr eaLnBrk="1" hangingPunct="1"/>
            <a:r>
              <a:rPr lang="en-US" smtClean="0"/>
              <a:t>A member function that changes the state of an object is a </a:t>
            </a:r>
            <a:r>
              <a:rPr lang="en-US" u="sng" smtClean="0"/>
              <a:t>mutator</a:t>
            </a:r>
            <a:r>
              <a:rPr lang="en-US" smtClean="0"/>
              <a:t>.</a:t>
            </a:r>
          </a:p>
          <a:p>
            <a:pPr eaLnBrk="1" hangingPunct="1"/>
            <a:endParaRPr lang="en-US" smtClean="0"/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A70312C-5D73-4AEB-A641-58838000EB2E}" type="slidenum">
              <a:rPr lang="en-US" sz="1400" smtClean="0"/>
              <a:pPr eaLnBrk="1" hangingPunct="1"/>
              <a:t>21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19544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Object Declaration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C++, an object is declared just like a primitive type.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37AE57E-234A-4EA6-9D73-69103E5993BB}" type="slidenum">
              <a:rPr lang="en-US" sz="1400" smtClean="0"/>
              <a:pPr eaLnBrk="1" hangingPunct="1"/>
              <a:t>22</a:t>
            </a:fld>
            <a:endParaRPr lang="en-US" sz="1400" smtClean="0"/>
          </a:p>
        </p:txBody>
      </p:sp>
      <p:sp>
        <p:nvSpPr>
          <p:cNvPr id="14342" name="Text Box 4"/>
          <p:cNvSpPr txBox="1">
            <a:spLocks noChangeAspect="1" noChangeArrowheads="1"/>
          </p:cNvSpPr>
          <p:nvPr/>
        </p:nvSpPr>
        <p:spPr bwMode="auto">
          <a:xfrm>
            <a:off x="762000" y="2895600"/>
            <a:ext cx="7772400" cy="28479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>
                <a:latin typeface="Courier New" pitchFamily="49" charset="0"/>
              </a:rPr>
              <a:t>int main()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//correct declarations </a:t>
            </a:r>
          </a:p>
          <a:p>
            <a:pPr eaLnBrk="1" hangingPunct="1"/>
            <a:r>
              <a:rPr lang="en-US" sz="1800" b="1">
                <a:latin typeface="Courier New" pitchFamily="49" charset="0"/>
              </a:rPr>
              <a:t>   IntCell m1</a:t>
            </a:r>
            <a:r>
              <a:rPr lang="en-US" sz="1800">
                <a:latin typeface="Courier New" pitchFamily="49" charset="0"/>
              </a:rPr>
              <a:t>; </a:t>
            </a:r>
          </a:p>
          <a:p>
            <a:pPr eaLnBrk="1" hangingPunct="1"/>
            <a:r>
              <a:rPr lang="en-US" sz="1800" b="1">
                <a:latin typeface="Courier New" pitchFamily="49" charset="0"/>
              </a:rPr>
              <a:t>   IntCell m2 ( 12 ); </a:t>
            </a:r>
          </a:p>
          <a:p>
            <a:pPr eaLnBrk="1" hangingPunct="1"/>
            <a:r>
              <a:rPr lang="en-US" sz="1800" b="1">
                <a:latin typeface="Courier New" pitchFamily="49" charset="0"/>
              </a:rPr>
              <a:t>   IntCell *m3;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   // incorrect declaration </a:t>
            </a:r>
          </a:p>
          <a:p>
            <a:pPr eaLnBrk="1" hangingPunct="1"/>
            <a:r>
              <a:rPr lang="en-US" sz="1800" b="1">
                <a:latin typeface="Courier New" pitchFamily="49" charset="0"/>
              </a:rPr>
              <a:t>   Intcell m4()</a:t>
            </a:r>
            <a:r>
              <a:rPr lang="en-US" sz="1800">
                <a:latin typeface="Courier New" pitchFamily="49" charset="0"/>
              </a:rPr>
              <a:t>;    // this is a function declaration, </a:t>
            </a:r>
          </a:p>
          <a:p>
            <a:pPr eaLnBrk="1" hangingPunct="1"/>
            <a:r>
              <a:rPr lang="en-US" sz="1800">
                <a:latin typeface="Courier New" pitchFamily="49" charset="0"/>
              </a:rPr>
              <a:t>		      // not an object</a:t>
            </a:r>
          </a:p>
        </p:txBody>
      </p:sp>
    </p:spTree>
    <p:extLst>
      <p:ext uri="{BB962C8B-B14F-4D97-AF65-F5344CB8AC3E}">
        <p14:creationId xmlns:p14="http://schemas.microsoft.com/office/powerpoint/2010/main" val="102283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smtClean="0"/>
              <a:t>Object Access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sz="2000" smtClean="0">
                <a:latin typeface="Courier" pitchFamily="49" charset="0"/>
              </a:rPr>
              <a:t>  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m1.write(44);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m2.write(m2.read() +1);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std::cout &lt;&lt; m1.read() &lt;&lt; "   " &lt;&lt;  m2.read() </a:t>
            </a:r>
            <a:r>
              <a:rPr lang="tr-TR" sz="200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tr-TR" sz="2000" smtClean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&lt;&lt; std::endl;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m3 = new IntCell;</a:t>
            </a:r>
          </a:p>
          <a:p>
            <a:pPr>
              <a:buFontTx/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std::cout &lt;&lt; "m3 = " &lt;&lt; m3-&gt;read() &lt;&lt;</a:t>
            </a:r>
            <a:r>
              <a:rPr lang="tr-TR" sz="200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std::endl;</a:t>
            </a:r>
          </a:p>
          <a:p>
            <a:pPr>
              <a:buFontTx/>
              <a:buNone/>
            </a:pPr>
            <a:endParaRPr lang="tr-TR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2932489-C991-4F45-91F4-4623835EBC6F}" type="slidenum">
              <a:rPr lang="en-US" sz="1400" smtClean="0"/>
              <a:pPr eaLnBrk="1" hangingPunct="1"/>
              <a:t>23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75948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Example: Class </a:t>
            </a:r>
            <a:r>
              <a:rPr lang="en-US" b="1" dirty="0" smtClean="0">
                <a:latin typeface="Courier New" pitchFamily="49" charset="0"/>
              </a:rPr>
              <a:t>Time</a:t>
            </a:r>
            <a:endParaRPr lang="tr-TR"/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endParaRPr lang="en-US" sz="2000" b="1" dirty="0" smtClean="0"/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class Time {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public: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Time(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= 0,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= 0,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= 0 );  //default </a:t>
            </a:r>
            <a:br>
              <a:rPr lang="en-US" sz="2000" dirty="0" smtClean="0">
                <a:latin typeface="Courier New" pitchFamily="49" charset="0"/>
              </a:rPr>
            </a:br>
            <a:r>
              <a:rPr lang="en-US" sz="2000" dirty="0" smtClean="0">
                <a:latin typeface="Courier New" pitchFamily="49" charset="0"/>
              </a:rPr>
              <a:t>						   //constructor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void </a:t>
            </a:r>
            <a:r>
              <a:rPr lang="en-US" sz="2000" dirty="0" err="1" smtClean="0">
                <a:latin typeface="Courier New" pitchFamily="49" charset="0"/>
              </a:rPr>
              <a:t>setTime</a:t>
            </a:r>
            <a:r>
              <a:rPr lang="en-US" sz="2000" dirty="0" smtClean="0">
                <a:latin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); //set </a:t>
            </a:r>
            <a:r>
              <a:rPr lang="en-US" sz="2000" dirty="0" err="1" smtClean="0">
                <a:latin typeface="Courier New" pitchFamily="49" charset="0"/>
              </a:rPr>
              <a:t>hr</a:t>
            </a:r>
            <a:r>
              <a:rPr lang="en-US" sz="2000" dirty="0" smtClean="0">
                <a:latin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</a:rPr>
              <a:t>min,sec</a:t>
            </a: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void </a:t>
            </a:r>
            <a:r>
              <a:rPr lang="en-US" sz="2000" dirty="0" err="1" smtClean="0">
                <a:latin typeface="Courier New" pitchFamily="49" charset="0"/>
              </a:rPr>
              <a:t>printMilitary</a:t>
            </a:r>
            <a:r>
              <a:rPr lang="en-US" sz="2000" dirty="0" smtClean="0">
                <a:latin typeface="Courier New" pitchFamily="49" charset="0"/>
              </a:rPr>
              <a:t>();     // print am/pm format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void </a:t>
            </a:r>
            <a:r>
              <a:rPr lang="en-US" sz="2000" dirty="0" err="1" smtClean="0">
                <a:latin typeface="Courier New" pitchFamily="49" charset="0"/>
              </a:rPr>
              <a:t>printStandard</a:t>
            </a:r>
            <a:r>
              <a:rPr lang="en-US" sz="2000" dirty="0" smtClean="0">
                <a:latin typeface="Courier New" pitchFamily="49" charset="0"/>
              </a:rPr>
              <a:t>();    // print standard format</a:t>
            </a:r>
          </a:p>
          <a:p>
            <a:pPr eaLnBrk="1" hangingPunct="1"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private: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hour;    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minute;  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second;  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};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5E3EA8C-6077-4D1D-9DEC-2D624616DCBF}" type="slidenum">
              <a:rPr lang="en-US" sz="1400" smtClean="0"/>
              <a:pPr eaLnBrk="1" hangingPunct="1"/>
              <a:t>24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68843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/>
              <a:t>Declaring </a:t>
            </a:r>
            <a:r>
              <a:rPr lang="en-US" b="1" dirty="0">
                <a:latin typeface="Courier New" pitchFamily="49" charset="0"/>
              </a:rPr>
              <a:t>Time</a:t>
            </a:r>
            <a:r>
              <a:rPr lang="en-US" b="1" dirty="0"/>
              <a:t> </a:t>
            </a:r>
            <a:r>
              <a:rPr lang="en-US" b="1" dirty="0" smtClean="0"/>
              <a:t>Objects</a:t>
            </a:r>
            <a:endParaRPr lang="tr-TR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Time t1,    // all arguments defaulted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t2(2), // min. and sec. defaulted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    t3(21, 34),   // second defaulted 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  <a:cs typeface="Times New Roman" pitchFamily="18" charset="0"/>
              </a:rPr>
              <a:t>        t4(12, 25, 42); // all values specified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 . . .</a:t>
            </a:r>
          </a:p>
          <a:p>
            <a:pPr eaLnBrk="1" hangingPunct="1"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631B265-1116-4454-A128-7759F97740F3}" type="slidenum">
              <a:rPr lang="en-US" sz="1400" smtClean="0"/>
              <a:pPr eaLnBrk="1" hangingPunct="1"/>
              <a:t>25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74612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Destructors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Member function of class </a:t>
            </a:r>
          </a:p>
          <a:p>
            <a:pPr eaLnBrk="1" hangingPunct="1"/>
            <a:r>
              <a:rPr lang="en-US" sz="2800" smtClean="0"/>
              <a:t>Performs termination housekeeping before the system reclaims the object’s memory</a:t>
            </a:r>
          </a:p>
          <a:p>
            <a:pPr eaLnBrk="1" hangingPunct="1"/>
            <a:r>
              <a:rPr lang="en-US" sz="2800" smtClean="0"/>
              <a:t>Complement of the constructor </a:t>
            </a:r>
          </a:p>
          <a:p>
            <a:pPr eaLnBrk="1" hangingPunct="1"/>
            <a:r>
              <a:rPr lang="en-US" sz="2800" smtClean="0"/>
              <a:t>Name is tilde (~) followed by the class name</a:t>
            </a:r>
          </a:p>
          <a:p>
            <a:pPr eaLnBrk="1" hangingPunct="1"/>
            <a:r>
              <a:rPr lang="en-US" sz="2800" smtClean="0"/>
              <a:t>E.g. </a:t>
            </a:r>
            <a:r>
              <a:rPr lang="en-US" sz="2800" smtClean="0">
                <a:latin typeface="Courier New" pitchFamily="49" charset="0"/>
              </a:rPr>
              <a:t>~IntCell( );</a:t>
            </a:r>
            <a:br>
              <a:rPr lang="en-US" sz="2800" smtClean="0">
                <a:latin typeface="Courier New" pitchFamily="49" charset="0"/>
              </a:rPr>
            </a:br>
            <a:r>
              <a:rPr lang="en-US" sz="2800" smtClean="0">
                <a:latin typeface="Courier New" pitchFamily="49" charset="0"/>
              </a:rPr>
              <a:t>	~ Time( );</a:t>
            </a:r>
          </a:p>
          <a:p>
            <a:pPr eaLnBrk="1" hangingPunct="1"/>
            <a:r>
              <a:rPr lang="en-US" sz="2800" smtClean="0"/>
              <a:t>Receives no parameters, returns no value</a:t>
            </a:r>
          </a:p>
          <a:p>
            <a:pPr eaLnBrk="1" hangingPunct="1"/>
            <a:r>
              <a:rPr lang="en-US" sz="2800" smtClean="0"/>
              <a:t>One destructor per class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1E56274-E72C-4317-BECA-2E8ECDA87475}" type="slidenum">
              <a:rPr lang="en-US" sz="1400" smtClean="0"/>
              <a:pPr eaLnBrk="1" hangingPunct="1"/>
              <a:t>26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8185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>
              <a:lnSpc>
                <a:spcPct val="75000"/>
              </a:lnSpc>
            </a:pPr>
            <a:r>
              <a:rPr lang="en-US" b="1" dirty="0" smtClean="0">
                <a:cs typeface="Times New Roman" pitchFamily="18" charset="0"/>
              </a:rPr>
              <a:t>When are Constructors and Destructors Called</a:t>
            </a:r>
            <a:r>
              <a:rPr lang="en-US" dirty="0" smtClean="0"/>
              <a:t> 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Global scope objects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Constructors called before any other function (including main)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Destructors called when main terminates (or exit function called)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Automatic local objects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Constructors called when objects defined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Destructors called when objects leave scope (when the block in which they are defined is exited)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Courier New" pitchFamily="49" charset="0"/>
              </a:rPr>
              <a:t>static</a:t>
            </a:r>
            <a:r>
              <a:rPr lang="en-US" sz="2800" smtClean="0"/>
              <a:t> local objects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Constructors called when execution reaches the point where the objects are defined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Destructors called when main terminates or the exit function is called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C561644-829A-405D-ABF1-ED134C434F13}" type="slidenum">
              <a:rPr lang="en-US" sz="1400" smtClean="0"/>
              <a:pPr eaLnBrk="1" hangingPunct="1"/>
              <a:t>27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78583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b="1" dirty="0" smtClean="0"/>
              <a:t>Class Interface and Implementation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In C++, separating the class interface from its implementation is common.</a:t>
            </a:r>
          </a:p>
          <a:p>
            <a:pPr lvl="1" eaLnBrk="1" hangingPunct="1"/>
            <a:r>
              <a:rPr lang="en-US" sz="2400" smtClean="0"/>
              <a:t>The interface remains the same for a long time. </a:t>
            </a:r>
          </a:p>
          <a:p>
            <a:pPr lvl="1" eaLnBrk="1" hangingPunct="1"/>
            <a:r>
              <a:rPr lang="en-US" sz="2400" smtClean="0"/>
              <a:t>The implementations can be modified independently. </a:t>
            </a:r>
          </a:p>
          <a:p>
            <a:pPr lvl="1" eaLnBrk="1" hangingPunct="1"/>
            <a:r>
              <a:rPr lang="en-US" sz="2400" smtClean="0"/>
              <a:t>The writers of other classes and modules have to know the interfaces of classes only. </a:t>
            </a:r>
          </a:p>
          <a:p>
            <a:pPr eaLnBrk="1" hangingPunct="1"/>
            <a:r>
              <a:rPr lang="en-US" sz="2800" smtClean="0"/>
              <a:t>The </a:t>
            </a:r>
            <a:r>
              <a:rPr lang="en-US" sz="2800" u="sng" smtClean="0"/>
              <a:t>interface</a:t>
            </a:r>
            <a:r>
              <a:rPr lang="en-US" sz="2800" smtClean="0"/>
              <a:t> lists the class and its members (data and function prototypes) and describes what can be done to an object. </a:t>
            </a:r>
          </a:p>
          <a:p>
            <a:pPr eaLnBrk="1" hangingPunct="1"/>
            <a:r>
              <a:rPr lang="en-US" sz="2800" smtClean="0"/>
              <a:t>The </a:t>
            </a:r>
            <a:r>
              <a:rPr lang="en-US" sz="2800" u="sng" smtClean="0"/>
              <a:t>implementation</a:t>
            </a:r>
            <a:r>
              <a:rPr lang="en-US" sz="2800" smtClean="0"/>
              <a:t> is the C++ code for the member functions.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4C55F1A-EA70-4D89-B357-A7ADA8650A35}" type="slidenum">
              <a:rPr lang="en-US" sz="1400" smtClean="0"/>
              <a:pPr eaLnBrk="1" hangingPunct="1"/>
              <a:t>28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079766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b="1" dirty="0" smtClean="0"/>
              <a:t>Separation of Interface and Implementation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It is a good programming practice for large-scale projects to put the interface and implementation of classes in different files.</a:t>
            </a:r>
          </a:p>
          <a:p>
            <a:pPr marL="1022350" lvl="2" indent="-350838" eaLnBrk="1" hangingPunct="1">
              <a:lnSpc>
                <a:spcPct val="90000"/>
              </a:lnSpc>
            </a:pPr>
            <a:r>
              <a:rPr lang="en-US" sz="2000" smtClean="0"/>
              <a:t>For small amount of coding it may not matter. 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smtClean="0"/>
              <a:t>Header File</a:t>
            </a:r>
            <a:r>
              <a:rPr lang="en-US" sz="2800" smtClean="0"/>
              <a:t>: contains the interface of a class. Usually ends with </a:t>
            </a:r>
            <a:r>
              <a:rPr lang="en-US" sz="2800" smtClean="0">
                <a:solidFill>
                  <a:srgbClr val="FF0000"/>
                </a:solidFill>
                <a:latin typeface="Courier New" pitchFamily="49" charset="0"/>
              </a:rPr>
              <a:t>.h</a:t>
            </a:r>
            <a:r>
              <a:rPr lang="en-US" sz="2800" smtClean="0"/>
              <a:t> (an include file)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i="1" smtClean="0"/>
              <a:t>Source-code file</a:t>
            </a:r>
            <a:r>
              <a:rPr lang="en-US" sz="2800" smtClean="0"/>
              <a:t>: contains the implementation of a class. Usually ends with </a:t>
            </a:r>
            <a:r>
              <a:rPr lang="en-US" sz="2800" smtClean="0">
                <a:solidFill>
                  <a:srgbClr val="FF0000"/>
                </a:solidFill>
                <a:latin typeface="Courier New" pitchFamily="49" charset="0"/>
              </a:rPr>
              <a:t>.cpp</a:t>
            </a:r>
            <a:r>
              <a:rPr lang="en-US" sz="2800" smtClean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en-US" sz="2800" smtClean="0">
                <a:latin typeface="Verdana" pitchFamily="34" charset="0"/>
              </a:rPr>
              <a:t>(</a:t>
            </a:r>
            <a:r>
              <a:rPr lang="en-US" sz="2800" smtClean="0">
                <a:solidFill>
                  <a:srgbClr val="FF0000"/>
                </a:solidFill>
                <a:latin typeface="Verdana" pitchFamily="34" charset="0"/>
              </a:rPr>
              <a:t>.</a:t>
            </a:r>
            <a:r>
              <a:rPr lang="en-US" sz="2800" smtClean="0">
                <a:solidFill>
                  <a:srgbClr val="FF0000"/>
                </a:solidFill>
                <a:latin typeface="Courier New" pitchFamily="49" charset="0"/>
              </a:rPr>
              <a:t>cc </a:t>
            </a:r>
            <a:r>
              <a:rPr lang="en-US" sz="2800" smtClean="0">
                <a:latin typeface="Courier New" pitchFamily="49" charset="0"/>
              </a:rPr>
              <a:t>or</a:t>
            </a:r>
            <a:r>
              <a:rPr lang="en-US" sz="2800" smtClean="0">
                <a:solidFill>
                  <a:srgbClr val="FF0000"/>
                </a:solidFill>
                <a:latin typeface="Courier New" pitchFamily="49" charset="0"/>
              </a:rPr>
              <a:t> .C</a:t>
            </a:r>
            <a:r>
              <a:rPr lang="en-US" sz="2800" smtClean="0">
                <a:latin typeface="Verdana" pitchFamily="34" charset="0"/>
              </a:rPr>
              <a:t>)</a:t>
            </a:r>
            <a:r>
              <a:rPr lang="en-US" sz="2800" smtClean="0"/>
              <a:t> </a:t>
            </a:r>
          </a:p>
          <a:p>
            <a:pPr marL="1022350" lvl="2" indent="-350838" eaLnBrk="1" hangingPunct="1">
              <a:lnSpc>
                <a:spcPct val="90000"/>
              </a:lnSpc>
            </a:pPr>
            <a:r>
              <a:rPr lang="en-US" sz="2000" smtClean="0"/>
              <a:t>.cpp file includes the .h file with the </a:t>
            </a:r>
            <a:r>
              <a:rPr lang="en-US" sz="2000" smtClean="0">
                <a:solidFill>
                  <a:srgbClr val="FF0000"/>
                </a:solidFill>
              </a:rPr>
              <a:t>preprocessor </a:t>
            </a:r>
            <a:r>
              <a:rPr lang="en-US" sz="2000" smtClean="0"/>
              <a:t>command </a:t>
            </a:r>
            <a:r>
              <a:rPr lang="en-US" sz="1800" smtClean="0">
                <a:latin typeface="Courier New" pitchFamily="49" charset="0"/>
              </a:rPr>
              <a:t>#include. </a:t>
            </a:r>
          </a:p>
          <a:p>
            <a:pPr marL="1681163" lvl="4" indent="-339725" eaLnBrk="1" hangingPunct="1">
              <a:lnSpc>
                <a:spcPct val="90000"/>
              </a:lnSpc>
            </a:pPr>
            <a:r>
              <a:rPr lang="en-US" sz="1800" smtClean="0"/>
              <a:t>Example:  </a:t>
            </a:r>
            <a:r>
              <a:rPr lang="en-US" sz="1800" smtClean="0">
                <a:latin typeface="Courier New" pitchFamily="49" charset="0"/>
              </a:rPr>
              <a:t>#include ”myclass.h”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2E0700-03B6-46D0-8160-DF72304CB040}" type="slidenum">
              <a:rPr lang="en-US" sz="1400" smtClean="0"/>
              <a:pPr eaLnBrk="1" hangingPunct="1"/>
              <a:t>29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42169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Programming in C++</a:t>
            </a:r>
            <a:endParaRPr lang="en-US" b="1" dirty="0" smtClean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</a:t>
            </a:r>
          </a:p>
          <a:p>
            <a:pPr lvl="1"/>
            <a:r>
              <a:rPr lang="en-US" dirty="0"/>
              <a:t>Improves on many of C's features</a:t>
            </a:r>
          </a:p>
          <a:p>
            <a:pPr lvl="1"/>
            <a:r>
              <a:rPr lang="en-US" dirty="0"/>
              <a:t>Has object-oriented capabilities</a:t>
            </a:r>
          </a:p>
          <a:p>
            <a:pPr lvl="2"/>
            <a:r>
              <a:rPr lang="en-US" dirty="0"/>
              <a:t>Increases software quality and reusability</a:t>
            </a:r>
          </a:p>
          <a:p>
            <a:pPr lvl="1">
              <a:buNone/>
            </a:pPr>
            <a:r>
              <a:rPr lang="en-US" dirty="0"/>
              <a:t>–	Developed by </a:t>
            </a:r>
            <a:r>
              <a:rPr lang="en-US" dirty="0" err="1"/>
              <a:t>Bjarne</a:t>
            </a:r>
            <a:r>
              <a:rPr lang="en-US" dirty="0"/>
              <a:t> </a:t>
            </a:r>
            <a:r>
              <a:rPr lang="en-US" dirty="0" err="1"/>
              <a:t>Stroustrup</a:t>
            </a:r>
            <a:r>
              <a:rPr lang="en-US" dirty="0"/>
              <a:t> at Bell Labs</a:t>
            </a:r>
          </a:p>
          <a:p>
            <a:pPr lvl="2"/>
            <a:r>
              <a:rPr lang="en-US" dirty="0"/>
              <a:t>Called "C with classes"</a:t>
            </a:r>
          </a:p>
          <a:p>
            <a:pPr lvl="2"/>
            <a:r>
              <a:rPr lang="en-US" dirty="0"/>
              <a:t>C++ (increment operator) - enhanced version of C</a:t>
            </a:r>
          </a:p>
          <a:p>
            <a:pPr lvl="1"/>
            <a:r>
              <a:rPr lang="en-US" dirty="0"/>
              <a:t>Superset of C</a:t>
            </a:r>
          </a:p>
          <a:p>
            <a:pPr lvl="2"/>
            <a:r>
              <a:rPr lang="en-US" dirty="0"/>
              <a:t>Can use a C++ compiler to compile C programs</a:t>
            </a:r>
          </a:p>
          <a:p>
            <a:pPr lvl="2"/>
            <a:r>
              <a:rPr lang="en-US" dirty="0"/>
              <a:t>Gradually evolve the C programs to C</a:t>
            </a:r>
            <a:r>
              <a:rPr lang="en-US" dirty="0" smtClean="0"/>
              <a:t>++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157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b="1" dirty="0" smtClean="0"/>
              <a:t>Separation of Interface and Implementation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big complicated project will have files that contain other files. </a:t>
            </a:r>
          </a:p>
          <a:p>
            <a:pPr lvl="1" eaLnBrk="1" hangingPunct="1"/>
            <a:r>
              <a:rPr lang="en-US" sz="2400" smtClean="0"/>
              <a:t>There is a danger that an include file (.h file) might be read more than once during the compilation process. </a:t>
            </a:r>
          </a:p>
          <a:p>
            <a:pPr lvl="2" eaLnBrk="1" hangingPunct="1"/>
            <a:r>
              <a:rPr lang="en-US" sz="2000" smtClean="0"/>
              <a:t>It should be read only once to let the compiler learn the definition of the classes. </a:t>
            </a:r>
          </a:p>
          <a:p>
            <a:pPr eaLnBrk="1" hangingPunct="1"/>
            <a:r>
              <a:rPr lang="en-US" sz="2800" smtClean="0"/>
              <a:t>To prevent a .h file to be read multiple times, we use preprocessor commands </a:t>
            </a:r>
            <a:r>
              <a:rPr lang="en-US" sz="2400" smtClean="0">
                <a:latin typeface="Courier New" pitchFamily="49" charset="0"/>
              </a:rPr>
              <a:t>#ifndef</a:t>
            </a:r>
            <a:r>
              <a:rPr lang="en-US" sz="2800" smtClean="0"/>
              <a:t> and </a:t>
            </a:r>
            <a:r>
              <a:rPr lang="en-US" sz="2400" smtClean="0">
                <a:latin typeface="Courier New" pitchFamily="49" charset="0"/>
              </a:rPr>
              <a:t>#define</a:t>
            </a:r>
            <a:r>
              <a:rPr lang="en-US" sz="2800" smtClean="0"/>
              <a:t> in the following way. 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27B20A7-5A3A-4EEC-8D71-CC4D96A82DF4}" type="slidenum">
              <a:rPr lang="en-US" sz="1400" smtClean="0"/>
              <a:pPr eaLnBrk="1" hangingPunct="1"/>
              <a:t>30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798681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Class Interface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mtClean="0"/>
              <a:t> </a:t>
            </a:r>
            <a:endParaRPr lang="tr-TR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E5B8C38-19FF-47F8-9B16-7103E81FFD8C}" type="slidenum">
              <a:rPr lang="en-US" sz="1400" smtClean="0"/>
              <a:pPr eaLnBrk="1" hangingPunct="1"/>
              <a:t>31</a:t>
            </a:fld>
            <a:endParaRPr lang="en-US" sz="1400" smtClean="0"/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457200" y="1574800"/>
            <a:ext cx="8001000" cy="406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 b="1" dirty="0">
                <a:latin typeface="Courier New" pitchFamily="49" charset="0"/>
              </a:rPr>
              <a:t>#</a:t>
            </a:r>
            <a:r>
              <a:rPr lang="en-US" sz="2000" b="1" dirty="0" err="1">
                <a:latin typeface="Courier New" pitchFamily="49" charset="0"/>
              </a:rPr>
              <a:t>ifndef</a:t>
            </a:r>
            <a:r>
              <a:rPr lang="en-US" sz="2000" b="1" dirty="0">
                <a:latin typeface="Courier New" pitchFamily="49" charset="0"/>
              </a:rPr>
              <a:t>  _</a:t>
            </a:r>
            <a:r>
              <a:rPr lang="en-US" sz="2000" b="1" dirty="0" err="1">
                <a:latin typeface="Courier New" pitchFamily="49" charset="0"/>
              </a:rPr>
              <a:t>IntCell_H</a:t>
            </a:r>
            <a:r>
              <a:rPr lang="en-US" sz="2000" b="1" dirty="0">
                <a:latin typeface="Courier New" pitchFamily="49" charset="0"/>
              </a:rPr>
              <a:t>_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#define _</a:t>
            </a:r>
            <a:r>
              <a:rPr lang="en-US" sz="2000" b="1" dirty="0" err="1">
                <a:latin typeface="Courier New" pitchFamily="49" charset="0"/>
              </a:rPr>
              <a:t>IntCell_H</a:t>
            </a:r>
            <a:r>
              <a:rPr lang="en-US" sz="2000" b="1" dirty="0">
                <a:latin typeface="Courier New" pitchFamily="49" charset="0"/>
              </a:rPr>
              <a:t>_</a:t>
            </a:r>
            <a:br>
              <a:rPr lang="en-US" sz="2000" b="1" dirty="0">
                <a:latin typeface="Courier New" pitchFamily="49" charset="0"/>
              </a:rPr>
            </a:br>
            <a:endParaRPr lang="en-US" sz="2000" b="1" dirty="0">
              <a:latin typeface="Courier New" pitchFamily="49" charset="0"/>
            </a:endParaRP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class  </a:t>
            </a:r>
            <a:r>
              <a:rPr lang="en-US" sz="2000" dirty="0" err="1">
                <a:latin typeface="Courier New" pitchFamily="49" charset="0"/>
              </a:rPr>
              <a:t>IntCell</a:t>
            </a:r>
            <a:endParaRPr lang="en-US" sz="2000" dirty="0">
              <a:latin typeface="Courier New" pitchFamily="49" charset="0"/>
            </a:endParaRP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   public: 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      </a:t>
            </a:r>
            <a:r>
              <a:rPr lang="en-US" sz="2000" dirty="0" err="1">
                <a:latin typeface="Courier New" pitchFamily="49" charset="0"/>
              </a:rPr>
              <a:t>IntCell</a:t>
            </a:r>
            <a:r>
              <a:rPr lang="en-US" sz="2000" dirty="0">
                <a:latin typeface="Courier New" pitchFamily="49" charset="0"/>
              </a:rPr>
              <a:t>(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initialValue</a:t>
            </a:r>
            <a:r>
              <a:rPr lang="en-US" sz="2000" dirty="0">
                <a:latin typeface="Courier New" pitchFamily="49" charset="0"/>
              </a:rPr>
              <a:t> = 0 ); 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read( ) </a:t>
            </a:r>
            <a:r>
              <a:rPr lang="en-US" sz="2000" dirty="0" err="1">
                <a:latin typeface="Courier New" pitchFamily="49" charset="0"/>
              </a:rPr>
              <a:t>const</a:t>
            </a:r>
            <a:r>
              <a:rPr lang="en-US" sz="2000" dirty="0">
                <a:latin typeface="Courier New" pitchFamily="49" charset="0"/>
              </a:rPr>
              <a:t>; 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	void write( 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x ); 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   private:  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storedValue</a:t>
            </a:r>
            <a:r>
              <a:rPr lang="en-US" sz="2000" dirty="0">
                <a:latin typeface="Courier New" pitchFamily="49" charset="0"/>
              </a:rPr>
              <a:t>; </a:t>
            </a:r>
          </a:p>
          <a:p>
            <a:pPr eaLnBrk="1" hangingPunct="1"/>
            <a:r>
              <a:rPr lang="en-US" sz="2000" dirty="0">
                <a:latin typeface="Courier New" pitchFamily="49" charset="0"/>
              </a:rPr>
              <a:t>};</a:t>
            </a:r>
          </a:p>
          <a:p>
            <a:pPr eaLnBrk="1" hangingPunct="1"/>
            <a:r>
              <a:rPr lang="en-US" sz="2000" b="1" dirty="0">
                <a:latin typeface="Courier New" pitchFamily="49" charset="0"/>
              </a:rPr>
              <a:t>#</a:t>
            </a:r>
            <a:r>
              <a:rPr lang="en-US" sz="2000" b="1" dirty="0" err="1">
                <a:latin typeface="Courier New" pitchFamily="49" charset="0"/>
              </a:rPr>
              <a:t>endif</a:t>
            </a: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1981200" y="5638800"/>
            <a:ext cx="5351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2000">
                <a:latin typeface="Courier New" pitchFamily="49" charset="0"/>
              </a:rPr>
              <a:t>IntCell </a:t>
            </a:r>
            <a:r>
              <a:rPr lang="en-US" sz="2000">
                <a:latin typeface="Arial" charset="0"/>
              </a:rPr>
              <a:t>class Interface in the file</a:t>
            </a:r>
            <a:r>
              <a:rPr lang="en-US" sz="2000" i="1">
                <a:latin typeface="Arial" charset="0"/>
              </a:rPr>
              <a:t> </a:t>
            </a:r>
            <a:r>
              <a:rPr lang="en-US" sz="2000" i="1">
                <a:latin typeface="Verdana" pitchFamily="34" charset="0"/>
              </a:rPr>
              <a:t>IntCell.h</a:t>
            </a:r>
            <a:r>
              <a:rPr lang="en-US" sz="2000" i="1">
                <a:latin typeface="Arial" charset="0"/>
              </a:rPr>
              <a:t> </a:t>
            </a:r>
            <a:endParaRPr lang="en-US" sz="20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1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Class Implementation</a:t>
            </a:r>
          </a:p>
        </p:txBody>
      </p:sp>
      <p:sp>
        <p:nvSpPr>
          <p:cNvPr id="2" name="İçerik Yer Tutucus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mtClean="0"/>
              <a:t> </a:t>
            </a:r>
            <a:endParaRPr lang="tr-TR"/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481825D-34CD-4826-A994-BCFE3BDA16E3}" type="slidenum">
              <a:rPr lang="en-US" sz="1400" smtClean="0"/>
              <a:pPr eaLnBrk="1" hangingPunct="1"/>
              <a:t>32</a:t>
            </a:fld>
            <a:endParaRPr lang="en-US" sz="1400" smtClean="0"/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228600" y="1596241"/>
            <a:ext cx="8610600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dirty="0">
                <a:latin typeface="Courier New" pitchFamily="49" charset="0"/>
                <a:cs typeface="Times New Roman" pitchFamily="18" charset="0"/>
              </a:rPr>
              <a:t>#include &lt;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iostream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eaLnBrk="1" hangingPunct="1"/>
            <a:r>
              <a:rPr lang="en-US" sz="1400" dirty="0">
                <a:latin typeface="Courier New" pitchFamily="49" charset="0"/>
              </a:rPr>
              <a:t>#include “</a:t>
            </a:r>
            <a:r>
              <a:rPr lang="en-US" sz="1400" dirty="0" err="1">
                <a:latin typeface="Courier New" pitchFamily="49" charset="0"/>
              </a:rPr>
              <a:t>IntCell.h</a:t>
            </a:r>
            <a:r>
              <a:rPr lang="en-US" sz="1400" dirty="0">
                <a:latin typeface="Courier New" pitchFamily="49" charset="0"/>
              </a:rPr>
              <a:t>”</a:t>
            </a:r>
          </a:p>
          <a:p>
            <a:pPr eaLnBrk="1" hangingPunct="1"/>
            <a:r>
              <a:rPr lang="en-US" sz="1400" dirty="0">
                <a:latin typeface="Courier New" pitchFamily="49" charset="0"/>
                <a:cs typeface="Times New Roman" pitchFamily="18" charset="0"/>
              </a:rPr>
              <a:t>using 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std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::</a:t>
            </a:r>
            <a:r>
              <a:rPr lang="en-US" sz="1400" dirty="0" err="1">
                <a:latin typeface="Courier New" pitchFamily="49" charset="0"/>
                <a:cs typeface="Times New Roman" pitchFamily="18" charset="0"/>
              </a:rPr>
              <a:t>cout</a:t>
            </a:r>
            <a:r>
              <a:rPr lang="en-US" sz="1400" dirty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/>
            <a:r>
              <a:rPr lang="en-US" sz="1400" dirty="0">
                <a:latin typeface="Courier New" pitchFamily="49" charset="0"/>
              </a:rPr>
              <a:t>             	</a:t>
            </a:r>
          </a:p>
          <a:p>
            <a:pPr eaLnBrk="1" hangingPunct="1"/>
            <a:r>
              <a:rPr lang="en-US" sz="1400" dirty="0">
                <a:latin typeface="Courier New" pitchFamily="49" charset="0"/>
              </a:rPr>
              <a:t>//Construct the </a:t>
            </a:r>
            <a:r>
              <a:rPr lang="en-US" sz="1400" dirty="0" err="1">
                <a:latin typeface="Courier New" pitchFamily="49" charset="0"/>
              </a:rPr>
              <a:t>IntCell</a:t>
            </a:r>
            <a:r>
              <a:rPr lang="en-US" sz="1400" dirty="0">
                <a:latin typeface="Courier New" pitchFamily="49" charset="0"/>
              </a:rPr>
              <a:t> with </a:t>
            </a:r>
            <a:r>
              <a:rPr lang="en-US" sz="1400" dirty="0" err="1">
                <a:latin typeface="Courier New" pitchFamily="49" charset="0"/>
              </a:rPr>
              <a:t>initialValue</a:t>
            </a:r>
            <a:endParaRPr lang="en-US" sz="1400" dirty="0">
              <a:latin typeface="Courier New" pitchFamily="49" charset="0"/>
            </a:endParaRPr>
          </a:p>
          <a:p>
            <a:pPr eaLnBrk="1" hangingPunct="1"/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IntCell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dirty="0" err="1">
                <a:latin typeface="Courier New" pitchFamily="49" charset="0"/>
              </a:rPr>
              <a:t>IntCell</a:t>
            </a:r>
            <a:r>
              <a:rPr lang="en-US" sz="1400" dirty="0">
                <a:latin typeface="Courier New" pitchFamily="49" charset="0"/>
              </a:rPr>
              <a:t>(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initialValue</a:t>
            </a:r>
            <a:r>
              <a:rPr lang="en-US" sz="1400" dirty="0">
                <a:latin typeface="Courier New" pitchFamily="49" charset="0"/>
              </a:rPr>
              <a:t>) </a:t>
            </a:r>
          </a:p>
          <a:p>
            <a:pPr eaLnBrk="1" hangingPunct="1"/>
            <a:r>
              <a:rPr lang="en-US" sz="1400" dirty="0">
                <a:latin typeface="Courier New" pitchFamily="49" charset="0"/>
              </a:rPr>
              <a:t>   : </a:t>
            </a:r>
            <a:r>
              <a:rPr lang="en-US" sz="1400" dirty="0" err="1">
                <a:latin typeface="Courier New" pitchFamily="49" charset="0"/>
              </a:rPr>
              <a:t>storedValue</a:t>
            </a:r>
            <a:r>
              <a:rPr lang="en-US" sz="1400" dirty="0">
                <a:latin typeface="Courier New" pitchFamily="49" charset="0"/>
              </a:rPr>
              <a:t>( </a:t>
            </a:r>
            <a:r>
              <a:rPr lang="en-US" sz="1400" dirty="0" err="1">
                <a:latin typeface="Courier New" pitchFamily="49" charset="0"/>
              </a:rPr>
              <a:t>initialValue</a:t>
            </a:r>
            <a:r>
              <a:rPr lang="en-US" sz="1400" dirty="0">
                <a:latin typeface="Courier New" pitchFamily="49" charset="0"/>
              </a:rPr>
              <a:t>) {}</a:t>
            </a:r>
          </a:p>
          <a:p>
            <a:pPr eaLnBrk="1" hangingPunct="1"/>
            <a:endParaRPr lang="en-US" sz="1400" dirty="0">
              <a:latin typeface="Courier New" pitchFamily="49" charset="0"/>
            </a:endParaRPr>
          </a:p>
          <a:p>
            <a:pPr eaLnBrk="1" hangingPunct="1"/>
            <a:r>
              <a:rPr lang="en-US" sz="1400" dirty="0">
                <a:latin typeface="Courier New" pitchFamily="49" charset="0"/>
              </a:rPr>
              <a:t>//Return the stored value.</a:t>
            </a:r>
          </a:p>
          <a:p>
            <a:pPr eaLnBrk="1" hangingPunct="1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IntCell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dirty="0">
                <a:latin typeface="Courier New" pitchFamily="49" charset="0"/>
              </a:rPr>
              <a:t>read( ) </a:t>
            </a:r>
            <a:r>
              <a:rPr lang="en-US" sz="1400" dirty="0" err="1">
                <a:latin typeface="Courier New" pitchFamily="49" charset="0"/>
              </a:rPr>
              <a:t>const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sz="1400" dirty="0">
                <a:latin typeface="Courier New" pitchFamily="49" charset="0"/>
              </a:rPr>
              <a:t>{ </a:t>
            </a:r>
          </a:p>
          <a:p>
            <a:pPr eaLnBrk="1" hangingPunct="1"/>
            <a:r>
              <a:rPr lang="en-US" sz="1400" dirty="0">
                <a:latin typeface="Courier New" pitchFamily="49" charset="0"/>
              </a:rPr>
              <a:t>    return </a:t>
            </a:r>
            <a:r>
              <a:rPr lang="en-US" sz="1400" dirty="0" err="1">
                <a:latin typeface="Courier New" pitchFamily="49" charset="0"/>
              </a:rPr>
              <a:t>storedValue</a:t>
            </a:r>
            <a:r>
              <a:rPr lang="en-US" sz="1400" dirty="0">
                <a:latin typeface="Courier New" pitchFamily="49" charset="0"/>
              </a:rPr>
              <a:t>; </a:t>
            </a:r>
          </a:p>
          <a:p>
            <a:pPr eaLnBrk="1" hangingPunct="1"/>
            <a:r>
              <a:rPr lang="en-US" sz="1400" dirty="0">
                <a:latin typeface="Courier New" pitchFamily="49" charset="0"/>
              </a:rPr>
              <a:t>}</a:t>
            </a:r>
          </a:p>
          <a:p>
            <a:pPr eaLnBrk="1" hangingPunct="1"/>
            <a:r>
              <a:rPr lang="en-US" sz="1400" dirty="0">
                <a:latin typeface="Courier New" pitchFamily="49" charset="0"/>
              </a:rPr>
              <a:t>//Store x.</a:t>
            </a:r>
          </a:p>
          <a:p>
            <a:pPr eaLnBrk="1" hangingPunct="1"/>
            <a:r>
              <a:rPr lang="en-US" sz="1400" dirty="0">
                <a:latin typeface="Courier New" pitchFamily="49" charset="0"/>
              </a:rPr>
              <a:t>void 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IntCell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dirty="0">
                <a:latin typeface="Courier New" pitchFamily="49" charset="0"/>
              </a:rPr>
              <a:t>write( 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x ) </a:t>
            </a:r>
          </a:p>
          <a:p>
            <a:pPr eaLnBrk="1" hangingPunct="1"/>
            <a:r>
              <a:rPr lang="en-US" sz="1400" dirty="0">
                <a:latin typeface="Courier New" pitchFamily="49" charset="0"/>
              </a:rPr>
              <a:t>{ </a:t>
            </a:r>
            <a:br>
              <a:rPr lang="en-US" sz="1400" dirty="0">
                <a:latin typeface="Courier New" pitchFamily="49" charset="0"/>
              </a:rPr>
            </a:br>
            <a:r>
              <a:rPr lang="en-US" sz="1400" dirty="0">
                <a:latin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</a:rPr>
              <a:t>storedValue</a:t>
            </a:r>
            <a:r>
              <a:rPr lang="en-US" sz="1400" dirty="0">
                <a:latin typeface="Courier New" pitchFamily="49" charset="0"/>
              </a:rPr>
              <a:t> = x; </a:t>
            </a:r>
            <a:br>
              <a:rPr lang="en-US" sz="1400" dirty="0">
                <a:latin typeface="Courier New" pitchFamily="49" charset="0"/>
              </a:rPr>
            </a:br>
            <a:r>
              <a:rPr lang="en-US" sz="1400" dirty="0">
                <a:latin typeface="Courier New" pitchFamily="49" charset="0"/>
              </a:rPr>
              <a:t>}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2309018" y="5660394"/>
            <a:ext cx="4830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err="1">
                <a:latin typeface="Courier New" pitchFamily="49" charset="0"/>
              </a:rPr>
              <a:t>IntCell</a:t>
            </a:r>
            <a:r>
              <a:rPr lang="en-US" sz="1600" dirty="0">
                <a:latin typeface="Courier New" pitchFamily="49" charset="0"/>
              </a:rPr>
              <a:t> c</a:t>
            </a:r>
            <a:r>
              <a:rPr lang="en-US" sz="1600" dirty="0">
                <a:latin typeface="Arial" charset="0"/>
              </a:rPr>
              <a:t>lass implementation in file</a:t>
            </a:r>
            <a:r>
              <a:rPr lang="en-US" sz="1600" i="1" dirty="0">
                <a:latin typeface="Arial" charset="0"/>
              </a:rPr>
              <a:t> </a:t>
            </a:r>
            <a:r>
              <a:rPr lang="en-US" sz="1600" i="1" dirty="0">
                <a:latin typeface="Verdana" pitchFamily="34" charset="0"/>
              </a:rPr>
              <a:t>IntCell.cpp</a:t>
            </a:r>
            <a:r>
              <a:rPr lang="en-US" sz="1800" i="1" dirty="0">
                <a:latin typeface="Arial" charset="0"/>
              </a:rPr>
              <a:t> </a:t>
            </a:r>
            <a:endParaRPr lang="en-US" sz="1800" dirty="0">
              <a:latin typeface="Arial" charset="0"/>
            </a:endParaRPr>
          </a:p>
        </p:txBody>
      </p:sp>
      <p:sp>
        <p:nvSpPr>
          <p:cNvPr id="24583" name="Text Box 6"/>
          <p:cNvSpPr txBox="1">
            <a:spLocks noChangeArrowheads="1"/>
          </p:cNvSpPr>
          <p:nvPr/>
        </p:nvSpPr>
        <p:spPr bwMode="auto">
          <a:xfrm>
            <a:off x="5562600" y="3733800"/>
            <a:ext cx="2898775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Scope operator:</a:t>
            </a:r>
          </a:p>
          <a:p>
            <a:pPr eaLnBrk="1" hangingPunct="1"/>
            <a:r>
              <a:rPr lang="en-US">
                <a:solidFill>
                  <a:srgbClr val="FF0000"/>
                </a:solidFill>
              </a:rPr>
              <a:t>ClassName :: member</a:t>
            </a:r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 flipH="1" flipV="1">
            <a:off x="5029200" y="3429000"/>
            <a:ext cx="838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585" name="Line 8"/>
          <p:cNvSpPr>
            <a:spLocks noChangeShapeType="1"/>
          </p:cNvSpPr>
          <p:nvPr/>
        </p:nvSpPr>
        <p:spPr bwMode="auto">
          <a:xfrm flipH="1" flipV="1">
            <a:off x="4724400" y="38862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 flipH="1">
            <a:off x="4876800" y="44196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082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A driver program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4BD3948-2A06-47FA-A2AD-1C2C149E066E}" type="slidenum">
              <a:rPr lang="en-US" sz="1400" smtClean="0"/>
              <a:pPr eaLnBrk="1" hangingPunct="1"/>
              <a:t>33</a:t>
            </a:fld>
            <a:endParaRPr lang="en-US" sz="1400" smtClean="0"/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279748" y="1646976"/>
            <a:ext cx="8305800" cy="397031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latin typeface="Courier New" pitchFamily="49" charset="0"/>
                <a:cs typeface="Times New Roman" pitchFamily="18" charset="0"/>
              </a:rPr>
              <a:t>#include &lt;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iostream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&gt;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#include “</a:t>
            </a:r>
            <a:r>
              <a:rPr lang="en-US" sz="1800" dirty="0" err="1">
                <a:latin typeface="Courier New" pitchFamily="49" charset="0"/>
              </a:rPr>
              <a:t>IntCell.h</a:t>
            </a:r>
            <a:r>
              <a:rPr lang="en-US" sz="1800" dirty="0">
                <a:latin typeface="Courier New" pitchFamily="49" charset="0"/>
              </a:rPr>
              <a:t>”</a:t>
            </a:r>
          </a:p>
          <a:p>
            <a:pPr eaLnBrk="1" hangingPunct="1"/>
            <a:r>
              <a:rPr lang="en-US" sz="1800" dirty="0">
                <a:latin typeface="Courier New" pitchFamily="49" charset="0"/>
                <a:cs typeface="Times New Roman" pitchFamily="18" charset="0"/>
              </a:rPr>
              <a:t>using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::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cout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/>
            <a:r>
              <a:rPr lang="en-US" sz="1800" dirty="0">
                <a:latin typeface="Courier New" pitchFamily="49" charset="0"/>
                <a:cs typeface="Times New Roman" pitchFamily="18" charset="0"/>
              </a:rPr>
              <a:t>using 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std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::</a:t>
            </a:r>
            <a:r>
              <a:rPr lang="en-US" sz="1800" dirty="0" err="1">
                <a:latin typeface="Courier New" pitchFamily="49" charset="0"/>
                <a:cs typeface="Times New Roman" pitchFamily="18" charset="0"/>
              </a:rPr>
              <a:t>endl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;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            	</a:t>
            </a:r>
          </a:p>
          <a:p>
            <a:pPr eaLnBrk="1" hangingPunct="1"/>
            <a:r>
              <a:rPr lang="en-US" sz="1800" dirty="0" err="1">
                <a:latin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</a:rPr>
              <a:t> main()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{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IntCell</a:t>
            </a:r>
            <a:r>
              <a:rPr lang="en-US" sz="1800" b="1" dirty="0">
                <a:latin typeface="Courier New" pitchFamily="49" charset="0"/>
              </a:rPr>
              <a:t> m</a:t>
            </a:r>
            <a:r>
              <a:rPr lang="en-US" sz="1800" dirty="0">
                <a:latin typeface="Courier New" pitchFamily="49" charset="0"/>
              </a:rPr>
              <a:t>; 	// or </a:t>
            </a:r>
            <a:r>
              <a:rPr lang="en-US" sz="1800" dirty="0" err="1">
                <a:latin typeface="Courier New" pitchFamily="49" charset="0"/>
              </a:rPr>
              <a:t>IntCell</a:t>
            </a:r>
            <a:r>
              <a:rPr lang="en-US" sz="1800" dirty="0">
                <a:latin typeface="Courier New" pitchFamily="49" charset="0"/>
              </a:rPr>
              <a:t> m(0); 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	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m.write</a:t>
            </a:r>
            <a:r>
              <a:rPr lang="en-US" sz="1800" dirty="0">
                <a:latin typeface="Courier New" pitchFamily="49" charset="0"/>
              </a:rPr>
              <a:t> (5); 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&lt;&lt; “Cell content : “ &lt;&lt; </a:t>
            </a:r>
            <a:r>
              <a:rPr lang="en-US" sz="1800" b="1" dirty="0" err="1">
                <a:latin typeface="Courier New" pitchFamily="49" charset="0"/>
              </a:rPr>
              <a:t>m.read</a:t>
            </a:r>
            <a:r>
              <a:rPr lang="en-US" sz="1800" b="1" dirty="0">
                <a:latin typeface="Courier New" pitchFamily="49" charset="0"/>
              </a:rPr>
              <a:t>()</a:t>
            </a:r>
            <a:r>
              <a:rPr lang="en-US" sz="1800" dirty="0">
                <a:latin typeface="Courier New" pitchFamily="49" charset="0"/>
              </a:rPr>
              <a:t> &lt;&lt; </a:t>
            </a:r>
            <a:r>
              <a:rPr lang="en-US" sz="1800" dirty="0" err="1">
                <a:latin typeface="Courier New" pitchFamily="49" charset="0"/>
              </a:rPr>
              <a:t>endl</a:t>
            </a:r>
            <a:r>
              <a:rPr lang="en-US" sz="1800" dirty="0">
                <a:latin typeface="Courier New" pitchFamily="49" charset="0"/>
              </a:rPr>
              <a:t>; 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	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	return 0; </a:t>
            </a:r>
          </a:p>
          <a:p>
            <a:pPr eaLnBrk="1" hangingPunct="1"/>
            <a:r>
              <a:rPr lang="en-US" sz="1800" dirty="0">
                <a:latin typeface="Courier New" pitchFamily="49" charset="0"/>
              </a:rPr>
              <a:t>}</a:t>
            </a: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742162" y="5684043"/>
            <a:ext cx="5641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</a:rPr>
              <a:t>A program that uses </a:t>
            </a:r>
            <a:r>
              <a:rPr lang="en-US" sz="1800" dirty="0" err="1">
                <a:latin typeface="Verdana" pitchFamily="34" charset="0"/>
              </a:rPr>
              <a:t>IntCell</a:t>
            </a:r>
            <a:r>
              <a:rPr lang="en-US" sz="1800" dirty="0">
                <a:latin typeface="Arial" charset="0"/>
              </a:rPr>
              <a:t> in file </a:t>
            </a:r>
            <a:r>
              <a:rPr lang="en-US" sz="1800" i="1" dirty="0">
                <a:latin typeface="Verdana" pitchFamily="34" charset="0"/>
              </a:rPr>
              <a:t>TestIntCell.cpp</a:t>
            </a:r>
            <a:r>
              <a:rPr lang="en-US" sz="1800" dirty="0">
                <a:latin typeface="Arial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651134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Another Example: </a:t>
            </a:r>
            <a:r>
              <a:rPr lang="en-US" b="1" dirty="0" smtClean="0">
                <a:latin typeface="Courier New" pitchFamily="49" charset="0"/>
              </a:rPr>
              <a:t>Complex</a:t>
            </a:r>
            <a:r>
              <a:rPr lang="en-US" b="1" dirty="0" smtClean="0"/>
              <a:t> Class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267199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1400" smtClean="0">
                <a:latin typeface="Courier New" pitchFamily="49" charset="0"/>
              </a:rPr>
              <a:t>#include &lt;iostream&gt;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#</a:t>
            </a:r>
            <a:r>
              <a:rPr lang="en-US" sz="1400" dirty="0" err="1" smtClean="0">
                <a:latin typeface="Courier New" pitchFamily="49" charset="0"/>
              </a:rPr>
              <a:t>ifndef</a:t>
            </a:r>
            <a:r>
              <a:rPr lang="en-US" sz="1400" dirty="0" smtClean="0">
                <a:latin typeface="Courier New" pitchFamily="49" charset="0"/>
              </a:rPr>
              <a:t> _</a:t>
            </a:r>
            <a:r>
              <a:rPr lang="en-US" sz="1400" dirty="0" err="1" smtClean="0">
                <a:latin typeface="Courier New" pitchFamily="49" charset="0"/>
              </a:rPr>
              <a:t>Complex_H</a:t>
            </a:r>
            <a:endParaRPr lang="en-US" sz="14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#define _</a:t>
            </a:r>
            <a:r>
              <a:rPr lang="en-US" sz="1400" dirty="0" err="1" smtClean="0">
                <a:latin typeface="Courier New" pitchFamily="49" charset="0"/>
              </a:rPr>
              <a:t>Complex_H</a:t>
            </a:r>
            <a:endParaRPr lang="tr-TR" sz="14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1400" smtClean="0">
                <a:latin typeface="Courier New" pitchFamily="49" charset="0"/>
              </a:rPr>
              <a:t>using namespace std;</a:t>
            </a:r>
            <a:endParaRPr lang="en-US" sz="14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class Complex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{ </a:t>
            </a:r>
            <a:r>
              <a:rPr lang="en-US" sz="1400" dirty="0" smtClean="0">
                <a:solidFill>
                  <a:schemeClr val="accent1"/>
                </a:solidFill>
                <a:latin typeface="Courier New" pitchFamily="49" charset="0"/>
              </a:rPr>
              <a:t>private: // default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   float Re, </a:t>
            </a:r>
            <a:r>
              <a:rPr lang="en-US" sz="1400" dirty="0" err="1" smtClean="0">
                <a:latin typeface="Courier New" pitchFamily="49" charset="0"/>
              </a:rPr>
              <a:t>Imag</a:t>
            </a:r>
            <a:r>
              <a:rPr lang="en-US" sz="1400" dirty="0" smtClean="0"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  public: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   Complex( float x = 0, float y = 0 )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   {  Re = x; </a:t>
            </a:r>
            <a:r>
              <a:rPr lang="en-US" sz="1400" dirty="0" err="1" smtClean="0">
                <a:latin typeface="Courier New" pitchFamily="49" charset="0"/>
              </a:rPr>
              <a:t>Imag</a:t>
            </a:r>
            <a:r>
              <a:rPr lang="en-US" sz="1400" dirty="0" smtClean="0">
                <a:latin typeface="Courier New" pitchFamily="49" charset="0"/>
              </a:rPr>
              <a:t> = y;}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   ~Complex() {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4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   Complex operator* ( Complex &amp; </a:t>
            </a:r>
            <a:r>
              <a:rPr lang="en-US" sz="1400" dirty="0" err="1" smtClean="0">
                <a:latin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</a:rPr>
              <a:t>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   float modulus();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   friend </a:t>
            </a:r>
            <a:r>
              <a:rPr lang="en-US" sz="1400" dirty="0" err="1" smtClean="0">
                <a:latin typeface="Courier New" pitchFamily="49" charset="0"/>
              </a:rPr>
              <a:t>ostream</a:t>
            </a:r>
            <a:r>
              <a:rPr lang="en-US" sz="1400" dirty="0" smtClean="0">
                <a:latin typeface="Courier New" pitchFamily="49" charset="0"/>
              </a:rPr>
              <a:t> &amp; operator&lt;&lt; (</a:t>
            </a:r>
            <a:r>
              <a:rPr lang="en-US" sz="1400" dirty="0" err="1" smtClean="0">
                <a:latin typeface="Courier New" pitchFamily="49" charset="0"/>
              </a:rPr>
              <a:t>ostream</a:t>
            </a:r>
            <a:r>
              <a:rPr lang="en-US" sz="1400" dirty="0" smtClean="0">
                <a:latin typeface="Courier New" pitchFamily="49" charset="0"/>
              </a:rPr>
              <a:t> &amp;</a:t>
            </a:r>
            <a:r>
              <a:rPr lang="en-US" sz="1400" dirty="0" err="1" smtClean="0">
                <a:latin typeface="Courier New" pitchFamily="49" charset="0"/>
              </a:rPr>
              <a:t>os</a:t>
            </a:r>
            <a:r>
              <a:rPr lang="en-US" sz="1400" dirty="0" smtClean="0">
                <a:latin typeface="Courier New" pitchFamily="49" charset="0"/>
              </a:rPr>
              <a:t>, Complex &amp; </a:t>
            </a:r>
            <a:r>
              <a:rPr lang="en-US" sz="1400" dirty="0" err="1" smtClean="0">
                <a:latin typeface="Courier New" pitchFamily="49" charset="0"/>
              </a:rPr>
              <a:t>rhs</a:t>
            </a:r>
            <a:r>
              <a:rPr lang="en-US" sz="1400" dirty="0" smtClean="0"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400" dirty="0" smtClean="0">
                <a:latin typeface="Courier New" pitchFamily="49" charset="0"/>
              </a:rPr>
              <a:t>#</a:t>
            </a:r>
            <a:r>
              <a:rPr lang="en-US" sz="1400" dirty="0" err="1" smtClean="0">
                <a:latin typeface="Courier New" pitchFamily="49" charset="0"/>
              </a:rPr>
              <a:t>endif</a:t>
            </a:r>
            <a:endParaRPr lang="en-US" sz="1400" dirty="0" smtClean="0">
              <a:latin typeface="Courier New" pitchFamily="49" charset="0"/>
            </a:endParaRP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4B1856DD-3907-4550-838D-B5D4BC560AAA}" type="slidenum">
              <a:rPr lang="en-US" sz="1400" smtClean="0"/>
              <a:pPr eaLnBrk="1" hangingPunct="1"/>
              <a:t>34</a:t>
            </a:fld>
            <a:endParaRPr lang="en-US" sz="1400" smtClean="0"/>
          </a:p>
        </p:txBody>
      </p:sp>
      <p:sp>
        <p:nvSpPr>
          <p:cNvPr id="26630" name="Rectangle 4"/>
          <p:cNvSpPr>
            <a:spLocks noChangeArrowheads="1"/>
          </p:cNvSpPr>
          <p:nvPr/>
        </p:nvSpPr>
        <p:spPr bwMode="auto">
          <a:xfrm>
            <a:off x="2286000" y="5843750"/>
            <a:ext cx="508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Complex </a:t>
            </a:r>
            <a:r>
              <a:rPr lang="en-US" sz="1800" dirty="0">
                <a:latin typeface="Arial" charset="0"/>
              </a:rPr>
              <a:t>class Interface in the file</a:t>
            </a:r>
            <a:r>
              <a:rPr lang="en-US" sz="1800" i="1" dirty="0">
                <a:latin typeface="Arial" charset="0"/>
              </a:rPr>
              <a:t> </a:t>
            </a:r>
            <a:r>
              <a:rPr lang="en-US" sz="1800" i="1" dirty="0" err="1">
                <a:latin typeface="Verdana" pitchFamily="34" charset="0"/>
              </a:rPr>
              <a:t>Complex.h</a:t>
            </a:r>
            <a:r>
              <a:rPr lang="en-US" sz="1800" i="1" dirty="0"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72701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Using the class in a Driver File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1910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#include &lt;</a:t>
            </a:r>
            <a:r>
              <a:rPr lang="en-US" sz="1800" dirty="0" err="1" smtClean="0">
                <a:latin typeface="Courier New" pitchFamily="49" charset="0"/>
              </a:rPr>
              <a:t>iostream</a:t>
            </a:r>
            <a:r>
              <a:rPr lang="en-US" sz="1800" dirty="0" smtClean="0">
                <a:latin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#include "</a:t>
            </a:r>
            <a:r>
              <a:rPr lang="en-US" sz="1800" dirty="0" err="1" smtClean="0">
                <a:latin typeface="Courier New" pitchFamily="49" charset="0"/>
              </a:rPr>
              <a:t>Complex.h</a:t>
            </a:r>
            <a:r>
              <a:rPr lang="en-US" sz="1800" dirty="0" smtClean="0">
                <a:latin typeface="Courier New" pitchFamily="49" charset="0"/>
              </a:rPr>
              <a:t>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1800" smtClean="0">
                <a:latin typeface="Courier New" pitchFamily="49" charset="0"/>
              </a:rPr>
              <a:t>int </a:t>
            </a:r>
            <a:r>
              <a:rPr lang="en-US" sz="1800" dirty="0" smtClean="0">
                <a:latin typeface="Courier New" pitchFamily="49" charset="0"/>
              </a:rPr>
              <a:t>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Complex c1, c2(1), c3(1,2);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float x;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// overloaded  * operator!!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c1 = c2 * c3 * c2;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// mistake! The compiler will stop here, since the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// Re and </a:t>
            </a:r>
            <a:r>
              <a:rPr lang="en-US" sz="1800" dirty="0" err="1" smtClean="0">
                <a:latin typeface="Courier New" pitchFamily="49" charset="0"/>
              </a:rPr>
              <a:t>Imag</a:t>
            </a:r>
            <a:r>
              <a:rPr lang="en-US" sz="1800" dirty="0" smtClean="0">
                <a:latin typeface="Courier New" pitchFamily="49" charset="0"/>
              </a:rPr>
              <a:t> parts are private.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x = </a:t>
            </a:r>
            <a:r>
              <a:rPr lang="en-US" sz="1800" dirty="0" err="1" smtClean="0">
                <a:latin typeface="Courier New" pitchFamily="49" charset="0"/>
              </a:rPr>
              <a:t>sqrt</a:t>
            </a:r>
            <a:r>
              <a:rPr lang="en-US" sz="1800" dirty="0" smtClean="0">
                <a:latin typeface="Courier New" pitchFamily="49" charset="0"/>
              </a:rPr>
              <a:t>( c1.Re*c1.Re + c1.Imag*c1.Imag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// OK. Now we use an authorized public function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x = c1.modulus();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   </a:t>
            </a:r>
            <a:r>
              <a:rPr lang="tr-TR" sz="1800" smtClean="0">
                <a:latin typeface="Courier New" pitchFamily="49" charset="0"/>
              </a:rPr>
              <a:t>std::</a:t>
            </a:r>
            <a:r>
              <a:rPr lang="en-US" sz="1800" dirty="0" err="1" smtClean="0">
                <a:latin typeface="Courier New" pitchFamily="49" charset="0"/>
              </a:rPr>
              <a:t>cout</a:t>
            </a:r>
            <a:r>
              <a:rPr lang="en-US" sz="1800" dirty="0" smtClean="0">
                <a:latin typeface="Courier New" pitchFamily="49" charset="0"/>
              </a:rPr>
              <a:t> &lt;&lt; c1 &lt;&lt; " " &lt;&lt; c2 &lt;&lt; </a:t>
            </a:r>
            <a:r>
              <a:rPr lang="tr-TR" sz="1800" smtClean="0">
                <a:latin typeface="Courier New" pitchFamily="49" charset="0"/>
              </a:rPr>
              <a:t>std::</a:t>
            </a:r>
            <a:r>
              <a:rPr lang="en-US" sz="1800" dirty="0" err="1" smtClean="0">
                <a:latin typeface="Courier New" pitchFamily="49" charset="0"/>
              </a:rPr>
              <a:t>endl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tr-TR" sz="18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1800" smtClean="0">
                <a:latin typeface="Courier New" pitchFamily="49" charset="0"/>
              </a:rPr>
              <a:t>	return 0;</a:t>
            </a:r>
            <a:endParaRPr lang="en-US" sz="18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1B92EEBA-5800-4ACD-AB6E-B55E0681960C}" type="slidenum">
              <a:rPr lang="en-US" sz="1400" smtClean="0"/>
              <a:pPr eaLnBrk="1" hangingPunct="1"/>
              <a:t>35</a:t>
            </a:fld>
            <a:endParaRPr lang="en-US" sz="1400" smtClean="0"/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1752600" y="5760243"/>
            <a:ext cx="612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latin typeface="Arial" charset="0"/>
              </a:rPr>
              <a:t>A program that uses </a:t>
            </a:r>
            <a:r>
              <a:rPr lang="en-US" sz="1800" dirty="0">
                <a:latin typeface="Verdana" pitchFamily="34" charset="0"/>
              </a:rPr>
              <a:t>Complex</a:t>
            </a:r>
            <a:r>
              <a:rPr lang="en-US" sz="1800" dirty="0">
                <a:latin typeface="Arial" charset="0"/>
              </a:rPr>
              <a:t> in file </a:t>
            </a:r>
            <a:r>
              <a:rPr lang="en-US" sz="1800" i="1" dirty="0">
                <a:latin typeface="Verdana" pitchFamily="34" charset="0"/>
              </a:rPr>
              <a:t>TestComplex.cpp</a:t>
            </a:r>
            <a:r>
              <a:rPr lang="en-US" sz="1800" dirty="0">
                <a:latin typeface="Arial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616464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600" b="1" smtClean="0"/>
              <a:t>Implementation of </a:t>
            </a:r>
            <a:r>
              <a:rPr lang="en-US" sz="3600" b="1" smtClean="0">
                <a:latin typeface="Courier New" pitchFamily="49" charset="0"/>
              </a:rPr>
              <a:t>Complex</a:t>
            </a:r>
            <a:r>
              <a:rPr lang="en-US" sz="3600" b="1" smtClean="0"/>
              <a:t> Class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4038599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// File complex.cpp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1800" smtClean="0">
                <a:latin typeface="Courier New" pitchFamily="49" charset="0"/>
              </a:rPr>
              <a:t>#include &lt;iostream&gt;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#include “</a:t>
            </a:r>
            <a:r>
              <a:rPr lang="tr-TR" sz="1800" smtClean="0">
                <a:latin typeface="Courier New" pitchFamily="49" charset="0"/>
              </a:rPr>
              <a:t>C</a:t>
            </a:r>
            <a:r>
              <a:rPr lang="en-US" sz="1800" smtClean="0">
                <a:latin typeface="Courier New" pitchFamily="49" charset="0"/>
              </a:rPr>
              <a:t>omplex.h"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00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Complex Complex:: operator*( Complex &amp; rhs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Complex prod;   //someplace to store the results...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prod.Re = (Re*rhs.Re - Imag*rhs.Imag);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prod.Imag = (Imag*rhs.Re + Re*rhs.Imag);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return prod;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float Complex:: modulus()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{     // this is not the real def of complex modulus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return Re / Imag;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ostream &amp; operator&lt;&lt; (ostream &amp; out, Complex &amp; rhs)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{  out &lt;&lt; "(" &lt;&lt; rhs.Re &lt;&lt;"," &lt;&lt; rhs.Imag &lt;&lt; ")";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return out;  // allow for concat of &lt;&lt; operators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AE4270B-331F-4CA5-B2A9-D3B6AD769BEF}" type="slidenum">
              <a:rPr lang="en-US" sz="1400" smtClean="0"/>
              <a:pPr eaLnBrk="1" hangingPunct="1"/>
              <a:t>36</a:t>
            </a:fld>
            <a:endParaRPr lang="en-US" sz="1400" smtClean="0"/>
          </a:p>
        </p:txBody>
      </p:sp>
      <p:sp>
        <p:nvSpPr>
          <p:cNvPr id="28678" name="Text Box 4"/>
          <p:cNvSpPr txBox="1">
            <a:spLocks noChangeArrowheads="1"/>
          </p:cNvSpPr>
          <p:nvPr/>
        </p:nvSpPr>
        <p:spPr bwMode="auto">
          <a:xfrm>
            <a:off x="1828800" y="5715000"/>
            <a:ext cx="5641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800" dirty="0">
                <a:latin typeface="Courier New" pitchFamily="49" charset="0"/>
              </a:rPr>
              <a:t>Complex c</a:t>
            </a:r>
            <a:r>
              <a:rPr lang="en-US" sz="1800" dirty="0">
                <a:latin typeface="Arial" charset="0"/>
              </a:rPr>
              <a:t>lass implementation in file</a:t>
            </a:r>
            <a:r>
              <a:rPr lang="en-US" sz="1800" i="1" dirty="0">
                <a:latin typeface="Arial" charset="0"/>
              </a:rPr>
              <a:t> </a:t>
            </a:r>
            <a:r>
              <a:rPr lang="en-US" sz="1800" i="1" dirty="0">
                <a:latin typeface="Verdana" pitchFamily="34" charset="0"/>
              </a:rPr>
              <a:t>Complex.cpp</a:t>
            </a:r>
            <a:r>
              <a:rPr lang="en-US" sz="1800" i="1" dirty="0">
                <a:latin typeface="Arial" charset="0"/>
              </a:rPr>
              <a:t> </a:t>
            </a:r>
            <a:endParaRPr lang="en-US" sz="1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148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>
                <a:cs typeface="Times New Roman" pitchFamily="18" charset="0"/>
              </a:rPr>
              <a:t>Parameter Passing</a:t>
            </a:r>
            <a:r>
              <a:rPr lang="en-US" dirty="0" smtClean="0"/>
              <a:t> 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/>
              <a:t>Call by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Copy of data passed to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Changes to copy do not change original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Call by reference</a:t>
            </a:r>
            <a:r>
              <a:rPr lang="en-US" sz="280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&amp;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Avoids a copy and allows changes to the original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Call by constant reference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Use </a:t>
            </a:r>
            <a:r>
              <a:rPr lang="en-US" sz="2400" smtClean="0">
                <a:latin typeface="Courier New" pitchFamily="49" charset="0"/>
              </a:rPr>
              <a:t>const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Avoids a copy and guarantees that actual parameter will not be changed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87536BE-2838-4B77-AEE9-03FD6F88A822}" type="slidenum">
              <a:rPr lang="en-US" sz="1400" smtClean="0"/>
              <a:pPr eaLnBrk="1" hangingPunct="1"/>
              <a:t>37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4268417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Example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#include &lt;iostream&gt;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using std::cout;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using std::endl;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int squareByValue( int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void squareByReference( int &amp; );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int squareByConstReference ( const int &amp;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{  int x = 2, z = 4, r1, r2;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r1 = squareByValue(x);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squareByReference( z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r2 = squareByConstReference(x);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cout &lt;&lt; "x = " &lt;&lt; x &lt;&lt; " z = “ &lt;&lt; z &lt;&lt; endl;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cout &lt;&lt; “r1 = " &lt;&lt; r1 &lt;&lt; " r2 = " &lt;&lt; r2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return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800" smtClean="0">
              <a:latin typeface="Courier New" pitchFamily="49" charset="0"/>
            </a:endParaRP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097BCDC-7D65-4332-972F-5C8C506B03ED}" type="slidenum">
              <a:rPr lang="en-US" sz="1400" smtClean="0"/>
              <a:pPr eaLnBrk="1" hangingPunct="1"/>
              <a:t>38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848027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400" smtClean="0"/>
              <a:t>CENG 213 Data Structures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DA8AA4E-B1F6-4F68-A9D9-72E3C44AEE8D}" type="slidenum">
              <a:rPr lang="en-US" sz="1400" smtClean="0"/>
              <a:pPr eaLnBrk="1" hangingPunct="1"/>
              <a:t>39</a:t>
            </a:fld>
            <a:endParaRPr lang="en-US" sz="1400" smtClean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Example (cont.)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squareByValue</a:t>
            </a:r>
            <a:r>
              <a:rPr lang="en-US" sz="2000" dirty="0" smtClean="0">
                <a:latin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a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return a *= a;   // caller's argument not modified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void </a:t>
            </a:r>
            <a:r>
              <a:rPr lang="en-US" sz="2000" dirty="0" err="1" smtClean="0">
                <a:latin typeface="Courier New" pitchFamily="49" charset="0"/>
              </a:rPr>
              <a:t>squareByReference</a:t>
            </a:r>
            <a:r>
              <a:rPr lang="en-US" sz="2000" dirty="0" smtClean="0">
                <a:latin typeface="Courier New" pitchFamily="49" charset="0"/>
              </a:rPr>
              <a:t>(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&amp;</a:t>
            </a:r>
            <a:r>
              <a:rPr lang="en-US" sz="2000" dirty="0" err="1" smtClean="0">
                <a:latin typeface="Courier New" pitchFamily="49" charset="0"/>
              </a:rPr>
              <a:t>cRef</a:t>
            </a:r>
            <a:r>
              <a:rPr lang="en-US" sz="2000" dirty="0" smtClean="0">
                <a:latin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   </a:t>
            </a:r>
            <a:r>
              <a:rPr lang="en-US" sz="2000" dirty="0" err="1" smtClean="0">
                <a:latin typeface="Courier New" pitchFamily="49" charset="0"/>
              </a:rPr>
              <a:t>cRef</a:t>
            </a:r>
            <a:r>
              <a:rPr lang="en-US" sz="2000" dirty="0" smtClean="0">
                <a:latin typeface="Courier New" pitchFamily="49" charset="0"/>
              </a:rPr>
              <a:t> *= </a:t>
            </a:r>
            <a:r>
              <a:rPr lang="en-US" sz="2000" dirty="0" err="1" smtClean="0">
                <a:latin typeface="Courier New" pitchFamily="49" charset="0"/>
              </a:rPr>
              <a:t>cRef</a:t>
            </a:r>
            <a:r>
              <a:rPr lang="en-US" sz="2000" dirty="0" smtClean="0">
                <a:latin typeface="Courier New" pitchFamily="49" charset="0"/>
              </a:rPr>
              <a:t>;    // caller's argument modified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squareByConstReference</a:t>
            </a:r>
            <a:r>
              <a:rPr lang="en-US" sz="2000" dirty="0" smtClean="0">
                <a:latin typeface="Courier New" pitchFamily="49" charset="0"/>
              </a:rPr>
              <a:t> (</a:t>
            </a:r>
            <a:r>
              <a:rPr lang="en-US" sz="2000" dirty="0" err="1" smtClean="0">
                <a:latin typeface="Courier New" pitchFamily="49" charset="0"/>
              </a:rPr>
              <a:t>const</a:t>
            </a:r>
            <a:r>
              <a:rPr lang="en-US" sz="2000" dirty="0" smtClean="0">
                <a:latin typeface="Courier New" pitchFamily="49" charset="0"/>
              </a:rPr>
              <a:t> </a:t>
            </a: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&amp; a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return a * a;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98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smtClean="0"/>
              <a:t>Diffrence between C and C++</a:t>
            </a:r>
            <a:endParaRPr lang="en-US" b="1" dirty="0" smtClean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 </a:t>
            </a:r>
            <a:r>
              <a:rPr lang="en-US" sz="2400" dirty="0"/>
              <a:t>follows the procedural programming paradigm while C++ is </a:t>
            </a:r>
            <a:r>
              <a:rPr lang="en-US" sz="2400" dirty="0" smtClean="0"/>
              <a:t>a</a:t>
            </a:r>
            <a:r>
              <a:rPr lang="tr-TR" sz="2400" smtClean="0"/>
              <a:t> multi-paradigm </a:t>
            </a:r>
            <a:r>
              <a:rPr lang="en-US" sz="2400" dirty="0" smtClean="0"/>
              <a:t>language(procedural </a:t>
            </a:r>
            <a:r>
              <a:rPr lang="en-US" sz="2400" dirty="0"/>
              <a:t>as well as object oriented)</a:t>
            </a:r>
          </a:p>
          <a:p>
            <a:pPr marL="400050" lvl="1" indent="0">
              <a:buNone/>
            </a:pPr>
            <a:r>
              <a:rPr lang="en-US" sz="2000" dirty="0" smtClean="0"/>
              <a:t>In </a:t>
            </a:r>
            <a:r>
              <a:rPr lang="en-US" sz="2000" dirty="0"/>
              <a:t>case of C, importance is given to the steps or </a:t>
            </a:r>
            <a:r>
              <a:rPr lang="en-US" sz="2000" dirty="0" smtClean="0"/>
              <a:t>procedure </a:t>
            </a:r>
            <a:r>
              <a:rPr lang="en-US" sz="2000" dirty="0"/>
              <a:t>of </a:t>
            </a:r>
            <a:r>
              <a:rPr lang="tr-TR" sz="2000"/>
              <a:t>  </a:t>
            </a:r>
            <a:r>
              <a:rPr lang="en-US" sz="2000" dirty="0" smtClean="0"/>
              <a:t>the </a:t>
            </a:r>
            <a:r>
              <a:rPr lang="en-US" sz="2000" dirty="0"/>
              <a:t>program while C++ focuses on the data rather than the process.</a:t>
            </a:r>
            <a:br>
              <a:rPr lang="en-US" sz="2000" dirty="0"/>
            </a:br>
            <a:r>
              <a:rPr lang="en-US" sz="2000" dirty="0"/>
              <a:t>Also, it is easier to implement/edit the code in case of C++ for the same reason</a:t>
            </a:r>
            <a:r>
              <a:rPr lang="en-US" sz="2000" dirty="0" smtClean="0"/>
              <a:t>.</a:t>
            </a:r>
            <a:endParaRPr lang="tr-TR" sz="2000" smtClean="0"/>
          </a:p>
          <a:p>
            <a:r>
              <a:rPr lang="en-US" sz="2400" dirty="0"/>
              <a:t>In case of C, the data is not secured while the data is secured(hidden) in C++</a:t>
            </a:r>
          </a:p>
          <a:p>
            <a:pPr marL="400050" lvl="1" indent="0">
              <a:buNone/>
            </a:pPr>
            <a:r>
              <a:rPr lang="en-US" sz="2000" dirty="0"/>
              <a:t>This difference is due to specific OOP features like Data Hiding which are not present in C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2" name="Slayt Numarası Yer Tutucus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636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The uses of keyword </a:t>
            </a:r>
            <a:r>
              <a:rPr lang="en-US" b="1" dirty="0" err="1" smtClean="0">
                <a:latin typeface="Courier New" pitchFamily="49" charset="0"/>
              </a:rPr>
              <a:t>const</a:t>
            </a:r>
            <a:endParaRPr lang="en-US" b="1" dirty="0" smtClean="0">
              <a:latin typeface="Courier New" pitchFamily="49" charset="0"/>
            </a:endParaRPr>
          </a:p>
        </p:txBody>
      </p:sp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dirty="0" err="1" smtClean="0"/>
              <a:t>const</a:t>
            </a:r>
            <a:r>
              <a:rPr lang="en-US" sz="2800" dirty="0" smtClean="0"/>
              <a:t> reference parameters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</a:t>
            </a:r>
            <a:r>
              <a:rPr lang="en-US" sz="2400" dirty="0" smtClean="0"/>
              <a:t>These may not be modified in the body of a function to which they are passed. Idea is to enable pass by reference without the danger of incorrect changes to passed variables. 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2"/>
            </a:pPr>
            <a:r>
              <a:rPr lang="en-US" sz="2800" dirty="0" err="1" smtClean="0"/>
              <a:t>const</a:t>
            </a:r>
            <a:r>
              <a:rPr lang="en-US" sz="2800" dirty="0" smtClean="0"/>
              <a:t> member functions or operators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     </a:t>
            </a:r>
            <a:r>
              <a:rPr lang="en-US" sz="2400" dirty="0" smtClean="0"/>
              <a:t>These may not modify any member of the object which calls the function. 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 startAt="3"/>
            </a:pPr>
            <a:r>
              <a:rPr lang="en-US" sz="2800" dirty="0" err="1" smtClean="0"/>
              <a:t>const</a:t>
            </a:r>
            <a:r>
              <a:rPr lang="en-US" sz="2800" dirty="0" smtClean="0"/>
              <a:t> objects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These are not supposed to be modified by any function to which they are passed.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z="2400" dirty="0" smtClean="0"/>
              <a:t>May not be initialized by assignment; only by constructors. 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A2E8BD3-BAB5-4948-B154-51EA91625601}" type="slidenum">
              <a:rPr lang="en-US" sz="1400" smtClean="0"/>
              <a:pPr eaLnBrk="1" hangingPunct="1"/>
              <a:t>40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512807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>
                <a:cs typeface="Times New Roman" pitchFamily="18" charset="0"/>
              </a:rPr>
              <a:t>Dynamic Memory Allocation with Operators 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new</a:t>
            </a:r>
            <a:r>
              <a:rPr lang="en-US" b="1" dirty="0">
                <a:cs typeface="Times New Roman" pitchFamily="18" charset="0"/>
              </a:rPr>
              <a:t> and </a:t>
            </a:r>
            <a:r>
              <a:rPr lang="en-US" b="1" dirty="0">
                <a:latin typeface="Courier New" pitchFamily="49" charset="0"/>
                <a:cs typeface="Times New Roman" pitchFamily="18" charset="0"/>
              </a:rPr>
              <a:t>delete</a:t>
            </a:r>
            <a:r>
              <a:rPr lang="en-US" dirty="0"/>
              <a:t> </a:t>
            </a:r>
            <a:endParaRPr lang="tr-TR"/>
          </a:p>
        </p:txBody>
      </p:sp>
      <p:sp>
        <p:nvSpPr>
          <p:cNvPr id="3379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>
                <a:latin typeface="Courier New" pitchFamily="49" charset="0"/>
              </a:rPr>
              <a:t>new</a:t>
            </a:r>
            <a:r>
              <a:rPr lang="en-US" sz="2800" smtClean="0"/>
              <a:t> and </a:t>
            </a:r>
            <a:r>
              <a:rPr lang="en-US" sz="2800" b="1" smtClean="0">
                <a:latin typeface="Courier New" pitchFamily="49" charset="0"/>
              </a:rPr>
              <a:t>delete</a:t>
            </a:r>
            <a:r>
              <a:rPr lang="en-US" sz="2800" smtClean="0"/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–	</a:t>
            </a:r>
            <a:r>
              <a:rPr lang="en-US" sz="2400" smtClean="0">
                <a:latin typeface="Courier New" pitchFamily="49" charset="0"/>
              </a:rPr>
              <a:t>new</a:t>
            </a:r>
            <a:r>
              <a:rPr lang="en-US" sz="2400" smtClean="0"/>
              <a:t> - automatically creates object of proper size, calls constructor, returns pointer of the correct type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–	</a:t>
            </a:r>
            <a:r>
              <a:rPr lang="en-US" sz="2400" smtClean="0">
                <a:latin typeface="Courier New" pitchFamily="49" charset="0"/>
              </a:rPr>
              <a:t>delete</a:t>
            </a:r>
            <a:r>
              <a:rPr lang="en-US" sz="2400" smtClean="0"/>
              <a:t> - destroys object and frees space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You can use them in a similar way to </a:t>
            </a:r>
            <a:r>
              <a:rPr lang="en-US" sz="2000" smtClean="0">
                <a:latin typeface="Courier New" pitchFamily="49" charset="0"/>
              </a:rPr>
              <a:t>malloc</a:t>
            </a:r>
            <a:r>
              <a:rPr lang="en-US" sz="2400" smtClean="0"/>
              <a:t> and </a:t>
            </a:r>
            <a:r>
              <a:rPr lang="en-US" sz="2000" smtClean="0">
                <a:latin typeface="Courier New" pitchFamily="49" charset="0"/>
              </a:rPr>
              <a:t>free</a:t>
            </a:r>
            <a:r>
              <a:rPr lang="en-US" sz="2400" smtClean="0"/>
              <a:t> in 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smtClean="0"/>
              <a:t>Example</a:t>
            </a:r>
            <a:r>
              <a:rPr lang="en-US" sz="2800" smtClean="0"/>
              <a:t>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–	</a:t>
            </a:r>
            <a:r>
              <a:rPr lang="en-US" sz="2400" smtClean="0">
                <a:latin typeface="Courier New" pitchFamily="49" charset="0"/>
              </a:rPr>
              <a:t>TypeName *typeNamePtr;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–	</a:t>
            </a:r>
            <a:r>
              <a:rPr lang="en-US" sz="2400" smtClean="0">
                <a:latin typeface="Courier New" pitchFamily="49" charset="0"/>
              </a:rPr>
              <a:t>typeNamePtr = new TypeName;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–	new creates TypeName object, returns pointer (which typeNamePtr is set equal to)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/>
              <a:t>–	</a:t>
            </a:r>
            <a:r>
              <a:rPr lang="en-US" sz="2400" smtClean="0">
                <a:latin typeface="Courier New" pitchFamily="49" charset="0"/>
              </a:rPr>
              <a:t>delete typeNamePtr;</a:t>
            </a:r>
            <a:r>
              <a:rPr lang="en-US" sz="2400" smtClean="0"/>
              <a:t> 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–	Calls destructor for TypeName object and frees memory</a:t>
            </a:r>
          </a:p>
        </p:txBody>
      </p:sp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B0760D69-0D9C-40BD-AD1E-B956509045B4}" type="slidenum">
              <a:rPr lang="en-US" sz="1400" smtClean="0"/>
              <a:pPr eaLnBrk="1" hangingPunct="1"/>
              <a:t>41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5125126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More examples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// declare a ptr to user-defined data type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Complex *ptr1;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int *ptr2;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// dynamically allocate space for a Complex;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// initialize values; return pointer and assign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// to ptr1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ptr1 = new Complex(1,2);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// similar for int: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ptr2 = new int( 2 );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// free up the memory that ptr1 points to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delete ptr1;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9D944B3-0062-46EE-9E83-31C972780561}" type="slidenum">
              <a:rPr lang="en-US" sz="1400" smtClean="0"/>
              <a:pPr eaLnBrk="1" hangingPunct="1"/>
              <a:t>42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7393596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 </a:t>
            </a:r>
            <a:endParaRPr lang="tr-TR"/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0B9BC69-97D0-4067-83DC-5F0DC3957EE5}" type="slidenum">
              <a:rPr lang="en-US" sz="1400" smtClean="0"/>
              <a:pPr eaLnBrk="1" hangingPunct="1"/>
              <a:t>43</a:t>
            </a:fld>
            <a:endParaRPr lang="en-US" sz="1400" smtClean="0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609600" y="1905000"/>
            <a:ext cx="81534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// dynamically allocate array of 23 </a:t>
            </a:r>
          </a:p>
          <a:p>
            <a:r>
              <a:rPr lang="en-US" dirty="0" smtClean="0">
                <a:latin typeface="Courier New" pitchFamily="49" charset="0"/>
              </a:rPr>
              <a:t>// Complex slots</a:t>
            </a:r>
          </a:p>
          <a:p>
            <a:r>
              <a:rPr lang="en-US" dirty="0" smtClean="0">
                <a:latin typeface="Courier New" pitchFamily="49" charset="0"/>
              </a:rPr>
              <a:t>// each will be initialized to 0</a:t>
            </a:r>
          </a:p>
          <a:p>
            <a:r>
              <a:rPr lang="en-US" dirty="0" smtClean="0">
                <a:latin typeface="Courier New" pitchFamily="49" charset="0"/>
              </a:rPr>
              <a:t>ptr1 = new Complex[23];</a:t>
            </a: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// similar for </a:t>
            </a:r>
            <a:r>
              <a:rPr lang="en-US" dirty="0" err="1" smtClean="0">
                <a:latin typeface="Courier New" pitchFamily="49" charset="0"/>
              </a:rPr>
              <a:t>int</a:t>
            </a:r>
            <a:endParaRPr lang="en-US" dirty="0" smtClean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ptr2 = new </a:t>
            </a:r>
            <a:r>
              <a:rPr lang="en-US" dirty="0" err="1" smtClean="0">
                <a:latin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</a:rPr>
              <a:t>[12];</a:t>
            </a:r>
          </a:p>
          <a:p>
            <a:endParaRPr lang="en-US" dirty="0" smtClean="0">
              <a:latin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</a:rPr>
              <a:t>// free up the dynamically allocated array</a:t>
            </a:r>
          </a:p>
          <a:p>
            <a:r>
              <a:rPr lang="en-US" dirty="0" smtClean="0">
                <a:latin typeface="Courier New" pitchFamily="49" charset="0"/>
              </a:rPr>
              <a:t>delete [] ptr1;</a:t>
            </a:r>
            <a:endParaRPr lang="en-US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461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b="1" dirty="0" smtClean="0"/>
              <a:t>Default Arguments and Empty Parameter Lists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If function parameter omitted, gets default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Can be constants, global variables, or function calls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not enough parameters specified, rightmost go to their defaults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Set defaults in function prototype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int myFunction( int x = 1, int y = 2, int z = 3 );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Empty parameter lists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C, empty parameter list means function takes any argument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In C++ it means function takes no arguments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–	To declare that a function takes no parameters: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Write void or nothing in parentheses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Prototypes:	</a:t>
            </a:r>
            <a:r>
              <a:rPr lang="en-US" sz="2000" smtClean="0">
                <a:latin typeface="Courier New" pitchFamily="49" charset="0"/>
              </a:rPr>
              <a:t>void print1( void 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/>
              <a:t>			</a:t>
            </a:r>
            <a:r>
              <a:rPr lang="en-US" sz="2000" smtClean="0">
                <a:latin typeface="Courier New" pitchFamily="49" charset="0"/>
              </a:rPr>
              <a:t>void print2();</a:t>
            </a:r>
            <a:endParaRPr lang="en-US" sz="2800" smtClean="0">
              <a:latin typeface="Courier New" pitchFamily="49" charset="0"/>
            </a:endParaRP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B5B31D7-15BE-4883-9BF8-5FCEB8E9D4A2}" type="slidenum">
              <a:rPr lang="en-US" sz="1400" smtClean="0"/>
              <a:pPr eaLnBrk="1" hangingPunct="1"/>
              <a:t>44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1796231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 </a:t>
            </a:r>
            <a:endParaRPr lang="tr-TR"/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// Using default arguments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#include &lt;iostream&gt;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using std::cout;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using std::endl;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int boxVolume(int length = 1,int width = 1,int height = 1);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int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{  cout &lt;&lt; "The default box volume is: " &lt;&lt; boxVolume()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&lt;&lt; "\n\nThe volume of a box with length 10,\n"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&lt;&lt; "width 1 and height 1 is: " &lt;&lt; boxVolume( 10 )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&lt;&lt; "\n\nThe volume of a box with length 10,\n"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&lt;&lt; "width 5 and height 1 is: " &lt;&lt; boxVolume( 10, 5 )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&lt;&lt; "\n\nThe volume of a box with length 10,\n"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&lt;&lt; "width 5 and height 2 is: " &lt;&lt; boxVolume(10,5,2)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&lt;&lt; endl;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   return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// Calculate the volume of a box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int boxVolume( int length, int width, int height 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{    return length * width * height;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AE3D6AB-830B-474D-8DF5-56EF81C76521}" type="slidenum">
              <a:rPr lang="en-US" sz="1400" smtClean="0"/>
              <a:pPr eaLnBrk="1" hangingPunct="1"/>
              <a:t>45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3395599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266A3E3-C3B7-4FFC-9B16-7508345AB2D1}" type="slidenum">
              <a:rPr lang="en-US" sz="1400" smtClean="0"/>
              <a:pPr eaLnBrk="1" hangingPunct="1"/>
              <a:t>46</a:t>
            </a:fld>
            <a:endParaRPr lang="en-US" sz="1400" smtClean="0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>
                <a:cs typeface="Times New Roman" pitchFamily="18" charset="0"/>
              </a:rPr>
              <a:t>Function Overloading</a:t>
            </a:r>
            <a:r>
              <a:rPr lang="en-US" dirty="0" smtClean="0"/>
              <a:t> 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Function overloading: </a:t>
            </a:r>
          </a:p>
          <a:p>
            <a:pPr lvl="1" eaLnBrk="1" hangingPunct="1"/>
            <a:r>
              <a:rPr lang="en-US" sz="2400" smtClean="0"/>
              <a:t>Functions with same name and different parameters</a:t>
            </a:r>
          </a:p>
          <a:p>
            <a:pPr lvl="1" eaLnBrk="1" hangingPunct="1"/>
            <a:r>
              <a:rPr lang="en-US" sz="2400" smtClean="0"/>
              <a:t>Overloaded functions performs similar tasks </a:t>
            </a:r>
          </a:p>
          <a:p>
            <a:pPr lvl="2" eaLnBrk="1" hangingPunct="1"/>
            <a:r>
              <a:rPr lang="en-US" sz="2000" smtClean="0"/>
              <a:t>Function to square </a:t>
            </a:r>
            <a:r>
              <a:rPr lang="en-US" sz="2000" smtClean="0">
                <a:latin typeface="Courier New" pitchFamily="49" charset="0"/>
              </a:rPr>
              <a:t>int</a:t>
            </a:r>
            <a:r>
              <a:rPr lang="en-US" sz="2000" smtClean="0"/>
              <a:t>s and function to square </a:t>
            </a:r>
            <a:r>
              <a:rPr lang="en-US" sz="2000" smtClean="0">
                <a:latin typeface="Courier New" pitchFamily="49" charset="0"/>
              </a:rPr>
              <a:t>float</a:t>
            </a:r>
            <a:r>
              <a:rPr lang="en-US" sz="2000" smtClean="0"/>
              <a:t>s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en-US" sz="2000" smtClean="0">
                <a:latin typeface="Courier New" pitchFamily="49" charset="0"/>
              </a:rPr>
              <a:t>int square( int x) {return x * x;}</a:t>
            </a:r>
          </a:p>
          <a:p>
            <a:pPr lvl="2"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float square(float x) { return x * x; }</a:t>
            </a:r>
          </a:p>
          <a:p>
            <a:pPr lvl="1" eaLnBrk="1" hangingPunct="1"/>
            <a:r>
              <a:rPr lang="en-US" sz="2400" smtClean="0"/>
              <a:t>Program chooses function by signature </a:t>
            </a:r>
          </a:p>
          <a:p>
            <a:pPr lvl="2" eaLnBrk="1" hangingPunct="1"/>
            <a:r>
              <a:rPr lang="en-US" sz="2000" smtClean="0"/>
              <a:t>Signature determined by function name and parameter types</a:t>
            </a:r>
          </a:p>
          <a:p>
            <a:pPr lvl="2" eaLnBrk="1" hangingPunct="1"/>
            <a:r>
              <a:rPr lang="en-US" sz="2000" smtClean="0"/>
              <a:t>Type safe linkage - ensures proper overloaded function called</a:t>
            </a:r>
          </a:p>
        </p:txBody>
      </p:sp>
    </p:spTree>
    <p:extLst>
      <p:ext uri="{BB962C8B-B14F-4D97-AF65-F5344CB8AC3E}">
        <p14:creationId xmlns:p14="http://schemas.microsoft.com/office/powerpoint/2010/main" val="4095673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// Using overloaded functions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#include &lt;iostream&gt;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using std::cout;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using std::endl;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int square( int x ) { return x * x; }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double square( double y ) { return y * y; }</a:t>
            </a:r>
          </a:p>
          <a:p>
            <a:pPr eaLnBrk="1" hangingPunct="1"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int main()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cout &lt;&lt; "The square of integer 7 is " &lt;&lt; square( 7 )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&lt;&lt; "\nThe square of double 7.5 is " &lt;&lt; square( 7.5 ) 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     &lt;&lt; endl;    </a:t>
            </a:r>
          </a:p>
          <a:p>
            <a:pPr eaLnBrk="1" hangingPunct="1">
              <a:buFontTx/>
              <a:buNone/>
            </a:pPr>
            <a:endParaRPr lang="en-US" sz="18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   return 0;</a:t>
            </a:r>
          </a:p>
          <a:p>
            <a:pPr eaLnBrk="1" hangingPunct="1">
              <a:buFontTx/>
              <a:buNone/>
            </a:pPr>
            <a:r>
              <a:rPr lang="en-US" sz="180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1800" smtClean="0">
              <a:latin typeface="Courier New" pitchFamily="49" charset="0"/>
            </a:endParaRPr>
          </a:p>
        </p:txBody>
      </p:sp>
      <p:sp>
        <p:nvSpPr>
          <p:cNvPr id="399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B8B8C7C-B978-4811-80C2-9845AEA29338}" type="slidenum">
              <a:rPr lang="en-US" sz="1400" smtClean="0"/>
              <a:pPr eaLnBrk="1" hangingPunct="1"/>
              <a:t>47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8597781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Overloaded Operators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 operator with more than one meaning is said to be </a:t>
            </a:r>
            <a:r>
              <a:rPr lang="en-US" sz="2800" b="1" i="1" smtClean="0"/>
              <a:t>overloaded</a:t>
            </a:r>
            <a:r>
              <a:rPr lang="en-US" sz="2800" smtClean="0"/>
              <a:t>.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	2 + 3 	  3.1 + 3.2 	</a:t>
            </a:r>
            <a:r>
              <a:rPr lang="en-US" sz="2800" smtClean="0">
                <a:sym typeface="Wingdings" pitchFamily="2" charset="2"/>
              </a:rPr>
              <a:t>  </a:t>
            </a:r>
            <a:r>
              <a:rPr lang="en-US" sz="2400" smtClean="0">
                <a:sym typeface="Wingdings" pitchFamily="2" charset="2"/>
              </a:rPr>
              <a:t>+  is an overloaded operator</a:t>
            </a:r>
          </a:p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/>
            <a:r>
              <a:rPr lang="en-US" sz="2800" smtClean="0"/>
              <a:t>To enable a particular operator to operate correctly on instances of a class, we may define a new meaning for the operator. 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	</a:t>
            </a:r>
            <a:r>
              <a:rPr lang="en-US" sz="2800" smtClean="0">
                <a:sym typeface="Wingdings" pitchFamily="2" charset="2"/>
              </a:rPr>
              <a:t> we may overload it</a:t>
            </a:r>
            <a:endParaRPr lang="en-US" sz="2800" smtClean="0"/>
          </a:p>
        </p:txBody>
      </p:sp>
      <p:sp>
        <p:nvSpPr>
          <p:cNvPr id="409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A406B2A-4254-4F92-8487-55497B2A20BB}" type="slidenum">
              <a:rPr lang="en-US" sz="1400" smtClean="0"/>
              <a:pPr eaLnBrk="1" hangingPunct="1"/>
              <a:t>48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730992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Operator Overloading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smtClean="0"/>
              <a:t>Format</a:t>
            </a:r>
          </a:p>
          <a:p>
            <a:pPr lvl="1" eaLnBrk="1" hangingPunct="1">
              <a:buFontTx/>
              <a:buNone/>
            </a:pPr>
            <a:r>
              <a:rPr lang="en-US" smtClean="0"/>
              <a:t>–	</a:t>
            </a:r>
            <a:r>
              <a:rPr lang="en-US" sz="2400" smtClean="0"/>
              <a:t>Write function definition as normal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–	Function name is keyword </a:t>
            </a:r>
            <a:r>
              <a:rPr lang="en-US" sz="2400" b="1" smtClean="0">
                <a:latin typeface="Courier New" pitchFamily="49" charset="0"/>
              </a:rPr>
              <a:t>operator</a:t>
            </a:r>
            <a:r>
              <a:rPr lang="en-US" sz="2400" smtClean="0"/>
              <a:t> followed by the symbol for the operator being overloaded. 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–	</a:t>
            </a:r>
            <a:r>
              <a:rPr lang="en-US" sz="2400" smtClean="0">
                <a:latin typeface="Courier New" pitchFamily="49" charset="0"/>
              </a:rPr>
              <a:t>operator+</a:t>
            </a:r>
            <a:r>
              <a:rPr lang="en-US" sz="2400" smtClean="0"/>
              <a:t> would be used to overload the addition operator (+)</a:t>
            </a:r>
          </a:p>
          <a:p>
            <a:pPr eaLnBrk="1" hangingPunct="1"/>
            <a:r>
              <a:rPr lang="en-US" sz="2800" smtClean="0"/>
              <a:t>No new operators can be created</a:t>
            </a:r>
          </a:p>
          <a:p>
            <a:pPr lvl="1" eaLnBrk="1" hangingPunct="1">
              <a:buFontTx/>
              <a:buNone/>
            </a:pPr>
            <a:r>
              <a:rPr lang="en-US" smtClean="0"/>
              <a:t>–</a:t>
            </a:r>
            <a:r>
              <a:rPr lang="en-US" sz="2400" smtClean="0"/>
              <a:t>	Use only existing operators</a:t>
            </a:r>
          </a:p>
          <a:p>
            <a:pPr eaLnBrk="1" hangingPunct="1"/>
            <a:r>
              <a:rPr lang="en-US" sz="2800" smtClean="0"/>
              <a:t>Built-in types</a:t>
            </a:r>
          </a:p>
          <a:p>
            <a:pPr lvl="1" eaLnBrk="1" hangingPunct="1">
              <a:buFontTx/>
              <a:buNone/>
            </a:pPr>
            <a:r>
              <a:rPr lang="en-US" smtClean="0"/>
              <a:t>–	</a:t>
            </a:r>
            <a:r>
              <a:rPr lang="en-US" sz="2400" smtClean="0"/>
              <a:t>Cannot overload operators</a:t>
            </a:r>
          </a:p>
          <a:p>
            <a:pPr lvl="1" eaLnBrk="1" hangingPunct="1">
              <a:buFontTx/>
              <a:buNone/>
            </a:pPr>
            <a:r>
              <a:rPr lang="en-US" sz="2400" smtClean="0"/>
              <a:t>–	You cannot change how two integers are added</a:t>
            </a:r>
          </a:p>
          <a:p>
            <a:pPr eaLnBrk="1" hangingPunct="1">
              <a:buFontTx/>
              <a:buNone/>
            </a:pPr>
            <a:endParaRPr lang="en-US" sz="2400" smtClean="0"/>
          </a:p>
        </p:txBody>
      </p:sp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3A3D9620-7252-4DD0-932A-107DCDA6F285}" type="slidenum">
              <a:rPr lang="en-US" sz="1400" smtClean="0"/>
              <a:pPr eaLnBrk="1" hangingPunct="1"/>
              <a:t>49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60129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/>
              <a:t>Diffrence between C and C++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</a:t>
            </a:r>
            <a:r>
              <a:rPr lang="en-US" dirty="0"/>
              <a:t>is regarded as a low-level language(difficult interpretation &amp; less user friendly) while C++ has features of both low-level(concentration on </a:t>
            </a:r>
            <a:r>
              <a:rPr lang="en-US" dirty="0" err="1"/>
              <a:t>whats</a:t>
            </a:r>
            <a:r>
              <a:rPr lang="en-US" dirty="0"/>
              <a:t> going on in the machine hardware) &amp; high-level languages(concentration on the program itself) &amp; hence is regarded as a middle-level language.</a:t>
            </a:r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099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58EEB93F-ACFD-46CF-8BF8-E28F053AB377}" type="slidenum">
              <a:rPr lang="en-US" sz="1400" smtClean="0"/>
              <a:pPr eaLnBrk="1" hangingPunct="1"/>
              <a:t>50</a:t>
            </a:fld>
            <a:endParaRPr lang="en-US" sz="1400" smtClean="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Overloaded Operators -- Example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class A {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A(int xval, int yval) { x=xval; y=yval; }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bool operator==(const A&amp; rhs) const{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return ((x==rhs.x) &amp;&amp; (y==rhs.y));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private: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int x;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int y;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};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043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Overloaded Operators – Example (cont.)</a:t>
            </a:r>
            <a:endParaRPr lang="tr-TR"/>
          </a:p>
        </p:txBody>
      </p:sp>
      <p:sp>
        <p:nvSpPr>
          <p:cNvPr id="440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int main()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A a1(2,3);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A a2(2,3);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A a3(4,5);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if (a1.operator==(a2)){ cout &lt;&lt; "Yes" &lt;&lt; endl;}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else { cout &lt;&lt; "No" &lt;&lt; endl;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if (a1 == a2 ) { cout &lt;&lt; "Yes" &lt;&lt; endl;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else { cout &lt;&lt; "No" &lt;&lt; endl;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if (a1 == a3 ) { cout &lt;&lt; "Yes" &lt;&lt; endl;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else { cout &lt;&lt; "No" &lt;&lt; endl;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015708F-85D0-48D6-97FA-7FF6822C8228}" type="slidenum">
              <a:rPr lang="en-US" sz="1400" smtClean="0"/>
              <a:pPr eaLnBrk="1" hangingPunct="1"/>
              <a:t>51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40552399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Copy Constructor</a:t>
            </a:r>
            <a:endParaRPr lang="tr-TR"/>
          </a:p>
        </p:txBody>
      </p:sp>
      <p:sp>
        <p:nvSpPr>
          <p:cNvPr id="450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just" eaLnBrk="1" hangingPunct="1">
              <a:buFont typeface="Wingdings" pitchFamily="2" charset="2"/>
              <a:buChar char="Ø"/>
            </a:pPr>
            <a:r>
              <a:rPr lang="en-US" sz="2800" smtClean="0"/>
              <a:t>The copy constructor for a class is responsible for creating copies of objects of that class type whenever one is needed. This includes: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when the user explicitly requests a copy of an object,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when an object is </a:t>
            </a:r>
            <a:r>
              <a:rPr lang="en-US" b="1" smtClean="0"/>
              <a:t>passed to function </a:t>
            </a:r>
            <a:r>
              <a:rPr lang="en-US" b="1" u="sng" smtClean="0"/>
              <a:t>by value</a:t>
            </a:r>
            <a:r>
              <a:rPr lang="en-US" smtClean="0"/>
              <a:t>, or 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smtClean="0"/>
              <a:t>when a function </a:t>
            </a:r>
            <a:r>
              <a:rPr lang="en-US" b="1" smtClean="0"/>
              <a:t>returns an object </a:t>
            </a:r>
            <a:r>
              <a:rPr lang="en-US" b="1" u="sng" smtClean="0"/>
              <a:t>by value</a:t>
            </a:r>
            <a:r>
              <a:rPr lang="en-US" smtClean="0"/>
              <a:t>. </a:t>
            </a:r>
          </a:p>
        </p:txBody>
      </p:sp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78E47F24-1FDB-4BEF-9C8E-283E576F001C}" type="slidenum">
              <a:rPr lang="en-US" sz="1400" smtClean="0"/>
              <a:pPr eaLnBrk="1" hangingPunct="1"/>
              <a:t>52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3507937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Copy </a:t>
            </a:r>
            <a:r>
              <a:rPr lang="tr-TR" b="1" smtClean="0"/>
              <a:t>C</a:t>
            </a:r>
            <a:r>
              <a:rPr lang="en-US" b="1" dirty="0" err="1" smtClean="0"/>
              <a:t>onstructor</a:t>
            </a:r>
            <a:endParaRPr lang="en-US" b="1" dirty="0" smtClean="0"/>
          </a:p>
        </p:txBody>
      </p:sp>
      <p:sp>
        <p:nvSpPr>
          <p:cNvPr id="460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smtClean="0"/>
              <a:t>The copy constructor does the following: 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takes another object of the same class as an argument, and 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AutoNum type="arabicPeriod"/>
            </a:pPr>
            <a:r>
              <a:rPr lang="en-US" sz="2800" smtClean="0"/>
              <a:t>initialize the data members of the calling object to the same values as those of the passed in parameter. </a:t>
            </a:r>
          </a:p>
          <a:p>
            <a:pPr marL="533400" indent="-533400" eaLnBrk="1" hangingPunct="1">
              <a:lnSpc>
                <a:spcPct val="90000"/>
              </a:lnSpc>
              <a:buFontTx/>
              <a:buNone/>
            </a:pPr>
            <a:endParaRPr lang="en-US" sz="1600" smtClean="0"/>
          </a:p>
          <a:p>
            <a:pPr marL="533400" indent="-533400"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smtClean="0"/>
              <a:t>If you do not define a copy constructor, the compiler will provide one, it is very important to note that compiler provided copy constructor performs </a:t>
            </a:r>
            <a:r>
              <a:rPr lang="en-US" sz="2800" i="1" smtClean="0"/>
              <a:t>member-wise copying</a:t>
            </a:r>
            <a:r>
              <a:rPr lang="en-US" sz="2800" smtClean="0"/>
              <a:t> of the elements of the class. 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C153105-CC2E-4285-B2D4-5D6F1EF803E7}" type="slidenum">
              <a:rPr lang="en-US" sz="1400" smtClean="0"/>
              <a:pPr eaLnBrk="1" hangingPunct="1"/>
              <a:t>53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725537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D66EC7-CCBE-4C2F-BFAE-BAFA3453238E}" type="slidenum">
              <a:rPr lang="en-US" sz="1400" smtClean="0"/>
              <a:pPr eaLnBrk="1" hangingPunct="1"/>
              <a:t>54</a:t>
            </a:fld>
            <a:endParaRPr lang="en-US" sz="1400" smtClean="0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Syntax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tr-TR" smtClean="0">
                <a:latin typeface="Courier New" pitchFamily="49" charset="0"/>
              </a:rPr>
              <a:t>A(const A&amp; a2) {</a:t>
            </a:r>
            <a:r>
              <a:rPr lang="en-US" smtClean="0">
                <a:latin typeface="Courier New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…</a:t>
            </a:r>
          </a:p>
          <a:p>
            <a:pPr eaLnBrk="1" hangingPunct="1">
              <a:buFontTx/>
              <a:buNone/>
            </a:pPr>
            <a:r>
              <a:rPr lang="en-US" smtClean="0">
                <a:latin typeface="Courier New" pitchFamily="49" charset="0"/>
              </a:rPr>
              <a:t>}</a:t>
            </a:r>
          </a:p>
          <a:p>
            <a:pPr eaLnBrk="1" hangingPunct="1">
              <a:buFontTx/>
              <a:buNone/>
            </a:pPr>
            <a:endParaRPr lang="en-US" smtClean="0">
              <a:latin typeface="Courier New" pitchFamily="49" charset="0"/>
            </a:endParaRPr>
          </a:p>
          <a:p>
            <a:pPr eaLnBrk="1" hangingPunct="1"/>
            <a:r>
              <a:rPr lang="tr-TR" sz="2800" smtClean="0"/>
              <a:t>Note that the parameter must be a const reference.</a:t>
            </a:r>
            <a:r>
              <a:rPr lang="en-US" sz="280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52225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Example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800" smtClean="0">
                <a:latin typeface="Courier New" pitchFamily="49" charset="0"/>
              </a:rPr>
              <a:t>//</a:t>
            </a:r>
            <a:r>
              <a:rPr lang="en-US" sz="2400" smtClean="0">
                <a:latin typeface="Courier New" pitchFamily="49" charset="0"/>
              </a:rPr>
              <a:t>The following is a copy constructor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</a:rPr>
              <a:t>//for Complex class. Since it is same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</a:rPr>
              <a:t>//as the compiler’s default copy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</a:rPr>
              <a:t>//constructor for this class, it is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</a:rPr>
              <a:t>//actually redundant.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2400" smtClean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</a:rPr>
              <a:t>Complex::Complex(const Complex &amp; C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</a:rPr>
              <a:t>    Re = C.Re;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</a:rPr>
              <a:t>    Imag = C.Imag;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sz="2400" smtClean="0">
                <a:latin typeface="Courier New" pitchFamily="49" charset="0"/>
              </a:rPr>
              <a:t>}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30AB504-CFCA-438D-8AD0-CDE192B49DEF}" type="slidenum">
              <a:rPr lang="en-US" sz="1400" smtClean="0"/>
              <a:pPr eaLnBrk="1" hangingPunct="1"/>
              <a:t>55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0528909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Example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class MyString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public: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MyString(const char* s = ””);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MyString(const MyString&amp; s);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private: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int length;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	char* str;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};</a:t>
            </a:r>
          </a:p>
          <a:p>
            <a:pPr eaLnBrk="1" hangingPunct="1">
              <a:buFontTx/>
              <a:buNone/>
            </a:pPr>
            <a:endParaRPr lang="en-US" sz="2400" smtClean="0">
              <a:latin typeface="Courier New" pitchFamily="49" charset="0"/>
            </a:endParaRPr>
          </a:p>
        </p:txBody>
      </p:sp>
      <p:sp>
        <p:nvSpPr>
          <p:cNvPr id="491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F723A477-9D73-45FA-B055-A331A8A6E220}" type="slidenum">
              <a:rPr lang="en-US" sz="1400" smtClean="0"/>
              <a:pPr eaLnBrk="1" hangingPunct="1"/>
              <a:t>56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191823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Example (cont.)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sz="2400" smtClean="0"/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MyString::MyString(const MyString&amp; s)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length = s.length;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str = new char[length + 1];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	strcpy(str, s.str);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}</a:t>
            </a:r>
          </a:p>
        </p:txBody>
      </p:sp>
      <p:sp>
        <p:nvSpPr>
          <p:cNvPr id="50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7EEA330-3D8E-49D7-986F-B1345C5E806B}" type="slidenum">
              <a:rPr lang="en-US" sz="1400" smtClean="0"/>
              <a:pPr eaLnBrk="1" hangingPunct="1"/>
              <a:t>57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9226813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Calling the copy constructor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Automatically called: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800" smtClean="0">
                <a:latin typeface="Courier New" pitchFamily="49" charset="0"/>
              </a:rPr>
              <a:t>	</a:t>
            </a:r>
            <a:r>
              <a:rPr lang="tr-TR" sz="2000" smtClean="0">
                <a:latin typeface="Courier New" pitchFamily="49" charset="0"/>
              </a:rPr>
              <a:t>A x(y);  // Where y is of type A.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000" smtClean="0">
                <a:latin typeface="Courier New" pitchFamily="49" charset="0"/>
              </a:rPr>
              <a:t>	f(x);	// A copy constructor is called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tr-TR" sz="2000" smtClean="0">
                <a:latin typeface="Courier New" pitchFamily="49" charset="0"/>
              </a:rPr>
              <a:t>			// for value parameters.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x = g(); // A copy constructor is called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// for value returns.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More examples: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MyObject a;        // default constructor call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MyObject b(a);     // copy constructor call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MyObject bb = a;   // identical to bb(a) : copy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		//constructor call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MyObject c;        // default constructor call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c = a;             // assignment operator call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</p:txBody>
      </p:sp>
      <p:sp>
        <p:nvSpPr>
          <p:cNvPr id="512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EE858DDA-649B-4BBF-AF52-D2C4B138FA8A}" type="slidenum">
              <a:rPr lang="en-US" sz="1400" smtClean="0"/>
              <a:pPr eaLnBrk="1" hangingPunct="1"/>
              <a:t>58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8441538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>
              <a:lnSpc>
                <a:spcPct val="75000"/>
              </a:lnSpc>
            </a:pP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Assignment by Default: </a:t>
            </a:r>
            <a:b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</a:br>
            <a:r>
              <a:rPr lang="en-US" b="1" dirty="0" err="1" smtClean="0">
                <a:solidFill>
                  <a:schemeClr val="tx1"/>
                </a:solidFill>
                <a:cs typeface="Times New Roman" pitchFamily="18" charset="0"/>
              </a:rPr>
              <a:t>Memberwise</a:t>
            </a:r>
            <a:r>
              <a:rPr lang="en-US" b="1" dirty="0" smtClean="0">
                <a:solidFill>
                  <a:schemeClr val="tx1"/>
                </a:solidFill>
                <a:cs typeface="Times New Roman" pitchFamily="18" charset="0"/>
              </a:rPr>
              <a:t> Copy</a:t>
            </a:r>
            <a:r>
              <a:rPr lang="en-US" dirty="0" smtClean="0"/>
              <a:t> 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Assignment operator (=)</a:t>
            </a:r>
          </a:p>
          <a:p>
            <a:pPr lvl="1" eaLnBrk="1" hangingPunct="1">
              <a:buFontTx/>
              <a:buNone/>
            </a:pPr>
            <a:r>
              <a:rPr lang="en-US" smtClean="0"/>
              <a:t>–	Sets variables equal, i.e., x = y;</a:t>
            </a:r>
          </a:p>
          <a:p>
            <a:pPr lvl="1" eaLnBrk="1" hangingPunct="1">
              <a:buFontTx/>
              <a:buNone/>
            </a:pPr>
            <a:r>
              <a:rPr lang="en-US" smtClean="0"/>
              <a:t>–	Can be used to assign an object to another object of the same type</a:t>
            </a:r>
          </a:p>
          <a:p>
            <a:pPr lvl="1" eaLnBrk="1" hangingPunct="1">
              <a:buFontTx/>
              <a:buNone/>
            </a:pPr>
            <a:r>
              <a:rPr lang="en-US" smtClean="0"/>
              <a:t>–	Memberwise copy — member by member copy</a:t>
            </a:r>
          </a:p>
          <a:p>
            <a:pPr eaLnBrk="1" hangingPunct="1">
              <a:buFontTx/>
              <a:buNone/>
            </a:pPr>
            <a:r>
              <a:rPr lang="en-US" smtClean="0"/>
              <a:t>			myObject1 = myObject2;</a:t>
            </a:r>
          </a:p>
          <a:p>
            <a:pPr lvl="1" eaLnBrk="1" hangingPunct="1"/>
            <a:r>
              <a:rPr lang="en-US" smtClean="0"/>
              <a:t>This is </a:t>
            </a:r>
            <a:r>
              <a:rPr lang="en-US" i="1" smtClean="0"/>
              <a:t>shallow copy</a:t>
            </a:r>
            <a:r>
              <a:rPr lang="en-US" smtClean="0"/>
              <a:t>.</a:t>
            </a:r>
          </a:p>
          <a:p>
            <a:pPr eaLnBrk="1" hangingPunct="1">
              <a:buFontTx/>
              <a:buNone/>
            </a:pPr>
            <a:endParaRPr lang="en-US" smtClean="0"/>
          </a:p>
        </p:txBody>
      </p:sp>
      <p:sp>
        <p:nvSpPr>
          <p:cNvPr id="522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9865E48-3063-46F3-A35A-378FE04737F4}" type="slidenum">
              <a:rPr lang="en-US" sz="1400" smtClean="0"/>
              <a:pPr eaLnBrk="1" hangingPunct="1"/>
              <a:t>59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599284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/>
              <a:t>Diffrence between C and C++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uses the top-down approach while C++ uses the bottom-up </a:t>
            </a:r>
            <a:r>
              <a:rPr lang="en-US" dirty="0" smtClean="0"/>
              <a:t>approach</a:t>
            </a:r>
            <a:endParaRPr lang="tr-TR" smtClean="0"/>
          </a:p>
          <a:p>
            <a:r>
              <a:rPr lang="en-US" dirty="0"/>
              <a:t>C is function-driven while C++ is </a:t>
            </a:r>
            <a:r>
              <a:rPr lang="en-US" dirty="0" smtClean="0"/>
              <a:t>object-driven</a:t>
            </a:r>
            <a:endParaRPr lang="tr-TR" smtClean="0"/>
          </a:p>
          <a:p>
            <a:r>
              <a:rPr lang="en-US" dirty="0"/>
              <a:t>C++ supports function overloading while C does </a:t>
            </a:r>
            <a:r>
              <a:rPr lang="en-US" dirty="0" smtClean="0"/>
              <a:t>not</a:t>
            </a:r>
            <a:endParaRPr lang="tr-TR" smtClean="0"/>
          </a:p>
          <a:p>
            <a:r>
              <a:rPr lang="en-US" dirty="0"/>
              <a:t>We can use functions inside structures in C++ but not in C</a:t>
            </a:r>
            <a:r>
              <a:rPr lang="en-US" dirty="0" smtClean="0"/>
              <a:t>.</a:t>
            </a:r>
            <a:endParaRPr lang="tr-TR" smtClean="0"/>
          </a:p>
          <a:p>
            <a:r>
              <a:rPr lang="en-US" dirty="0"/>
              <a:t>The NAMESPACE feature in C++ is absent in case of </a:t>
            </a:r>
            <a:r>
              <a:rPr lang="en-US" dirty="0" smtClean="0"/>
              <a:t>C</a:t>
            </a:r>
            <a:endParaRPr lang="tr-TR" smtClean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0142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D917249-774F-4627-AF4B-BE283C35EFA2}" type="slidenum">
              <a:rPr lang="en-US" sz="1400" smtClean="0"/>
              <a:pPr eaLnBrk="1" hangingPunct="1"/>
              <a:t>60</a:t>
            </a:fld>
            <a:endParaRPr lang="en-US" sz="1400" smtClean="0"/>
          </a:p>
        </p:txBody>
      </p:sp>
      <p:sp>
        <p:nvSpPr>
          <p:cNvPr id="53252" name="Rectangle 2"/>
          <p:cNvSpPr>
            <a:spLocks noChangeArrowheads="1"/>
          </p:cNvSpPr>
          <p:nvPr/>
        </p:nvSpPr>
        <p:spPr bwMode="auto">
          <a:xfrm>
            <a:off x="990600" y="2209800"/>
            <a:ext cx="2362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3253" name="Line 3"/>
          <p:cNvSpPr>
            <a:spLocks noChangeShapeType="1"/>
          </p:cNvSpPr>
          <p:nvPr/>
        </p:nvSpPr>
        <p:spPr bwMode="auto">
          <a:xfrm>
            <a:off x="9906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54" name="Line 4"/>
          <p:cNvSpPr>
            <a:spLocks noChangeShapeType="1"/>
          </p:cNvSpPr>
          <p:nvPr/>
        </p:nvSpPr>
        <p:spPr bwMode="auto">
          <a:xfrm>
            <a:off x="990600" y="3352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55" name="Rectangle 5"/>
          <p:cNvSpPr>
            <a:spLocks noChangeArrowheads="1"/>
          </p:cNvSpPr>
          <p:nvPr/>
        </p:nvSpPr>
        <p:spPr bwMode="auto">
          <a:xfrm>
            <a:off x="5486400" y="2209800"/>
            <a:ext cx="2362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3256" name="Line 6"/>
          <p:cNvSpPr>
            <a:spLocks noChangeShapeType="1"/>
          </p:cNvSpPr>
          <p:nvPr/>
        </p:nvSpPr>
        <p:spPr bwMode="auto">
          <a:xfrm>
            <a:off x="54864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57" name="Line 7"/>
          <p:cNvSpPr>
            <a:spLocks noChangeShapeType="1"/>
          </p:cNvSpPr>
          <p:nvPr/>
        </p:nvSpPr>
        <p:spPr bwMode="auto">
          <a:xfrm>
            <a:off x="5486400" y="33528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58" name="Rectangle 8"/>
          <p:cNvSpPr>
            <a:spLocks noChangeArrowheads="1"/>
          </p:cNvSpPr>
          <p:nvPr/>
        </p:nvSpPr>
        <p:spPr bwMode="auto">
          <a:xfrm>
            <a:off x="3429000" y="990600"/>
            <a:ext cx="2209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3259" name="Rectangle 9"/>
          <p:cNvSpPr>
            <a:spLocks noChangeArrowheads="1"/>
          </p:cNvSpPr>
          <p:nvPr/>
        </p:nvSpPr>
        <p:spPr bwMode="auto">
          <a:xfrm>
            <a:off x="3429000" y="4876800"/>
            <a:ext cx="22098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tr-TR"/>
          </a:p>
        </p:txBody>
      </p:sp>
      <p:sp>
        <p:nvSpPr>
          <p:cNvPr id="53260" name="Text Box 10"/>
          <p:cNvSpPr txBox="1">
            <a:spLocks noChangeArrowheads="1"/>
          </p:cNvSpPr>
          <p:nvPr/>
        </p:nvSpPr>
        <p:spPr bwMode="auto">
          <a:xfrm>
            <a:off x="1295400" y="3505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12345</a:t>
            </a:r>
          </a:p>
        </p:txBody>
      </p:sp>
      <p:sp>
        <p:nvSpPr>
          <p:cNvPr id="53261" name="Text Box 11"/>
          <p:cNvSpPr txBox="1">
            <a:spLocks noChangeArrowheads="1"/>
          </p:cNvSpPr>
          <p:nvPr/>
        </p:nvSpPr>
        <p:spPr bwMode="auto">
          <a:xfrm>
            <a:off x="5715000" y="34290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12345</a:t>
            </a:r>
          </a:p>
        </p:txBody>
      </p:sp>
      <p:sp>
        <p:nvSpPr>
          <p:cNvPr id="53262" name="Text Box 12"/>
          <p:cNvSpPr txBox="1">
            <a:spLocks noChangeArrowheads="1"/>
          </p:cNvSpPr>
          <p:nvPr/>
        </p:nvSpPr>
        <p:spPr bwMode="auto">
          <a:xfrm>
            <a:off x="3657600" y="9906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“Gizem”</a:t>
            </a:r>
          </a:p>
        </p:txBody>
      </p:sp>
      <p:sp>
        <p:nvSpPr>
          <p:cNvPr id="53263" name="Text Box 13"/>
          <p:cNvSpPr txBox="1">
            <a:spLocks noChangeArrowheads="1"/>
          </p:cNvSpPr>
          <p:nvPr/>
        </p:nvSpPr>
        <p:spPr bwMode="auto">
          <a:xfrm>
            <a:off x="3657600" y="50292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/>
              <a:t>“Cicekli”</a:t>
            </a:r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>
            <a:off x="2819400" y="2971800"/>
            <a:ext cx="1447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65" name="Line 15"/>
          <p:cNvSpPr>
            <a:spLocks noChangeShapeType="1"/>
          </p:cNvSpPr>
          <p:nvPr/>
        </p:nvSpPr>
        <p:spPr bwMode="auto">
          <a:xfrm flipH="1">
            <a:off x="4648200" y="2971800"/>
            <a:ext cx="17526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66" name="Line 16"/>
          <p:cNvSpPr>
            <a:spLocks noChangeShapeType="1"/>
          </p:cNvSpPr>
          <p:nvPr/>
        </p:nvSpPr>
        <p:spPr bwMode="auto">
          <a:xfrm flipV="1">
            <a:off x="2819400" y="16764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67" name="Line 17"/>
          <p:cNvSpPr>
            <a:spLocks noChangeShapeType="1"/>
          </p:cNvSpPr>
          <p:nvPr/>
        </p:nvSpPr>
        <p:spPr bwMode="auto">
          <a:xfrm flipH="1" flipV="1">
            <a:off x="4724400" y="16764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53268" name="Text Box 18"/>
          <p:cNvSpPr txBox="1">
            <a:spLocks noChangeArrowheads="1"/>
          </p:cNvSpPr>
          <p:nvPr/>
        </p:nvSpPr>
        <p:spPr bwMode="auto">
          <a:xfrm>
            <a:off x="3429000" y="23622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firstname</a:t>
            </a:r>
          </a:p>
        </p:txBody>
      </p:sp>
      <p:sp>
        <p:nvSpPr>
          <p:cNvPr id="53269" name="Text Box 19"/>
          <p:cNvSpPr txBox="1">
            <a:spLocks noChangeArrowheads="1"/>
          </p:cNvSpPr>
          <p:nvPr/>
        </p:nvSpPr>
        <p:spPr bwMode="auto">
          <a:xfrm>
            <a:off x="3429000" y="28956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/>
              <a:t>lastname</a:t>
            </a:r>
            <a:endParaRPr lang="en-US" dirty="0"/>
          </a:p>
        </p:txBody>
      </p:sp>
      <p:sp>
        <p:nvSpPr>
          <p:cNvPr id="53270" name="Text Box 20"/>
          <p:cNvSpPr txBox="1">
            <a:spLocks noChangeArrowheads="1"/>
          </p:cNvSpPr>
          <p:nvPr/>
        </p:nvSpPr>
        <p:spPr bwMode="auto">
          <a:xfrm>
            <a:off x="3429000" y="34290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number</a:t>
            </a:r>
          </a:p>
        </p:txBody>
      </p:sp>
      <p:sp>
        <p:nvSpPr>
          <p:cNvPr id="53271" name="Text Box 21"/>
          <p:cNvSpPr txBox="1">
            <a:spLocks noChangeArrowheads="1"/>
          </p:cNvSpPr>
          <p:nvPr/>
        </p:nvSpPr>
        <p:spPr bwMode="auto">
          <a:xfrm>
            <a:off x="990600" y="57150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b="1"/>
              <a:t>Shallow copy</a:t>
            </a:r>
            <a:r>
              <a:rPr lang="en-US"/>
              <a:t>: only pointers are copied</a:t>
            </a:r>
          </a:p>
        </p:txBody>
      </p:sp>
    </p:spTree>
    <p:extLst>
      <p:ext uri="{BB962C8B-B14F-4D97-AF65-F5344CB8AC3E}">
        <p14:creationId xmlns:p14="http://schemas.microsoft.com/office/powerpoint/2010/main" val="1533958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Shallow versus Deep copy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Shallow copy is a copy of pointers rather than data being pointed at.</a:t>
            </a:r>
          </a:p>
          <a:p>
            <a:pPr eaLnBrk="1" hangingPunct="1"/>
            <a:r>
              <a:rPr lang="en-US" smtClean="0"/>
              <a:t>A deep copy is a copy of the data being pointed at rather than the pointers.</a:t>
            </a:r>
          </a:p>
        </p:txBody>
      </p:sp>
      <p:sp>
        <p:nvSpPr>
          <p:cNvPr id="542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8A97500-62D5-4EA2-8EB2-EF4CA36F0E43}" type="slidenum">
              <a:rPr lang="en-US" sz="1400" smtClean="0"/>
              <a:pPr eaLnBrk="1" hangingPunct="1"/>
              <a:t>61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809223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Deep copy semantics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mtClean="0"/>
              <a:t>How to write the copy constructor in a class that has dynamically allocated memory: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Dynamically allocate memory for data of the calling object.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Copy the data values from the passed-in parameter into corresponding locations in the new memory belonging to the calling object. </a:t>
            </a:r>
          </a:p>
          <a:p>
            <a:pPr marL="914400" lvl="1" indent="-457200" eaLnBrk="1" hangingPunct="1">
              <a:lnSpc>
                <a:spcPct val="90000"/>
              </a:lnSpc>
              <a:buFontTx/>
              <a:buAutoNum type="arabicPeriod"/>
            </a:pPr>
            <a:r>
              <a:rPr lang="en-US" smtClean="0"/>
              <a:t>A constructor which does these tasks is called a </a:t>
            </a:r>
            <a:r>
              <a:rPr lang="en-US" i="1" smtClean="0"/>
              <a:t>deep copy constructor</a:t>
            </a:r>
            <a:r>
              <a:rPr lang="en-US" smtClean="0"/>
              <a:t>. </a:t>
            </a:r>
          </a:p>
        </p:txBody>
      </p:sp>
      <p:sp>
        <p:nvSpPr>
          <p:cNvPr id="552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4FD1A4-1452-46C0-8353-71654B7719C5}" type="slidenum">
              <a:rPr lang="en-US" sz="1400" smtClean="0"/>
              <a:pPr eaLnBrk="1" hangingPunct="1"/>
              <a:t>62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6576106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smtClean="0">
                <a:solidFill>
                  <a:schemeClr val="tx1"/>
                </a:solidFill>
              </a:rPr>
              <a:t>Deep vs Shallow Assignment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Same kind of issues arise in the assignment.</a:t>
            </a:r>
          </a:p>
          <a:p>
            <a:pPr eaLnBrk="1" hangingPunct="1"/>
            <a:r>
              <a:rPr lang="en-US" smtClean="0"/>
              <a:t>For shallow assignments, the default assignment operator is OK.</a:t>
            </a:r>
          </a:p>
          <a:p>
            <a:pPr eaLnBrk="1" hangingPunct="1"/>
            <a:r>
              <a:rPr lang="en-US" smtClean="0"/>
              <a:t>For deep assignments, you have to write your own </a:t>
            </a:r>
            <a:r>
              <a:rPr lang="en-US" i="1" smtClean="0"/>
              <a:t>overloaded</a:t>
            </a:r>
            <a:r>
              <a:rPr lang="en-US" smtClean="0"/>
              <a:t> assignment operator (</a:t>
            </a:r>
            <a:r>
              <a:rPr lang="en-US" smtClean="0">
                <a:latin typeface="Courier New" pitchFamily="49" charset="0"/>
              </a:rPr>
              <a:t>operator=</a:t>
            </a:r>
            <a:r>
              <a:rPr lang="en-US" smtClean="0"/>
              <a:t> )</a:t>
            </a:r>
          </a:p>
          <a:p>
            <a:pPr lvl="1" eaLnBrk="1" hangingPunct="1"/>
            <a:r>
              <a:rPr lang="en-US" smtClean="0"/>
              <a:t>The copy constructor is not called when doing an object-to-object assignment.</a:t>
            </a:r>
          </a:p>
        </p:txBody>
      </p:sp>
      <p:sp>
        <p:nvSpPr>
          <p:cNvPr id="563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892BCCE-827F-4418-9A5D-9347132A8B40}" type="slidenum">
              <a:rPr lang="en-US" sz="1400" smtClean="0"/>
              <a:pPr eaLnBrk="1" hangingPunct="1"/>
              <a:t>63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094521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>
                <a:latin typeface="Courier New" pitchFamily="49" charset="0"/>
              </a:rPr>
              <a:t>this</a:t>
            </a:r>
            <a:r>
              <a:rPr lang="en-US" b="1" dirty="0" smtClean="0"/>
              <a:t> Pointer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800" smtClean="0"/>
              <a:t>Each class object has a pointer which automatically points to itself. The pointer is identified by the keyword </a:t>
            </a:r>
            <a:r>
              <a:rPr lang="en-US" sz="2800" smtClean="0">
                <a:latin typeface="Courier New" pitchFamily="49" charset="0"/>
              </a:rPr>
              <a:t>this</a:t>
            </a:r>
            <a:r>
              <a:rPr lang="en-US" sz="2800" smtClean="0"/>
              <a:t>. </a:t>
            </a:r>
          </a:p>
          <a:p>
            <a:pPr algn="just" eaLnBrk="1" hangingPunct="1"/>
            <a:r>
              <a:rPr lang="en-US" sz="2800" smtClean="0"/>
              <a:t>Another way to think of this is that each member function (but not friends) has an implicit first parameter; that parameter is </a:t>
            </a:r>
            <a:r>
              <a:rPr lang="en-US" sz="2800" smtClean="0">
                <a:latin typeface="Courier New" pitchFamily="49" charset="0"/>
              </a:rPr>
              <a:t>this</a:t>
            </a:r>
            <a:r>
              <a:rPr lang="en-US" sz="2800" smtClean="0"/>
              <a:t>, the pointer to the object calling that function.</a:t>
            </a:r>
          </a:p>
        </p:txBody>
      </p:sp>
      <p:sp>
        <p:nvSpPr>
          <p:cNvPr id="573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67C7004-5660-4876-96C5-A18ADD0D4739}" type="slidenum">
              <a:rPr lang="en-US" sz="1400" smtClean="0"/>
              <a:pPr eaLnBrk="1" hangingPunct="1"/>
              <a:t>64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4461591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Example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// defn of overloaded assignment operator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solidFill>
                  <a:schemeClr val="accent1"/>
                </a:solidFill>
                <a:latin typeface="Courier New" pitchFamily="49" charset="0"/>
              </a:rPr>
              <a:t>Complex &amp; Complex</a:t>
            </a:r>
            <a:r>
              <a:rPr lang="en-US" sz="2000" smtClean="0">
                <a:latin typeface="Courier New" pitchFamily="49" charset="0"/>
              </a:rPr>
              <a:t> :: operator = (</a:t>
            </a:r>
            <a:r>
              <a:rPr lang="tr-TR" sz="2000" smtClean="0">
                <a:latin typeface="Courier New" pitchFamily="49" charset="0"/>
              </a:rPr>
              <a:t>const</a:t>
            </a:r>
            <a:r>
              <a:rPr lang="en-US" sz="2000" smtClean="0">
                <a:latin typeface="Courier New" pitchFamily="49" charset="0"/>
              </a:rPr>
              <a:t> Complex &amp; rhs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// don't assign to yourself!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if ( this != &amp;rhs )  // note the "address of"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		// rhs, why?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this -&gt; Re = rhs.Re; // correct but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           //redundant: means Re = rhs.Re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    this -&gt; Imag = rhs.Imag;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   return </a:t>
            </a:r>
            <a:r>
              <a:rPr lang="en-US" sz="2000" smtClean="0">
                <a:solidFill>
                  <a:schemeClr val="accent1"/>
                </a:solidFill>
                <a:latin typeface="Courier New" pitchFamily="49" charset="0"/>
              </a:rPr>
              <a:t>*this</a:t>
            </a:r>
            <a:r>
              <a:rPr lang="en-US" sz="2000" smtClean="0">
                <a:latin typeface="Courier New" pitchFamily="49" charset="0"/>
              </a:rPr>
              <a:t>;   // return the calling class</a:t>
            </a:r>
            <a:br>
              <a:rPr lang="en-US" sz="2000" smtClean="0">
                <a:latin typeface="Courier New" pitchFamily="49" charset="0"/>
              </a:rPr>
            </a:br>
            <a:r>
              <a:rPr lang="en-US" sz="2000" smtClean="0">
                <a:latin typeface="Courier New" pitchFamily="49" charset="0"/>
              </a:rPr>
              <a:t>                 // object: enable cascading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</p:txBody>
      </p:sp>
      <p:sp>
        <p:nvSpPr>
          <p:cNvPr id="583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112018B-FAD0-4075-B291-69D09348C68C}" type="slidenum">
              <a:rPr lang="en-US" sz="1400" smtClean="0"/>
              <a:pPr eaLnBrk="1" hangingPunct="1"/>
              <a:t>65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41165174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Example</a:t>
            </a:r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const MyString&amp; operator=(const MyString&amp; rhs)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if (this != &amp;rhs)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delete[] this-&gt;str; // donate back useless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// allocate new memory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this-&gt;str = new char[strlen(rhs.str) + 1]; 	strcpy(this-&gt;str, rhs.str); // copy characters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this-&gt;length = rhs.length; // copy length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return *this; 	// return self-reference so cascaded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				//assignment works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smtClean="0">
              <a:latin typeface="Courier New" pitchFamily="49" charset="0"/>
            </a:endParaRPr>
          </a:p>
        </p:txBody>
      </p:sp>
      <p:sp>
        <p:nvSpPr>
          <p:cNvPr id="593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370625A-48A0-4A7B-ACA7-636034E98AAC}" type="slidenum">
              <a:rPr lang="en-US" sz="1400" smtClean="0"/>
              <a:pPr eaLnBrk="1" hangingPunct="1"/>
              <a:t>66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934333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 eaLnBrk="1" hangingPunct="1"/>
            <a:r>
              <a:rPr lang="en-US" b="1" dirty="0" smtClean="0"/>
              <a:t>Copy constructor and assignment operator</a:t>
            </a:r>
            <a:r>
              <a:rPr lang="en-US" dirty="0" smtClean="0"/>
              <a:t> 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smtClean="0"/>
              <a:t>Copying by initialisation corresponds to creating an object and initialising its value through the copy constructor. </a:t>
            </a:r>
          </a:p>
          <a:p>
            <a:pPr eaLnBrk="1" hangingPunct="1"/>
            <a:r>
              <a:rPr lang="en-US" sz="2800" smtClean="0"/>
              <a:t>Copying by assignment applies to an existing object and is performed through the assignment operator (=). </a:t>
            </a:r>
          </a:p>
          <a:p>
            <a:pPr eaLnBrk="1" hangingPunct="1">
              <a:buFontTx/>
              <a:buNone/>
            </a:pPr>
            <a:endParaRPr lang="en-US" sz="2000" smtClean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class MyObject {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public: 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MyObject();      // Default constructor  MyObject(MyObject const &amp; a);  // Copy constructor 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MyObject &amp; operator = (MyObject const &amp; a) 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					// Assignment operator</a:t>
            </a:r>
          </a:p>
          <a:p>
            <a:pPr eaLnBrk="1" hangingPunct="1">
              <a:buFontTx/>
              <a:buNone/>
            </a:pPr>
            <a:r>
              <a:rPr lang="en-US" sz="2000" smtClean="0">
                <a:latin typeface="Courier New" pitchFamily="49" charset="0"/>
              </a:rPr>
              <a:t>} </a:t>
            </a:r>
          </a:p>
        </p:txBody>
      </p:sp>
      <p:sp>
        <p:nvSpPr>
          <p:cNvPr id="604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2681B4B4-4309-4E25-94FF-FE772A1B5C1E}" type="slidenum">
              <a:rPr lang="en-US" sz="1400" smtClean="0"/>
              <a:pPr eaLnBrk="1" hangingPunct="1"/>
              <a:t>67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4312641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>
                <a:latin typeface="Courier New" pitchFamily="49" charset="0"/>
                <a:cs typeface="Times New Roman" pitchFamily="18" charset="0"/>
              </a:rPr>
              <a:t>static</a:t>
            </a:r>
            <a:r>
              <a:rPr lang="en-US" b="1" dirty="0" smtClean="0">
                <a:cs typeface="Times New Roman" pitchFamily="18" charset="0"/>
              </a:rPr>
              <a:t> Class Members</a:t>
            </a:r>
            <a:r>
              <a:rPr lang="en-US" dirty="0" smtClean="0"/>
              <a:t> 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smtClean="0"/>
              <a:t>Shared by all objects of a class </a:t>
            </a:r>
          </a:p>
          <a:p>
            <a:pPr lvl="1" eaLnBrk="1" hangingPunct="1"/>
            <a:r>
              <a:rPr lang="en-US" sz="2400" smtClean="0"/>
              <a:t>Normally, each object gets its own copy of each variable</a:t>
            </a:r>
          </a:p>
          <a:p>
            <a:pPr eaLnBrk="1" hangingPunct="1"/>
            <a:r>
              <a:rPr lang="en-US" sz="2800" smtClean="0"/>
              <a:t>Efficient when a single copy of data is enough </a:t>
            </a:r>
          </a:p>
          <a:p>
            <a:pPr lvl="1" eaLnBrk="1" hangingPunct="1"/>
            <a:r>
              <a:rPr lang="en-US" sz="2400" smtClean="0"/>
              <a:t>Only the static variable has to be updated</a:t>
            </a:r>
          </a:p>
          <a:p>
            <a:pPr eaLnBrk="1" hangingPunct="1"/>
            <a:r>
              <a:rPr lang="en-US" sz="2800" smtClean="0"/>
              <a:t>May seem like global variables, but have class scope</a:t>
            </a:r>
          </a:p>
          <a:p>
            <a:pPr lvl="1" eaLnBrk="1" hangingPunct="1"/>
            <a:r>
              <a:rPr lang="en-US" sz="2400" smtClean="0"/>
              <a:t>Only accessible to objects of same class</a:t>
            </a:r>
          </a:p>
          <a:p>
            <a:pPr eaLnBrk="1" hangingPunct="1"/>
            <a:r>
              <a:rPr lang="en-US" sz="2800" smtClean="0"/>
              <a:t>Initialized at file scope</a:t>
            </a:r>
          </a:p>
          <a:p>
            <a:pPr eaLnBrk="1" hangingPunct="1"/>
            <a:r>
              <a:rPr lang="en-US" sz="2800" smtClean="0"/>
              <a:t>Exist even if no instances (objects) of the class exist</a:t>
            </a:r>
          </a:p>
          <a:p>
            <a:pPr eaLnBrk="1" hangingPunct="1"/>
            <a:r>
              <a:rPr lang="en-US" sz="2800" smtClean="0"/>
              <a:t>Can  be variables or functions </a:t>
            </a:r>
          </a:p>
          <a:p>
            <a:pPr lvl="2" eaLnBrk="1" hangingPunct="1"/>
            <a:r>
              <a:rPr lang="en-US" sz="2000" smtClean="0"/>
              <a:t>public, private, or protected</a:t>
            </a:r>
          </a:p>
          <a:p>
            <a:pPr eaLnBrk="1" hangingPunct="1">
              <a:buFontTx/>
              <a:buNone/>
            </a:pPr>
            <a:endParaRPr lang="en-US" sz="2800" smtClean="0"/>
          </a:p>
        </p:txBody>
      </p:sp>
      <p:sp>
        <p:nvSpPr>
          <p:cNvPr id="614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0DAA2E5E-DD9C-4CC1-9DD7-438D97AD02B2}" type="slidenum">
              <a:rPr lang="en-US" sz="1400" smtClean="0"/>
              <a:pPr eaLnBrk="1" hangingPunct="1"/>
              <a:t>68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9367555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Example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In the interface file: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urier New" pitchFamily="49" charset="0"/>
              </a:rPr>
              <a:t>private: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urier New" pitchFamily="49" charset="0"/>
              </a:rPr>
              <a:t>	static int count;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urier New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urier New" pitchFamily="49" charset="0"/>
              </a:rPr>
              <a:t>public: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urier New" pitchFamily="49" charset="0"/>
              </a:rPr>
              <a:t>	static int getCount();</a:t>
            </a:r>
          </a:p>
          <a:p>
            <a:pPr eaLnBrk="1" hangingPunct="1">
              <a:buFontTx/>
              <a:buNone/>
            </a:pPr>
            <a:r>
              <a:rPr lang="en-US" sz="2800" smtClean="0">
                <a:latin typeface="Courier New" pitchFamily="49" charset="0"/>
              </a:rPr>
              <a:t>	...</a:t>
            </a:r>
          </a:p>
        </p:txBody>
      </p:sp>
      <p:sp>
        <p:nvSpPr>
          <p:cNvPr id="624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FF2AB59-9610-4347-B008-0D02468E4DF3}" type="slidenum">
              <a:rPr lang="en-US" sz="1400" smtClean="0"/>
              <a:pPr eaLnBrk="1" hangingPunct="1"/>
              <a:t>69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3902426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/>
              <a:t>Diffrence between C and C++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standard input &amp; output functions differ in the two </a:t>
            </a:r>
            <a:r>
              <a:rPr lang="en-US" dirty="0" smtClean="0"/>
              <a:t>languages</a:t>
            </a:r>
            <a:endParaRPr lang="tr-TR" smtClean="0"/>
          </a:p>
          <a:p>
            <a:r>
              <a:rPr lang="en-US" dirty="0"/>
              <a:t>C++ allows the use of reference variables while C does </a:t>
            </a:r>
            <a:r>
              <a:rPr lang="en-US" dirty="0" smtClean="0"/>
              <a:t>not</a:t>
            </a:r>
            <a:endParaRPr lang="tr-TR" smtClean="0"/>
          </a:p>
          <a:p>
            <a:r>
              <a:rPr lang="en-US" dirty="0"/>
              <a:t>C++ supports Exception Handling while C does not</a:t>
            </a:r>
            <a:r>
              <a:rPr lang="en-US" dirty="0" smtClean="0"/>
              <a:t>.</a:t>
            </a:r>
            <a:endParaRPr lang="tr-TR" smtClean="0"/>
          </a:p>
          <a:p>
            <a:pPr marL="0" indent="0">
              <a:buNone/>
            </a:pPr>
            <a:r>
              <a:rPr lang="en-US" sz="2000" dirty="0"/>
              <a:t>C does not support it "formally" but it can always be implemented by other methods. Though you don't have the framework to throw &amp; catch exceptions as in C++.</a:t>
            </a:r>
            <a:endParaRPr lang="tr-TR" sz="200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60142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b="1" dirty="0" smtClean="0"/>
              <a:t>Implementation File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Complex::count = 0; //must be in file scope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>
                <a:latin typeface="Courier New" pitchFamily="49" charset="0"/>
              </a:rPr>
              <a:t>int</a:t>
            </a:r>
            <a:r>
              <a:rPr lang="en-US" sz="2000" dirty="0" smtClean="0">
                <a:latin typeface="Courier New" pitchFamily="49" charset="0"/>
              </a:rPr>
              <a:t> Complex::</a:t>
            </a:r>
            <a:r>
              <a:rPr lang="en-US" sz="2000" dirty="0" err="1" smtClean="0">
                <a:latin typeface="Courier New" pitchFamily="49" charset="0"/>
              </a:rPr>
              <a:t>getCount</a:t>
            </a:r>
            <a:r>
              <a:rPr lang="en-US" sz="2000" dirty="0" smtClean="0">
                <a:latin typeface="Courier New" pitchFamily="49" charset="0"/>
              </a:rPr>
              <a:t>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return count;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Complex::Complex()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Re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</a:t>
            </a:r>
            <a:r>
              <a:rPr lang="en-US" sz="2000" dirty="0" err="1" smtClean="0">
                <a:latin typeface="Courier New" pitchFamily="49" charset="0"/>
              </a:rPr>
              <a:t>Imag</a:t>
            </a:r>
            <a:r>
              <a:rPr lang="en-US" sz="2000" dirty="0" smtClean="0">
                <a:latin typeface="Courier New" pitchFamily="49" charset="0"/>
              </a:rPr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	count 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634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6656FC1E-4A79-4A21-BBF2-6FE44D489C23}" type="slidenum">
              <a:rPr lang="en-US" sz="1400" smtClean="0"/>
              <a:pPr eaLnBrk="1" hangingPunct="1"/>
              <a:t>70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24245439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Driver Program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cout &lt;&lt; Complex :: getCount() &lt;&lt; endl;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Complex c1;</a:t>
            </a:r>
          </a:p>
          <a:p>
            <a:pPr eaLnBrk="1" hangingPunct="1">
              <a:buFontTx/>
              <a:buNone/>
            </a:pPr>
            <a:r>
              <a:rPr lang="en-US" sz="2400" smtClean="0">
                <a:latin typeface="Courier New" pitchFamily="49" charset="0"/>
              </a:rPr>
              <a:t>cout &lt;&lt; c1.getCount();</a:t>
            </a:r>
          </a:p>
        </p:txBody>
      </p:sp>
      <p:sp>
        <p:nvSpPr>
          <p:cNvPr id="6451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AB9072B-6FAD-4F59-824D-65952AC0383A}" type="slidenum">
              <a:rPr lang="en-US" sz="1400" smtClean="0"/>
              <a:pPr eaLnBrk="1" hangingPunct="1"/>
              <a:t>71</a:t>
            </a:fld>
            <a:endParaRPr lang="en-US" sz="1400" smtClean="0"/>
          </a:p>
        </p:txBody>
      </p:sp>
    </p:spTree>
    <p:extLst>
      <p:ext uri="{BB962C8B-B14F-4D97-AF65-F5344CB8AC3E}">
        <p14:creationId xmlns:p14="http://schemas.microsoft.com/office/powerpoint/2010/main" val="113663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Freeing arrays: new[] and delete</a:t>
            </a:r>
            <a:r>
              <a:rPr lang="en-US" b="1" dirty="0" smtClean="0"/>
              <a:t>[]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smtClean="0"/>
              <a:t>In C: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*x = </a:t>
            </a:r>
            <a:r>
              <a:rPr lang="en-US" sz="2000" dirty="0" err="1"/>
              <a:t>malloc</a:t>
            </a:r>
            <a:r>
              <a:rPr lang="en-US" sz="2000" dirty="0"/>
              <a:t>(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 </a:t>
            </a:r>
            <a:r>
              <a:rPr lang="en-US" sz="2000" dirty="0" smtClean="0"/>
              <a:t>);</a:t>
            </a:r>
            <a:endParaRPr lang="tr-TR" sz="2000" smtClean="0"/>
          </a:p>
          <a:p>
            <a:pPr marL="0" indent="0"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/>
              <a:t>*</a:t>
            </a:r>
            <a:r>
              <a:rPr lang="en-US" sz="2000" dirty="0" smtClean="0"/>
              <a:t>x</a:t>
            </a:r>
            <a:r>
              <a:rPr lang="tr-TR" sz="2000" smtClean="0"/>
              <a:t>_</a:t>
            </a:r>
            <a:r>
              <a:rPr lang="en-US" sz="2000" dirty="0" smtClean="0"/>
              <a:t>array = </a:t>
            </a:r>
            <a:r>
              <a:rPr lang="en-US" sz="2000" dirty="0" err="1"/>
              <a:t>malloc</a:t>
            </a:r>
            <a:r>
              <a:rPr lang="en-US" sz="2000" dirty="0"/>
              <a:t>( </a:t>
            </a:r>
            <a:r>
              <a:rPr lang="en-US" sz="2000" dirty="0" err="1"/>
              <a:t>sizeof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) * 10 </a:t>
            </a:r>
            <a:r>
              <a:rPr lang="en-US" sz="2000" dirty="0" smtClean="0"/>
              <a:t>);</a:t>
            </a:r>
            <a:endParaRPr lang="tr-TR" sz="2000" smtClean="0"/>
          </a:p>
          <a:p>
            <a:pPr marL="0" indent="0">
              <a:buNone/>
            </a:pPr>
            <a:endParaRPr lang="tr-TR" sz="2000" smtClean="0"/>
          </a:p>
          <a:p>
            <a:pPr marL="0" indent="0">
              <a:buNone/>
            </a:pPr>
            <a:r>
              <a:rPr lang="tr-TR" sz="2000" smtClean="0"/>
              <a:t>free</a:t>
            </a:r>
            <a:r>
              <a:rPr lang="tr-TR" sz="2000"/>
              <a:t>( x </a:t>
            </a:r>
            <a:r>
              <a:rPr lang="tr-TR" sz="2000" smtClean="0"/>
              <a:t>);</a:t>
            </a:r>
          </a:p>
          <a:p>
            <a:pPr marL="0" indent="0">
              <a:buNone/>
            </a:pPr>
            <a:r>
              <a:rPr lang="tr-TR" sz="2000" smtClean="0"/>
              <a:t>free</a:t>
            </a:r>
            <a:r>
              <a:rPr lang="tr-TR" sz="2000"/>
              <a:t>( x_array </a:t>
            </a:r>
            <a:r>
              <a:rPr lang="tr-TR" sz="2000" smtClean="0"/>
              <a:t>);</a:t>
            </a:r>
          </a:p>
          <a:p>
            <a:pPr marL="0" indent="0">
              <a:buNone/>
            </a:pPr>
            <a:endParaRPr lang="tr-TR" sz="2000" smtClean="0"/>
          </a:p>
          <a:p>
            <a:pPr marL="0" indent="0">
              <a:buNone/>
            </a:pPr>
            <a:r>
              <a:rPr lang="tr-TR" b="1" smtClean="0"/>
              <a:t>In C++:</a:t>
            </a:r>
          </a:p>
          <a:p>
            <a:pPr marL="0" indent="0">
              <a:buNone/>
            </a:pPr>
            <a:r>
              <a:rPr lang="en-US" sz="2200" dirty="0" err="1"/>
              <a:t>int</a:t>
            </a:r>
            <a:r>
              <a:rPr lang="en-US" sz="2200" dirty="0"/>
              <a:t> *x = new </a:t>
            </a:r>
            <a:r>
              <a:rPr lang="en-US" sz="2200" dirty="0" err="1" smtClean="0"/>
              <a:t>int</a:t>
            </a:r>
            <a:r>
              <a:rPr lang="en-US" sz="2200" dirty="0" smtClean="0"/>
              <a:t>;</a:t>
            </a:r>
            <a:endParaRPr lang="tr-TR" sz="2200" smtClean="0"/>
          </a:p>
          <a:p>
            <a:pPr marL="0" indent="0">
              <a:buNone/>
            </a:pPr>
            <a:r>
              <a:rPr lang="en-US" sz="2200" dirty="0" err="1" smtClean="0"/>
              <a:t>int</a:t>
            </a:r>
            <a:r>
              <a:rPr lang="en-US" sz="2200" dirty="0" smtClean="0"/>
              <a:t> </a:t>
            </a:r>
            <a:r>
              <a:rPr lang="en-US" sz="2200" dirty="0"/>
              <a:t>*</a:t>
            </a:r>
            <a:r>
              <a:rPr lang="en-US" sz="2200" dirty="0" err="1"/>
              <a:t>x_array</a:t>
            </a:r>
            <a:r>
              <a:rPr lang="en-US" sz="2200" dirty="0"/>
              <a:t> = new </a:t>
            </a:r>
            <a:r>
              <a:rPr lang="en-US" sz="2200" dirty="0" err="1"/>
              <a:t>int</a:t>
            </a:r>
            <a:r>
              <a:rPr lang="en-US" sz="2200" dirty="0"/>
              <a:t>[10</a:t>
            </a:r>
            <a:r>
              <a:rPr lang="en-US" sz="2200" dirty="0" smtClean="0"/>
              <a:t>];</a:t>
            </a:r>
            <a:endParaRPr lang="tr-TR" sz="2200" smtClean="0"/>
          </a:p>
          <a:p>
            <a:pPr marL="0" indent="0">
              <a:buNone/>
            </a:pPr>
            <a:r>
              <a:rPr lang="en-US" sz="2200" dirty="0" smtClean="0"/>
              <a:t>delete x;</a:t>
            </a:r>
            <a:endParaRPr lang="tr-TR" sz="2200" smtClean="0"/>
          </a:p>
          <a:p>
            <a:pPr marL="0" indent="0">
              <a:buNone/>
            </a:pPr>
            <a:r>
              <a:rPr lang="en-US" sz="2200" dirty="0" smtClean="0"/>
              <a:t>delete</a:t>
            </a:r>
            <a:r>
              <a:rPr lang="en-US" sz="2200" dirty="0"/>
              <a:t>[] x;</a:t>
            </a:r>
            <a:endParaRPr lang="tr-TR" sz="2200" b="1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225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smtClean="0"/>
              <a:t>Input/Output</a:t>
            </a:r>
            <a:endParaRPr lang="tr-TR" b="1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smtClean="0"/>
              <a:t>In C:</a:t>
            </a:r>
          </a:p>
          <a:p>
            <a:pPr marL="0" indent="0">
              <a:buNone/>
            </a:pPr>
            <a:r>
              <a:rPr lang="tr-TR" sz="2000" smtClean="0"/>
              <a:t>#include&lt;stdio.h&gt;</a:t>
            </a:r>
          </a:p>
          <a:p>
            <a:pPr marL="0" indent="0">
              <a:buNone/>
            </a:pPr>
            <a:endParaRPr lang="tr-TR" sz="2000" smtClean="0"/>
          </a:p>
          <a:p>
            <a:pPr marL="0" indent="0">
              <a:buNone/>
            </a:pPr>
            <a:r>
              <a:rPr lang="tr-TR" sz="2000" smtClean="0"/>
              <a:t>scanf(..);</a:t>
            </a:r>
          </a:p>
          <a:p>
            <a:pPr marL="0" indent="0">
              <a:buNone/>
            </a:pPr>
            <a:r>
              <a:rPr lang="tr-TR" sz="2000" smtClean="0"/>
              <a:t>printf(..);</a:t>
            </a:r>
          </a:p>
          <a:p>
            <a:pPr marL="0" indent="0">
              <a:buNone/>
            </a:pPr>
            <a:endParaRPr lang="tr-TR" sz="2000" smtClean="0"/>
          </a:p>
          <a:p>
            <a:pPr marL="0" indent="0">
              <a:buNone/>
            </a:pPr>
            <a:r>
              <a:rPr lang="tr-TR" sz="2000" smtClean="0"/>
              <a:t>newline -&gt; ‘\n’ </a:t>
            </a:r>
          </a:p>
          <a:p>
            <a:pPr marL="0" indent="0">
              <a:buNone/>
            </a:pPr>
            <a:endParaRPr lang="tr-TR" sz="2000" smtClean="0"/>
          </a:p>
        </p:txBody>
      </p:sp>
      <p:sp>
        <p:nvSpPr>
          <p:cNvPr id="5" name="İçerik Yer Tutucusu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/>
              <a:t>In C</a:t>
            </a:r>
            <a:r>
              <a:rPr lang="tr-TR" b="1" smtClean="0"/>
              <a:t>++:</a:t>
            </a:r>
          </a:p>
          <a:p>
            <a:pPr marL="0" indent="0">
              <a:buNone/>
            </a:pPr>
            <a:r>
              <a:rPr lang="tr-TR" sz="2000" smtClean="0"/>
              <a:t>#include&lt;iostream&gt;</a:t>
            </a:r>
          </a:p>
          <a:p>
            <a:pPr marL="0" indent="0">
              <a:buNone/>
            </a:pPr>
            <a:endParaRPr lang="tr-TR" sz="2000" smtClean="0"/>
          </a:p>
          <a:p>
            <a:pPr marL="0" indent="0">
              <a:buNone/>
            </a:pPr>
            <a:r>
              <a:rPr lang="tr-TR" sz="2000" smtClean="0"/>
              <a:t>std</a:t>
            </a:r>
            <a:r>
              <a:rPr lang="tr-TR" sz="2000"/>
              <a:t>::cin &gt;&gt; .. &gt;&gt; .. ;</a:t>
            </a:r>
          </a:p>
          <a:p>
            <a:pPr marL="0" indent="0">
              <a:buNone/>
            </a:pPr>
            <a:r>
              <a:rPr lang="tr-TR" sz="2000" smtClean="0"/>
              <a:t>std</a:t>
            </a:r>
            <a:r>
              <a:rPr lang="tr-TR" sz="2000"/>
              <a:t>::cout &lt;&lt; .. &lt;&lt; .. </a:t>
            </a:r>
            <a:r>
              <a:rPr lang="tr-TR" sz="2000" smtClean="0"/>
              <a:t>;</a:t>
            </a:r>
            <a:endParaRPr lang="tr-TR"/>
          </a:p>
          <a:p>
            <a:pPr marL="0" indent="0">
              <a:buNone/>
            </a:pPr>
            <a:endParaRPr lang="tr-TR" sz="2000" smtClean="0"/>
          </a:p>
          <a:p>
            <a:pPr marL="0" indent="0">
              <a:buNone/>
            </a:pPr>
            <a:r>
              <a:rPr lang="tr-TR" sz="2000"/>
              <a:t>n</a:t>
            </a:r>
            <a:r>
              <a:rPr lang="tr-TR" sz="2000" smtClean="0"/>
              <a:t>ewline -&gt; endl</a:t>
            </a:r>
          </a:p>
          <a:p>
            <a:pPr marL="0" indent="0">
              <a:buNone/>
            </a:pPr>
            <a:endParaRPr lang="tr-TR" sz="2000"/>
          </a:p>
          <a:p>
            <a:pPr marL="0" indent="0">
              <a:buNone/>
            </a:pPr>
            <a:r>
              <a:rPr lang="tr-TR" sz="2000" smtClean="0"/>
              <a:t>İf you write on top of your code</a:t>
            </a:r>
          </a:p>
          <a:p>
            <a:pPr marL="0" indent="0">
              <a:buNone/>
            </a:pPr>
            <a:r>
              <a:rPr lang="tr-TR" sz="2000" smtClean="0"/>
              <a:t>using namespace std;</a:t>
            </a:r>
          </a:p>
          <a:p>
            <a:pPr marL="0" indent="0">
              <a:buNone/>
            </a:pPr>
            <a:r>
              <a:rPr lang="tr-TR" sz="2000"/>
              <a:t>y</a:t>
            </a:r>
            <a:r>
              <a:rPr lang="tr-TR" sz="2000" smtClean="0"/>
              <a:t>ou can use </a:t>
            </a:r>
            <a:r>
              <a:rPr lang="en-US" sz="2000" dirty="0"/>
              <a:t>"</a:t>
            </a:r>
            <a:r>
              <a:rPr lang="tr-TR" sz="2000" smtClean="0"/>
              <a:t>cin, cout, endl</a:t>
            </a:r>
            <a:r>
              <a:rPr lang="en-US" sz="2000" dirty="0"/>
              <a:t>"</a:t>
            </a:r>
            <a:r>
              <a:rPr lang="tr-TR" sz="2000" smtClean="0"/>
              <a:t> without </a:t>
            </a:r>
            <a:r>
              <a:rPr lang="en-US" sz="2000" dirty="0"/>
              <a:t>"</a:t>
            </a:r>
            <a:r>
              <a:rPr lang="tr-TR" sz="2000" smtClean="0"/>
              <a:t>std::</a:t>
            </a:r>
            <a:r>
              <a:rPr lang="en-US" sz="2000" dirty="0"/>
              <a:t>"</a:t>
            </a:r>
            <a:endParaRPr lang="tr-TR" sz="200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800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3665</Words>
  <Application>Microsoft Office PowerPoint</Application>
  <PresentationFormat>Ekran Gösterisi (4:3)</PresentationFormat>
  <Paragraphs>886</Paragraphs>
  <Slides>71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71</vt:i4>
      </vt:variant>
    </vt:vector>
  </HeadingPairs>
  <TitlesOfParts>
    <vt:vector size="72" baseType="lpstr">
      <vt:lpstr>Office Theme</vt:lpstr>
      <vt:lpstr> Short Course on Programming in C/C++ </vt:lpstr>
      <vt:lpstr>Week 2 – Lecture2</vt:lpstr>
      <vt:lpstr>Programming in C++</vt:lpstr>
      <vt:lpstr>Diffrence between C and C++</vt:lpstr>
      <vt:lpstr>Diffrence between C and C++</vt:lpstr>
      <vt:lpstr>Diffrence between C and C++</vt:lpstr>
      <vt:lpstr>Diffrence between C and C++</vt:lpstr>
      <vt:lpstr>Freeing arrays: new[] and delete[]</vt:lpstr>
      <vt:lpstr>Input/Output</vt:lpstr>
      <vt:lpstr>C        C++</vt:lpstr>
      <vt:lpstr>C        C++</vt:lpstr>
      <vt:lpstr>Boolean Type</vt:lpstr>
      <vt:lpstr>Variable Definition</vt:lpstr>
      <vt:lpstr>C        C++</vt:lpstr>
      <vt:lpstr>Classes and Objects</vt:lpstr>
      <vt:lpstr>Basic Class Syntax</vt:lpstr>
      <vt:lpstr>Class syntax - Example</vt:lpstr>
      <vt:lpstr>Class Members</vt:lpstr>
      <vt:lpstr>Constructors</vt:lpstr>
      <vt:lpstr>Extra Constructor Syntax</vt:lpstr>
      <vt:lpstr>Accessor and Modifier Functions</vt:lpstr>
      <vt:lpstr>Object Declaration</vt:lpstr>
      <vt:lpstr>Object Access</vt:lpstr>
      <vt:lpstr>Example: Class Time</vt:lpstr>
      <vt:lpstr>Declaring Time Objects</vt:lpstr>
      <vt:lpstr>Destructors</vt:lpstr>
      <vt:lpstr>When are Constructors and Destructors Called </vt:lpstr>
      <vt:lpstr>Class Interface and Implementation</vt:lpstr>
      <vt:lpstr>Separation of Interface and Implementation</vt:lpstr>
      <vt:lpstr>Separation of Interface and Implementation</vt:lpstr>
      <vt:lpstr>Class Interface</vt:lpstr>
      <vt:lpstr>Class Implementation</vt:lpstr>
      <vt:lpstr>A driver program</vt:lpstr>
      <vt:lpstr>Another Example: Complex Class</vt:lpstr>
      <vt:lpstr>Using the class in a Driver File</vt:lpstr>
      <vt:lpstr>Implementation of Complex Class</vt:lpstr>
      <vt:lpstr>Parameter Passing </vt:lpstr>
      <vt:lpstr>Example</vt:lpstr>
      <vt:lpstr>Example (cont.)</vt:lpstr>
      <vt:lpstr>The uses of keyword const</vt:lpstr>
      <vt:lpstr>Dynamic Memory Allocation with Operators new and delete </vt:lpstr>
      <vt:lpstr>More examples</vt:lpstr>
      <vt:lpstr> </vt:lpstr>
      <vt:lpstr>Default Arguments and Empty Parameter Lists</vt:lpstr>
      <vt:lpstr> </vt:lpstr>
      <vt:lpstr>Function Overloading </vt:lpstr>
      <vt:lpstr>PowerPoint Sunusu</vt:lpstr>
      <vt:lpstr>Overloaded Operators</vt:lpstr>
      <vt:lpstr>Operator Overloading</vt:lpstr>
      <vt:lpstr>Overloaded Operators -- Example</vt:lpstr>
      <vt:lpstr>Overloaded Operators – Example (cont.)</vt:lpstr>
      <vt:lpstr>Copy Constructor</vt:lpstr>
      <vt:lpstr>Copy Constructor</vt:lpstr>
      <vt:lpstr>Syntax</vt:lpstr>
      <vt:lpstr>Example</vt:lpstr>
      <vt:lpstr>Example</vt:lpstr>
      <vt:lpstr>Example (cont.)</vt:lpstr>
      <vt:lpstr>Calling the copy constructor</vt:lpstr>
      <vt:lpstr>Assignment by Default:  Memberwise Copy </vt:lpstr>
      <vt:lpstr>PowerPoint Sunusu</vt:lpstr>
      <vt:lpstr>Shallow versus Deep copy</vt:lpstr>
      <vt:lpstr>Deep copy semantics</vt:lpstr>
      <vt:lpstr>Deep vs Shallow Assignment</vt:lpstr>
      <vt:lpstr>this Pointer</vt:lpstr>
      <vt:lpstr>Example</vt:lpstr>
      <vt:lpstr>Example</vt:lpstr>
      <vt:lpstr>Copy constructor and assignment operator </vt:lpstr>
      <vt:lpstr>static Class Members </vt:lpstr>
      <vt:lpstr>Example</vt:lpstr>
      <vt:lpstr>Implementation File</vt:lpstr>
      <vt:lpstr>Driver Program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Onur Pekcan</dc:creator>
  <cp:lastModifiedBy>khassault</cp:lastModifiedBy>
  <cp:revision>150</cp:revision>
  <dcterms:created xsi:type="dcterms:W3CDTF">2012-09-05T10:05:08Z</dcterms:created>
  <dcterms:modified xsi:type="dcterms:W3CDTF">2012-09-14T13:46:28Z</dcterms:modified>
</cp:coreProperties>
</file>