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374" r:id="rId2"/>
    <p:sldId id="262" r:id="rId3"/>
    <p:sldId id="491" r:id="rId4"/>
    <p:sldId id="493" r:id="rId5"/>
    <p:sldId id="494" r:id="rId6"/>
    <p:sldId id="495" r:id="rId7"/>
    <p:sldId id="496" r:id="rId8"/>
    <p:sldId id="478" r:id="rId9"/>
    <p:sldId id="479" r:id="rId10"/>
    <p:sldId id="480" r:id="rId11"/>
    <p:sldId id="499" r:id="rId12"/>
    <p:sldId id="497" r:id="rId13"/>
    <p:sldId id="500" r:id="rId14"/>
    <p:sldId id="501" r:id="rId15"/>
    <p:sldId id="502" r:id="rId16"/>
    <p:sldId id="484" r:id="rId17"/>
    <p:sldId id="485" r:id="rId18"/>
    <p:sldId id="486" r:id="rId19"/>
    <p:sldId id="487" r:id="rId20"/>
    <p:sldId id="488" r:id="rId21"/>
    <p:sldId id="489" r:id="rId22"/>
    <p:sldId id="490" r:id="rId23"/>
    <p:sldId id="498" r:id="rId24"/>
    <p:sldId id="492" r:id="rId25"/>
    <p:sldId id="503" r:id="rId26"/>
    <p:sldId id="504" r:id="rId27"/>
    <p:sldId id="505" r:id="rId28"/>
    <p:sldId id="506" r:id="rId29"/>
    <p:sldId id="507" r:id="rId30"/>
    <p:sldId id="508" r:id="rId31"/>
    <p:sldId id="509" r:id="rId32"/>
    <p:sldId id="510" r:id="rId33"/>
    <p:sldId id="511" r:id="rId34"/>
    <p:sldId id="512" r:id="rId35"/>
    <p:sldId id="513" r:id="rId3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F5C269-C6D5-470D-9891-8DD355487E88}" type="datetimeFigureOut">
              <a:rPr lang="tr-TR" smtClean="0"/>
              <a:pPr/>
              <a:t>15.09.2012</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CC5D9B-11D3-4A88-A6F7-11F9D3BE8A6C}" type="slidenum">
              <a:rPr lang="tr-TR" smtClean="0"/>
              <a:pPr/>
              <a:t>‹#›</a:t>
            </a:fld>
            <a:endParaRPr lang="tr-TR"/>
          </a:p>
        </p:txBody>
      </p:sp>
    </p:spTree>
    <p:extLst>
      <p:ext uri="{BB962C8B-B14F-4D97-AF65-F5344CB8AC3E}">
        <p14:creationId xmlns:p14="http://schemas.microsoft.com/office/powerpoint/2010/main" val="365162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gif"/><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11349" y="5581352"/>
            <a:ext cx="1059176" cy="5908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escription: http://www.ceng.metu.edu.tr/~temizer/media/MobilityLogo.bmp"/>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496704" y="5638800"/>
            <a:ext cx="2644053" cy="5905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userDrawn="1"/>
        </p:nvSpPr>
        <p:spPr>
          <a:xfrm>
            <a:off x="3733800" y="6305550"/>
            <a:ext cx="5334000" cy="523220"/>
          </a:xfrm>
          <a:prstGeom prst="rect">
            <a:avLst/>
          </a:prstGeom>
          <a:solidFill>
            <a:schemeClr val="bg1"/>
          </a:solidFill>
        </p:spPr>
        <p:txBody>
          <a:bodyPr wrap="square" rtlCol="0">
            <a:spAutoFit/>
          </a:bodyPr>
          <a:lstStyle/>
          <a:p>
            <a:pPr algn="r"/>
            <a:r>
              <a:rPr lang="en-US" sz="1400" b="1" dirty="0" smtClean="0">
                <a:solidFill>
                  <a:srgbClr val="FF0000"/>
                </a:solidFill>
                <a:effectLst>
                  <a:outerShdw blurRad="38100" dist="38100" dir="2700000" algn="tl">
                    <a:srgbClr val="000000">
                      <a:alpha val="43137"/>
                    </a:srgbClr>
                  </a:outerShdw>
                </a:effectLst>
              </a:rPr>
              <a:t>Mobility Research Lab</a:t>
            </a:r>
          </a:p>
          <a:p>
            <a:pPr algn="r"/>
            <a:r>
              <a:rPr lang="en-US" sz="1400" b="1" dirty="0" smtClean="0">
                <a:solidFill>
                  <a:srgbClr val="FF0000"/>
                </a:solidFill>
                <a:effectLst>
                  <a:outerShdw blurRad="38100" dist="38100" dir="2700000" algn="tl">
                    <a:srgbClr val="000000">
                      <a:alpha val="43137"/>
                    </a:srgbClr>
                  </a:outerShdw>
                </a:effectLst>
              </a:rPr>
              <a:t>mobility.ceng.metu.edu.tr</a:t>
            </a:r>
          </a:p>
        </p:txBody>
      </p:sp>
      <p:sp>
        <p:nvSpPr>
          <p:cNvPr id="12" name="TextBox 11"/>
          <p:cNvSpPr txBox="1"/>
          <p:nvPr userDrawn="1"/>
        </p:nvSpPr>
        <p:spPr>
          <a:xfrm>
            <a:off x="0" y="6305550"/>
            <a:ext cx="5867400" cy="523220"/>
          </a:xfrm>
          <a:prstGeom prst="rect">
            <a:avLst/>
          </a:prstGeom>
          <a:solidFill>
            <a:schemeClr val="bg1"/>
          </a:solidFill>
        </p:spPr>
        <p:txBody>
          <a:bodyPr wrap="square" rtlCol="0">
            <a:spAutoFit/>
          </a:bodyPr>
          <a:lstStyle/>
          <a:p>
            <a:pPr algn="l"/>
            <a:r>
              <a:rPr lang="en-US" sz="1400" b="1" dirty="0" smtClean="0">
                <a:solidFill>
                  <a:srgbClr val="FF0000"/>
                </a:solidFill>
                <a:effectLst>
                  <a:outerShdw blurRad="38100" dist="38100" dir="2700000" algn="tl">
                    <a:srgbClr val="000000">
                      <a:alpha val="43137"/>
                    </a:srgbClr>
                  </a:outerShdw>
                </a:effectLst>
              </a:rPr>
              <a:t>A</a:t>
            </a:r>
            <a:r>
              <a:rPr lang="en-US" sz="1400" b="1" dirty="0" smtClean="0">
                <a:solidFill>
                  <a:srgbClr val="002060"/>
                </a:solidFill>
                <a:effectLst>
                  <a:outerShdw blurRad="38100" dist="38100" dir="2700000" algn="tl">
                    <a:srgbClr val="000000">
                      <a:alpha val="43137"/>
                    </a:srgbClr>
                  </a:outerShdw>
                </a:effectLst>
              </a:rPr>
              <a:t>pplied</a:t>
            </a:r>
            <a:r>
              <a:rPr lang="en-US" sz="1400" b="1" dirty="0" smtClean="0">
                <a:effectLst>
                  <a:outerShdw blurRad="38100" dist="38100" dir="2700000" algn="tl">
                    <a:srgbClr val="000000">
                      <a:alpha val="43137"/>
                    </a:srgbClr>
                  </a:outerShdw>
                </a:effectLst>
              </a:rPr>
              <a:t> </a:t>
            </a:r>
            <a:r>
              <a:rPr lang="en-US" sz="1400" b="1" dirty="0" smtClean="0">
                <a:solidFill>
                  <a:srgbClr val="FF0000"/>
                </a:solidFill>
                <a:effectLst>
                  <a:outerShdw blurRad="38100" dist="38100" dir="2700000" algn="tl">
                    <a:srgbClr val="000000">
                      <a:alpha val="43137"/>
                    </a:srgbClr>
                  </a:outerShdw>
                </a:effectLst>
              </a:rPr>
              <a:t>I</a:t>
            </a:r>
            <a:r>
              <a:rPr lang="en-US" sz="1400" b="1" dirty="0" smtClean="0">
                <a:solidFill>
                  <a:srgbClr val="00B050"/>
                </a:solidFill>
                <a:effectLst>
                  <a:outerShdw blurRad="38100" dist="38100" dir="2700000" algn="tl">
                    <a:srgbClr val="000000">
                      <a:alpha val="43137"/>
                    </a:srgbClr>
                  </a:outerShdw>
                </a:effectLst>
              </a:rPr>
              <a:t>nnovative</a:t>
            </a:r>
            <a:r>
              <a:rPr lang="en-US" sz="1400" b="1" dirty="0" smtClean="0">
                <a:effectLst>
                  <a:outerShdw blurRad="38100" dist="38100" dir="2700000" algn="tl">
                    <a:srgbClr val="000000">
                      <a:alpha val="43137"/>
                    </a:srgbClr>
                  </a:outerShdw>
                </a:effectLst>
              </a:rPr>
              <a:t> </a:t>
            </a:r>
            <a:r>
              <a:rPr lang="en-US" sz="1400" b="1" dirty="0" smtClean="0">
                <a:solidFill>
                  <a:srgbClr val="FF0000"/>
                </a:solidFill>
                <a:effectLst>
                  <a:outerShdw blurRad="38100" dist="38100" dir="2700000" algn="tl">
                    <a:srgbClr val="000000">
                      <a:alpha val="43137"/>
                    </a:srgbClr>
                  </a:outerShdw>
                </a:effectLst>
              </a:rPr>
              <a:t>I</a:t>
            </a:r>
            <a:r>
              <a:rPr lang="en-US" sz="1400" b="1" dirty="0" smtClean="0">
                <a:solidFill>
                  <a:srgbClr val="7030A0"/>
                </a:solidFill>
                <a:effectLst>
                  <a:outerShdw blurRad="38100" dist="38100" dir="2700000" algn="tl">
                    <a:srgbClr val="000000">
                      <a:alpha val="43137"/>
                    </a:srgbClr>
                  </a:outerShdw>
                </a:effectLst>
              </a:rPr>
              <a:t>nterdisciplinary</a:t>
            </a:r>
            <a:r>
              <a:rPr lang="en-US" sz="1400" b="1" dirty="0" smtClean="0">
                <a:effectLst>
                  <a:outerShdw blurRad="38100" dist="38100" dir="2700000" algn="tl">
                    <a:srgbClr val="000000">
                      <a:alpha val="43137"/>
                    </a:srgbClr>
                  </a:outerShdw>
                </a:effectLst>
              </a:rPr>
              <a:t> </a:t>
            </a:r>
            <a:r>
              <a:rPr lang="en-US" sz="1400" b="1" dirty="0" smtClean="0">
                <a:solidFill>
                  <a:srgbClr val="0070C0"/>
                </a:solidFill>
                <a:effectLst>
                  <a:outerShdw blurRad="38100" dist="38100" dir="2700000" algn="tl">
                    <a:srgbClr val="000000">
                      <a:alpha val="43137"/>
                    </a:srgbClr>
                  </a:outerShdw>
                </a:effectLst>
              </a:rPr>
              <a:t>(AI2) </a:t>
            </a:r>
            <a:r>
              <a:rPr lang="en-US" sz="1400" b="1" dirty="0" smtClean="0">
                <a:solidFill>
                  <a:srgbClr val="FF0000"/>
                </a:solidFill>
                <a:effectLst>
                  <a:outerShdw blurRad="38100" dist="38100" dir="2700000" algn="tl">
                    <a:srgbClr val="000000">
                      <a:alpha val="43137"/>
                    </a:srgbClr>
                  </a:outerShdw>
                </a:effectLst>
              </a:rPr>
              <a:t>Research Lab</a:t>
            </a:r>
          </a:p>
          <a:p>
            <a:pPr algn="l"/>
            <a:r>
              <a:rPr lang="en-US" sz="1400" b="1" dirty="0" smtClean="0">
                <a:effectLst>
                  <a:outerShdw blurRad="38100" dist="38100" dir="2700000" algn="tl">
                    <a:srgbClr val="000000">
                      <a:alpha val="43137"/>
                    </a:srgbClr>
                  </a:outerShdw>
                </a:effectLst>
              </a:rPr>
              <a:t>www.ai2lab.org</a:t>
            </a: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pic>
        <p:nvPicPr>
          <p:cNvPr id="14" name="Resim 1"/>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14800" y="5574867"/>
            <a:ext cx="1409700" cy="5810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Users\Andac\Desktop\logo1.gif"/>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2400" y="152400"/>
            <a:ext cx="547688" cy="4569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C:\Users\Andac\Desktop\logo1.gif"/>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382000" y="174054"/>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2052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2842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8038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2496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11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dirty="0" smtClean="0"/>
          </a:p>
        </p:txBody>
      </p:sp>
      <p:sp>
        <p:nvSpPr>
          <p:cNvPr id="7" name="Slide Number Placeholder 6"/>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435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endParaRPr lang="tr-TR" dirty="0" smtClean="0"/>
          </a:p>
        </p:txBody>
      </p:sp>
      <p:sp>
        <p:nvSpPr>
          <p:cNvPr id="9" name="Slide Number Placeholder 8"/>
          <p:cNvSpPr>
            <a:spLocks noGrp="1"/>
          </p:cNvSpPr>
          <p:nvPr>
            <p:ph type="sldNum" sz="quarter" idx="12"/>
          </p:nvPr>
        </p:nvSpPr>
        <p:spPr/>
        <p:txBody>
          <a:bodyPr/>
          <a:lstStyle/>
          <a:p>
            <a:fld id="{D1E949B7-21B3-43A7-9B3A-74D017E7440B}" type="slidenum">
              <a:rPr lang="tr-TR" smtClean="0"/>
              <a:pPr/>
              <a:t>‹#›</a:t>
            </a:fld>
            <a:endParaRPr lang="tr-TR"/>
          </a:p>
        </p:txBody>
      </p:sp>
      <p:pic>
        <p:nvPicPr>
          <p:cNvPr id="10"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0470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endParaRPr lang="tr-TR" dirty="0" smtClean="0"/>
          </a:p>
        </p:txBody>
      </p:sp>
      <p:sp>
        <p:nvSpPr>
          <p:cNvPr id="5" name="Slide Number Placeholder 4"/>
          <p:cNvSpPr>
            <a:spLocks noGrp="1"/>
          </p:cNvSpPr>
          <p:nvPr>
            <p:ph type="sldNum" sz="quarter" idx="12"/>
          </p:nvPr>
        </p:nvSpPr>
        <p:spPr/>
        <p:txBody>
          <a:bodyPr/>
          <a:lstStyle/>
          <a:p>
            <a:fld id="{D1E949B7-21B3-43A7-9B3A-74D017E7440B}" type="slidenum">
              <a:rPr lang="tr-TR" smtClean="0"/>
              <a:pPr/>
              <a:t>‹#›</a:t>
            </a:fld>
            <a:endParaRPr lang="tr-TR"/>
          </a:p>
        </p:txBody>
      </p:sp>
      <p:pic>
        <p:nvPicPr>
          <p:cNvPr id="6"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155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r-TR"/>
          </a:p>
        </p:txBody>
      </p:sp>
      <p:sp>
        <p:nvSpPr>
          <p:cNvPr id="3" name="Footer Placeholder 2"/>
          <p:cNvSpPr>
            <a:spLocks noGrp="1"/>
          </p:cNvSpPr>
          <p:nvPr>
            <p:ph type="ftr" sz="quarter" idx="11"/>
          </p:nvPr>
        </p:nvSpPr>
        <p:spPr/>
        <p:txBody>
          <a:bodyPr/>
          <a:lstStyle/>
          <a:p>
            <a:endParaRPr lang="tr-TR" dirty="0" smtClean="0"/>
          </a:p>
        </p:txBody>
      </p:sp>
      <p:sp>
        <p:nvSpPr>
          <p:cNvPr id="4" name="Slide Number Placeholder 3"/>
          <p:cNvSpPr>
            <a:spLocks noGrp="1"/>
          </p:cNvSpPr>
          <p:nvPr>
            <p:ph type="sldNum" sz="quarter" idx="12"/>
          </p:nvPr>
        </p:nvSpPr>
        <p:spPr/>
        <p:txBody>
          <a:bodyPr/>
          <a:lstStyle/>
          <a:p>
            <a:fld id="{D1E949B7-21B3-43A7-9B3A-74D017E7440B}" type="slidenum">
              <a:rPr lang="tr-TR" smtClean="0"/>
              <a:pPr/>
              <a:t>‹#›</a:t>
            </a:fld>
            <a:endParaRPr lang="tr-TR"/>
          </a:p>
        </p:txBody>
      </p:sp>
      <p:pic>
        <p:nvPicPr>
          <p:cNvPr id="5"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5042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dirty="0" smtClean="0"/>
          </a:p>
        </p:txBody>
      </p:sp>
      <p:sp>
        <p:nvSpPr>
          <p:cNvPr id="7" name="Slide Number Placeholder 6"/>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8606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dirty="0" smtClean="0"/>
          </a:p>
        </p:txBody>
      </p:sp>
      <p:sp>
        <p:nvSpPr>
          <p:cNvPr id="7" name="Slide Number Placeholder 6"/>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8962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949B7-21B3-43A7-9B3A-74D017E7440B}" type="slidenum">
              <a:rPr lang="tr-TR" smtClean="0"/>
              <a:pPr/>
              <a:t>‹#›</a:t>
            </a:fld>
            <a:endParaRPr lang="tr-TR"/>
          </a:p>
        </p:txBody>
      </p:sp>
      <p:sp>
        <p:nvSpPr>
          <p:cNvPr id="7" name="Rectangle 6"/>
          <p:cNvSpPr/>
          <p:nvPr userDrawn="1"/>
        </p:nvSpPr>
        <p:spPr>
          <a:xfrm>
            <a:off x="0" y="6248400"/>
            <a:ext cx="9144000" cy="48588"/>
          </a:xfrm>
          <a:prstGeom prst="rect">
            <a:avLst/>
          </a:prstGeom>
          <a:gradFill flip="none" rotWithShape="1">
            <a:gsLst>
              <a:gs pos="0">
                <a:schemeClr val="accent2">
                  <a:shade val="51000"/>
                  <a:satMod val="130000"/>
                  <a:alpha val="73000"/>
                </a:schemeClr>
              </a:gs>
              <a:gs pos="80000">
                <a:schemeClr val="accent2">
                  <a:shade val="93000"/>
                  <a:satMod val="130000"/>
                  <a:alpha val="73000"/>
                </a:schemeClr>
              </a:gs>
              <a:gs pos="100000">
                <a:schemeClr val="accent2">
                  <a:shade val="94000"/>
                  <a:satMod val="135000"/>
                  <a:alpha val="7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Rectangle 9"/>
          <p:cNvSpPr/>
          <p:nvPr userDrawn="1"/>
        </p:nvSpPr>
        <p:spPr>
          <a:xfrm>
            <a:off x="0" y="1447800"/>
            <a:ext cx="9144000" cy="48588"/>
          </a:xfrm>
          <a:prstGeom prst="rect">
            <a:avLst/>
          </a:prstGeom>
          <a:gradFill flip="none" rotWithShape="1">
            <a:gsLst>
              <a:gs pos="0">
                <a:schemeClr val="accent2">
                  <a:shade val="51000"/>
                  <a:satMod val="130000"/>
                  <a:alpha val="73000"/>
                </a:schemeClr>
              </a:gs>
              <a:gs pos="80000">
                <a:schemeClr val="accent2">
                  <a:shade val="93000"/>
                  <a:satMod val="130000"/>
                  <a:alpha val="73000"/>
                </a:schemeClr>
              </a:gs>
              <a:gs pos="100000">
                <a:schemeClr val="accent2">
                  <a:shade val="94000"/>
                  <a:satMod val="135000"/>
                  <a:alpha val="7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219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Microsoft_Word_97_-_2003_Belgesi1.doc"/></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tr-TR" b="1" dirty="0"/>
              <a:t/>
            </a:r>
            <a:br>
              <a:rPr lang="tr-TR" b="1" dirty="0"/>
            </a:br>
            <a:r>
              <a:rPr lang="en-US" b="1" dirty="0"/>
              <a:t>Short Course on Programming in C/C++</a:t>
            </a:r>
            <a:r>
              <a:rPr lang="tr-TR" dirty="0"/>
              <a:t/>
            </a:r>
            <a:br>
              <a:rPr lang="tr-TR" dirty="0"/>
            </a:br>
            <a:endParaRPr lang="tr-TR" dirty="0"/>
          </a:p>
        </p:txBody>
      </p:sp>
      <p:sp>
        <p:nvSpPr>
          <p:cNvPr id="3" name="Subtitle 2"/>
          <p:cNvSpPr>
            <a:spLocks noGrp="1"/>
          </p:cNvSpPr>
          <p:nvPr>
            <p:ph type="subTitle" idx="1"/>
          </p:nvPr>
        </p:nvSpPr>
        <p:spPr>
          <a:xfrm>
            <a:off x="1371600" y="3733800"/>
            <a:ext cx="6400800" cy="1752600"/>
          </a:xfrm>
        </p:spPr>
        <p:txBody>
          <a:bodyPr/>
          <a:lstStyle/>
          <a:p>
            <a:r>
              <a:rPr lang="tr-TR" sz="1600" dirty="0" err="1"/>
              <a:t>Organized</a:t>
            </a:r>
            <a:r>
              <a:rPr lang="tr-TR" sz="1600" dirty="0"/>
              <a:t> </a:t>
            </a:r>
            <a:r>
              <a:rPr lang="tr-TR" sz="1600" dirty="0" err="1"/>
              <a:t>by</a:t>
            </a:r>
            <a:r>
              <a:rPr lang="tr-TR" sz="1600" dirty="0"/>
              <a:t> </a:t>
            </a:r>
            <a:r>
              <a:rPr lang="tr-TR" sz="2800" dirty="0"/>
              <a:t>Onur </a:t>
            </a:r>
            <a:r>
              <a:rPr lang="tr-TR" sz="2800" dirty="0" smtClean="0"/>
              <a:t>Pekcan</a:t>
            </a:r>
            <a:endParaRPr lang="tr-TR" dirty="0" smtClean="0"/>
          </a:p>
          <a:p>
            <a:r>
              <a:rPr lang="tr-TR" sz="1600" dirty="0" err="1" smtClean="0"/>
              <a:t>Contributor</a:t>
            </a:r>
            <a:r>
              <a:rPr lang="tr-TR" sz="2800" smtClean="0"/>
              <a:t> Selim </a:t>
            </a:r>
            <a:r>
              <a:rPr lang="tr-TR" sz="2800" dirty="0" err="1" smtClean="0"/>
              <a:t>Temizer</a:t>
            </a:r>
            <a:r>
              <a:rPr lang="tr-TR" sz="2800" dirty="0" smtClean="0"/>
              <a:t>      </a:t>
            </a:r>
            <a:r>
              <a:rPr lang="tr-TR" sz="1400" dirty="0" err="1"/>
              <a:t>Instructor</a:t>
            </a:r>
            <a:r>
              <a:rPr lang="tr-TR" sz="2800" dirty="0"/>
              <a:t> Hasan Yılmaz</a:t>
            </a:r>
          </a:p>
        </p:txBody>
      </p:sp>
    </p:spTree>
    <p:extLst>
      <p:ext uri="{BB962C8B-B14F-4D97-AF65-F5344CB8AC3E}">
        <p14:creationId xmlns:p14="http://schemas.microsoft.com/office/powerpoint/2010/main" val="546729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normAutofit/>
          </a:bodyPr>
          <a:lstStyle/>
          <a:p>
            <a:pPr algn="ctr" eaLnBrk="1" hangingPunct="1"/>
            <a:r>
              <a:rPr lang="en-US" b="1" dirty="0" smtClean="0"/>
              <a:t>Base and Derived Classes</a:t>
            </a:r>
          </a:p>
        </p:txBody>
      </p:sp>
      <p:sp>
        <p:nvSpPr>
          <p:cNvPr id="84997" name="Rectangle 3"/>
          <p:cNvSpPr>
            <a:spLocks noGrp="1" noChangeArrowheads="1"/>
          </p:cNvSpPr>
          <p:nvPr>
            <p:ph idx="1"/>
          </p:nvPr>
        </p:nvSpPr>
        <p:spPr/>
        <p:txBody>
          <a:bodyPr/>
          <a:lstStyle/>
          <a:p>
            <a:pPr eaLnBrk="1" hangingPunct="1"/>
            <a:r>
              <a:rPr lang="en-US" sz="2000" dirty="0" smtClean="0"/>
              <a:t>Often an object from a derived class (subclass) “is an” object of a base class (superclass)</a:t>
            </a:r>
            <a:endParaRPr lang="tr-TR" sz="2000" smtClean="0"/>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2074B63-CAC7-419C-B9F0-C0DE26901E4A}" type="slidenum">
              <a:rPr lang="en-US" sz="1400" smtClean="0"/>
              <a:pPr eaLnBrk="1" hangingPunct="1"/>
              <a:t>10</a:t>
            </a:fld>
            <a:endParaRPr lang="en-US" sz="1400" smtClean="0"/>
          </a:p>
        </p:txBody>
      </p:sp>
      <p:graphicFrame>
        <p:nvGraphicFramePr>
          <p:cNvPr id="84998" name="Object 4"/>
          <p:cNvGraphicFramePr>
            <a:graphicFrameLocks noChangeAspect="1"/>
          </p:cNvGraphicFramePr>
          <p:nvPr>
            <p:extLst>
              <p:ext uri="{D42A27DB-BD31-4B8C-83A1-F6EECF244321}">
                <p14:modId xmlns:p14="http://schemas.microsoft.com/office/powerpoint/2010/main" val="3174898687"/>
              </p:ext>
            </p:extLst>
          </p:nvPr>
        </p:nvGraphicFramePr>
        <p:xfrm>
          <a:off x="1905000" y="2667000"/>
          <a:ext cx="4762500" cy="2874963"/>
        </p:xfrm>
        <a:graphic>
          <a:graphicData uri="http://schemas.openxmlformats.org/presentationml/2006/ole">
            <mc:AlternateContent xmlns:mc="http://schemas.openxmlformats.org/markup-compatibility/2006">
              <mc:Choice xmlns:v="urn:schemas-microsoft-com:vml" Requires="v">
                <p:oleObj spid="_x0000_s1045" name="Document" r:id="rId4" imgW="4859149" imgH="3908985" progId="Word.Document.8">
                  <p:embed/>
                </p:oleObj>
              </mc:Choice>
              <mc:Fallback>
                <p:oleObj name="Document" r:id="rId4" imgW="4859149" imgH="3908985" progId="Word.Document.8">
                  <p:embed/>
                  <p:pic>
                    <p:nvPicPr>
                      <p:cNvPr id="0" name=""/>
                      <p:cNvPicPr>
                        <a:picLocks noChangeAspect="1" noChangeArrowheads="1"/>
                      </p:cNvPicPr>
                      <p:nvPr/>
                    </p:nvPicPr>
                    <p:blipFill>
                      <a:blip r:embed="rId5"/>
                      <a:srcRect/>
                      <a:stretch>
                        <a:fillRect/>
                      </a:stretch>
                    </p:blipFill>
                    <p:spPr bwMode="auto">
                      <a:xfrm>
                        <a:off x="1905000" y="2667000"/>
                        <a:ext cx="4762500" cy="287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91895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Syntax</a:t>
            </a:r>
            <a:endParaRPr lang="tr-TR" b="1"/>
          </a:p>
        </p:txBody>
      </p:sp>
      <p:sp>
        <p:nvSpPr>
          <p:cNvPr id="3" name="İçerik Yer Tutucusu 2"/>
          <p:cNvSpPr>
            <a:spLocks noGrp="1"/>
          </p:cNvSpPr>
          <p:nvPr>
            <p:ph idx="1"/>
          </p:nvPr>
        </p:nvSpPr>
        <p:spPr/>
        <p:txBody>
          <a:bodyPr>
            <a:normAutofit/>
          </a:bodyPr>
          <a:lstStyle/>
          <a:p>
            <a:pPr marL="0" indent="0">
              <a:buNone/>
            </a:pPr>
            <a:r>
              <a:rPr lang="tr-TR" sz="2000" b="1"/>
              <a:t>class</a:t>
            </a:r>
            <a:r>
              <a:rPr lang="tr-TR" sz="2000"/>
              <a:t> derived_class_name: </a:t>
            </a:r>
            <a:r>
              <a:rPr lang="tr-TR" sz="2000" b="1"/>
              <a:t>public</a:t>
            </a:r>
            <a:r>
              <a:rPr lang="tr-TR" sz="2000"/>
              <a:t> base_class_name</a:t>
            </a:r>
            <a:br>
              <a:rPr lang="tr-TR" sz="2000"/>
            </a:br>
            <a:r>
              <a:rPr lang="tr-TR" sz="2000"/>
              <a:t>{ </a:t>
            </a:r>
            <a:endParaRPr lang="tr-TR" sz="2000" smtClean="0"/>
          </a:p>
          <a:p>
            <a:pPr marL="0" indent="0">
              <a:buNone/>
            </a:pPr>
            <a:r>
              <a:rPr lang="tr-TR" sz="2000"/>
              <a:t>	</a:t>
            </a:r>
            <a:r>
              <a:rPr lang="tr-TR" sz="2000" smtClean="0"/>
              <a:t>/*...*/</a:t>
            </a:r>
          </a:p>
          <a:p>
            <a:pPr marL="0" indent="0">
              <a:buNone/>
            </a:pPr>
            <a:r>
              <a:rPr lang="tr-TR" sz="2000" smtClean="0"/>
              <a:t>};</a:t>
            </a:r>
          </a:p>
          <a:p>
            <a:pPr marL="0" indent="0">
              <a:buNone/>
            </a:pPr>
            <a:endParaRPr lang="tr-TR" sz="2000"/>
          </a:p>
          <a:p>
            <a:pPr marL="0" indent="0">
              <a:buNone/>
            </a:pPr>
            <a:r>
              <a:rPr lang="tr-TR" sz="2000" b="1" i="1"/>
              <a:t>class</a:t>
            </a:r>
            <a:r>
              <a:rPr lang="tr-TR" sz="2000"/>
              <a:t> </a:t>
            </a:r>
            <a:r>
              <a:rPr lang="tr-TR" sz="2000" smtClean="0"/>
              <a:t>Crectangle</a:t>
            </a:r>
            <a:r>
              <a:rPr lang="tr-TR" sz="2000"/>
              <a:t>: </a:t>
            </a:r>
            <a:r>
              <a:rPr lang="tr-TR" sz="2000" b="1" i="1"/>
              <a:t>public</a:t>
            </a:r>
            <a:r>
              <a:rPr lang="tr-TR" sz="2000"/>
              <a:t> CPolygon { ... </a:t>
            </a:r>
            <a:r>
              <a:rPr lang="tr-TR" sz="2000" smtClean="0"/>
              <a:t>}</a:t>
            </a:r>
          </a:p>
          <a:p>
            <a:pPr marL="0" indent="0">
              <a:buNone/>
            </a:pPr>
            <a:endParaRPr lang="tr-TR" sz="2000" smtClean="0"/>
          </a:p>
          <a:p>
            <a:r>
              <a:rPr lang="en-US" sz="2000" dirty="0" smtClean="0"/>
              <a:t>This </a:t>
            </a:r>
            <a:r>
              <a:rPr lang="en-US" sz="2000" b="1" dirty="0"/>
              <a:t>public</a:t>
            </a:r>
            <a:r>
              <a:rPr lang="en-US" sz="2000" dirty="0"/>
              <a:t> keyword after the colon (:) denotes the most accessible level the members inherited from the class that follows it (in this case </a:t>
            </a:r>
            <a:r>
              <a:rPr lang="en-US" sz="2000" dirty="0" err="1"/>
              <a:t>CPolygon</a:t>
            </a:r>
            <a:r>
              <a:rPr lang="en-US" sz="2000" dirty="0"/>
              <a:t>) will have. Since public is the most accessible level, by specifying this keyword the derived class will inherit all the members with the same levels they had in the base class.</a:t>
            </a:r>
            <a:endParaRPr lang="tr-TR" sz="20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11</a:t>
            </a:fld>
            <a:endParaRPr lang="tr-TR"/>
          </a:p>
        </p:txBody>
      </p:sp>
    </p:spTree>
    <p:extLst>
      <p:ext uri="{BB962C8B-B14F-4D97-AF65-F5344CB8AC3E}">
        <p14:creationId xmlns:p14="http://schemas.microsoft.com/office/powerpoint/2010/main" val="1028826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pPr algn="ctr"/>
            <a:r>
              <a:rPr lang="tr-TR" b="1" smtClean="0"/>
              <a:t>Example</a:t>
            </a:r>
            <a:endParaRPr lang="tr-TR" b="1"/>
          </a:p>
        </p:txBody>
      </p:sp>
      <p:sp>
        <p:nvSpPr>
          <p:cNvPr id="4" name="İçerik Yer Tutucusu 3"/>
          <p:cNvSpPr>
            <a:spLocks noGrp="1"/>
          </p:cNvSpPr>
          <p:nvPr>
            <p:ph idx="1"/>
          </p:nvPr>
        </p:nvSpPr>
        <p:spPr>
          <a:xfrm>
            <a:off x="457200" y="1600201"/>
            <a:ext cx="4114800" cy="4114799"/>
          </a:xfrm>
        </p:spPr>
        <p:txBody>
          <a:bodyPr>
            <a:noAutofit/>
          </a:bodyPr>
          <a:lstStyle/>
          <a:p>
            <a:pPr marL="0" indent="0">
              <a:buNone/>
            </a:pPr>
            <a:r>
              <a:rPr lang="tr-TR" sz="1400" smtClean="0"/>
              <a:t>#include &lt;iostream&gt;</a:t>
            </a:r>
          </a:p>
          <a:p>
            <a:pPr marL="0" indent="0">
              <a:buNone/>
            </a:pPr>
            <a:r>
              <a:rPr lang="tr-TR" sz="1400" smtClean="0"/>
              <a:t>using namespace std;</a:t>
            </a:r>
          </a:p>
          <a:p>
            <a:pPr marL="0" indent="0">
              <a:buNone/>
            </a:pPr>
            <a:endParaRPr lang="tr-TR" sz="1400" smtClean="0"/>
          </a:p>
          <a:p>
            <a:pPr marL="0" indent="0">
              <a:buNone/>
            </a:pPr>
            <a:r>
              <a:rPr lang="tr-TR" sz="1400" smtClean="0"/>
              <a:t>class CPolygon {</a:t>
            </a:r>
          </a:p>
          <a:p>
            <a:pPr marL="0" indent="0">
              <a:buNone/>
            </a:pPr>
            <a:r>
              <a:rPr lang="tr-TR" sz="1400" smtClean="0"/>
              <a:t>  protected:</a:t>
            </a:r>
          </a:p>
          <a:p>
            <a:pPr marL="0" indent="0">
              <a:buNone/>
            </a:pPr>
            <a:r>
              <a:rPr lang="tr-TR" sz="1400" smtClean="0"/>
              <a:t>    int width, height;</a:t>
            </a:r>
          </a:p>
          <a:p>
            <a:pPr marL="0" indent="0">
              <a:buNone/>
            </a:pPr>
            <a:r>
              <a:rPr lang="tr-TR" sz="1400" smtClean="0"/>
              <a:t>  public:</a:t>
            </a:r>
          </a:p>
          <a:p>
            <a:pPr marL="0" indent="0">
              <a:buNone/>
            </a:pPr>
            <a:r>
              <a:rPr lang="tr-TR" sz="1400" smtClean="0"/>
              <a:t>    void set_values (int a, int b)</a:t>
            </a:r>
          </a:p>
          <a:p>
            <a:pPr marL="0" indent="0">
              <a:buNone/>
            </a:pPr>
            <a:r>
              <a:rPr lang="tr-TR" sz="1400" smtClean="0"/>
              <a:t>      { width=a; height=b;}</a:t>
            </a:r>
          </a:p>
          <a:p>
            <a:pPr marL="0" indent="0">
              <a:buNone/>
            </a:pPr>
            <a:r>
              <a:rPr lang="tr-TR" sz="1400" smtClean="0"/>
              <a:t>  };</a:t>
            </a:r>
          </a:p>
          <a:p>
            <a:pPr marL="0" indent="0">
              <a:buNone/>
            </a:pPr>
            <a:endParaRPr lang="tr-TR" sz="1400" smtClean="0"/>
          </a:p>
          <a:p>
            <a:pPr marL="0" indent="0">
              <a:buNone/>
            </a:pPr>
            <a:r>
              <a:rPr lang="tr-TR" sz="1400" smtClean="0"/>
              <a:t>class CRectangle: public CPolygon {</a:t>
            </a:r>
          </a:p>
          <a:p>
            <a:pPr marL="0" indent="0">
              <a:buNone/>
            </a:pPr>
            <a:r>
              <a:rPr lang="tr-TR" sz="1400" smtClean="0"/>
              <a:t>  public:</a:t>
            </a:r>
          </a:p>
          <a:p>
            <a:pPr marL="0" indent="0">
              <a:buNone/>
            </a:pPr>
            <a:r>
              <a:rPr lang="tr-TR" sz="1400" smtClean="0"/>
              <a:t>    int area ()</a:t>
            </a:r>
          </a:p>
          <a:p>
            <a:pPr marL="0" indent="0">
              <a:buNone/>
            </a:pPr>
            <a:r>
              <a:rPr lang="tr-TR" sz="1400" smtClean="0"/>
              <a:t>      { return (width * height); }</a:t>
            </a:r>
          </a:p>
          <a:p>
            <a:pPr marL="0" indent="0">
              <a:buNone/>
            </a:pPr>
            <a:r>
              <a:rPr lang="tr-TR" sz="1400" smtClean="0"/>
              <a:t>  };</a:t>
            </a:r>
          </a:p>
          <a:p>
            <a:pPr marL="0" indent="0">
              <a:buNone/>
            </a:pPr>
            <a:endParaRPr lang="tr-TR" sz="1400"/>
          </a:p>
        </p:txBody>
      </p:sp>
      <p:sp>
        <p:nvSpPr>
          <p:cNvPr id="2" name="Slayt Numarası Yer Tutucusu 1"/>
          <p:cNvSpPr>
            <a:spLocks noGrp="1"/>
          </p:cNvSpPr>
          <p:nvPr>
            <p:ph type="sldNum" sz="quarter" idx="12"/>
          </p:nvPr>
        </p:nvSpPr>
        <p:spPr/>
        <p:txBody>
          <a:bodyPr/>
          <a:lstStyle/>
          <a:p>
            <a:fld id="{D1E949B7-21B3-43A7-9B3A-74D017E7440B}" type="slidenum">
              <a:rPr lang="tr-TR" smtClean="0"/>
              <a:pPr/>
              <a:t>12</a:t>
            </a:fld>
            <a:endParaRPr lang="tr-TR"/>
          </a:p>
        </p:txBody>
      </p:sp>
      <p:sp>
        <p:nvSpPr>
          <p:cNvPr id="5" name="İçerik Yer Tutucusu 3"/>
          <p:cNvSpPr txBox="1">
            <a:spLocks/>
          </p:cNvSpPr>
          <p:nvPr/>
        </p:nvSpPr>
        <p:spPr>
          <a:xfrm>
            <a:off x="4648200" y="1600201"/>
            <a:ext cx="4038600" cy="3886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1400" smtClean="0"/>
              <a:t>class </a:t>
            </a:r>
            <a:r>
              <a:rPr lang="tr-TR" sz="1400"/>
              <a:t>CTriangle: public CPolygon {</a:t>
            </a:r>
          </a:p>
          <a:p>
            <a:pPr marL="0" indent="0">
              <a:buNone/>
            </a:pPr>
            <a:r>
              <a:rPr lang="tr-TR" sz="1400"/>
              <a:t>  public:</a:t>
            </a:r>
          </a:p>
          <a:p>
            <a:pPr marL="0" indent="0">
              <a:buNone/>
            </a:pPr>
            <a:r>
              <a:rPr lang="tr-TR" sz="1400"/>
              <a:t>    int area ()</a:t>
            </a:r>
          </a:p>
          <a:p>
            <a:pPr marL="0" indent="0">
              <a:buNone/>
            </a:pPr>
            <a:r>
              <a:rPr lang="tr-TR" sz="1400"/>
              <a:t>      { return (width * height / 2); }</a:t>
            </a:r>
          </a:p>
          <a:p>
            <a:pPr marL="0" indent="0">
              <a:buNone/>
            </a:pPr>
            <a:r>
              <a:rPr lang="tr-TR" sz="1400"/>
              <a:t>  };</a:t>
            </a:r>
          </a:p>
          <a:p>
            <a:pPr marL="0" indent="0">
              <a:buNone/>
            </a:pPr>
            <a:endParaRPr lang="tr-TR" sz="1400"/>
          </a:p>
          <a:p>
            <a:pPr marL="0" indent="0">
              <a:buNone/>
            </a:pPr>
            <a:r>
              <a:rPr lang="tr-TR" sz="1400" smtClean="0"/>
              <a:t>int </a:t>
            </a:r>
            <a:r>
              <a:rPr lang="tr-TR" sz="1400"/>
              <a:t>main () {</a:t>
            </a:r>
          </a:p>
          <a:p>
            <a:pPr marL="0" indent="0">
              <a:buNone/>
            </a:pPr>
            <a:r>
              <a:rPr lang="tr-TR" sz="1400"/>
              <a:t>  CRectangle rect;</a:t>
            </a:r>
          </a:p>
          <a:p>
            <a:pPr marL="0" indent="0">
              <a:buNone/>
            </a:pPr>
            <a:r>
              <a:rPr lang="tr-TR" sz="1400"/>
              <a:t>  CTriangle trgl;</a:t>
            </a:r>
          </a:p>
          <a:p>
            <a:pPr marL="0" indent="0">
              <a:buNone/>
            </a:pPr>
            <a:r>
              <a:rPr lang="tr-TR" sz="1400"/>
              <a:t>  rect.set_values (4,5);</a:t>
            </a:r>
          </a:p>
          <a:p>
            <a:pPr marL="0" indent="0">
              <a:buNone/>
            </a:pPr>
            <a:r>
              <a:rPr lang="tr-TR" sz="1400"/>
              <a:t>  trgl.set_values (4,5);</a:t>
            </a:r>
          </a:p>
          <a:p>
            <a:pPr marL="0" indent="0">
              <a:buNone/>
            </a:pPr>
            <a:r>
              <a:rPr lang="tr-TR" sz="1400"/>
              <a:t>  cout &lt;&lt; rect.area() &lt;&lt; endl;</a:t>
            </a:r>
          </a:p>
          <a:p>
            <a:pPr marL="0" indent="0">
              <a:buNone/>
            </a:pPr>
            <a:r>
              <a:rPr lang="tr-TR" sz="1400"/>
              <a:t>  cout &lt;&lt; trgl.area() &lt;&lt; endl;</a:t>
            </a:r>
          </a:p>
          <a:p>
            <a:pPr marL="0" indent="0">
              <a:buNone/>
            </a:pPr>
            <a:r>
              <a:rPr lang="tr-TR" sz="1400"/>
              <a:t>  return 0;</a:t>
            </a:r>
          </a:p>
          <a:p>
            <a:pPr marL="0" indent="0">
              <a:buNone/>
            </a:pPr>
            <a:r>
              <a:rPr lang="tr-TR" sz="1400"/>
              <a:t>}</a:t>
            </a:r>
          </a:p>
        </p:txBody>
      </p:sp>
      <p:sp>
        <p:nvSpPr>
          <p:cNvPr id="7" name="İçerik Yer Tutucusu 3"/>
          <p:cNvSpPr txBox="1">
            <a:spLocks/>
          </p:cNvSpPr>
          <p:nvPr/>
        </p:nvSpPr>
        <p:spPr>
          <a:xfrm>
            <a:off x="4648200" y="5334000"/>
            <a:ext cx="4191000" cy="8590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1600" smtClean="0"/>
              <a:t>Output:</a:t>
            </a:r>
          </a:p>
          <a:p>
            <a:pPr marL="0" indent="0">
              <a:buNone/>
            </a:pPr>
            <a:r>
              <a:rPr lang="tr-TR" sz="1600" smtClean="0"/>
              <a:t>20</a:t>
            </a:r>
          </a:p>
          <a:p>
            <a:pPr marL="0" indent="0">
              <a:buNone/>
            </a:pPr>
            <a:r>
              <a:rPr lang="tr-TR" sz="1600" smtClean="0"/>
              <a:t>10</a:t>
            </a:r>
            <a:endParaRPr lang="tr-TR" sz="1600"/>
          </a:p>
        </p:txBody>
      </p:sp>
    </p:spTree>
    <p:extLst>
      <p:ext uri="{BB962C8B-B14F-4D97-AF65-F5344CB8AC3E}">
        <p14:creationId xmlns:p14="http://schemas.microsoft.com/office/powerpoint/2010/main" val="59389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p:txBody>
          <a:bodyPr>
            <a:normAutofit/>
          </a:bodyPr>
          <a:lstStyle/>
          <a:p>
            <a:pPr algn="ctr" eaLnBrk="1" hangingPunct="1"/>
            <a:r>
              <a:rPr lang="tr-TR" b="1" smtClean="0"/>
              <a:t>Another Example </a:t>
            </a:r>
            <a:r>
              <a:rPr lang="en-US" b="1" dirty="0" smtClean="0"/>
              <a:t>of Inheritance</a:t>
            </a:r>
          </a:p>
        </p:txBody>
      </p:sp>
      <p:sp>
        <p:nvSpPr>
          <p:cNvPr id="86021" name="Rectangle 3"/>
          <p:cNvSpPr>
            <a:spLocks noGrp="1" noChangeArrowheads="1"/>
          </p:cNvSpPr>
          <p:nvPr>
            <p:ph idx="1"/>
          </p:nvPr>
        </p:nvSpPr>
        <p:spPr>
          <a:xfrm>
            <a:off x="533400" y="1600200"/>
            <a:ext cx="8229600" cy="4525963"/>
          </a:xfrm>
        </p:spPr>
        <p:txBody>
          <a:bodyPr>
            <a:normAutofit/>
          </a:bodyPr>
          <a:lstStyle/>
          <a:p>
            <a:pPr eaLnBrk="1" hangingPunct="1">
              <a:lnSpc>
                <a:spcPct val="80000"/>
              </a:lnSpc>
              <a:spcBef>
                <a:spcPct val="0"/>
              </a:spcBef>
              <a:buFontTx/>
              <a:buNone/>
            </a:pPr>
            <a:r>
              <a:rPr lang="en-US" sz="1600" dirty="0" smtClean="0">
                <a:latin typeface="Courier New" pitchFamily="49" charset="0"/>
              </a:rPr>
              <a:t>class mammal	// base class</a:t>
            </a:r>
          </a:p>
          <a:p>
            <a:pPr eaLnBrk="1" hangingPunct="1">
              <a:lnSpc>
                <a:spcPct val="80000"/>
              </a:lnSpc>
              <a:spcBef>
                <a:spcPct val="0"/>
              </a:spcBef>
              <a:buFontTx/>
              <a:buNone/>
            </a:pPr>
            <a:r>
              <a:rPr lang="en-US" sz="1600" dirty="0" smtClean="0">
                <a:latin typeface="Courier New" pitchFamily="49" charset="0"/>
              </a:rPr>
              <a:t>{</a:t>
            </a:r>
          </a:p>
          <a:p>
            <a:pPr eaLnBrk="1" hangingPunct="1">
              <a:lnSpc>
                <a:spcPct val="80000"/>
              </a:lnSpc>
              <a:spcBef>
                <a:spcPct val="0"/>
              </a:spcBef>
              <a:buFontTx/>
              <a:buNone/>
            </a:pPr>
            <a:r>
              <a:rPr lang="en-US" sz="1600" dirty="0" smtClean="0">
                <a:latin typeface="Courier New" pitchFamily="49" charset="0"/>
              </a:rPr>
              <a:t>   public:</a:t>
            </a:r>
          </a:p>
          <a:p>
            <a:pPr eaLnBrk="1" hangingPunct="1">
              <a:lnSpc>
                <a:spcPct val="80000"/>
              </a:lnSpc>
              <a:spcBef>
                <a:spcPct val="0"/>
              </a:spcBef>
              <a:buFontTx/>
              <a:buNone/>
            </a:pPr>
            <a:r>
              <a:rPr lang="en-US" sz="1600" dirty="0" smtClean="0">
                <a:latin typeface="Courier New" pitchFamily="49" charset="0"/>
              </a:rPr>
              <a:t>     // manager functions</a:t>
            </a:r>
          </a:p>
          <a:p>
            <a:pPr eaLnBrk="1" hangingPunct="1">
              <a:lnSpc>
                <a:spcPct val="80000"/>
              </a:lnSpc>
              <a:spcBef>
                <a:spcPct val="0"/>
              </a:spcBef>
              <a:buFontTx/>
              <a:buNone/>
            </a:pPr>
            <a:r>
              <a:rPr lang="en-US" sz="1600" dirty="0" smtClean="0">
                <a:latin typeface="Courier New" pitchFamily="49" charset="0"/>
              </a:rPr>
              <a:t>     mammal( </a:t>
            </a:r>
            <a:r>
              <a:rPr lang="en-US" sz="1600" dirty="0" err="1" smtClean="0">
                <a:latin typeface="Courier New" pitchFamily="49" charset="0"/>
              </a:rPr>
              <a:t>int</a:t>
            </a:r>
            <a:r>
              <a:rPr lang="en-US" sz="1600" dirty="0" smtClean="0">
                <a:latin typeface="Courier New" pitchFamily="49" charset="0"/>
              </a:rPr>
              <a:t> age = 0, </a:t>
            </a:r>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wt</a:t>
            </a:r>
            <a:r>
              <a:rPr lang="en-US" sz="1600" dirty="0" smtClean="0">
                <a:latin typeface="Courier New" pitchFamily="49" charset="0"/>
              </a:rPr>
              <a:t> = 0 ):</a:t>
            </a:r>
            <a:r>
              <a:rPr lang="en-US" sz="1600" dirty="0" err="1" smtClean="0">
                <a:latin typeface="Courier New" pitchFamily="49" charset="0"/>
              </a:rPr>
              <a:t>itsAge</a:t>
            </a:r>
            <a:r>
              <a:rPr lang="en-US" sz="1600" dirty="0" smtClean="0">
                <a:latin typeface="Courier New" pitchFamily="49" charset="0"/>
              </a:rPr>
              <a:t>(age), </a:t>
            </a:r>
            <a:br>
              <a:rPr lang="en-US" sz="1600" dirty="0" smtClean="0">
                <a:latin typeface="Courier New" pitchFamily="49" charset="0"/>
              </a:rPr>
            </a:br>
            <a:r>
              <a:rPr lang="en-US" sz="1600" dirty="0" smtClean="0">
                <a:latin typeface="Courier New" pitchFamily="49" charset="0"/>
              </a:rPr>
              <a:t>           </a:t>
            </a:r>
            <a:r>
              <a:rPr lang="en-US" sz="1600" dirty="0" err="1" smtClean="0">
                <a:latin typeface="Courier New" pitchFamily="49" charset="0"/>
              </a:rPr>
              <a:t>itsWt</a:t>
            </a:r>
            <a:r>
              <a:rPr lang="en-US" sz="1600" dirty="0" smtClean="0">
                <a:latin typeface="Courier New" pitchFamily="49" charset="0"/>
              </a:rPr>
              <a:t>( </a:t>
            </a:r>
            <a:r>
              <a:rPr lang="en-US" sz="1600" dirty="0" err="1" smtClean="0">
                <a:latin typeface="Courier New" pitchFamily="49" charset="0"/>
              </a:rPr>
              <a:t>wt</a:t>
            </a:r>
            <a:r>
              <a:rPr lang="en-US" sz="1600" dirty="0" smtClean="0">
                <a:latin typeface="Courier New" pitchFamily="49" charset="0"/>
              </a:rPr>
              <a:t> ) { }</a:t>
            </a:r>
          </a:p>
          <a:p>
            <a:pPr eaLnBrk="1" hangingPunct="1">
              <a:lnSpc>
                <a:spcPct val="80000"/>
              </a:lnSpc>
              <a:spcBef>
                <a:spcPct val="0"/>
              </a:spcBef>
              <a:buFontTx/>
              <a:buNone/>
            </a:pPr>
            <a:r>
              <a:rPr lang="en-US" sz="1600" dirty="0" smtClean="0">
                <a:latin typeface="Courier New" pitchFamily="49" charset="0"/>
              </a:rPr>
              <a:t>     ~mammal() { }</a:t>
            </a:r>
          </a:p>
          <a:p>
            <a:pPr eaLnBrk="1" hangingPunct="1">
              <a:lnSpc>
                <a:spcPct val="80000"/>
              </a:lnSpc>
              <a:spcBef>
                <a:spcPct val="0"/>
              </a:spcBef>
              <a:buFontTx/>
              <a:buNone/>
            </a:pPr>
            <a:endParaRPr lang="en-US" sz="1600" dirty="0" smtClean="0">
              <a:latin typeface="Courier New" pitchFamily="49" charset="0"/>
            </a:endParaRPr>
          </a:p>
          <a:p>
            <a:pPr eaLnBrk="1" hangingPunct="1">
              <a:lnSpc>
                <a:spcPct val="80000"/>
              </a:lnSpc>
              <a:spcBef>
                <a:spcPct val="0"/>
              </a:spcBef>
              <a:buFontTx/>
              <a:buNone/>
            </a:pPr>
            <a:r>
              <a:rPr lang="en-US" sz="1600" dirty="0" smtClean="0">
                <a:latin typeface="Courier New" pitchFamily="49" charset="0"/>
              </a:rPr>
              <a:t>     // access functions</a:t>
            </a:r>
          </a:p>
          <a:p>
            <a:pPr eaLnBrk="1" hangingPunct="1">
              <a:lnSpc>
                <a:spcPct val="80000"/>
              </a:lnSpc>
              <a:spcBef>
                <a:spcPct val="0"/>
              </a:spcBef>
              <a:buFontTx/>
              <a:buNone/>
            </a:pPr>
            <a:r>
              <a:rPr lang="en-US" sz="1600" dirty="0" smtClean="0">
                <a:latin typeface="Courier New" pitchFamily="49" charset="0"/>
              </a:rPr>
              <a:t>     </a:t>
            </a:r>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getAge</a:t>
            </a:r>
            <a:r>
              <a:rPr lang="en-US" sz="1600" dirty="0" smtClean="0">
                <a:latin typeface="Courier New" pitchFamily="49" charset="0"/>
              </a:rPr>
              <a:t>() </a:t>
            </a:r>
            <a:r>
              <a:rPr lang="en-US" sz="1600" dirty="0" err="1" smtClean="0">
                <a:latin typeface="Courier New" pitchFamily="49" charset="0"/>
              </a:rPr>
              <a:t>const</a:t>
            </a:r>
            <a:r>
              <a:rPr lang="en-US" sz="1600" dirty="0" smtClean="0">
                <a:latin typeface="Courier New" pitchFamily="49" charset="0"/>
              </a:rPr>
              <a:t> { return </a:t>
            </a:r>
            <a:r>
              <a:rPr lang="en-US" sz="1600" dirty="0" err="1" smtClean="0">
                <a:latin typeface="Courier New" pitchFamily="49" charset="0"/>
              </a:rPr>
              <a:t>itsAge</a:t>
            </a:r>
            <a:r>
              <a:rPr lang="en-US" sz="1600" dirty="0" smtClean="0">
                <a:latin typeface="Courier New" pitchFamily="49" charset="0"/>
              </a:rPr>
              <a:t>; }</a:t>
            </a:r>
          </a:p>
          <a:p>
            <a:pPr eaLnBrk="1" hangingPunct="1">
              <a:lnSpc>
                <a:spcPct val="80000"/>
              </a:lnSpc>
              <a:spcBef>
                <a:spcPct val="0"/>
              </a:spcBef>
              <a:buFontTx/>
              <a:buNone/>
            </a:pPr>
            <a:r>
              <a:rPr lang="en-US" sz="1600" dirty="0" smtClean="0">
                <a:latin typeface="Courier New" pitchFamily="49" charset="0"/>
              </a:rPr>
              <a:t>     </a:t>
            </a:r>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getWt</a:t>
            </a:r>
            <a:r>
              <a:rPr lang="en-US" sz="1600" dirty="0" smtClean="0">
                <a:latin typeface="Courier New" pitchFamily="49" charset="0"/>
              </a:rPr>
              <a:t>() </a:t>
            </a:r>
            <a:r>
              <a:rPr lang="en-US" sz="1600" dirty="0" err="1" smtClean="0">
                <a:latin typeface="Courier New" pitchFamily="49" charset="0"/>
              </a:rPr>
              <a:t>const</a:t>
            </a:r>
            <a:r>
              <a:rPr lang="en-US" sz="1600" dirty="0" smtClean="0">
                <a:latin typeface="Courier New" pitchFamily="49" charset="0"/>
              </a:rPr>
              <a:t> { return </a:t>
            </a:r>
            <a:r>
              <a:rPr lang="en-US" sz="1600" dirty="0" err="1" smtClean="0">
                <a:latin typeface="Courier New" pitchFamily="49" charset="0"/>
              </a:rPr>
              <a:t>itsWt</a:t>
            </a:r>
            <a:r>
              <a:rPr lang="en-US" sz="1600" dirty="0" smtClean="0">
                <a:latin typeface="Courier New" pitchFamily="49" charset="0"/>
              </a:rPr>
              <a:t>; }</a:t>
            </a:r>
          </a:p>
          <a:p>
            <a:pPr eaLnBrk="1" hangingPunct="1">
              <a:lnSpc>
                <a:spcPct val="80000"/>
              </a:lnSpc>
              <a:spcBef>
                <a:spcPct val="0"/>
              </a:spcBef>
              <a:buFontTx/>
              <a:buNone/>
            </a:pPr>
            <a:endParaRPr lang="en-US" sz="1600" dirty="0" smtClean="0">
              <a:latin typeface="Courier New" pitchFamily="49" charset="0"/>
            </a:endParaRPr>
          </a:p>
          <a:p>
            <a:pPr eaLnBrk="1" hangingPunct="1">
              <a:lnSpc>
                <a:spcPct val="80000"/>
              </a:lnSpc>
              <a:spcBef>
                <a:spcPct val="0"/>
              </a:spcBef>
              <a:buFontTx/>
              <a:buNone/>
            </a:pPr>
            <a:r>
              <a:rPr lang="en-US" sz="1600" dirty="0" smtClean="0">
                <a:latin typeface="Courier New" pitchFamily="49" charset="0"/>
              </a:rPr>
              <a:t>     // implementation functions </a:t>
            </a:r>
          </a:p>
          <a:p>
            <a:pPr eaLnBrk="1" hangingPunct="1">
              <a:lnSpc>
                <a:spcPct val="80000"/>
              </a:lnSpc>
              <a:spcBef>
                <a:spcPct val="0"/>
              </a:spcBef>
              <a:buFontTx/>
              <a:buNone/>
            </a:pPr>
            <a:r>
              <a:rPr lang="en-US" sz="1600" dirty="0" smtClean="0">
                <a:latin typeface="Courier New" pitchFamily="49" charset="0"/>
              </a:rPr>
              <a:t>     void speak() </a:t>
            </a:r>
            <a:r>
              <a:rPr lang="en-US" sz="1600" dirty="0" err="1" smtClean="0">
                <a:latin typeface="Courier New" pitchFamily="49" charset="0"/>
              </a:rPr>
              <a:t>const</a:t>
            </a:r>
            <a:r>
              <a:rPr lang="en-US" sz="1600" dirty="0" smtClean="0">
                <a:latin typeface="Courier New" pitchFamily="49" charset="0"/>
              </a:rPr>
              <a:t>{ </a:t>
            </a:r>
            <a:r>
              <a:rPr lang="en-US" sz="1600" dirty="0" err="1" smtClean="0">
                <a:latin typeface="Courier New" pitchFamily="49" charset="0"/>
              </a:rPr>
              <a:t>cout</a:t>
            </a:r>
            <a:r>
              <a:rPr lang="en-US" sz="1600" dirty="0" smtClean="0">
                <a:latin typeface="Courier New" pitchFamily="49" charset="0"/>
              </a:rPr>
              <a:t> &lt;&lt; "mammal sound!\n";}</a:t>
            </a:r>
          </a:p>
          <a:p>
            <a:pPr eaLnBrk="1" hangingPunct="1">
              <a:lnSpc>
                <a:spcPct val="80000"/>
              </a:lnSpc>
              <a:spcBef>
                <a:spcPct val="0"/>
              </a:spcBef>
              <a:buFontTx/>
              <a:buNone/>
            </a:pPr>
            <a:r>
              <a:rPr lang="en-US" sz="1600" dirty="0" smtClean="0">
                <a:latin typeface="Courier New" pitchFamily="49" charset="0"/>
              </a:rPr>
              <a:t>     void sleep() </a:t>
            </a:r>
            <a:r>
              <a:rPr lang="en-US" sz="1600" dirty="0" err="1" smtClean="0">
                <a:latin typeface="Courier New" pitchFamily="49" charset="0"/>
              </a:rPr>
              <a:t>const</a:t>
            </a:r>
            <a:r>
              <a:rPr lang="en-US" sz="1600" dirty="0" smtClean="0">
                <a:latin typeface="Courier New" pitchFamily="49" charset="0"/>
              </a:rPr>
              <a:t>{ </a:t>
            </a:r>
            <a:r>
              <a:rPr lang="en-US" sz="1600" dirty="0" err="1" smtClean="0">
                <a:latin typeface="Courier New" pitchFamily="49" charset="0"/>
              </a:rPr>
              <a:t>cout</a:t>
            </a:r>
            <a:r>
              <a:rPr lang="en-US" sz="1600" dirty="0" smtClean="0">
                <a:latin typeface="Courier New" pitchFamily="49" charset="0"/>
              </a:rPr>
              <a:t> &lt;&lt; </a:t>
            </a:r>
            <a:r>
              <a:rPr lang="en-US" sz="1600" dirty="0" err="1" smtClean="0">
                <a:latin typeface="Courier New" pitchFamily="49" charset="0"/>
              </a:rPr>
              <a:t>zzzzzzzzzzzz</a:t>
            </a:r>
            <a:r>
              <a:rPr lang="en-US" sz="1600" dirty="0" smtClean="0">
                <a:latin typeface="Courier New" pitchFamily="49" charset="0"/>
              </a:rPr>
              <a:t>!\n"; }</a:t>
            </a:r>
          </a:p>
          <a:p>
            <a:pPr eaLnBrk="1" hangingPunct="1">
              <a:lnSpc>
                <a:spcPct val="80000"/>
              </a:lnSpc>
              <a:spcBef>
                <a:spcPct val="0"/>
              </a:spcBef>
              <a:buFontTx/>
              <a:buNone/>
            </a:pPr>
            <a:endParaRPr lang="en-US" sz="1600" dirty="0" smtClean="0">
              <a:latin typeface="Courier New" pitchFamily="49" charset="0"/>
            </a:endParaRPr>
          </a:p>
          <a:p>
            <a:pPr eaLnBrk="1" hangingPunct="1">
              <a:lnSpc>
                <a:spcPct val="80000"/>
              </a:lnSpc>
              <a:spcBef>
                <a:spcPct val="0"/>
              </a:spcBef>
              <a:buFontTx/>
              <a:buNone/>
            </a:pPr>
            <a:r>
              <a:rPr lang="en-US" sz="1600" dirty="0" smtClean="0">
                <a:latin typeface="Courier New" pitchFamily="49" charset="0"/>
              </a:rPr>
              <a:t>   protected:</a:t>
            </a:r>
          </a:p>
          <a:p>
            <a:pPr eaLnBrk="1" hangingPunct="1">
              <a:lnSpc>
                <a:spcPct val="80000"/>
              </a:lnSpc>
              <a:spcBef>
                <a:spcPct val="0"/>
              </a:spcBef>
              <a:buFontTx/>
              <a:buNone/>
            </a:pPr>
            <a:r>
              <a:rPr lang="en-US" sz="1600" dirty="0" smtClean="0">
                <a:latin typeface="Courier New" pitchFamily="49" charset="0"/>
              </a:rPr>
              <a:t>     </a:t>
            </a:r>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itsAge</a:t>
            </a:r>
            <a:r>
              <a:rPr lang="en-US" sz="1600" dirty="0" smtClean="0">
                <a:latin typeface="Courier New" pitchFamily="49" charset="0"/>
              </a:rPr>
              <a:t>, </a:t>
            </a:r>
            <a:r>
              <a:rPr lang="en-US" sz="1600" dirty="0" err="1" smtClean="0">
                <a:latin typeface="Courier New" pitchFamily="49" charset="0"/>
              </a:rPr>
              <a:t>itsWt</a:t>
            </a:r>
            <a:r>
              <a:rPr lang="en-US" sz="1600" dirty="0" smtClean="0">
                <a:latin typeface="Courier New" pitchFamily="49" charset="0"/>
              </a:rPr>
              <a:t>;</a:t>
            </a:r>
          </a:p>
          <a:p>
            <a:pPr eaLnBrk="1" hangingPunct="1">
              <a:lnSpc>
                <a:spcPct val="80000"/>
              </a:lnSpc>
              <a:spcBef>
                <a:spcPct val="0"/>
              </a:spcBef>
              <a:buFontTx/>
              <a:buNone/>
            </a:pPr>
            <a:r>
              <a:rPr lang="en-US" sz="1600" dirty="0" smtClean="0">
                <a:latin typeface="Courier New" pitchFamily="49" charset="0"/>
              </a:rPr>
              <a:t>};</a:t>
            </a:r>
          </a:p>
          <a:p>
            <a:pPr eaLnBrk="1" hangingPunct="1">
              <a:lnSpc>
                <a:spcPct val="80000"/>
              </a:lnSpc>
              <a:spcBef>
                <a:spcPct val="0"/>
              </a:spcBef>
              <a:buFontTx/>
              <a:buNone/>
            </a:pPr>
            <a:endParaRPr lang="en-US" sz="1600" dirty="0" smtClean="0">
              <a:latin typeface="Courier New" pitchFamily="49" charset="0"/>
            </a:endParaRPr>
          </a:p>
        </p:txBody>
      </p:sp>
      <p:sp>
        <p:nvSpPr>
          <p:cNvPr id="860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1F81728-F1DE-4F63-A953-E6D6C88477DC}" type="slidenum">
              <a:rPr lang="en-US" sz="1400" smtClean="0"/>
              <a:pPr eaLnBrk="1" hangingPunct="1"/>
              <a:t>13</a:t>
            </a:fld>
            <a:endParaRPr lang="en-US" sz="1400" smtClean="0"/>
          </a:p>
        </p:txBody>
      </p:sp>
    </p:spTree>
    <p:extLst>
      <p:ext uri="{BB962C8B-B14F-4D97-AF65-F5344CB8AC3E}">
        <p14:creationId xmlns:p14="http://schemas.microsoft.com/office/powerpoint/2010/main" val="1777896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885D99C-CEB1-4852-B11E-EE1D06205A88}" type="slidenum">
              <a:rPr lang="en-US" sz="1400" smtClean="0"/>
              <a:pPr eaLnBrk="1" hangingPunct="1"/>
              <a:t>14</a:t>
            </a:fld>
            <a:endParaRPr lang="en-US" sz="1400" smtClean="0"/>
          </a:p>
        </p:txBody>
      </p:sp>
      <p:sp>
        <p:nvSpPr>
          <p:cNvPr id="87044" name="Rectangle 3"/>
          <p:cNvSpPr>
            <a:spLocks noGrp="1" noChangeArrowheads="1"/>
          </p:cNvSpPr>
          <p:nvPr>
            <p:ph idx="4294967295"/>
          </p:nvPr>
        </p:nvSpPr>
        <p:spPr>
          <a:xfrm>
            <a:off x="533400" y="1600200"/>
            <a:ext cx="7848600" cy="4525963"/>
          </a:xfrm>
        </p:spPr>
        <p:txBody>
          <a:bodyPr>
            <a:normAutofit/>
          </a:bodyPr>
          <a:lstStyle/>
          <a:p>
            <a:pPr eaLnBrk="1" hangingPunct="1">
              <a:lnSpc>
                <a:spcPct val="80000"/>
              </a:lnSpc>
              <a:spcBef>
                <a:spcPct val="0"/>
              </a:spcBef>
              <a:buFontTx/>
              <a:buNone/>
            </a:pPr>
            <a:r>
              <a:rPr lang="en-US" sz="1600" dirty="0" smtClean="0">
                <a:latin typeface="Courier New" pitchFamily="49" charset="0"/>
              </a:rPr>
              <a:t>class dog : public mammal</a:t>
            </a:r>
          </a:p>
          <a:p>
            <a:pPr eaLnBrk="1" hangingPunct="1">
              <a:lnSpc>
                <a:spcPct val="80000"/>
              </a:lnSpc>
              <a:spcBef>
                <a:spcPct val="0"/>
              </a:spcBef>
              <a:buFontTx/>
              <a:buNone/>
            </a:pPr>
            <a:r>
              <a:rPr lang="en-US" sz="1600" dirty="0" smtClean="0">
                <a:latin typeface="Courier New" pitchFamily="49" charset="0"/>
              </a:rPr>
              <a:t>{</a:t>
            </a:r>
          </a:p>
          <a:p>
            <a:pPr eaLnBrk="1" hangingPunct="1">
              <a:lnSpc>
                <a:spcPct val="80000"/>
              </a:lnSpc>
              <a:spcBef>
                <a:spcPct val="0"/>
              </a:spcBef>
              <a:buFontTx/>
              <a:buNone/>
            </a:pPr>
            <a:r>
              <a:rPr lang="en-US" sz="1600" dirty="0" smtClean="0">
                <a:latin typeface="Courier New" pitchFamily="49" charset="0"/>
              </a:rPr>
              <a:t>   public:</a:t>
            </a:r>
          </a:p>
          <a:p>
            <a:pPr eaLnBrk="1" hangingPunct="1">
              <a:lnSpc>
                <a:spcPct val="80000"/>
              </a:lnSpc>
              <a:spcBef>
                <a:spcPct val="0"/>
              </a:spcBef>
              <a:buFontTx/>
              <a:buNone/>
            </a:pPr>
            <a:r>
              <a:rPr lang="en-US" sz="1600" dirty="0" smtClean="0">
                <a:latin typeface="Courier New" pitchFamily="49" charset="0"/>
              </a:rPr>
              <a:t>     // manager functions</a:t>
            </a:r>
          </a:p>
          <a:p>
            <a:pPr eaLnBrk="1" hangingPunct="1">
              <a:lnSpc>
                <a:spcPct val="80000"/>
              </a:lnSpc>
              <a:spcBef>
                <a:spcPct val="0"/>
              </a:spcBef>
              <a:buFontTx/>
              <a:buNone/>
            </a:pPr>
            <a:r>
              <a:rPr lang="en-US" sz="1600" dirty="0" smtClean="0">
                <a:latin typeface="Courier New" pitchFamily="49" charset="0"/>
              </a:rPr>
              <a:t>     dog( </a:t>
            </a:r>
            <a:r>
              <a:rPr lang="en-US" sz="1600" dirty="0" err="1" smtClean="0">
                <a:latin typeface="Courier New" pitchFamily="49" charset="0"/>
              </a:rPr>
              <a:t>int</a:t>
            </a:r>
            <a:r>
              <a:rPr lang="en-US" sz="1600" dirty="0" smtClean="0">
                <a:latin typeface="Courier New" pitchFamily="49" charset="0"/>
              </a:rPr>
              <a:t> age, </a:t>
            </a:r>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wt</a:t>
            </a:r>
            <a:r>
              <a:rPr lang="en-US" sz="1600" dirty="0" smtClean="0">
                <a:latin typeface="Courier New" pitchFamily="49" charset="0"/>
              </a:rPr>
              <a:t>, string name ) : </a:t>
            </a:r>
          </a:p>
          <a:p>
            <a:pPr eaLnBrk="1" hangingPunct="1">
              <a:lnSpc>
                <a:spcPct val="80000"/>
              </a:lnSpc>
              <a:spcBef>
                <a:spcPct val="0"/>
              </a:spcBef>
              <a:buFontTx/>
              <a:buNone/>
            </a:pPr>
            <a:r>
              <a:rPr lang="en-US" sz="1600" dirty="0" smtClean="0">
                <a:latin typeface="Courier New" pitchFamily="49" charset="0"/>
              </a:rPr>
              <a:t>     mammal( age, </a:t>
            </a:r>
            <a:r>
              <a:rPr lang="en-US" sz="1600" dirty="0" err="1" smtClean="0">
                <a:latin typeface="Courier New" pitchFamily="49" charset="0"/>
              </a:rPr>
              <a:t>wt</a:t>
            </a:r>
            <a:r>
              <a:rPr lang="en-US" sz="1600" dirty="0" smtClean="0">
                <a:latin typeface="Courier New" pitchFamily="49" charset="0"/>
              </a:rPr>
              <a:t> ) </a:t>
            </a:r>
          </a:p>
          <a:p>
            <a:pPr eaLnBrk="1" hangingPunct="1">
              <a:lnSpc>
                <a:spcPct val="80000"/>
              </a:lnSpc>
              <a:spcBef>
                <a:spcPct val="0"/>
              </a:spcBef>
              <a:buFontTx/>
              <a:buNone/>
            </a:pPr>
            <a:r>
              <a:rPr lang="en-US" sz="1600" dirty="0" smtClean="0">
                <a:latin typeface="Courier New" pitchFamily="49" charset="0"/>
              </a:rPr>
              <a:t>                 { </a:t>
            </a:r>
            <a:r>
              <a:rPr lang="en-US" sz="1600" dirty="0" err="1" smtClean="0">
                <a:latin typeface="Courier New" pitchFamily="49" charset="0"/>
              </a:rPr>
              <a:t>itsName</a:t>
            </a:r>
            <a:r>
              <a:rPr lang="en-US" sz="1600" dirty="0" smtClean="0">
                <a:latin typeface="Courier New" pitchFamily="49" charset="0"/>
              </a:rPr>
              <a:t> = name; }</a:t>
            </a:r>
          </a:p>
          <a:p>
            <a:pPr eaLnBrk="1" hangingPunct="1">
              <a:lnSpc>
                <a:spcPct val="80000"/>
              </a:lnSpc>
              <a:spcBef>
                <a:spcPct val="0"/>
              </a:spcBef>
              <a:buFontTx/>
              <a:buNone/>
            </a:pPr>
            <a:r>
              <a:rPr lang="en-US" sz="1600" dirty="0" smtClean="0">
                <a:latin typeface="Courier New" pitchFamily="49" charset="0"/>
              </a:rPr>
              <a:t>     dog( </a:t>
            </a:r>
            <a:r>
              <a:rPr lang="en-US" sz="1600" dirty="0" err="1" smtClean="0">
                <a:latin typeface="Courier New" pitchFamily="49" charset="0"/>
              </a:rPr>
              <a:t>int</a:t>
            </a:r>
            <a:r>
              <a:rPr lang="en-US" sz="1600" dirty="0" smtClean="0">
                <a:latin typeface="Courier New" pitchFamily="49" charset="0"/>
              </a:rPr>
              <a:t> age=0, </a:t>
            </a:r>
            <a:r>
              <a:rPr lang="en-US" sz="1600" dirty="0" err="1" smtClean="0">
                <a:latin typeface="Courier New" pitchFamily="49" charset="0"/>
              </a:rPr>
              <a:t>int</a:t>
            </a:r>
            <a:r>
              <a:rPr lang="en-US" sz="1600" dirty="0" smtClean="0">
                <a:latin typeface="Courier New" pitchFamily="49" charset="0"/>
              </a:rPr>
              <a:t> </a:t>
            </a:r>
            <a:r>
              <a:rPr lang="en-US" sz="1600" dirty="0" err="1" smtClean="0">
                <a:latin typeface="Courier New" pitchFamily="49" charset="0"/>
              </a:rPr>
              <a:t>wt</a:t>
            </a:r>
            <a:r>
              <a:rPr lang="en-US" sz="1600" dirty="0" smtClean="0">
                <a:latin typeface="Courier New" pitchFamily="49" charset="0"/>
              </a:rPr>
              <a:t>=0 ) : mammal(</a:t>
            </a:r>
            <a:r>
              <a:rPr lang="en-US" sz="1600" dirty="0" err="1" smtClean="0">
                <a:latin typeface="Courier New" pitchFamily="49" charset="0"/>
              </a:rPr>
              <a:t>age,wt</a:t>
            </a:r>
            <a:r>
              <a:rPr lang="en-US" sz="1600" dirty="0" smtClean="0">
                <a:latin typeface="Courier New" pitchFamily="49" charset="0"/>
              </a:rPr>
              <a:t>) </a:t>
            </a:r>
          </a:p>
          <a:p>
            <a:pPr eaLnBrk="1" hangingPunct="1">
              <a:lnSpc>
                <a:spcPct val="80000"/>
              </a:lnSpc>
              <a:spcBef>
                <a:spcPct val="0"/>
              </a:spcBef>
              <a:buFontTx/>
              <a:buNone/>
            </a:pPr>
            <a:r>
              <a:rPr lang="en-US" sz="1600" dirty="0" smtClean="0">
                <a:latin typeface="Courier New" pitchFamily="49" charset="0"/>
              </a:rPr>
              <a:t>                 { </a:t>
            </a:r>
            <a:r>
              <a:rPr lang="en-US" sz="1600" dirty="0" err="1" smtClean="0">
                <a:latin typeface="Courier New" pitchFamily="49" charset="0"/>
              </a:rPr>
              <a:t>itsName</a:t>
            </a:r>
            <a:r>
              <a:rPr lang="en-US" sz="1600" dirty="0" smtClean="0">
                <a:latin typeface="Courier New" pitchFamily="49" charset="0"/>
              </a:rPr>
              <a:t> = ""; }</a:t>
            </a:r>
          </a:p>
          <a:p>
            <a:pPr eaLnBrk="1" hangingPunct="1">
              <a:lnSpc>
                <a:spcPct val="80000"/>
              </a:lnSpc>
              <a:spcBef>
                <a:spcPct val="0"/>
              </a:spcBef>
              <a:buFontTx/>
              <a:buNone/>
            </a:pPr>
            <a:r>
              <a:rPr lang="en-US" sz="1600" dirty="0" smtClean="0">
                <a:latin typeface="Courier New" pitchFamily="49" charset="0"/>
              </a:rPr>
              <a:t>     ~dog() { } // nothing to do</a:t>
            </a:r>
          </a:p>
          <a:p>
            <a:pPr eaLnBrk="1" hangingPunct="1">
              <a:lnSpc>
                <a:spcPct val="80000"/>
              </a:lnSpc>
              <a:spcBef>
                <a:spcPct val="0"/>
              </a:spcBef>
              <a:buFontTx/>
              <a:buNone/>
            </a:pPr>
            <a:endParaRPr lang="en-US" sz="1600" dirty="0" smtClean="0">
              <a:latin typeface="Courier New" pitchFamily="49" charset="0"/>
            </a:endParaRPr>
          </a:p>
          <a:p>
            <a:pPr eaLnBrk="1" hangingPunct="1">
              <a:lnSpc>
                <a:spcPct val="80000"/>
              </a:lnSpc>
              <a:spcBef>
                <a:spcPct val="0"/>
              </a:spcBef>
              <a:buFontTx/>
              <a:buNone/>
            </a:pPr>
            <a:r>
              <a:rPr lang="en-US" sz="1600" dirty="0" smtClean="0">
                <a:latin typeface="Courier New" pitchFamily="49" charset="0"/>
              </a:rPr>
              <a:t>     // implementation function</a:t>
            </a:r>
          </a:p>
          <a:p>
            <a:pPr eaLnBrk="1" hangingPunct="1">
              <a:lnSpc>
                <a:spcPct val="80000"/>
              </a:lnSpc>
              <a:spcBef>
                <a:spcPct val="0"/>
              </a:spcBef>
              <a:buFontTx/>
              <a:buNone/>
            </a:pPr>
            <a:r>
              <a:rPr lang="en-US" sz="1600" dirty="0" smtClean="0">
                <a:latin typeface="Courier New" pitchFamily="49" charset="0"/>
              </a:rPr>
              <a:t>     void speak() </a:t>
            </a:r>
            <a:r>
              <a:rPr lang="en-US" sz="1600" dirty="0" err="1" smtClean="0">
                <a:latin typeface="Courier New" pitchFamily="49" charset="0"/>
              </a:rPr>
              <a:t>const</a:t>
            </a:r>
            <a:r>
              <a:rPr lang="en-US" sz="1600" dirty="0" smtClean="0">
                <a:latin typeface="Courier New" pitchFamily="49" charset="0"/>
              </a:rPr>
              <a:t> { </a:t>
            </a:r>
            <a:r>
              <a:rPr lang="en-US" sz="1600" dirty="0" err="1" smtClean="0">
                <a:latin typeface="Courier New" pitchFamily="49" charset="0"/>
              </a:rPr>
              <a:t>cout</a:t>
            </a:r>
            <a:r>
              <a:rPr lang="en-US" sz="1600" dirty="0" smtClean="0">
                <a:latin typeface="Courier New" pitchFamily="49" charset="0"/>
              </a:rPr>
              <a:t> &lt;&lt; "ARF ARF\n"; }</a:t>
            </a:r>
          </a:p>
          <a:p>
            <a:pPr eaLnBrk="1" hangingPunct="1">
              <a:lnSpc>
                <a:spcPct val="80000"/>
              </a:lnSpc>
              <a:spcBef>
                <a:spcPct val="0"/>
              </a:spcBef>
              <a:buFontTx/>
              <a:buNone/>
            </a:pPr>
            <a:r>
              <a:rPr lang="en-US" sz="1600" dirty="0" smtClean="0">
                <a:latin typeface="Courier New" pitchFamily="49" charset="0"/>
              </a:rPr>
              <a:t>     void wagtail() </a:t>
            </a:r>
            <a:r>
              <a:rPr lang="en-US" sz="1600" dirty="0" err="1" smtClean="0">
                <a:latin typeface="Courier New" pitchFamily="49" charset="0"/>
              </a:rPr>
              <a:t>const</a:t>
            </a:r>
            <a:r>
              <a:rPr lang="en-US" sz="1600" dirty="0" smtClean="0">
                <a:latin typeface="Courier New" pitchFamily="49" charset="0"/>
              </a:rPr>
              <a:t> { </a:t>
            </a:r>
            <a:r>
              <a:rPr lang="en-US" sz="1600" dirty="0" err="1" smtClean="0">
                <a:latin typeface="Courier New" pitchFamily="49" charset="0"/>
              </a:rPr>
              <a:t>cout</a:t>
            </a:r>
            <a:r>
              <a:rPr lang="en-US" sz="1600" dirty="0" smtClean="0">
                <a:latin typeface="Courier New" pitchFamily="49" charset="0"/>
              </a:rPr>
              <a:t> &lt;&lt; "wag </a:t>
            </a:r>
            <a:r>
              <a:rPr lang="en-US" sz="1600" dirty="0" err="1" smtClean="0">
                <a:latin typeface="Courier New" pitchFamily="49" charset="0"/>
              </a:rPr>
              <a:t>wag</a:t>
            </a:r>
            <a:r>
              <a:rPr lang="en-US" sz="1600" dirty="0" smtClean="0">
                <a:latin typeface="Courier New" pitchFamily="49" charset="0"/>
              </a:rPr>
              <a:t> wag\n"; }</a:t>
            </a:r>
          </a:p>
          <a:p>
            <a:pPr eaLnBrk="1" hangingPunct="1">
              <a:lnSpc>
                <a:spcPct val="80000"/>
              </a:lnSpc>
              <a:spcBef>
                <a:spcPct val="0"/>
              </a:spcBef>
              <a:buFontTx/>
              <a:buNone/>
            </a:pPr>
            <a:endParaRPr lang="en-US" sz="1600" dirty="0" smtClean="0">
              <a:latin typeface="Courier New" pitchFamily="49" charset="0"/>
            </a:endParaRPr>
          </a:p>
          <a:p>
            <a:pPr eaLnBrk="1" hangingPunct="1">
              <a:lnSpc>
                <a:spcPct val="80000"/>
              </a:lnSpc>
              <a:spcBef>
                <a:spcPct val="0"/>
              </a:spcBef>
              <a:buFontTx/>
              <a:buNone/>
            </a:pPr>
            <a:r>
              <a:rPr lang="en-US" sz="1600" dirty="0" smtClean="0">
                <a:latin typeface="Courier New" pitchFamily="49" charset="0"/>
              </a:rPr>
              <a:t>   private:</a:t>
            </a:r>
          </a:p>
          <a:p>
            <a:pPr eaLnBrk="1" hangingPunct="1">
              <a:lnSpc>
                <a:spcPct val="80000"/>
              </a:lnSpc>
              <a:spcBef>
                <a:spcPct val="0"/>
              </a:spcBef>
              <a:buFontTx/>
              <a:buNone/>
            </a:pPr>
            <a:r>
              <a:rPr lang="en-US" sz="1600" dirty="0" smtClean="0">
                <a:latin typeface="Courier New" pitchFamily="49" charset="0"/>
              </a:rPr>
              <a:t>     string </a:t>
            </a:r>
            <a:r>
              <a:rPr lang="en-US" sz="1600" dirty="0" err="1" smtClean="0">
                <a:latin typeface="Courier New" pitchFamily="49" charset="0"/>
              </a:rPr>
              <a:t>itsName</a:t>
            </a:r>
            <a:r>
              <a:rPr lang="en-US" sz="1600" dirty="0" smtClean="0">
                <a:latin typeface="Courier New" pitchFamily="49" charset="0"/>
              </a:rPr>
              <a:t>;</a:t>
            </a:r>
          </a:p>
          <a:p>
            <a:pPr eaLnBrk="1" hangingPunct="1">
              <a:lnSpc>
                <a:spcPct val="80000"/>
              </a:lnSpc>
              <a:spcBef>
                <a:spcPct val="0"/>
              </a:spcBef>
              <a:buFontTx/>
              <a:buNone/>
            </a:pPr>
            <a:r>
              <a:rPr lang="en-US" sz="1600" dirty="0" smtClean="0">
                <a:latin typeface="Courier New" pitchFamily="49" charset="0"/>
              </a:rPr>
              <a:t>};</a:t>
            </a:r>
          </a:p>
          <a:p>
            <a:pPr eaLnBrk="1" hangingPunct="1">
              <a:buFontTx/>
              <a:buNone/>
            </a:pPr>
            <a:endParaRPr lang="en-US" sz="1600" dirty="0" smtClean="0">
              <a:latin typeface="Courier New" pitchFamily="49" charset="0"/>
            </a:endParaRPr>
          </a:p>
        </p:txBody>
      </p:sp>
      <p:sp>
        <p:nvSpPr>
          <p:cNvPr id="2" name="Başlık 1"/>
          <p:cNvSpPr>
            <a:spLocks noGrp="1"/>
          </p:cNvSpPr>
          <p:nvPr>
            <p:ph type="title" idx="4294967295"/>
          </p:nvPr>
        </p:nvSpPr>
        <p:spPr>
          <a:xfrm>
            <a:off x="0" y="274638"/>
            <a:ext cx="8229600" cy="1143000"/>
          </a:xfrm>
        </p:spPr>
        <p:txBody>
          <a:bodyPr/>
          <a:lstStyle/>
          <a:p>
            <a:r>
              <a:rPr lang="tr-TR" smtClean="0"/>
              <a:t> </a:t>
            </a:r>
            <a:endParaRPr lang="tr-TR"/>
          </a:p>
        </p:txBody>
      </p:sp>
    </p:spTree>
    <p:extLst>
      <p:ext uri="{BB962C8B-B14F-4D97-AF65-F5344CB8AC3E}">
        <p14:creationId xmlns:p14="http://schemas.microsoft.com/office/powerpoint/2010/main" val="2645687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932BD56-53FB-4832-BCF4-1AAFC379B4B1}" type="slidenum">
              <a:rPr lang="en-US" sz="1400" smtClean="0"/>
              <a:pPr eaLnBrk="1" hangingPunct="1"/>
              <a:t>15</a:t>
            </a:fld>
            <a:endParaRPr lang="en-US" sz="1400" smtClean="0"/>
          </a:p>
        </p:txBody>
      </p:sp>
      <p:sp>
        <p:nvSpPr>
          <p:cNvPr id="88068" name="Rectangle 3"/>
          <p:cNvSpPr>
            <a:spLocks noChangeArrowheads="1"/>
          </p:cNvSpPr>
          <p:nvPr/>
        </p:nvSpPr>
        <p:spPr bwMode="auto">
          <a:xfrm>
            <a:off x="737991" y="1600200"/>
            <a:ext cx="7391400"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5000"/>
              </a:lnSpc>
            </a:pPr>
            <a:r>
              <a:rPr lang="en-US" sz="1500" dirty="0" err="1">
                <a:latin typeface="Courier New" pitchFamily="49" charset="0"/>
              </a:rPr>
              <a:t>int</a:t>
            </a:r>
            <a:r>
              <a:rPr lang="en-US" sz="1500" dirty="0">
                <a:latin typeface="Courier New" pitchFamily="49" charset="0"/>
              </a:rPr>
              <a:t> main()</a:t>
            </a:r>
          </a:p>
          <a:p>
            <a:pPr>
              <a:lnSpc>
                <a:spcPct val="95000"/>
              </a:lnSpc>
            </a:pPr>
            <a:r>
              <a:rPr lang="en-US" sz="1500" dirty="0">
                <a:latin typeface="Courier New" pitchFamily="49" charset="0"/>
              </a:rPr>
              <a:t>{</a:t>
            </a:r>
          </a:p>
          <a:p>
            <a:pPr>
              <a:lnSpc>
                <a:spcPct val="95000"/>
              </a:lnSpc>
            </a:pPr>
            <a:r>
              <a:rPr lang="en-US" sz="1500" dirty="0">
                <a:latin typeface="Courier New" pitchFamily="49" charset="0"/>
              </a:rPr>
              <a:t>   dog bowser(3, 25, "Bowser");</a:t>
            </a:r>
          </a:p>
          <a:p>
            <a:pPr>
              <a:lnSpc>
                <a:spcPct val="95000"/>
              </a:lnSpc>
            </a:pPr>
            <a:endParaRPr lang="en-US" sz="1500" dirty="0">
              <a:latin typeface="Courier New" pitchFamily="49" charset="0"/>
            </a:endParaRPr>
          </a:p>
          <a:p>
            <a:pPr>
              <a:lnSpc>
                <a:spcPct val="95000"/>
              </a:lnSpc>
            </a:pPr>
            <a:r>
              <a:rPr lang="en-US" sz="1500" dirty="0">
                <a:latin typeface="Courier New" pitchFamily="49" charset="0"/>
              </a:rPr>
              <a:t>   </a:t>
            </a:r>
            <a:r>
              <a:rPr lang="en-US" sz="1500" dirty="0" err="1">
                <a:latin typeface="Courier New" pitchFamily="49" charset="0"/>
              </a:rPr>
              <a:t>bowser.speak</a:t>
            </a:r>
            <a:r>
              <a:rPr lang="en-US" sz="1500" dirty="0">
                <a:latin typeface="Courier New" pitchFamily="49" charset="0"/>
              </a:rPr>
              <a:t>();</a:t>
            </a:r>
          </a:p>
          <a:p>
            <a:pPr>
              <a:lnSpc>
                <a:spcPct val="95000"/>
              </a:lnSpc>
            </a:pPr>
            <a:r>
              <a:rPr lang="en-US" sz="1500" dirty="0">
                <a:latin typeface="Courier New" pitchFamily="49" charset="0"/>
              </a:rPr>
              <a:t>   </a:t>
            </a:r>
            <a:r>
              <a:rPr lang="en-US" sz="1500" dirty="0" err="1">
                <a:latin typeface="Courier New" pitchFamily="49" charset="0"/>
              </a:rPr>
              <a:t>bowser.mammal</a:t>
            </a:r>
            <a:r>
              <a:rPr lang="en-US" sz="1500" dirty="0">
                <a:latin typeface="Courier New" pitchFamily="49" charset="0"/>
              </a:rPr>
              <a:t> :: speak();</a:t>
            </a:r>
          </a:p>
          <a:p>
            <a:pPr>
              <a:lnSpc>
                <a:spcPct val="95000"/>
              </a:lnSpc>
            </a:pPr>
            <a:r>
              <a:rPr lang="en-US" sz="1500" dirty="0">
                <a:latin typeface="Courier New" pitchFamily="49" charset="0"/>
              </a:rPr>
              <a:t>   </a:t>
            </a:r>
            <a:r>
              <a:rPr lang="en-US" sz="1500" dirty="0" err="1">
                <a:latin typeface="Courier New" pitchFamily="49" charset="0"/>
              </a:rPr>
              <a:t>bowser.wagtail</a:t>
            </a:r>
            <a:r>
              <a:rPr lang="en-US" sz="1500" dirty="0">
                <a:latin typeface="Courier New" pitchFamily="49" charset="0"/>
              </a:rPr>
              <a:t>();</a:t>
            </a:r>
          </a:p>
          <a:p>
            <a:pPr>
              <a:lnSpc>
                <a:spcPct val="95000"/>
              </a:lnSpc>
            </a:pPr>
            <a:r>
              <a:rPr lang="en-US" sz="1500" dirty="0">
                <a:latin typeface="Courier New" pitchFamily="49" charset="0"/>
              </a:rPr>
              <a:t>   </a:t>
            </a:r>
            <a:r>
              <a:rPr lang="en-US" sz="1500" dirty="0" err="1">
                <a:latin typeface="Courier New" pitchFamily="49" charset="0"/>
              </a:rPr>
              <a:t>bowser.sleep</a:t>
            </a:r>
            <a:r>
              <a:rPr lang="en-US" sz="1500" dirty="0">
                <a:latin typeface="Courier New" pitchFamily="49" charset="0"/>
              </a:rPr>
              <a:t>();</a:t>
            </a:r>
          </a:p>
          <a:p>
            <a:pPr>
              <a:lnSpc>
                <a:spcPct val="95000"/>
              </a:lnSpc>
            </a:pPr>
            <a:endParaRPr lang="en-US" sz="1500" dirty="0">
              <a:latin typeface="Courier New" pitchFamily="49" charset="0"/>
            </a:endParaRPr>
          </a:p>
          <a:p>
            <a:pPr>
              <a:lnSpc>
                <a:spcPct val="95000"/>
              </a:lnSpc>
            </a:pPr>
            <a:r>
              <a:rPr lang="en-US" sz="1500" dirty="0">
                <a:latin typeface="Courier New" pitchFamily="49" charset="0"/>
              </a:rPr>
              <a:t>   </a:t>
            </a:r>
            <a:r>
              <a:rPr lang="en-US" sz="1500" dirty="0" err="1">
                <a:latin typeface="Courier New" pitchFamily="49" charset="0"/>
              </a:rPr>
              <a:t>cout</a:t>
            </a:r>
            <a:r>
              <a:rPr lang="en-US" sz="1500" dirty="0">
                <a:latin typeface="Courier New" pitchFamily="49" charset="0"/>
              </a:rPr>
              <a:t> &lt;&lt; "bowser is " &lt;&lt; </a:t>
            </a:r>
            <a:r>
              <a:rPr lang="en-US" sz="1500" dirty="0" err="1">
                <a:latin typeface="Courier New" pitchFamily="49" charset="0"/>
              </a:rPr>
              <a:t>bowser.getAge</a:t>
            </a:r>
            <a:r>
              <a:rPr lang="en-US" sz="1500" dirty="0">
                <a:latin typeface="Courier New" pitchFamily="49" charset="0"/>
              </a:rPr>
              <a:t>() &lt;&lt; " years old!" &lt;&lt; </a:t>
            </a:r>
            <a:r>
              <a:rPr lang="en-US" sz="1500" dirty="0" err="1">
                <a:latin typeface="Courier New" pitchFamily="49" charset="0"/>
              </a:rPr>
              <a:t>endl</a:t>
            </a:r>
            <a:r>
              <a:rPr lang="en-US" sz="1500" dirty="0">
                <a:latin typeface="Courier New" pitchFamily="49" charset="0"/>
              </a:rPr>
              <a:t>;</a:t>
            </a:r>
          </a:p>
          <a:p>
            <a:pPr>
              <a:lnSpc>
                <a:spcPct val="95000"/>
              </a:lnSpc>
            </a:pPr>
            <a:r>
              <a:rPr lang="en-US" sz="1500" dirty="0">
                <a:latin typeface="Courier New" pitchFamily="49" charset="0"/>
              </a:rPr>
              <a:t>   return 0;</a:t>
            </a:r>
          </a:p>
          <a:p>
            <a:pPr>
              <a:lnSpc>
                <a:spcPct val="95000"/>
              </a:lnSpc>
            </a:pPr>
            <a:r>
              <a:rPr lang="en-US" sz="1500" dirty="0" smtClean="0">
                <a:latin typeface="Courier New" pitchFamily="49" charset="0"/>
              </a:rPr>
              <a:t>}</a:t>
            </a:r>
            <a:endParaRPr lang="en-US" sz="1500" dirty="0">
              <a:latin typeface="Courier New" pitchFamily="49" charset="0"/>
            </a:endParaRPr>
          </a:p>
          <a:p>
            <a:pPr>
              <a:lnSpc>
                <a:spcPct val="95000"/>
              </a:lnSpc>
            </a:pPr>
            <a:r>
              <a:rPr lang="en-US" sz="1500" u="sng" dirty="0"/>
              <a:t>Here is the output of the sample code: </a:t>
            </a:r>
          </a:p>
          <a:p>
            <a:pPr>
              <a:lnSpc>
                <a:spcPct val="95000"/>
              </a:lnSpc>
            </a:pPr>
            <a:endParaRPr lang="en-US" sz="1500" u="sng" dirty="0"/>
          </a:p>
          <a:p>
            <a:pPr>
              <a:lnSpc>
                <a:spcPct val="95000"/>
              </a:lnSpc>
            </a:pPr>
            <a:r>
              <a:rPr lang="en-US" sz="1500" dirty="0">
                <a:latin typeface="Courier New" pitchFamily="49" charset="0"/>
              </a:rPr>
              <a:t>          ARF </a:t>
            </a:r>
            <a:r>
              <a:rPr lang="en-US" sz="1500" dirty="0" err="1">
                <a:latin typeface="Courier New" pitchFamily="49" charset="0"/>
              </a:rPr>
              <a:t>ARF</a:t>
            </a:r>
            <a:endParaRPr lang="en-US" sz="1500" dirty="0">
              <a:latin typeface="Courier New" pitchFamily="49" charset="0"/>
            </a:endParaRPr>
          </a:p>
          <a:p>
            <a:pPr>
              <a:lnSpc>
                <a:spcPct val="95000"/>
              </a:lnSpc>
            </a:pPr>
            <a:r>
              <a:rPr lang="en-US" sz="1500" dirty="0">
                <a:latin typeface="Courier New" pitchFamily="49" charset="0"/>
              </a:rPr>
              <a:t>          mammal sound!</a:t>
            </a:r>
          </a:p>
          <a:p>
            <a:pPr>
              <a:lnSpc>
                <a:spcPct val="95000"/>
              </a:lnSpc>
            </a:pPr>
            <a:r>
              <a:rPr lang="en-US" sz="1500" dirty="0">
                <a:latin typeface="Courier New" pitchFamily="49" charset="0"/>
              </a:rPr>
              <a:t>          wag </a:t>
            </a:r>
            <a:r>
              <a:rPr lang="en-US" sz="1500" dirty="0" err="1">
                <a:latin typeface="Courier New" pitchFamily="49" charset="0"/>
              </a:rPr>
              <a:t>wag</a:t>
            </a:r>
            <a:r>
              <a:rPr lang="en-US" sz="1500" dirty="0">
                <a:latin typeface="Courier New" pitchFamily="49" charset="0"/>
              </a:rPr>
              <a:t> </a:t>
            </a:r>
            <a:r>
              <a:rPr lang="en-US" sz="1500" dirty="0" err="1">
                <a:latin typeface="Courier New" pitchFamily="49" charset="0"/>
              </a:rPr>
              <a:t>wag</a:t>
            </a:r>
            <a:endParaRPr lang="en-US" sz="1500" dirty="0">
              <a:latin typeface="Courier New" pitchFamily="49" charset="0"/>
            </a:endParaRPr>
          </a:p>
          <a:p>
            <a:pPr>
              <a:lnSpc>
                <a:spcPct val="95000"/>
              </a:lnSpc>
            </a:pPr>
            <a:r>
              <a:rPr lang="en-US" sz="1500" dirty="0">
                <a:latin typeface="Courier New" pitchFamily="49" charset="0"/>
              </a:rPr>
              <a:t>          </a:t>
            </a:r>
            <a:r>
              <a:rPr lang="en-US" sz="1500" dirty="0" err="1">
                <a:latin typeface="Courier New" pitchFamily="49" charset="0"/>
              </a:rPr>
              <a:t>zzzzzzzzzzzz</a:t>
            </a:r>
            <a:r>
              <a:rPr lang="en-US" sz="1500" dirty="0">
                <a:latin typeface="Courier New" pitchFamily="49" charset="0"/>
              </a:rPr>
              <a:t>!</a:t>
            </a:r>
          </a:p>
          <a:p>
            <a:pPr>
              <a:lnSpc>
                <a:spcPct val="95000"/>
              </a:lnSpc>
            </a:pPr>
            <a:r>
              <a:rPr lang="en-US" sz="1500" dirty="0">
                <a:latin typeface="Courier New" pitchFamily="49" charset="0"/>
              </a:rPr>
              <a:t>          bowser is 3 years old!</a:t>
            </a:r>
          </a:p>
        </p:txBody>
      </p:sp>
    </p:spTree>
    <p:extLst>
      <p:ext uri="{BB962C8B-B14F-4D97-AF65-F5344CB8AC3E}">
        <p14:creationId xmlns:p14="http://schemas.microsoft.com/office/powerpoint/2010/main" val="1837157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pPr algn="ctr" eaLnBrk="1" hangingPunct="1"/>
            <a:r>
              <a:rPr lang="en-US" b="1" dirty="0" smtClean="0"/>
              <a:t>Overriding Functions</a:t>
            </a:r>
          </a:p>
        </p:txBody>
      </p:sp>
      <p:sp>
        <p:nvSpPr>
          <p:cNvPr id="89093" name="Rectangle 3"/>
          <p:cNvSpPr>
            <a:spLocks noGrp="1" noChangeArrowheads="1"/>
          </p:cNvSpPr>
          <p:nvPr>
            <p:ph idx="1"/>
          </p:nvPr>
        </p:nvSpPr>
        <p:spPr/>
        <p:txBody>
          <a:bodyPr/>
          <a:lstStyle/>
          <a:p>
            <a:pPr eaLnBrk="1" hangingPunct="1">
              <a:spcBef>
                <a:spcPct val="0"/>
              </a:spcBef>
            </a:pPr>
            <a:r>
              <a:rPr lang="en-US" sz="2400" smtClean="0">
                <a:cs typeface="Times New Roman" pitchFamily="18" charset="0"/>
              </a:rPr>
              <a:t>If derived class has a member function with the same name, return type and parameter list as in the base class, then the derived class function </a:t>
            </a:r>
            <a:r>
              <a:rPr lang="en-US" sz="2400" i="1" smtClean="0">
                <a:cs typeface="Times New Roman" pitchFamily="18" charset="0"/>
              </a:rPr>
              <a:t>overrides</a:t>
            </a:r>
            <a:r>
              <a:rPr lang="en-US" sz="2400" smtClean="0">
                <a:cs typeface="Times New Roman" pitchFamily="18" charset="0"/>
              </a:rPr>
              <a:t> the base class function. </a:t>
            </a:r>
          </a:p>
          <a:p>
            <a:pPr eaLnBrk="1" hangingPunct="1">
              <a:spcBef>
                <a:spcPct val="0"/>
              </a:spcBef>
            </a:pPr>
            <a:r>
              <a:rPr lang="en-US" sz="2400" smtClean="0">
                <a:cs typeface="Times New Roman" pitchFamily="18" charset="0"/>
              </a:rPr>
              <a:t>The base class function is </a:t>
            </a:r>
            <a:r>
              <a:rPr lang="en-US" sz="2400" i="1" smtClean="0">
                <a:cs typeface="Times New Roman" pitchFamily="18" charset="0"/>
              </a:rPr>
              <a:t>hidden</a:t>
            </a:r>
            <a:r>
              <a:rPr lang="en-US" sz="2400" smtClean="0">
                <a:cs typeface="Times New Roman" pitchFamily="18" charset="0"/>
              </a:rPr>
              <a:t>. </a:t>
            </a:r>
          </a:p>
          <a:p>
            <a:pPr eaLnBrk="1" hangingPunct="1">
              <a:spcBef>
                <a:spcPct val="0"/>
              </a:spcBef>
            </a:pPr>
            <a:r>
              <a:rPr lang="en-US" sz="2400" smtClean="0">
                <a:cs typeface="Times New Roman" pitchFamily="18" charset="0"/>
              </a:rPr>
              <a:t>The implementation of the base class function has been changed by the derived class. </a:t>
            </a:r>
          </a:p>
          <a:p>
            <a:pPr eaLnBrk="1" hangingPunct="1">
              <a:spcBef>
                <a:spcPct val="0"/>
              </a:spcBef>
            </a:pPr>
            <a:r>
              <a:rPr lang="en-US" sz="2400" smtClean="0">
                <a:cs typeface="Times New Roman" pitchFamily="18" charset="0"/>
              </a:rPr>
              <a:t>Derived class objects invoke the derived version of the function. </a:t>
            </a:r>
          </a:p>
          <a:p>
            <a:pPr eaLnBrk="1" hangingPunct="1">
              <a:spcBef>
                <a:spcPct val="0"/>
              </a:spcBef>
            </a:pPr>
            <a:r>
              <a:rPr lang="en-US" sz="2400" smtClean="0">
                <a:cs typeface="Times New Roman" pitchFamily="18" charset="0"/>
              </a:rPr>
              <a:t>If a derived class object wants to use the base class version, then it can do so by using the scope resolution operator: </a:t>
            </a:r>
          </a:p>
          <a:p>
            <a:pPr eaLnBrk="1" hangingPunct="1">
              <a:spcBef>
                <a:spcPct val="0"/>
              </a:spcBef>
              <a:buFontTx/>
              <a:buNone/>
            </a:pPr>
            <a:r>
              <a:rPr lang="en-US" sz="2400" smtClean="0">
                <a:cs typeface="Times New Roman" pitchFamily="18" charset="0"/>
              </a:rPr>
              <a:t>               </a:t>
            </a:r>
            <a:r>
              <a:rPr lang="en-US" sz="2000" smtClean="0">
                <a:latin typeface="Courier New" pitchFamily="49" charset="0"/>
                <a:cs typeface="Times New Roman" pitchFamily="18" charset="0"/>
              </a:rPr>
              <a:t>bowser.speak()</a:t>
            </a:r>
            <a:r>
              <a:rPr lang="en-US" sz="2400" smtClean="0">
                <a:cs typeface="Times New Roman" pitchFamily="18" charset="0"/>
              </a:rPr>
              <a:t>    // derived class version is invoked</a:t>
            </a:r>
          </a:p>
          <a:p>
            <a:pPr eaLnBrk="1" hangingPunct="1">
              <a:spcBef>
                <a:spcPct val="0"/>
              </a:spcBef>
              <a:buFontTx/>
              <a:buNone/>
            </a:pPr>
            <a:r>
              <a:rPr lang="en-US" sz="2400" smtClean="0">
                <a:cs typeface="Times New Roman" pitchFamily="18" charset="0"/>
              </a:rPr>
              <a:t>               </a:t>
            </a:r>
            <a:r>
              <a:rPr lang="en-US" sz="2000" smtClean="0">
                <a:latin typeface="Courier New" pitchFamily="49" charset="0"/>
                <a:cs typeface="Times New Roman" pitchFamily="18" charset="0"/>
              </a:rPr>
              <a:t>bowser.mammal::speak()</a:t>
            </a:r>
            <a:r>
              <a:rPr lang="en-US" sz="2400" smtClean="0">
                <a:cs typeface="Times New Roman" pitchFamily="18" charset="0"/>
              </a:rPr>
              <a:t> //base class version</a:t>
            </a:r>
          </a:p>
        </p:txBody>
      </p:sp>
      <p:sp>
        <p:nvSpPr>
          <p:cNvPr id="890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BB5DA7F-736A-496E-8817-5503F17EB36E}" type="slidenum">
              <a:rPr lang="en-US" sz="1400" smtClean="0"/>
              <a:pPr eaLnBrk="1" hangingPunct="1"/>
              <a:t>16</a:t>
            </a:fld>
            <a:endParaRPr lang="en-US" sz="1400" smtClean="0"/>
          </a:p>
        </p:txBody>
      </p:sp>
    </p:spTree>
    <p:extLst>
      <p:ext uri="{BB962C8B-B14F-4D97-AF65-F5344CB8AC3E}">
        <p14:creationId xmlns:p14="http://schemas.microsoft.com/office/powerpoint/2010/main" val="713403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ChangeArrowheads="1"/>
          </p:cNvSpPr>
          <p:nvPr>
            <p:ph type="title"/>
          </p:nvPr>
        </p:nvSpPr>
        <p:spPr/>
        <p:txBody>
          <a:bodyPr>
            <a:noAutofit/>
          </a:bodyPr>
          <a:lstStyle/>
          <a:p>
            <a:pPr algn="ctr" eaLnBrk="1" hangingPunct="1"/>
            <a:r>
              <a:rPr lang="en-US" b="1" dirty="0" smtClean="0"/>
              <a:t>Private </a:t>
            </a:r>
            <a:r>
              <a:rPr lang="en-US" b="1" dirty="0" err="1" smtClean="0"/>
              <a:t>vs</a:t>
            </a:r>
            <a:r>
              <a:rPr lang="en-US" b="1" dirty="0" smtClean="0"/>
              <a:t> protected class members</a:t>
            </a:r>
          </a:p>
        </p:txBody>
      </p:sp>
      <p:sp>
        <p:nvSpPr>
          <p:cNvPr id="90117" name="Rectangle 3"/>
          <p:cNvSpPr>
            <a:spLocks noGrp="1" noChangeArrowheads="1"/>
          </p:cNvSpPr>
          <p:nvPr>
            <p:ph idx="1"/>
          </p:nvPr>
        </p:nvSpPr>
        <p:spPr/>
        <p:txBody>
          <a:bodyPr/>
          <a:lstStyle/>
          <a:p>
            <a:pPr marL="533400" indent="-533400" eaLnBrk="1" hangingPunct="1">
              <a:lnSpc>
                <a:spcPct val="80000"/>
              </a:lnSpc>
              <a:spcBef>
                <a:spcPct val="0"/>
              </a:spcBef>
              <a:buFontTx/>
              <a:buAutoNum type="arabicPeriod"/>
            </a:pPr>
            <a:r>
              <a:rPr lang="en-US" sz="2800" smtClean="0"/>
              <a:t>private base class member(s) </a:t>
            </a:r>
          </a:p>
          <a:p>
            <a:pPr marL="914400" lvl="1" indent="-457200" eaLnBrk="1" hangingPunct="1">
              <a:lnSpc>
                <a:spcPct val="80000"/>
              </a:lnSpc>
              <a:spcBef>
                <a:spcPct val="0"/>
              </a:spcBef>
            </a:pPr>
            <a:r>
              <a:rPr lang="en-US" sz="2400" smtClean="0"/>
              <a:t>derived class member functions can not access these objects directly </a:t>
            </a:r>
          </a:p>
          <a:p>
            <a:pPr marL="914400" lvl="1" indent="-457200" eaLnBrk="1" hangingPunct="1">
              <a:lnSpc>
                <a:spcPct val="80000"/>
              </a:lnSpc>
              <a:spcBef>
                <a:spcPct val="0"/>
              </a:spcBef>
            </a:pPr>
            <a:r>
              <a:rPr lang="en-US" sz="2400" smtClean="0"/>
              <a:t>the member still exists in the derived class object </a:t>
            </a:r>
          </a:p>
          <a:p>
            <a:pPr marL="914400" lvl="1" indent="-457200" eaLnBrk="1" hangingPunct="1">
              <a:lnSpc>
                <a:spcPct val="80000"/>
              </a:lnSpc>
              <a:spcBef>
                <a:spcPct val="0"/>
              </a:spcBef>
            </a:pPr>
            <a:r>
              <a:rPr lang="en-US" sz="2400" smtClean="0"/>
              <a:t>because not directly accessible in the derived class, the derived class object must use base class access functions to access them </a:t>
            </a:r>
          </a:p>
          <a:p>
            <a:pPr marL="533400" indent="-533400" eaLnBrk="1" hangingPunct="1">
              <a:lnSpc>
                <a:spcPct val="80000"/>
              </a:lnSpc>
              <a:spcBef>
                <a:spcPct val="0"/>
              </a:spcBef>
              <a:buFontTx/>
              <a:buNone/>
            </a:pPr>
            <a:endParaRPr lang="en-US" sz="2800" smtClean="0"/>
          </a:p>
          <a:p>
            <a:pPr marL="533400" indent="-533400" eaLnBrk="1" hangingPunct="1">
              <a:lnSpc>
                <a:spcPct val="80000"/>
              </a:lnSpc>
              <a:spcBef>
                <a:spcPct val="0"/>
              </a:spcBef>
              <a:buFontTx/>
              <a:buAutoNum type="arabicPeriod" startAt="2"/>
            </a:pPr>
            <a:r>
              <a:rPr lang="en-US" sz="2800" smtClean="0"/>
              <a:t>protected base class member(s) </a:t>
            </a:r>
          </a:p>
          <a:p>
            <a:pPr marL="914400" lvl="1" indent="-457200" eaLnBrk="1" hangingPunct="1">
              <a:lnSpc>
                <a:spcPct val="80000"/>
              </a:lnSpc>
              <a:spcBef>
                <a:spcPct val="0"/>
              </a:spcBef>
            </a:pPr>
            <a:r>
              <a:rPr lang="en-US" sz="2400" smtClean="0"/>
              <a:t>directly accessible in the derived class </a:t>
            </a:r>
          </a:p>
          <a:p>
            <a:pPr marL="914400" lvl="1" indent="-457200" eaLnBrk="1" hangingPunct="1">
              <a:lnSpc>
                <a:spcPct val="80000"/>
              </a:lnSpc>
              <a:spcBef>
                <a:spcPct val="0"/>
              </a:spcBef>
            </a:pPr>
            <a:r>
              <a:rPr lang="en-US" sz="2400" smtClean="0"/>
              <a:t>member becomes a protected member of the derived class as well </a:t>
            </a:r>
          </a:p>
        </p:txBody>
      </p:sp>
      <p:sp>
        <p:nvSpPr>
          <p:cNvPr id="901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32A5537-CF5E-4EEA-A359-05A60616A7E8}" type="slidenum">
              <a:rPr lang="en-US" sz="1400" smtClean="0"/>
              <a:pPr eaLnBrk="1" hangingPunct="1"/>
              <a:t>17</a:t>
            </a:fld>
            <a:endParaRPr lang="en-US" sz="1400" smtClean="0"/>
          </a:p>
        </p:txBody>
      </p:sp>
    </p:spTree>
    <p:extLst>
      <p:ext uri="{BB962C8B-B14F-4D97-AF65-F5344CB8AC3E}">
        <p14:creationId xmlns:p14="http://schemas.microsoft.com/office/powerpoint/2010/main" val="30531864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normAutofit/>
          </a:bodyPr>
          <a:lstStyle/>
          <a:p>
            <a:pPr algn="ctr" eaLnBrk="1" hangingPunct="1"/>
            <a:r>
              <a:rPr lang="en-US" b="1" dirty="0" smtClean="0"/>
              <a:t>Constructors and destructors</a:t>
            </a:r>
          </a:p>
        </p:txBody>
      </p:sp>
      <p:sp>
        <p:nvSpPr>
          <p:cNvPr id="91141" name="Rectangle 3"/>
          <p:cNvSpPr>
            <a:spLocks noGrp="1" noChangeArrowheads="1"/>
          </p:cNvSpPr>
          <p:nvPr>
            <p:ph idx="1"/>
          </p:nvPr>
        </p:nvSpPr>
        <p:spPr/>
        <p:txBody>
          <a:bodyPr>
            <a:normAutofit fontScale="92500" lnSpcReduction="10000"/>
          </a:bodyPr>
          <a:lstStyle/>
          <a:p>
            <a:pPr marL="533400" indent="-533400" eaLnBrk="1" hangingPunct="1">
              <a:lnSpc>
                <a:spcPct val="85000"/>
              </a:lnSpc>
              <a:spcBef>
                <a:spcPct val="0"/>
              </a:spcBef>
              <a:buFontTx/>
              <a:buAutoNum type="arabicPeriod"/>
            </a:pPr>
            <a:r>
              <a:rPr lang="en-US" sz="2400" smtClean="0"/>
              <a:t>Constructors </a:t>
            </a:r>
          </a:p>
          <a:p>
            <a:pPr marL="914400" lvl="1" indent="-457200" eaLnBrk="1" hangingPunct="1">
              <a:lnSpc>
                <a:spcPct val="85000"/>
              </a:lnSpc>
              <a:spcBef>
                <a:spcPct val="0"/>
              </a:spcBef>
            </a:pPr>
            <a:r>
              <a:rPr lang="en-US" sz="2000" smtClean="0"/>
              <a:t>Constructors are not inherited. </a:t>
            </a:r>
          </a:p>
          <a:p>
            <a:pPr marL="914400" lvl="1" indent="-457200" eaLnBrk="1" hangingPunct="1">
              <a:lnSpc>
                <a:spcPct val="85000"/>
              </a:lnSpc>
              <a:spcBef>
                <a:spcPct val="0"/>
              </a:spcBef>
            </a:pPr>
            <a:r>
              <a:rPr lang="en-US" sz="2000" smtClean="0"/>
              <a:t>Base class constructor is called before the derived class constructor (either explicitly, or if not then the compiler invokes the default constructor). </a:t>
            </a:r>
          </a:p>
          <a:p>
            <a:pPr marL="914400" lvl="1" indent="-457200" eaLnBrk="1" hangingPunct="1">
              <a:lnSpc>
                <a:spcPct val="85000"/>
              </a:lnSpc>
              <a:spcBef>
                <a:spcPct val="0"/>
              </a:spcBef>
            </a:pPr>
            <a:r>
              <a:rPr lang="en-US" sz="2000" smtClean="0"/>
              <a:t>Base class constructor initializes the base class members. </a:t>
            </a:r>
          </a:p>
          <a:p>
            <a:pPr marL="914400" lvl="1" indent="-457200" eaLnBrk="1" hangingPunct="1">
              <a:lnSpc>
                <a:spcPct val="85000"/>
              </a:lnSpc>
              <a:spcBef>
                <a:spcPct val="0"/>
              </a:spcBef>
            </a:pPr>
            <a:r>
              <a:rPr lang="en-US" sz="2000" smtClean="0"/>
              <a:t>The derived class constructor initializes the derived class members that are not in the base class. </a:t>
            </a:r>
          </a:p>
          <a:p>
            <a:pPr marL="914400" lvl="1" indent="-457200" eaLnBrk="1" hangingPunct="1">
              <a:lnSpc>
                <a:spcPct val="85000"/>
              </a:lnSpc>
              <a:spcBef>
                <a:spcPct val="0"/>
              </a:spcBef>
            </a:pPr>
            <a:r>
              <a:rPr lang="en-US" sz="2000" smtClean="0"/>
              <a:t>A derived class constructor can pass parameters to the base class constructor as illustrated in the example. </a:t>
            </a:r>
          </a:p>
          <a:p>
            <a:pPr marL="914400" lvl="1" indent="-457200" eaLnBrk="1" hangingPunct="1">
              <a:lnSpc>
                <a:spcPct val="85000"/>
              </a:lnSpc>
              <a:spcBef>
                <a:spcPct val="0"/>
              </a:spcBef>
            </a:pPr>
            <a:r>
              <a:rPr lang="en-US" sz="2000" smtClean="0"/>
              <a:t>Rules of thumb for constructors under inheritance:</a:t>
            </a:r>
          </a:p>
          <a:p>
            <a:pPr marL="1714500" lvl="3" indent="-342900" eaLnBrk="1" hangingPunct="1">
              <a:lnSpc>
                <a:spcPct val="85000"/>
              </a:lnSpc>
              <a:spcBef>
                <a:spcPct val="0"/>
              </a:spcBef>
            </a:pPr>
            <a:r>
              <a:rPr lang="en-US" sz="1800" smtClean="0"/>
              <a:t>Define a default constructor for every class. </a:t>
            </a:r>
          </a:p>
          <a:p>
            <a:pPr marL="1714500" lvl="3" indent="-342900" eaLnBrk="1" hangingPunct="1">
              <a:lnSpc>
                <a:spcPct val="85000"/>
              </a:lnSpc>
              <a:spcBef>
                <a:spcPct val="0"/>
              </a:spcBef>
            </a:pPr>
            <a:r>
              <a:rPr lang="en-US" sz="1800" smtClean="0"/>
              <a:t>Derived class constructors should explicitly invoke one of the base class constructors. </a:t>
            </a:r>
          </a:p>
          <a:p>
            <a:pPr marL="533400" indent="-533400" eaLnBrk="1" hangingPunct="1">
              <a:lnSpc>
                <a:spcPct val="85000"/>
              </a:lnSpc>
              <a:spcBef>
                <a:spcPct val="0"/>
              </a:spcBef>
              <a:buFontTx/>
              <a:buAutoNum type="arabicPeriod" startAt="2"/>
            </a:pPr>
            <a:r>
              <a:rPr lang="en-US" sz="2400" smtClean="0"/>
              <a:t>Destructors</a:t>
            </a:r>
          </a:p>
          <a:p>
            <a:pPr marL="914400" lvl="1" indent="-457200" eaLnBrk="1" hangingPunct="1">
              <a:lnSpc>
                <a:spcPct val="85000"/>
              </a:lnSpc>
              <a:spcBef>
                <a:spcPct val="0"/>
              </a:spcBef>
            </a:pPr>
            <a:r>
              <a:rPr lang="en-US" sz="2000" smtClean="0"/>
              <a:t>Derived class destructor is called before the base class destructor. </a:t>
            </a:r>
          </a:p>
          <a:p>
            <a:pPr marL="914400" lvl="1" indent="-457200" eaLnBrk="1" hangingPunct="1">
              <a:lnSpc>
                <a:spcPct val="85000"/>
              </a:lnSpc>
              <a:spcBef>
                <a:spcPct val="0"/>
              </a:spcBef>
            </a:pPr>
            <a:r>
              <a:rPr lang="en-US" sz="2000" smtClean="0"/>
              <a:t>Derived class destructor does cleanup chores for the derived class members that are not in the base class. </a:t>
            </a:r>
          </a:p>
          <a:p>
            <a:pPr marL="914400" lvl="1" indent="-457200" eaLnBrk="1" hangingPunct="1">
              <a:lnSpc>
                <a:spcPct val="85000"/>
              </a:lnSpc>
              <a:spcBef>
                <a:spcPct val="0"/>
              </a:spcBef>
            </a:pPr>
            <a:r>
              <a:rPr lang="en-US" sz="2000" smtClean="0"/>
              <a:t>Base class destructor does the same chores for the base class members. </a:t>
            </a:r>
          </a:p>
        </p:txBody>
      </p:sp>
      <p:sp>
        <p:nvSpPr>
          <p:cNvPr id="911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D6A2482-DC50-497D-B8DC-0949F0A739B2}" type="slidenum">
              <a:rPr lang="en-US" sz="1400" smtClean="0"/>
              <a:pPr eaLnBrk="1" hangingPunct="1"/>
              <a:t>18</a:t>
            </a:fld>
            <a:endParaRPr lang="en-US" sz="1400" smtClean="0"/>
          </a:p>
        </p:txBody>
      </p:sp>
    </p:spTree>
    <p:extLst>
      <p:ext uri="{BB962C8B-B14F-4D97-AF65-F5344CB8AC3E}">
        <p14:creationId xmlns:p14="http://schemas.microsoft.com/office/powerpoint/2010/main" val="32482737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a:bodyPr>
          <a:lstStyle/>
          <a:p>
            <a:pPr algn="ctr" eaLnBrk="1" hangingPunct="1">
              <a:defRPr/>
            </a:pPr>
            <a:r>
              <a:rPr lang="en-US" b="1" dirty="0" smtClean="0">
                <a:effectLst>
                  <a:outerShdw blurRad="38100" dist="38100" dir="2700000" algn="tl">
                    <a:srgbClr val="C0C0C0"/>
                  </a:outerShdw>
                </a:effectLst>
              </a:rPr>
              <a:t>Abstract Methods and Classes</a:t>
            </a:r>
            <a:r>
              <a:rPr lang="en-US" dirty="0" smtClean="0"/>
              <a:t> </a:t>
            </a:r>
          </a:p>
        </p:txBody>
      </p:sp>
      <p:sp>
        <p:nvSpPr>
          <p:cNvPr id="92165" name="Rectangle 3"/>
          <p:cNvSpPr>
            <a:spLocks noGrp="1" noChangeArrowheads="1"/>
          </p:cNvSpPr>
          <p:nvPr>
            <p:ph idx="1"/>
          </p:nvPr>
        </p:nvSpPr>
        <p:spPr/>
        <p:txBody>
          <a:bodyPr/>
          <a:lstStyle/>
          <a:p>
            <a:pPr eaLnBrk="1" hangingPunct="1"/>
            <a:r>
              <a:rPr lang="en-US" sz="2800" smtClean="0">
                <a:solidFill>
                  <a:srgbClr val="FF0000"/>
                </a:solidFill>
              </a:rPr>
              <a:t>Delete this topic</a:t>
            </a:r>
          </a:p>
          <a:p>
            <a:pPr eaLnBrk="1" hangingPunct="1"/>
            <a:r>
              <a:rPr lang="en-US" sz="2800" smtClean="0"/>
              <a:t>An </a:t>
            </a:r>
            <a:r>
              <a:rPr lang="en-US" sz="2800" b="1" smtClean="0"/>
              <a:t>abstract method</a:t>
            </a:r>
            <a:r>
              <a:rPr lang="en-US" sz="2800" smtClean="0"/>
              <a:t> is declared in the base class and always defined in the derived class. </a:t>
            </a:r>
          </a:p>
          <a:p>
            <a:pPr eaLnBrk="1" hangingPunct="1"/>
            <a:r>
              <a:rPr lang="en-US" sz="2800" smtClean="0"/>
              <a:t>It does not provide a default implementation, so each derived class must provide its own implementation.</a:t>
            </a:r>
          </a:p>
          <a:p>
            <a:pPr eaLnBrk="1" hangingPunct="1"/>
            <a:r>
              <a:rPr lang="en-US" sz="2800" smtClean="0"/>
              <a:t>A class that has at least one abstract method is called an </a:t>
            </a:r>
            <a:r>
              <a:rPr lang="en-US" sz="2800" b="1" smtClean="0"/>
              <a:t>abstract class</a:t>
            </a:r>
            <a:r>
              <a:rPr lang="en-US" sz="2800" smtClean="0"/>
              <a:t>.</a:t>
            </a:r>
          </a:p>
          <a:p>
            <a:pPr eaLnBrk="1" hangingPunct="1"/>
            <a:r>
              <a:rPr lang="en-US" sz="2800" smtClean="0"/>
              <a:t>Abstract classes can never be instantiated. </a:t>
            </a:r>
          </a:p>
        </p:txBody>
      </p:sp>
      <p:sp>
        <p:nvSpPr>
          <p:cNvPr id="921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3E1C5B9B-1882-48DD-8FF9-1B373D4A7107}" type="slidenum">
              <a:rPr lang="en-US" sz="1400" smtClean="0"/>
              <a:pPr eaLnBrk="1" hangingPunct="1"/>
              <a:t>19</a:t>
            </a:fld>
            <a:endParaRPr lang="en-US" sz="1400" smtClean="0"/>
          </a:p>
        </p:txBody>
      </p:sp>
    </p:spTree>
    <p:extLst>
      <p:ext uri="{BB962C8B-B14F-4D97-AF65-F5344CB8AC3E}">
        <p14:creationId xmlns:p14="http://schemas.microsoft.com/office/powerpoint/2010/main" val="34164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err="1" smtClean="0"/>
              <a:t>Week</a:t>
            </a:r>
            <a:r>
              <a:rPr lang="tr-TR" b="1" smtClean="0"/>
              <a:t> 2 – Lecture2</a:t>
            </a:r>
            <a:endParaRPr lang="tr-TR" b="1" dirty="0"/>
          </a:p>
        </p:txBody>
      </p:sp>
      <p:sp>
        <p:nvSpPr>
          <p:cNvPr id="3" name="İçerik Yer Tutucusu 2"/>
          <p:cNvSpPr>
            <a:spLocks noGrp="1"/>
          </p:cNvSpPr>
          <p:nvPr>
            <p:ph idx="1"/>
          </p:nvPr>
        </p:nvSpPr>
        <p:spPr/>
        <p:txBody>
          <a:bodyPr>
            <a:normAutofit/>
          </a:bodyPr>
          <a:lstStyle/>
          <a:p>
            <a:pPr marL="0" indent="0" algn="ctr">
              <a:buNone/>
            </a:pPr>
            <a:r>
              <a:rPr lang="tr-TR" b="1" dirty="0" err="1" smtClean="0"/>
              <a:t>Today</a:t>
            </a:r>
            <a:endParaRPr lang="tr-TR" b="1" dirty="0" smtClean="0"/>
          </a:p>
          <a:p>
            <a:pPr marL="0" indent="0">
              <a:buNone/>
            </a:pPr>
            <a:r>
              <a:rPr lang="tr-TR" dirty="0" err="1" smtClean="0"/>
              <a:t>We</a:t>
            </a:r>
            <a:r>
              <a:rPr lang="tr-TR" dirty="0" smtClean="0"/>
              <a:t> </a:t>
            </a:r>
            <a:r>
              <a:rPr lang="tr-TR" dirty="0" err="1" smtClean="0"/>
              <a:t>will</a:t>
            </a:r>
            <a:r>
              <a:rPr lang="tr-TR" dirty="0" smtClean="0"/>
              <a:t> </a:t>
            </a:r>
            <a:r>
              <a:rPr lang="tr-TR" dirty="0" err="1" smtClean="0"/>
              <a:t>cover</a:t>
            </a:r>
            <a:r>
              <a:rPr lang="tr-TR" dirty="0" smtClean="0"/>
              <a:t>;</a:t>
            </a:r>
          </a:p>
          <a:p>
            <a:pPr marL="0" indent="0"/>
            <a:r>
              <a:rPr lang="tr-TR" smtClean="0"/>
              <a:t>  </a:t>
            </a:r>
            <a:r>
              <a:rPr lang="tr-TR" b="1" smtClean="0"/>
              <a:t>Introduction to C++ and Object Oriented Programming(cont.)</a:t>
            </a:r>
          </a:p>
          <a:p>
            <a:pPr lvl="1">
              <a:buFont typeface="Wingdings" pitchFamily="2" charset="2"/>
              <a:buChar char="Ø"/>
            </a:pPr>
            <a:r>
              <a:rPr lang="tr-TR" smtClean="0"/>
              <a:t>Friendship and Inheritance</a:t>
            </a:r>
          </a:p>
          <a:p>
            <a:pPr lvl="1">
              <a:buFont typeface="Wingdings" pitchFamily="2" charset="2"/>
              <a:buChar char="Ø"/>
            </a:pPr>
            <a:r>
              <a:rPr lang="tr-TR" smtClean="0"/>
              <a:t>Polymorphism</a:t>
            </a:r>
            <a:endParaRPr lang="tr-TR" dirty="0" smtClean="0"/>
          </a:p>
        </p:txBody>
      </p:sp>
      <p:sp>
        <p:nvSpPr>
          <p:cNvPr id="5" name="Slide Number Placeholder 4"/>
          <p:cNvSpPr>
            <a:spLocks noGrp="1"/>
          </p:cNvSpPr>
          <p:nvPr>
            <p:ph type="sldNum" sz="quarter" idx="12"/>
          </p:nvPr>
        </p:nvSpPr>
        <p:spPr/>
        <p:txBody>
          <a:bodyPr/>
          <a:lstStyle/>
          <a:p>
            <a:fld id="{D1E949B7-21B3-43A7-9B3A-74D017E7440B}" type="slidenum">
              <a:rPr lang="tr-TR" smtClean="0"/>
              <a:pPr/>
              <a:t>2</a:t>
            </a:fld>
            <a:endParaRPr lang="tr-TR"/>
          </a:p>
        </p:txBody>
      </p:sp>
    </p:spTree>
    <p:extLst>
      <p:ext uri="{BB962C8B-B14F-4D97-AF65-F5344CB8AC3E}">
        <p14:creationId xmlns:p14="http://schemas.microsoft.com/office/powerpoint/2010/main" val="125112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ChangeArrowheads="1"/>
          </p:cNvSpPr>
          <p:nvPr>
            <p:ph type="title"/>
          </p:nvPr>
        </p:nvSpPr>
        <p:spPr/>
        <p:txBody>
          <a:bodyPr/>
          <a:lstStyle/>
          <a:p>
            <a:pPr algn="ctr" eaLnBrk="1" hangingPunct="1"/>
            <a:r>
              <a:rPr lang="en-US" b="1" dirty="0" smtClean="0"/>
              <a:t>Example</a:t>
            </a:r>
          </a:p>
        </p:txBody>
      </p:sp>
      <p:sp>
        <p:nvSpPr>
          <p:cNvPr id="93189" name="Rectangle 3"/>
          <p:cNvSpPr>
            <a:spLocks noGrp="1" noChangeArrowheads="1"/>
          </p:cNvSpPr>
          <p:nvPr>
            <p:ph idx="1"/>
          </p:nvPr>
        </p:nvSpPr>
        <p:spPr/>
        <p:txBody>
          <a:bodyPr/>
          <a:lstStyle/>
          <a:p>
            <a:pPr eaLnBrk="1" hangingPunct="1">
              <a:lnSpc>
                <a:spcPct val="90000"/>
              </a:lnSpc>
            </a:pPr>
            <a:r>
              <a:rPr lang="en-US" smtClean="0"/>
              <a:t>An abstract class : </a:t>
            </a:r>
            <a:r>
              <a:rPr lang="en-US" sz="2800" smtClean="0">
                <a:latin typeface="Courier New" pitchFamily="49" charset="0"/>
              </a:rPr>
              <a:t>Shape</a:t>
            </a:r>
          </a:p>
          <a:p>
            <a:pPr eaLnBrk="1" hangingPunct="1">
              <a:lnSpc>
                <a:spcPct val="90000"/>
              </a:lnSpc>
            </a:pPr>
            <a:r>
              <a:rPr lang="en-US" smtClean="0"/>
              <a:t>Derive specific shapes: </a:t>
            </a:r>
            <a:r>
              <a:rPr lang="en-US" sz="2800" smtClean="0">
                <a:latin typeface="Courier New" pitchFamily="49" charset="0"/>
              </a:rPr>
              <a:t>Circle</a:t>
            </a:r>
            <a:r>
              <a:rPr lang="en-US" smtClean="0">
                <a:latin typeface="Courier New" pitchFamily="49" charset="0"/>
              </a:rPr>
              <a:t>, </a:t>
            </a:r>
            <a:r>
              <a:rPr lang="en-US" sz="2800" smtClean="0">
                <a:latin typeface="Courier New" pitchFamily="49" charset="0"/>
              </a:rPr>
              <a:t>Rectangle</a:t>
            </a:r>
          </a:p>
          <a:p>
            <a:pPr eaLnBrk="1" hangingPunct="1">
              <a:lnSpc>
                <a:spcPct val="90000"/>
              </a:lnSpc>
            </a:pPr>
            <a:r>
              <a:rPr lang="en-US" smtClean="0"/>
              <a:t>Derive </a:t>
            </a:r>
            <a:r>
              <a:rPr lang="en-US" sz="2800" smtClean="0">
                <a:latin typeface="Courier New" pitchFamily="49" charset="0"/>
              </a:rPr>
              <a:t>Square</a:t>
            </a:r>
            <a:r>
              <a:rPr lang="en-US" smtClean="0"/>
              <a:t> from </a:t>
            </a:r>
            <a:r>
              <a:rPr lang="en-US" sz="2800" smtClean="0">
                <a:latin typeface="Courier New" pitchFamily="49" charset="0"/>
              </a:rPr>
              <a:t>Rectangle</a:t>
            </a:r>
          </a:p>
          <a:p>
            <a:pPr eaLnBrk="1" hangingPunct="1">
              <a:lnSpc>
                <a:spcPct val="90000"/>
              </a:lnSpc>
            </a:pPr>
            <a:r>
              <a:rPr lang="en-US" smtClean="0"/>
              <a:t>The </a:t>
            </a:r>
            <a:r>
              <a:rPr lang="en-US" sz="2800" smtClean="0">
                <a:latin typeface="Courier New" pitchFamily="49" charset="0"/>
              </a:rPr>
              <a:t>Shape</a:t>
            </a:r>
            <a:r>
              <a:rPr lang="en-US" smtClean="0"/>
              <a:t> class can have data members that are common to all classes:e.g. </a:t>
            </a:r>
            <a:r>
              <a:rPr lang="en-US" sz="2800" smtClean="0">
                <a:latin typeface="Courier New" pitchFamily="49" charset="0"/>
              </a:rPr>
              <a:t>name</a:t>
            </a:r>
            <a:r>
              <a:rPr lang="en-US" smtClean="0">
                <a:latin typeface="Courier New" pitchFamily="49" charset="0"/>
              </a:rPr>
              <a:t>, </a:t>
            </a:r>
            <a:r>
              <a:rPr lang="en-US" sz="2800" smtClean="0">
                <a:latin typeface="Courier New" pitchFamily="49" charset="0"/>
              </a:rPr>
              <a:t>positionOf</a:t>
            </a:r>
            <a:r>
              <a:rPr lang="en-US" smtClean="0">
                <a:latin typeface="Courier New" pitchFamily="49" charset="0"/>
              </a:rPr>
              <a:t>.</a:t>
            </a:r>
          </a:p>
          <a:p>
            <a:pPr eaLnBrk="1" hangingPunct="1">
              <a:lnSpc>
                <a:spcPct val="90000"/>
              </a:lnSpc>
            </a:pPr>
            <a:r>
              <a:rPr lang="en-US" smtClean="0"/>
              <a:t>Abstract methods apply for each particular type of object: e.g. </a:t>
            </a:r>
            <a:r>
              <a:rPr lang="en-US" sz="2800" smtClean="0">
                <a:latin typeface="Courier New" pitchFamily="49" charset="0"/>
              </a:rPr>
              <a:t>area</a:t>
            </a:r>
          </a:p>
        </p:txBody>
      </p:sp>
      <p:sp>
        <p:nvSpPr>
          <p:cNvPr id="931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98011AB-6870-47A9-A0B9-AB99D258CAB5}" type="slidenum">
              <a:rPr lang="en-US" sz="1400" smtClean="0"/>
              <a:pPr eaLnBrk="1" hangingPunct="1"/>
              <a:t>20</a:t>
            </a:fld>
            <a:endParaRPr lang="en-US" sz="1400" smtClean="0"/>
          </a:p>
        </p:txBody>
      </p:sp>
    </p:spTree>
    <p:extLst>
      <p:ext uri="{BB962C8B-B14F-4D97-AF65-F5344CB8AC3E}">
        <p14:creationId xmlns:p14="http://schemas.microsoft.com/office/powerpoint/2010/main" val="40280107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nvPr>
        </p:nvSpPr>
        <p:spPr/>
        <p:txBody>
          <a:bodyPr/>
          <a:lstStyle/>
          <a:p>
            <a:pPr algn="ctr" eaLnBrk="1" hangingPunct="1"/>
            <a:r>
              <a:rPr lang="en-US" b="1" dirty="0" smtClean="0"/>
              <a:t>Abstract base class </a:t>
            </a:r>
            <a:r>
              <a:rPr lang="en-US" b="1" dirty="0" smtClean="0">
                <a:latin typeface="Courier New" pitchFamily="49" charset="0"/>
              </a:rPr>
              <a:t>Shape</a:t>
            </a:r>
          </a:p>
        </p:txBody>
      </p:sp>
      <p:sp>
        <p:nvSpPr>
          <p:cNvPr id="94213" name="Rectangle 3"/>
          <p:cNvSpPr>
            <a:spLocks noGrp="1" noChangeArrowheads="1"/>
          </p:cNvSpPr>
          <p:nvPr>
            <p:ph idx="1"/>
          </p:nvPr>
        </p:nvSpPr>
        <p:spPr/>
        <p:txBody>
          <a:bodyPr/>
          <a:lstStyle/>
          <a:p>
            <a:pPr eaLnBrk="1" hangingPunct="1">
              <a:lnSpc>
                <a:spcPct val="90000"/>
              </a:lnSpc>
              <a:buFontTx/>
              <a:buNone/>
            </a:pPr>
            <a:r>
              <a:rPr lang="en-US" sz="1800" smtClean="0">
                <a:latin typeface="Courier New" pitchFamily="49" charset="0"/>
              </a:rPr>
              <a:t>class shape</a:t>
            </a:r>
          </a:p>
          <a:p>
            <a:pPr eaLnBrk="1" hangingPunct="1">
              <a:lnSpc>
                <a:spcPct val="90000"/>
              </a:lnSpc>
              <a:buFontTx/>
              <a:buNone/>
            </a:pPr>
            <a:r>
              <a:rPr lang="en-US" sz="1800" smtClean="0">
                <a:latin typeface="Courier New" pitchFamily="49" charset="0"/>
              </a:rPr>
              <a:t>{</a:t>
            </a:r>
          </a:p>
          <a:p>
            <a:pPr eaLnBrk="1" hangingPunct="1">
              <a:lnSpc>
                <a:spcPct val="90000"/>
              </a:lnSpc>
              <a:buFontTx/>
              <a:buNone/>
            </a:pPr>
            <a:r>
              <a:rPr lang="en-US" sz="1800" smtClean="0">
                <a:latin typeface="Courier New" pitchFamily="49" charset="0"/>
              </a:rPr>
              <a:t>   public:</a:t>
            </a:r>
          </a:p>
          <a:p>
            <a:pPr eaLnBrk="1" hangingPunct="1">
              <a:lnSpc>
                <a:spcPct val="90000"/>
              </a:lnSpc>
              <a:buFontTx/>
              <a:buNone/>
            </a:pPr>
            <a:r>
              <a:rPr lang="en-US" sz="1800" smtClean="0">
                <a:latin typeface="Courier New" pitchFamily="49" charset="0"/>
              </a:rPr>
              <a:t>		Shape(const string &amp; shapeName = “”)</a:t>
            </a:r>
          </a:p>
          <a:p>
            <a:pPr eaLnBrk="1" hangingPunct="1">
              <a:lnSpc>
                <a:spcPct val="90000"/>
              </a:lnSpc>
              <a:buFontTx/>
              <a:buNone/>
            </a:pPr>
            <a:r>
              <a:rPr lang="en-US" sz="1800" smtClean="0">
                <a:latin typeface="Courier New" pitchFamily="49" charset="0"/>
              </a:rPr>
              <a:t>		   : name( shapeName ) {}</a:t>
            </a:r>
          </a:p>
          <a:p>
            <a:pPr eaLnBrk="1" hangingPunct="1">
              <a:lnSpc>
                <a:spcPct val="90000"/>
              </a:lnSpc>
              <a:buFontTx/>
              <a:buNone/>
            </a:pPr>
            <a:r>
              <a:rPr lang="en-US" sz="1800" smtClean="0">
                <a:latin typeface="Courier New" pitchFamily="49" charset="0"/>
              </a:rPr>
              <a:t>		virtual ~Shape( ) { }</a:t>
            </a:r>
          </a:p>
          <a:p>
            <a:pPr eaLnBrk="1" hangingPunct="1">
              <a:lnSpc>
                <a:spcPct val="90000"/>
              </a:lnSpc>
              <a:buFontTx/>
              <a:buNone/>
            </a:pPr>
            <a:r>
              <a:rPr lang="en-US" sz="1800" smtClean="0">
                <a:latin typeface="Courier New" pitchFamily="49" charset="0"/>
              </a:rPr>
              <a:t>		virtual double area( ) const = 0;</a:t>
            </a:r>
          </a:p>
          <a:p>
            <a:pPr eaLnBrk="1" hangingPunct="1">
              <a:lnSpc>
                <a:spcPct val="90000"/>
              </a:lnSpc>
              <a:buFontTx/>
              <a:buNone/>
            </a:pPr>
            <a:r>
              <a:rPr lang="en-US" sz="1800" smtClean="0">
                <a:latin typeface="Courier New" pitchFamily="49" charset="0"/>
              </a:rPr>
              <a:t>		bool operator&lt; (const Shape &amp; rhs) const</a:t>
            </a:r>
          </a:p>
          <a:p>
            <a:pPr eaLnBrk="1" hangingPunct="1">
              <a:lnSpc>
                <a:spcPct val="90000"/>
              </a:lnSpc>
              <a:buFontTx/>
              <a:buNone/>
            </a:pPr>
            <a:r>
              <a:rPr lang="en-US" sz="1800" smtClean="0">
                <a:latin typeface="Courier New" pitchFamily="49" charset="0"/>
              </a:rPr>
              <a:t>		   { return area () &lt; rhs.area (); }</a:t>
            </a:r>
          </a:p>
          <a:p>
            <a:pPr eaLnBrk="1" hangingPunct="1">
              <a:lnSpc>
                <a:spcPct val="90000"/>
              </a:lnSpc>
              <a:buFontTx/>
              <a:buNone/>
            </a:pPr>
            <a:r>
              <a:rPr lang="en-US" sz="1800" smtClean="0">
                <a:latin typeface="Courier New" pitchFamily="49" charset="0"/>
              </a:rPr>
              <a:t>		virtual void print(ostream &amp; out = cout ) const</a:t>
            </a:r>
          </a:p>
          <a:p>
            <a:pPr eaLnBrk="1" hangingPunct="1">
              <a:lnSpc>
                <a:spcPct val="90000"/>
              </a:lnSpc>
              <a:buFontTx/>
              <a:buNone/>
            </a:pPr>
            <a:r>
              <a:rPr lang="en-US" sz="1800" smtClean="0">
                <a:latin typeface="Courier New" pitchFamily="49" charset="0"/>
              </a:rPr>
              <a:t>		   { out &lt;&lt; name &lt;&lt; “ of area “ &lt;&lt; area();}</a:t>
            </a:r>
          </a:p>
          <a:p>
            <a:pPr eaLnBrk="1" hangingPunct="1">
              <a:lnSpc>
                <a:spcPct val="90000"/>
              </a:lnSpc>
              <a:buFontTx/>
              <a:buNone/>
            </a:pPr>
            <a:r>
              <a:rPr lang="en-US" sz="1800" smtClean="0">
                <a:latin typeface="Courier New" pitchFamily="49" charset="0"/>
              </a:rPr>
              <a:t>	private:</a:t>
            </a:r>
          </a:p>
          <a:p>
            <a:pPr eaLnBrk="1" hangingPunct="1">
              <a:lnSpc>
                <a:spcPct val="90000"/>
              </a:lnSpc>
              <a:buFontTx/>
              <a:buNone/>
            </a:pPr>
            <a:r>
              <a:rPr lang="en-US" sz="1800" smtClean="0">
                <a:latin typeface="Courier New" pitchFamily="49" charset="0"/>
              </a:rPr>
              <a:t>		string name;</a:t>
            </a:r>
          </a:p>
          <a:p>
            <a:pPr eaLnBrk="1" hangingPunct="1">
              <a:lnSpc>
                <a:spcPct val="90000"/>
              </a:lnSpc>
              <a:buFontTx/>
              <a:buNone/>
            </a:pPr>
            <a:r>
              <a:rPr lang="en-US" sz="1800" smtClean="0">
                <a:latin typeface="Courier New" pitchFamily="49" charset="0"/>
              </a:rPr>
              <a:t>}</a:t>
            </a:r>
          </a:p>
        </p:txBody>
      </p:sp>
      <p:sp>
        <p:nvSpPr>
          <p:cNvPr id="942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74092DF9-477D-4B23-8CAD-79639CD8600F}" type="slidenum">
              <a:rPr lang="en-US" sz="1400" smtClean="0"/>
              <a:pPr eaLnBrk="1" hangingPunct="1"/>
              <a:t>21</a:t>
            </a:fld>
            <a:endParaRPr lang="en-US" sz="1400" smtClean="0"/>
          </a:p>
        </p:txBody>
      </p:sp>
    </p:spTree>
    <p:extLst>
      <p:ext uri="{BB962C8B-B14F-4D97-AF65-F5344CB8AC3E}">
        <p14:creationId xmlns:p14="http://schemas.microsoft.com/office/powerpoint/2010/main" val="25792431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pPr algn="ctr" eaLnBrk="1" hangingPunct="1"/>
            <a:r>
              <a:rPr lang="en-US" b="1" dirty="0" smtClean="0"/>
              <a:t>Expanding </a:t>
            </a:r>
            <a:r>
              <a:rPr lang="en-US" b="1" dirty="0" smtClean="0">
                <a:latin typeface="Courier New" pitchFamily="49" charset="0"/>
              </a:rPr>
              <a:t>Shape</a:t>
            </a:r>
            <a:r>
              <a:rPr lang="en-US" b="1" dirty="0" smtClean="0"/>
              <a:t> Class</a:t>
            </a:r>
          </a:p>
        </p:txBody>
      </p:sp>
      <p:sp>
        <p:nvSpPr>
          <p:cNvPr id="95237" name="Rectangle 3"/>
          <p:cNvSpPr>
            <a:spLocks noGrp="1" noChangeArrowheads="1"/>
          </p:cNvSpPr>
          <p:nvPr>
            <p:ph idx="1"/>
          </p:nvPr>
        </p:nvSpPr>
        <p:spPr/>
        <p:txBody>
          <a:bodyPr/>
          <a:lstStyle/>
          <a:p>
            <a:pPr eaLnBrk="1" hangingPunct="1">
              <a:buFontTx/>
              <a:buNone/>
            </a:pPr>
            <a:r>
              <a:rPr lang="en-US" sz="1800" smtClean="0">
                <a:latin typeface="Courier New" pitchFamily="49" charset="0"/>
              </a:rPr>
              <a:t>const double PI = 3.1415927;</a:t>
            </a:r>
          </a:p>
          <a:p>
            <a:pPr eaLnBrk="1" hangingPunct="1">
              <a:buFontTx/>
              <a:buNone/>
            </a:pPr>
            <a:endParaRPr lang="en-US" sz="1800" smtClean="0">
              <a:latin typeface="Courier New" pitchFamily="49" charset="0"/>
            </a:endParaRPr>
          </a:p>
          <a:p>
            <a:pPr eaLnBrk="1" hangingPunct="1">
              <a:buFontTx/>
              <a:buNone/>
            </a:pPr>
            <a:r>
              <a:rPr lang="en-US" sz="1800" smtClean="0">
                <a:latin typeface="Courier New" pitchFamily="49" charset="0"/>
              </a:rPr>
              <a:t>class Circle : public Shape</a:t>
            </a:r>
          </a:p>
          <a:p>
            <a:pPr eaLnBrk="1" hangingPunct="1">
              <a:buFontTx/>
              <a:buNone/>
            </a:pPr>
            <a:r>
              <a:rPr lang="en-US" sz="1800" smtClean="0">
                <a:latin typeface="Courier New" pitchFamily="49" charset="0"/>
              </a:rPr>
              <a:t>{</a:t>
            </a:r>
          </a:p>
          <a:p>
            <a:pPr eaLnBrk="1" hangingPunct="1">
              <a:buFontTx/>
              <a:buNone/>
            </a:pPr>
            <a:r>
              <a:rPr lang="en-US" sz="1800" smtClean="0">
                <a:latin typeface="Courier New" pitchFamily="49" charset="0"/>
              </a:rPr>
              <a:t>	public : </a:t>
            </a:r>
          </a:p>
          <a:p>
            <a:pPr eaLnBrk="1" hangingPunct="1">
              <a:buFontTx/>
              <a:buNone/>
            </a:pPr>
            <a:r>
              <a:rPr lang="en-US" sz="1800" smtClean="0">
                <a:latin typeface="Courier New" pitchFamily="49" charset="0"/>
              </a:rPr>
              <a:t>		Circle( double rad = 0.0 )</a:t>
            </a:r>
          </a:p>
          <a:p>
            <a:pPr eaLnBrk="1" hangingPunct="1">
              <a:buFontTx/>
              <a:buNone/>
            </a:pPr>
            <a:r>
              <a:rPr lang="en-US" sz="1800" smtClean="0">
                <a:latin typeface="Courier New" pitchFamily="49" charset="0"/>
              </a:rPr>
              <a:t>		   : Shape(“circle”), radius(rad) {}</a:t>
            </a:r>
          </a:p>
          <a:p>
            <a:pPr eaLnBrk="1" hangingPunct="1">
              <a:buFontTx/>
              <a:buNone/>
            </a:pPr>
            <a:r>
              <a:rPr lang="en-US" sz="1800" smtClean="0">
                <a:latin typeface="Courier New" pitchFamily="49" charset="0"/>
              </a:rPr>
              <a:t>		double area() const</a:t>
            </a:r>
          </a:p>
          <a:p>
            <a:pPr eaLnBrk="1" hangingPunct="1">
              <a:buFontTx/>
              <a:buNone/>
            </a:pPr>
            <a:r>
              <a:rPr lang="en-US" sz="1800" smtClean="0">
                <a:latin typeface="Courier New" pitchFamily="49" charset="0"/>
              </a:rPr>
              <a:t>		   { return PI * radius * radius;}</a:t>
            </a:r>
          </a:p>
          <a:p>
            <a:pPr eaLnBrk="1" hangingPunct="1">
              <a:buFontTx/>
              <a:buNone/>
            </a:pPr>
            <a:r>
              <a:rPr lang="en-US" sz="1800" smtClean="0">
                <a:latin typeface="Courier New" pitchFamily="49" charset="0"/>
              </a:rPr>
              <a:t>	private:</a:t>
            </a:r>
          </a:p>
          <a:p>
            <a:pPr eaLnBrk="1" hangingPunct="1">
              <a:buFontTx/>
              <a:buNone/>
            </a:pPr>
            <a:r>
              <a:rPr lang="en-US" sz="1800" smtClean="0">
                <a:latin typeface="Courier New" pitchFamily="49" charset="0"/>
              </a:rPr>
              <a:t>		double radius;</a:t>
            </a:r>
          </a:p>
          <a:p>
            <a:pPr eaLnBrk="1" hangingPunct="1">
              <a:buFontTx/>
              <a:buNone/>
            </a:pPr>
            <a:r>
              <a:rPr lang="en-US" sz="1800" smtClean="0">
                <a:latin typeface="Courier New" pitchFamily="49" charset="0"/>
              </a:rPr>
              <a:t>};</a:t>
            </a:r>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149A6F5-070E-4786-930D-6AFD498EDFF6}" type="slidenum">
              <a:rPr lang="en-US" sz="1400" smtClean="0"/>
              <a:pPr eaLnBrk="1" hangingPunct="1"/>
              <a:t>22</a:t>
            </a:fld>
            <a:endParaRPr lang="en-US" sz="1400" smtClean="0"/>
          </a:p>
        </p:txBody>
      </p:sp>
    </p:spTree>
    <p:extLst>
      <p:ext uri="{BB962C8B-B14F-4D97-AF65-F5344CB8AC3E}">
        <p14:creationId xmlns:p14="http://schemas.microsoft.com/office/powerpoint/2010/main" val="10367737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Accessing the Variables of a Class</a:t>
            </a:r>
            <a:endParaRPr lang="tr-TR" b="1"/>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640540620"/>
              </p:ext>
            </p:extLst>
          </p:nvPr>
        </p:nvGraphicFramePr>
        <p:xfrm>
          <a:off x="381000" y="2209800"/>
          <a:ext cx="8229600" cy="2278222"/>
        </p:xfrm>
        <a:graphic>
          <a:graphicData uri="http://schemas.openxmlformats.org/drawingml/2006/table">
            <a:tbl>
              <a:tblPr/>
              <a:tblGrid>
                <a:gridCol w="2057400"/>
                <a:gridCol w="2057400"/>
                <a:gridCol w="2057400"/>
                <a:gridCol w="2057400"/>
              </a:tblGrid>
              <a:tr h="414222">
                <a:tc>
                  <a:txBody>
                    <a:bodyPr/>
                    <a:lstStyle/>
                    <a:p>
                      <a:r>
                        <a:rPr lang="tr-TR" b="1"/>
                        <a:t>Access</a:t>
                      </a:r>
                    </a:p>
                  </a:txBody>
                  <a:tcPr anchor="ctr">
                    <a:lnL>
                      <a:noFill/>
                    </a:lnL>
                    <a:lnR>
                      <a:noFill/>
                    </a:lnR>
                    <a:lnT>
                      <a:noFill/>
                    </a:lnT>
                    <a:lnB>
                      <a:noFill/>
                    </a:lnB>
                  </a:tcPr>
                </a:tc>
                <a:tc>
                  <a:txBody>
                    <a:bodyPr/>
                    <a:lstStyle/>
                    <a:p>
                      <a:r>
                        <a:rPr lang="tr-TR" b="1"/>
                        <a:t>public</a:t>
                      </a:r>
                    </a:p>
                  </a:txBody>
                  <a:tcPr anchor="ctr">
                    <a:lnL>
                      <a:noFill/>
                    </a:lnL>
                    <a:lnR>
                      <a:noFill/>
                    </a:lnR>
                    <a:lnT>
                      <a:noFill/>
                    </a:lnT>
                    <a:lnB>
                      <a:noFill/>
                    </a:lnB>
                  </a:tcPr>
                </a:tc>
                <a:tc>
                  <a:txBody>
                    <a:bodyPr/>
                    <a:lstStyle/>
                    <a:p>
                      <a:r>
                        <a:rPr lang="tr-TR" b="1"/>
                        <a:t>protected</a:t>
                      </a:r>
                    </a:p>
                  </a:txBody>
                  <a:tcPr anchor="ctr">
                    <a:lnL>
                      <a:noFill/>
                    </a:lnL>
                    <a:lnR>
                      <a:noFill/>
                    </a:lnR>
                    <a:lnT>
                      <a:noFill/>
                    </a:lnT>
                    <a:lnB>
                      <a:noFill/>
                    </a:lnB>
                  </a:tcPr>
                </a:tc>
                <a:tc>
                  <a:txBody>
                    <a:bodyPr/>
                    <a:lstStyle/>
                    <a:p>
                      <a:r>
                        <a:rPr lang="tr-TR" b="1"/>
                        <a:t>private</a:t>
                      </a:r>
                    </a:p>
                  </a:txBody>
                  <a:tcPr anchor="ctr">
                    <a:lnL>
                      <a:noFill/>
                    </a:lnL>
                    <a:lnR>
                      <a:noFill/>
                    </a:lnR>
                    <a:lnT>
                      <a:noFill/>
                    </a:lnT>
                    <a:lnB>
                      <a:noFill/>
                    </a:lnB>
                  </a:tcPr>
                </a:tc>
              </a:tr>
              <a:tr h="724889">
                <a:tc>
                  <a:txBody>
                    <a:bodyPr/>
                    <a:lstStyle/>
                    <a:p>
                      <a:r>
                        <a:rPr lang="en-US" dirty="0"/>
                        <a:t>members of the same class</a:t>
                      </a:r>
                    </a:p>
                  </a:txBody>
                  <a:tcPr anchor="ctr">
                    <a:lnL>
                      <a:noFill/>
                    </a:lnL>
                    <a:lnR>
                      <a:noFill/>
                    </a:lnR>
                    <a:lnT>
                      <a:noFill/>
                    </a:lnT>
                    <a:lnB>
                      <a:noFill/>
                    </a:lnB>
                  </a:tcPr>
                </a:tc>
                <a:tc>
                  <a:txBody>
                    <a:bodyPr/>
                    <a:lstStyle/>
                    <a:p>
                      <a:r>
                        <a:rPr lang="tr-TR"/>
                        <a:t>yes</a:t>
                      </a:r>
                    </a:p>
                  </a:txBody>
                  <a:tcPr anchor="ctr">
                    <a:lnL>
                      <a:noFill/>
                    </a:lnL>
                    <a:lnR>
                      <a:noFill/>
                    </a:lnR>
                    <a:lnT>
                      <a:noFill/>
                    </a:lnT>
                    <a:lnB>
                      <a:noFill/>
                    </a:lnB>
                  </a:tcPr>
                </a:tc>
                <a:tc>
                  <a:txBody>
                    <a:bodyPr/>
                    <a:lstStyle/>
                    <a:p>
                      <a:r>
                        <a:rPr lang="tr-TR"/>
                        <a:t>yes</a:t>
                      </a:r>
                    </a:p>
                  </a:txBody>
                  <a:tcPr anchor="ctr">
                    <a:lnL>
                      <a:noFill/>
                    </a:lnL>
                    <a:lnR>
                      <a:noFill/>
                    </a:lnR>
                    <a:lnT>
                      <a:noFill/>
                    </a:lnT>
                    <a:lnB>
                      <a:noFill/>
                    </a:lnB>
                  </a:tcPr>
                </a:tc>
                <a:tc>
                  <a:txBody>
                    <a:bodyPr/>
                    <a:lstStyle/>
                    <a:p>
                      <a:r>
                        <a:rPr lang="tr-TR"/>
                        <a:t>yes</a:t>
                      </a:r>
                    </a:p>
                  </a:txBody>
                  <a:tcPr anchor="ctr">
                    <a:lnL>
                      <a:noFill/>
                    </a:lnL>
                    <a:lnR>
                      <a:noFill/>
                    </a:lnR>
                    <a:lnT>
                      <a:noFill/>
                    </a:lnT>
                    <a:lnB>
                      <a:noFill/>
                    </a:lnB>
                  </a:tcPr>
                </a:tc>
              </a:tr>
              <a:tr h="724889">
                <a:tc>
                  <a:txBody>
                    <a:bodyPr/>
                    <a:lstStyle/>
                    <a:p>
                      <a:r>
                        <a:rPr lang="tr-TR"/>
                        <a:t>members of derived classes</a:t>
                      </a:r>
                    </a:p>
                  </a:txBody>
                  <a:tcPr anchor="ctr">
                    <a:lnL>
                      <a:noFill/>
                    </a:lnL>
                    <a:lnR>
                      <a:noFill/>
                    </a:lnR>
                    <a:lnT>
                      <a:noFill/>
                    </a:lnT>
                    <a:lnB>
                      <a:noFill/>
                    </a:lnB>
                  </a:tcPr>
                </a:tc>
                <a:tc>
                  <a:txBody>
                    <a:bodyPr/>
                    <a:lstStyle/>
                    <a:p>
                      <a:r>
                        <a:rPr lang="tr-TR"/>
                        <a:t>yes</a:t>
                      </a:r>
                    </a:p>
                  </a:txBody>
                  <a:tcPr anchor="ctr">
                    <a:lnL>
                      <a:noFill/>
                    </a:lnL>
                    <a:lnR>
                      <a:noFill/>
                    </a:lnR>
                    <a:lnT>
                      <a:noFill/>
                    </a:lnT>
                    <a:lnB>
                      <a:noFill/>
                    </a:lnB>
                  </a:tcPr>
                </a:tc>
                <a:tc>
                  <a:txBody>
                    <a:bodyPr/>
                    <a:lstStyle/>
                    <a:p>
                      <a:r>
                        <a:rPr lang="tr-TR"/>
                        <a:t>yes</a:t>
                      </a:r>
                    </a:p>
                  </a:txBody>
                  <a:tcPr anchor="ctr">
                    <a:lnL>
                      <a:noFill/>
                    </a:lnL>
                    <a:lnR>
                      <a:noFill/>
                    </a:lnR>
                    <a:lnT>
                      <a:noFill/>
                    </a:lnT>
                    <a:lnB>
                      <a:noFill/>
                    </a:lnB>
                  </a:tcPr>
                </a:tc>
                <a:tc>
                  <a:txBody>
                    <a:bodyPr/>
                    <a:lstStyle/>
                    <a:p>
                      <a:r>
                        <a:rPr lang="tr-TR"/>
                        <a:t>no</a:t>
                      </a:r>
                    </a:p>
                  </a:txBody>
                  <a:tcPr anchor="ctr">
                    <a:lnL>
                      <a:noFill/>
                    </a:lnL>
                    <a:lnR>
                      <a:noFill/>
                    </a:lnR>
                    <a:lnT>
                      <a:noFill/>
                    </a:lnT>
                    <a:lnB>
                      <a:noFill/>
                    </a:lnB>
                  </a:tcPr>
                </a:tc>
              </a:tr>
              <a:tr h="414222">
                <a:tc>
                  <a:txBody>
                    <a:bodyPr/>
                    <a:lstStyle/>
                    <a:p>
                      <a:r>
                        <a:rPr lang="tr-TR"/>
                        <a:t>not members</a:t>
                      </a:r>
                    </a:p>
                  </a:txBody>
                  <a:tcPr anchor="ctr">
                    <a:lnL>
                      <a:noFill/>
                    </a:lnL>
                    <a:lnR>
                      <a:noFill/>
                    </a:lnR>
                    <a:lnT>
                      <a:noFill/>
                    </a:lnT>
                    <a:lnB>
                      <a:noFill/>
                    </a:lnB>
                  </a:tcPr>
                </a:tc>
                <a:tc>
                  <a:txBody>
                    <a:bodyPr/>
                    <a:lstStyle/>
                    <a:p>
                      <a:r>
                        <a:rPr lang="tr-TR"/>
                        <a:t>yes</a:t>
                      </a:r>
                    </a:p>
                  </a:txBody>
                  <a:tcPr anchor="ctr">
                    <a:lnL>
                      <a:noFill/>
                    </a:lnL>
                    <a:lnR>
                      <a:noFill/>
                    </a:lnR>
                    <a:lnT>
                      <a:noFill/>
                    </a:lnT>
                    <a:lnB>
                      <a:noFill/>
                    </a:lnB>
                  </a:tcPr>
                </a:tc>
                <a:tc>
                  <a:txBody>
                    <a:bodyPr/>
                    <a:lstStyle/>
                    <a:p>
                      <a:r>
                        <a:rPr lang="tr-TR"/>
                        <a:t>no</a:t>
                      </a:r>
                    </a:p>
                  </a:txBody>
                  <a:tcPr anchor="ctr">
                    <a:lnL>
                      <a:noFill/>
                    </a:lnL>
                    <a:lnR>
                      <a:noFill/>
                    </a:lnR>
                    <a:lnT>
                      <a:noFill/>
                    </a:lnT>
                    <a:lnB>
                      <a:noFill/>
                    </a:lnB>
                  </a:tcPr>
                </a:tc>
                <a:tc>
                  <a:txBody>
                    <a:bodyPr/>
                    <a:lstStyle/>
                    <a:p>
                      <a:r>
                        <a:rPr lang="tr-TR"/>
                        <a:t>no</a:t>
                      </a:r>
                    </a:p>
                  </a:txBody>
                  <a:tcPr anchor="ctr">
                    <a:lnL>
                      <a:noFill/>
                    </a:lnL>
                    <a:lnR>
                      <a:noFill/>
                    </a:lnR>
                    <a:lnT>
                      <a:noFill/>
                    </a:lnT>
                    <a:lnB>
                      <a:noFill/>
                    </a:lnB>
                  </a:tcPr>
                </a:tc>
              </a:tr>
            </a:tbl>
          </a:graphicData>
        </a:graphic>
      </p:graphicFrame>
      <p:sp>
        <p:nvSpPr>
          <p:cNvPr id="4" name="Slayt Numarası Yer Tutucusu 3"/>
          <p:cNvSpPr>
            <a:spLocks noGrp="1"/>
          </p:cNvSpPr>
          <p:nvPr>
            <p:ph type="sldNum" sz="quarter" idx="12"/>
          </p:nvPr>
        </p:nvSpPr>
        <p:spPr/>
        <p:txBody>
          <a:bodyPr/>
          <a:lstStyle/>
          <a:p>
            <a:fld id="{D1E949B7-21B3-43A7-9B3A-74D017E7440B}" type="slidenum">
              <a:rPr lang="tr-TR" smtClean="0"/>
              <a:pPr/>
              <a:t>23</a:t>
            </a:fld>
            <a:endParaRPr lang="tr-TR"/>
          </a:p>
        </p:txBody>
      </p:sp>
    </p:spTree>
    <p:extLst>
      <p:ext uri="{BB962C8B-B14F-4D97-AF65-F5344CB8AC3E}">
        <p14:creationId xmlns:p14="http://schemas.microsoft.com/office/powerpoint/2010/main" val="61426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Polymorphism</a:t>
            </a:r>
            <a:endParaRPr lang="tr-TR" b="1"/>
          </a:p>
        </p:txBody>
      </p:sp>
      <p:sp>
        <p:nvSpPr>
          <p:cNvPr id="3" name="İçerik Yer Tutucusu 2"/>
          <p:cNvSpPr>
            <a:spLocks noGrp="1"/>
          </p:cNvSpPr>
          <p:nvPr>
            <p:ph idx="1"/>
          </p:nvPr>
        </p:nvSpPr>
        <p:spPr/>
        <p:txBody>
          <a:bodyPr>
            <a:normAutofit/>
          </a:bodyPr>
          <a:lstStyle/>
          <a:p>
            <a:r>
              <a:rPr lang="en-US" sz="2400" dirty="0"/>
              <a:t>Before getting into this section, it is recommended that you have a proper understanding of pointers and class inheritance. If any of the following statements seem strange to you, you should review the indicated </a:t>
            </a:r>
            <a:r>
              <a:rPr lang="en-US" sz="2400" dirty="0" smtClean="0"/>
              <a:t>sections:</a:t>
            </a:r>
            <a:endParaRPr lang="tr-TR" sz="2400" smtClean="0"/>
          </a:p>
          <a:p>
            <a:endParaRPr lang="tr-TR" sz="2400"/>
          </a:p>
          <a:p>
            <a:pPr marL="0" indent="0">
              <a:buNone/>
            </a:pPr>
            <a:endParaRPr lang="tr-TR" sz="24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24</a:t>
            </a:fld>
            <a:endParaRPr lang="tr-TR"/>
          </a:p>
        </p:txBody>
      </p:sp>
      <p:graphicFrame>
        <p:nvGraphicFramePr>
          <p:cNvPr id="5" name="Tablo 4"/>
          <p:cNvGraphicFramePr>
            <a:graphicFrameLocks noGrp="1"/>
          </p:cNvGraphicFramePr>
          <p:nvPr>
            <p:extLst>
              <p:ext uri="{D42A27DB-BD31-4B8C-83A1-F6EECF244321}">
                <p14:modId xmlns:p14="http://schemas.microsoft.com/office/powerpoint/2010/main" val="1080647807"/>
              </p:ext>
            </p:extLst>
          </p:nvPr>
        </p:nvGraphicFramePr>
        <p:xfrm>
          <a:off x="907093" y="3429000"/>
          <a:ext cx="7017707" cy="1463040"/>
        </p:xfrm>
        <a:graphic>
          <a:graphicData uri="http://schemas.openxmlformats.org/drawingml/2006/table">
            <a:tbl>
              <a:tblPr/>
              <a:tblGrid>
                <a:gridCol w="3429000"/>
                <a:gridCol w="3588707"/>
              </a:tblGrid>
              <a:tr h="0">
                <a:tc>
                  <a:txBody>
                    <a:bodyPr/>
                    <a:lstStyle/>
                    <a:p>
                      <a:r>
                        <a:rPr lang="tr-TR" b="1"/>
                        <a:t>Statement:</a:t>
                      </a:r>
                    </a:p>
                  </a:txBody>
                  <a:tcPr anchor="ctr">
                    <a:lnL>
                      <a:noFill/>
                    </a:lnL>
                    <a:lnR>
                      <a:noFill/>
                    </a:lnR>
                    <a:lnT>
                      <a:noFill/>
                    </a:lnT>
                    <a:lnB>
                      <a:noFill/>
                    </a:lnB>
                  </a:tcPr>
                </a:tc>
                <a:tc>
                  <a:txBody>
                    <a:bodyPr/>
                    <a:lstStyle/>
                    <a:p>
                      <a:r>
                        <a:rPr lang="tr-TR" b="1"/>
                        <a:t>Explained in:</a:t>
                      </a:r>
                    </a:p>
                  </a:txBody>
                  <a:tcPr anchor="ctr">
                    <a:lnL>
                      <a:noFill/>
                    </a:lnL>
                    <a:lnR>
                      <a:noFill/>
                    </a:lnR>
                    <a:lnT>
                      <a:noFill/>
                    </a:lnT>
                    <a:lnB>
                      <a:noFill/>
                    </a:lnB>
                  </a:tcPr>
                </a:tc>
              </a:tr>
              <a:tr h="0">
                <a:tc>
                  <a:txBody>
                    <a:bodyPr/>
                    <a:lstStyle/>
                    <a:p>
                      <a:r>
                        <a:rPr lang="tr-TR"/>
                        <a:t>int a::b(int c) { }</a:t>
                      </a:r>
                    </a:p>
                  </a:txBody>
                  <a:tcPr anchor="ctr">
                    <a:lnL>
                      <a:noFill/>
                    </a:lnL>
                    <a:lnR>
                      <a:noFill/>
                    </a:lnR>
                    <a:lnT>
                      <a:noFill/>
                    </a:lnT>
                    <a:lnB>
                      <a:noFill/>
                    </a:lnB>
                  </a:tcPr>
                </a:tc>
                <a:tc>
                  <a:txBody>
                    <a:bodyPr/>
                    <a:lstStyle/>
                    <a:p>
                      <a:r>
                        <a:rPr lang="tr-TR"/>
                        <a:t>Classes</a:t>
                      </a:r>
                    </a:p>
                  </a:txBody>
                  <a:tcPr anchor="ctr">
                    <a:lnL>
                      <a:noFill/>
                    </a:lnL>
                    <a:lnR>
                      <a:noFill/>
                    </a:lnR>
                    <a:lnT>
                      <a:noFill/>
                    </a:lnT>
                    <a:lnB>
                      <a:noFill/>
                    </a:lnB>
                  </a:tcPr>
                </a:tc>
              </a:tr>
              <a:tr h="0">
                <a:tc>
                  <a:txBody>
                    <a:bodyPr/>
                    <a:lstStyle/>
                    <a:p>
                      <a:r>
                        <a:rPr lang="tr-TR"/>
                        <a:t>a-&gt;b</a:t>
                      </a:r>
                    </a:p>
                  </a:txBody>
                  <a:tcPr anchor="ctr">
                    <a:lnL>
                      <a:noFill/>
                    </a:lnL>
                    <a:lnR>
                      <a:noFill/>
                    </a:lnR>
                    <a:lnT>
                      <a:noFill/>
                    </a:lnT>
                    <a:lnB>
                      <a:noFill/>
                    </a:lnB>
                  </a:tcPr>
                </a:tc>
                <a:tc>
                  <a:txBody>
                    <a:bodyPr/>
                    <a:lstStyle/>
                    <a:p>
                      <a:r>
                        <a:rPr lang="tr-TR"/>
                        <a:t>Data Structures</a:t>
                      </a:r>
                    </a:p>
                  </a:txBody>
                  <a:tcPr anchor="ctr">
                    <a:lnL>
                      <a:noFill/>
                    </a:lnL>
                    <a:lnR>
                      <a:noFill/>
                    </a:lnR>
                    <a:lnT>
                      <a:noFill/>
                    </a:lnT>
                    <a:lnB>
                      <a:noFill/>
                    </a:lnB>
                  </a:tcPr>
                </a:tc>
              </a:tr>
              <a:tr h="0">
                <a:tc>
                  <a:txBody>
                    <a:bodyPr/>
                    <a:lstStyle/>
                    <a:p>
                      <a:r>
                        <a:rPr lang="tr-TR"/>
                        <a:t>class a: public b { };</a:t>
                      </a:r>
                    </a:p>
                  </a:txBody>
                  <a:tcPr anchor="ctr">
                    <a:lnL>
                      <a:noFill/>
                    </a:lnL>
                    <a:lnR>
                      <a:noFill/>
                    </a:lnR>
                    <a:lnT>
                      <a:noFill/>
                    </a:lnT>
                    <a:lnB>
                      <a:noFill/>
                    </a:lnB>
                  </a:tcPr>
                </a:tc>
                <a:tc>
                  <a:txBody>
                    <a:bodyPr/>
                    <a:lstStyle/>
                    <a:p>
                      <a:r>
                        <a:rPr lang="tr-TR"/>
                        <a:t>Friendship and inheritance</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944333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Pointers to Base Class</a:t>
            </a:r>
            <a:endParaRPr lang="tr-TR" b="1"/>
          </a:p>
        </p:txBody>
      </p:sp>
      <p:sp>
        <p:nvSpPr>
          <p:cNvPr id="3" name="İçerik Yer Tutucusu 2"/>
          <p:cNvSpPr>
            <a:spLocks noGrp="1"/>
          </p:cNvSpPr>
          <p:nvPr>
            <p:ph idx="1"/>
          </p:nvPr>
        </p:nvSpPr>
        <p:spPr/>
        <p:txBody>
          <a:bodyPr>
            <a:normAutofit/>
          </a:bodyPr>
          <a:lstStyle/>
          <a:p>
            <a:r>
              <a:rPr lang="en-US" sz="2400" dirty="0"/>
              <a:t>One of the key features of derived classes is that a pointer to a derived class is type-compatible with a pointer to its base class. Polymorphism is the art of taking advantage of this simple but powerful and versatile feature, that brings Object Oriented Methodologies to its full potential.</a:t>
            </a:r>
            <a:endParaRPr lang="tr-TR" sz="24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25</a:t>
            </a:fld>
            <a:endParaRPr lang="tr-TR"/>
          </a:p>
        </p:txBody>
      </p:sp>
    </p:spTree>
    <p:extLst>
      <p:ext uri="{BB962C8B-B14F-4D97-AF65-F5344CB8AC3E}">
        <p14:creationId xmlns:p14="http://schemas.microsoft.com/office/powerpoint/2010/main" val="1480512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p:txBody>
          <a:bodyPr/>
          <a:lstStyle/>
          <a:p>
            <a:pPr algn="ctr"/>
            <a:r>
              <a:rPr lang="tr-TR" b="1" smtClean="0"/>
              <a:t>Example</a:t>
            </a:r>
            <a:endParaRPr lang="tr-TR" b="1"/>
          </a:p>
        </p:txBody>
      </p:sp>
      <p:sp>
        <p:nvSpPr>
          <p:cNvPr id="6" name="İçerik Yer Tutucusu 5"/>
          <p:cNvSpPr>
            <a:spLocks noGrp="1"/>
          </p:cNvSpPr>
          <p:nvPr>
            <p:ph sz="half" idx="1"/>
          </p:nvPr>
        </p:nvSpPr>
        <p:spPr>
          <a:xfrm>
            <a:off x="457200" y="1600201"/>
            <a:ext cx="4038600" cy="3962399"/>
          </a:xfrm>
        </p:spPr>
        <p:txBody>
          <a:bodyPr>
            <a:normAutofit fontScale="55000" lnSpcReduction="20000"/>
          </a:bodyPr>
          <a:lstStyle/>
          <a:p>
            <a:pPr marL="0" indent="0">
              <a:buNone/>
            </a:pPr>
            <a:r>
              <a:rPr lang="tr-TR"/>
              <a:t>// pointers to base class</a:t>
            </a:r>
          </a:p>
          <a:p>
            <a:pPr marL="0" indent="0">
              <a:buNone/>
            </a:pPr>
            <a:r>
              <a:rPr lang="tr-TR"/>
              <a:t>#include &lt;iostream&gt;</a:t>
            </a:r>
          </a:p>
          <a:p>
            <a:pPr marL="0" indent="0">
              <a:buNone/>
            </a:pPr>
            <a:r>
              <a:rPr lang="tr-TR"/>
              <a:t>using namespace std;</a:t>
            </a:r>
          </a:p>
          <a:p>
            <a:pPr marL="0" indent="0">
              <a:buNone/>
            </a:pPr>
            <a:endParaRPr lang="tr-TR"/>
          </a:p>
          <a:p>
            <a:pPr marL="0" indent="0">
              <a:buNone/>
            </a:pPr>
            <a:r>
              <a:rPr lang="tr-TR"/>
              <a:t>class CPolygon {</a:t>
            </a:r>
          </a:p>
          <a:p>
            <a:pPr marL="0" indent="0">
              <a:buNone/>
            </a:pPr>
            <a:r>
              <a:rPr lang="tr-TR"/>
              <a:t>  protected:</a:t>
            </a:r>
          </a:p>
          <a:p>
            <a:pPr marL="0" indent="0">
              <a:buNone/>
            </a:pPr>
            <a:r>
              <a:rPr lang="tr-TR"/>
              <a:t>    int width, height;</a:t>
            </a:r>
          </a:p>
          <a:p>
            <a:pPr marL="0" indent="0">
              <a:buNone/>
            </a:pPr>
            <a:r>
              <a:rPr lang="tr-TR"/>
              <a:t>  public:</a:t>
            </a:r>
          </a:p>
          <a:p>
            <a:pPr marL="0" indent="0">
              <a:buNone/>
            </a:pPr>
            <a:r>
              <a:rPr lang="tr-TR"/>
              <a:t>    void set_values (int a, int b)</a:t>
            </a:r>
          </a:p>
          <a:p>
            <a:pPr marL="0" indent="0">
              <a:buNone/>
            </a:pPr>
            <a:r>
              <a:rPr lang="tr-TR"/>
              <a:t>      { width=a; height=b; }</a:t>
            </a:r>
          </a:p>
          <a:p>
            <a:pPr marL="0" indent="0">
              <a:buNone/>
            </a:pPr>
            <a:r>
              <a:rPr lang="tr-TR"/>
              <a:t>  };</a:t>
            </a:r>
          </a:p>
          <a:p>
            <a:pPr marL="0" indent="0">
              <a:buNone/>
            </a:pPr>
            <a:endParaRPr lang="tr-TR"/>
          </a:p>
          <a:p>
            <a:pPr marL="0" indent="0">
              <a:buNone/>
            </a:pPr>
            <a:r>
              <a:rPr lang="tr-TR"/>
              <a:t>class CRectangle: public CPolygon {</a:t>
            </a:r>
          </a:p>
          <a:p>
            <a:pPr marL="0" indent="0">
              <a:buNone/>
            </a:pPr>
            <a:r>
              <a:rPr lang="tr-TR"/>
              <a:t>  public:</a:t>
            </a:r>
          </a:p>
          <a:p>
            <a:pPr marL="0" indent="0">
              <a:buNone/>
            </a:pPr>
            <a:r>
              <a:rPr lang="tr-TR"/>
              <a:t>    int area ()</a:t>
            </a:r>
          </a:p>
          <a:p>
            <a:pPr marL="0" indent="0">
              <a:buNone/>
            </a:pPr>
            <a:r>
              <a:rPr lang="tr-TR"/>
              <a:t>      { return (width * height); }</a:t>
            </a:r>
          </a:p>
          <a:p>
            <a:pPr marL="0" indent="0">
              <a:buNone/>
            </a:pPr>
            <a:r>
              <a:rPr lang="tr-TR"/>
              <a:t>  </a:t>
            </a:r>
            <a:r>
              <a:rPr lang="tr-TR" smtClean="0"/>
              <a:t>};</a:t>
            </a:r>
            <a:endParaRPr lang="tr-TR"/>
          </a:p>
        </p:txBody>
      </p:sp>
      <p:sp>
        <p:nvSpPr>
          <p:cNvPr id="7" name="İçerik Yer Tutucusu 6"/>
          <p:cNvSpPr>
            <a:spLocks noGrp="1"/>
          </p:cNvSpPr>
          <p:nvPr>
            <p:ph sz="half" idx="2"/>
          </p:nvPr>
        </p:nvSpPr>
        <p:spPr>
          <a:xfrm>
            <a:off x="4648200" y="1600201"/>
            <a:ext cx="4038600" cy="3962400"/>
          </a:xfrm>
        </p:spPr>
        <p:txBody>
          <a:bodyPr>
            <a:normAutofit fontScale="55000" lnSpcReduction="20000"/>
          </a:bodyPr>
          <a:lstStyle/>
          <a:p>
            <a:pPr marL="0" indent="0">
              <a:buNone/>
            </a:pPr>
            <a:r>
              <a:rPr lang="tr-TR"/>
              <a:t>class CTriangle: public CPolygon {</a:t>
            </a:r>
          </a:p>
          <a:p>
            <a:pPr marL="0" indent="0">
              <a:buNone/>
            </a:pPr>
            <a:r>
              <a:rPr lang="tr-TR"/>
              <a:t>  public:</a:t>
            </a:r>
          </a:p>
          <a:p>
            <a:pPr marL="0" indent="0">
              <a:buNone/>
            </a:pPr>
            <a:r>
              <a:rPr lang="tr-TR"/>
              <a:t>    int area ()</a:t>
            </a:r>
          </a:p>
          <a:p>
            <a:pPr marL="0" indent="0">
              <a:buNone/>
            </a:pPr>
            <a:r>
              <a:rPr lang="tr-TR"/>
              <a:t>      { return (width * height / 2); }</a:t>
            </a:r>
          </a:p>
          <a:p>
            <a:pPr marL="0" indent="0">
              <a:buNone/>
            </a:pPr>
            <a:r>
              <a:rPr lang="tr-TR"/>
              <a:t>  };</a:t>
            </a:r>
          </a:p>
          <a:p>
            <a:pPr marL="0" indent="0">
              <a:buNone/>
            </a:pPr>
            <a:endParaRPr lang="tr-TR"/>
          </a:p>
          <a:p>
            <a:pPr marL="0" indent="0">
              <a:buNone/>
            </a:pPr>
            <a:r>
              <a:rPr lang="tr-TR"/>
              <a:t>int main () {</a:t>
            </a:r>
          </a:p>
          <a:p>
            <a:pPr marL="0" indent="0">
              <a:buNone/>
            </a:pPr>
            <a:r>
              <a:rPr lang="tr-TR"/>
              <a:t>  CRectangle rect;</a:t>
            </a:r>
          </a:p>
          <a:p>
            <a:pPr marL="0" indent="0">
              <a:buNone/>
            </a:pPr>
            <a:r>
              <a:rPr lang="tr-TR"/>
              <a:t>  CTriangle trgl;</a:t>
            </a:r>
          </a:p>
          <a:p>
            <a:pPr marL="0" indent="0">
              <a:buNone/>
            </a:pPr>
            <a:r>
              <a:rPr lang="tr-TR"/>
              <a:t>  CPolygon * ppoly1 = &amp;rect;</a:t>
            </a:r>
          </a:p>
          <a:p>
            <a:pPr marL="0" indent="0">
              <a:buNone/>
            </a:pPr>
            <a:r>
              <a:rPr lang="tr-TR"/>
              <a:t>  CPolygon * ppoly2 = &amp;trgl;</a:t>
            </a:r>
          </a:p>
          <a:p>
            <a:pPr marL="0" indent="0">
              <a:buNone/>
            </a:pPr>
            <a:r>
              <a:rPr lang="tr-TR"/>
              <a:t>  ppoly1-&gt;set_values (4,5);</a:t>
            </a:r>
          </a:p>
          <a:p>
            <a:pPr marL="0" indent="0">
              <a:buNone/>
            </a:pPr>
            <a:r>
              <a:rPr lang="tr-TR"/>
              <a:t>  ppoly2-&gt;set_values (4,5);</a:t>
            </a:r>
          </a:p>
          <a:p>
            <a:pPr marL="0" indent="0">
              <a:buNone/>
            </a:pPr>
            <a:r>
              <a:rPr lang="tr-TR"/>
              <a:t>  cout &lt;&lt; rect.area() &lt;&lt; endl;</a:t>
            </a:r>
          </a:p>
          <a:p>
            <a:pPr marL="0" indent="0">
              <a:buNone/>
            </a:pPr>
            <a:r>
              <a:rPr lang="tr-TR"/>
              <a:t>  cout &lt;&lt; trgl.area() &lt;&lt; endl;</a:t>
            </a:r>
          </a:p>
          <a:p>
            <a:pPr marL="0" indent="0">
              <a:buNone/>
            </a:pPr>
            <a:r>
              <a:rPr lang="tr-TR"/>
              <a:t>  return 0;</a:t>
            </a:r>
          </a:p>
          <a:p>
            <a:pPr marL="0" indent="0">
              <a:buNone/>
            </a:pPr>
            <a:r>
              <a:rPr lang="tr-TR"/>
              <a:t>}</a:t>
            </a:r>
          </a:p>
        </p:txBody>
      </p:sp>
      <p:sp>
        <p:nvSpPr>
          <p:cNvPr id="4" name="Slayt Numarası Yer Tutucusu 3"/>
          <p:cNvSpPr>
            <a:spLocks noGrp="1"/>
          </p:cNvSpPr>
          <p:nvPr>
            <p:ph type="sldNum" sz="quarter" idx="12"/>
          </p:nvPr>
        </p:nvSpPr>
        <p:spPr/>
        <p:txBody>
          <a:bodyPr/>
          <a:lstStyle/>
          <a:p>
            <a:fld id="{D1E949B7-21B3-43A7-9B3A-74D017E7440B}" type="slidenum">
              <a:rPr lang="tr-TR" smtClean="0"/>
              <a:pPr/>
              <a:t>26</a:t>
            </a:fld>
            <a:endParaRPr lang="tr-TR"/>
          </a:p>
        </p:txBody>
      </p:sp>
      <p:sp>
        <p:nvSpPr>
          <p:cNvPr id="8" name="İçerik Yer Tutucusu 5"/>
          <p:cNvSpPr txBox="1">
            <a:spLocks/>
          </p:cNvSpPr>
          <p:nvPr/>
        </p:nvSpPr>
        <p:spPr>
          <a:xfrm>
            <a:off x="4800600" y="5410200"/>
            <a:ext cx="4038600" cy="7620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tr-TR" smtClean="0"/>
              <a:t>Output:</a:t>
            </a:r>
          </a:p>
          <a:p>
            <a:pPr marL="0" indent="0">
              <a:buFont typeface="Arial" pitchFamily="34" charset="0"/>
              <a:buNone/>
            </a:pPr>
            <a:r>
              <a:rPr lang="tr-TR" smtClean="0"/>
              <a:t>20</a:t>
            </a:r>
          </a:p>
          <a:p>
            <a:pPr marL="0" indent="0">
              <a:buFont typeface="Arial" pitchFamily="34" charset="0"/>
              <a:buNone/>
            </a:pPr>
            <a:r>
              <a:rPr lang="tr-TR" smtClean="0"/>
              <a:t>10</a:t>
            </a:r>
          </a:p>
        </p:txBody>
      </p:sp>
    </p:spTree>
    <p:extLst>
      <p:ext uri="{BB962C8B-B14F-4D97-AF65-F5344CB8AC3E}">
        <p14:creationId xmlns:p14="http://schemas.microsoft.com/office/powerpoint/2010/main" val="363678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pPr algn="ctr"/>
            <a:r>
              <a:rPr lang="tr-TR" b="1"/>
              <a:t>Pointers to Base </a:t>
            </a:r>
            <a:r>
              <a:rPr lang="tr-TR" b="1" smtClean="0"/>
              <a:t>Class</a:t>
            </a:r>
            <a:endParaRPr lang="tr-TR"/>
          </a:p>
        </p:txBody>
      </p:sp>
      <p:sp>
        <p:nvSpPr>
          <p:cNvPr id="7" name="İçerik Yer Tutucusu 6"/>
          <p:cNvSpPr>
            <a:spLocks noGrp="1"/>
          </p:cNvSpPr>
          <p:nvPr>
            <p:ph idx="1"/>
          </p:nvPr>
        </p:nvSpPr>
        <p:spPr/>
        <p:txBody>
          <a:bodyPr>
            <a:noAutofit/>
          </a:bodyPr>
          <a:lstStyle/>
          <a:p>
            <a:r>
              <a:rPr lang="en-US" sz="2200" dirty="0"/>
              <a:t>In function main, we create two pointers that point to objects of class </a:t>
            </a:r>
            <a:r>
              <a:rPr lang="en-US" sz="2000" dirty="0" err="1"/>
              <a:t>CPolygon</a:t>
            </a:r>
            <a:r>
              <a:rPr lang="en-US" sz="2200" dirty="0"/>
              <a:t> (</a:t>
            </a:r>
            <a:r>
              <a:rPr lang="en-US" sz="2000" dirty="0"/>
              <a:t>ppoly1</a:t>
            </a:r>
            <a:r>
              <a:rPr lang="en-US" sz="2200" dirty="0"/>
              <a:t> and </a:t>
            </a:r>
            <a:r>
              <a:rPr lang="en-US" sz="2000" dirty="0"/>
              <a:t>ppoly2</a:t>
            </a:r>
            <a:r>
              <a:rPr lang="en-US" sz="2200" dirty="0"/>
              <a:t>). Then we assign references to </a:t>
            </a:r>
            <a:r>
              <a:rPr lang="en-US" sz="2200" dirty="0" err="1"/>
              <a:t>rect</a:t>
            </a:r>
            <a:r>
              <a:rPr lang="en-US" sz="2200" dirty="0"/>
              <a:t> and </a:t>
            </a:r>
            <a:r>
              <a:rPr lang="en-US" sz="2200" dirty="0" err="1"/>
              <a:t>trgl</a:t>
            </a:r>
            <a:r>
              <a:rPr lang="en-US" sz="2200" dirty="0"/>
              <a:t> to these pointers, and because both are objects of classes derived from </a:t>
            </a:r>
            <a:r>
              <a:rPr lang="en-US" sz="2200" dirty="0" err="1"/>
              <a:t>CPolygon</a:t>
            </a:r>
            <a:r>
              <a:rPr lang="en-US" sz="2200" dirty="0"/>
              <a:t>, </a:t>
            </a:r>
            <a:r>
              <a:rPr lang="en-US" sz="2000" dirty="0"/>
              <a:t>both</a:t>
            </a:r>
            <a:r>
              <a:rPr lang="en-US" sz="2200" dirty="0"/>
              <a:t> are </a:t>
            </a:r>
            <a:r>
              <a:rPr lang="en-US" sz="2200" dirty="0" smtClean="0"/>
              <a:t>valid </a:t>
            </a:r>
            <a:r>
              <a:rPr lang="en-US" sz="2200" dirty="0"/>
              <a:t>assignment </a:t>
            </a:r>
            <a:r>
              <a:rPr lang="en-US" sz="2200" dirty="0" smtClean="0"/>
              <a:t>operations</a:t>
            </a:r>
            <a:endParaRPr lang="tr-TR" sz="2200" smtClean="0"/>
          </a:p>
          <a:p>
            <a:pPr marL="0" indent="0">
              <a:buNone/>
            </a:pPr>
            <a:endParaRPr lang="tr-TR" sz="2200" smtClean="0"/>
          </a:p>
          <a:p>
            <a:r>
              <a:rPr lang="en-US" sz="2200" dirty="0"/>
              <a:t>The only limitation in using </a:t>
            </a:r>
            <a:r>
              <a:rPr lang="en-US" sz="2000" dirty="0"/>
              <a:t>*ppoly1 </a:t>
            </a:r>
            <a:r>
              <a:rPr lang="en-US" sz="2200" dirty="0"/>
              <a:t>and </a:t>
            </a:r>
            <a:r>
              <a:rPr lang="en-US" sz="2000" dirty="0"/>
              <a:t>*ppoly2 </a:t>
            </a:r>
            <a:r>
              <a:rPr lang="en-US" sz="2200" dirty="0"/>
              <a:t>instead of </a:t>
            </a:r>
            <a:r>
              <a:rPr lang="en-US" sz="2000" dirty="0" err="1"/>
              <a:t>rect</a:t>
            </a:r>
            <a:r>
              <a:rPr lang="en-US" sz="2200" dirty="0"/>
              <a:t> and </a:t>
            </a:r>
            <a:r>
              <a:rPr lang="en-US" sz="2000" dirty="0" err="1"/>
              <a:t>trgl</a:t>
            </a:r>
            <a:r>
              <a:rPr lang="en-US" sz="2200" dirty="0"/>
              <a:t> is that both </a:t>
            </a:r>
            <a:r>
              <a:rPr lang="en-US" sz="2000" dirty="0"/>
              <a:t>*ppoly1 </a:t>
            </a:r>
            <a:r>
              <a:rPr lang="en-US" sz="2200" dirty="0"/>
              <a:t>and </a:t>
            </a:r>
            <a:r>
              <a:rPr lang="en-US" sz="2000" dirty="0"/>
              <a:t>*ppoly2 </a:t>
            </a:r>
            <a:r>
              <a:rPr lang="en-US" sz="2200" dirty="0"/>
              <a:t>are of type </a:t>
            </a:r>
            <a:r>
              <a:rPr lang="en-US" sz="2000" dirty="0" err="1"/>
              <a:t>CPolygon</a:t>
            </a:r>
            <a:r>
              <a:rPr lang="en-US" sz="2000" dirty="0"/>
              <a:t>* </a:t>
            </a:r>
            <a:r>
              <a:rPr lang="en-US" sz="2200" dirty="0"/>
              <a:t>and therefore we can only use these pointers to refer to the members that </a:t>
            </a:r>
            <a:r>
              <a:rPr lang="en-US" sz="2000" dirty="0" err="1"/>
              <a:t>CRectangle</a:t>
            </a:r>
            <a:r>
              <a:rPr lang="en-US" sz="2200" dirty="0"/>
              <a:t> and </a:t>
            </a:r>
            <a:r>
              <a:rPr lang="en-US" sz="2000" dirty="0" err="1"/>
              <a:t>CTriangle</a:t>
            </a:r>
            <a:r>
              <a:rPr lang="en-US" sz="2200" dirty="0"/>
              <a:t> inherit from </a:t>
            </a:r>
            <a:r>
              <a:rPr lang="en-US" sz="2000" dirty="0" err="1"/>
              <a:t>CPolygon</a:t>
            </a:r>
            <a:r>
              <a:rPr lang="en-US" sz="2200" dirty="0"/>
              <a:t>. For that reason when we call the area() members at the end of the program we have had to use directly the objects </a:t>
            </a:r>
            <a:r>
              <a:rPr lang="en-US" sz="2200" dirty="0" err="1"/>
              <a:t>rect</a:t>
            </a:r>
            <a:r>
              <a:rPr lang="en-US" sz="2200" dirty="0"/>
              <a:t> and </a:t>
            </a:r>
            <a:r>
              <a:rPr lang="en-US" sz="2200" dirty="0" err="1"/>
              <a:t>trgl</a:t>
            </a:r>
            <a:r>
              <a:rPr lang="en-US" sz="2200" dirty="0"/>
              <a:t> instead of the pointers </a:t>
            </a:r>
            <a:r>
              <a:rPr lang="en-US" sz="2000" dirty="0"/>
              <a:t>*ppoly1 </a:t>
            </a:r>
            <a:r>
              <a:rPr lang="en-US" sz="2200" dirty="0"/>
              <a:t>and </a:t>
            </a:r>
            <a:r>
              <a:rPr lang="en-US" sz="2000" dirty="0"/>
              <a:t>*ppoly2</a:t>
            </a:r>
            <a:endParaRPr lang="tr-TR" sz="2000"/>
          </a:p>
        </p:txBody>
      </p:sp>
      <p:sp>
        <p:nvSpPr>
          <p:cNvPr id="5" name="Slayt Numarası Yer Tutucusu 4"/>
          <p:cNvSpPr>
            <a:spLocks noGrp="1"/>
          </p:cNvSpPr>
          <p:nvPr>
            <p:ph type="sldNum" sz="quarter" idx="12"/>
          </p:nvPr>
        </p:nvSpPr>
        <p:spPr/>
        <p:txBody>
          <a:bodyPr/>
          <a:lstStyle/>
          <a:p>
            <a:fld id="{D1E949B7-21B3-43A7-9B3A-74D017E7440B}" type="slidenum">
              <a:rPr lang="tr-TR" smtClean="0"/>
              <a:pPr/>
              <a:t>27</a:t>
            </a:fld>
            <a:endParaRPr lang="tr-TR"/>
          </a:p>
        </p:txBody>
      </p:sp>
    </p:spTree>
    <p:extLst>
      <p:ext uri="{BB962C8B-B14F-4D97-AF65-F5344CB8AC3E}">
        <p14:creationId xmlns:p14="http://schemas.microsoft.com/office/powerpoint/2010/main" val="34618194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a:t>Pointers to Base </a:t>
            </a:r>
            <a:r>
              <a:rPr lang="tr-TR" b="1" smtClean="0"/>
              <a:t>Class</a:t>
            </a:r>
            <a:endParaRPr lang="tr-TR"/>
          </a:p>
        </p:txBody>
      </p:sp>
      <p:sp>
        <p:nvSpPr>
          <p:cNvPr id="3" name="İçerik Yer Tutucusu 2"/>
          <p:cNvSpPr>
            <a:spLocks noGrp="1"/>
          </p:cNvSpPr>
          <p:nvPr>
            <p:ph idx="1"/>
          </p:nvPr>
        </p:nvSpPr>
        <p:spPr/>
        <p:txBody>
          <a:bodyPr>
            <a:normAutofit/>
          </a:bodyPr>
          <a:lstStyle/>
          <a:p>
            <a:r>
              <a:rPr lang="en-US" sz="2200" dirty="0"/>
              <a:t>In order to use area() with the pointers to class </a:t>
            </a:r>
            <a:r>
              <a:rPr lang="en-US" sz="2200" dirty="0" err="1"/>
              <a:t>CPolygon</a:t>
            </a:r>
            <a:r>
              <a:rPr lang="en-US" sz="2200" dirty="0"/>
              <a:t>, this member should also have been declared in the class </a:t>
            </a:r>
            <a:r>
              <a:rPr lang="en-US" sz="2200" dirty="0" err="1"/>
              <a:t>CPolygon</a:t>
            </a:r>
            <a:r>
              <a:rPr lang="en-US" sz="2200" dirty="0"/>
              <a:t>, and not only in its derived classes, but the problem is that </a:t>
            </a:r>
            <a:r>
              <a:rPr lang="en-US" sz="2200" dirty="0" err="1"/>
              <a:t>CRectangle</a:t>
            </a:r>
            <a:r>
              <a:rPr lang="en-US" sz="2200" dirty="0"/>
              <a:t> and </a:t>
            </a:r>
            <a:r>
              <a:rPr lang="en-US" sz="2200" dirty="0" err="1"/>
              <a:t>CTriangle</a:t>
            </a:r>
            <a:r>
              <a:rPr lang="en-US" sz="2200" dirty="0"/>
              <a:t> implement different versions of area, therefore we cannot implement it in the base class</a:t>
            </a:r>
            <a:endParaRPr lang="tr-TR" sz="22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28</a:t>
            </a:fld>
            <a:endParaRPr lang="tr-TR"/>
          </a:p>
        </p:txBody>
      </p:sp>
    </p:spTree>
    <p:extLst>
      <p:ext uri="{BB962C8B-B14F-4D97-AF65-F5344CB8AC3E}">
        <p14:creationId xmlns:p14="http://schemas.microsoft.com/office/powerpoint/2010/main" val="21897573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Virtual Members</a:t>
            </a:r>
            <a:endParaRPr lang="tr-TR" b="1"/>
          </a:p>
        </p:txBody>
      </p:sp>
      <p:sp>
        <p:nvSpPr>
          <p:cNvPr id="3" name="İçerik Yer Tutucusu 2"/>
          <p:cNvSpPr>
            <a:spLocks noGrp="1"/>
          </p:cNvSpPr>
          <p:nvPr>
            <p:ph idx="1"/>
          </p:nvPr>
        </p:nvSpPr>
        <p:spPr/>
        <p:txBody>
          <a:bodyPr>
            <a:normAutofit/>
          </a:bodyPr>
          <a:lstStyle/>
          <a:p>
            <a:r>
              <a:rPr lang="en-US" sz="2400" dirty="0"/>
              <a:t>A member of a class that can be redefined in its derived classes is known as a virtual member. In order to declare a member of a class as virtual, we must precede its declaration with the keyword </a:t>
            </a:r>
            <a:r>
              <a:rPr lang="en-US" sz="2000" dirty="0"/>
              <a:t>virtual</a:t>
            </a:r>
            <a:r>
              <a:rPr lang="en-US" sz="2400" dirty="0"/>
              <a:t>:</a:t>
            </a:r>
            <a:endParaRPr lang="tr-TR" sz="24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29</a:t>
            </a:fld>
            <a:endParaRPr lang="tr-TR"/>
          </a:p>
        </p:txBody>
      </p:sp>
    </p:spTree>
    <p:extLst>
      <p:ext uri="{BB962C8B-B14F-4D97-AF65-F5344CB8AC3E}">
        <p14:creationId xmlns:p14="http://schemas.microsoft.com/office/powerpoint/2010/main" val="2542230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Friendship</a:t>
            </a:r>
            <a:endParaRPr lang="tr-TR" b="1"/>
          </a:p>
        </p:txBody>
      </p:sp>
      <p:sp>
        <p:nvSpPr>
          <p:cNvPr id="3" name="İçerik Yer Tutucusu 2"/>
          <p:cNvSpPr>
            <a:spLocks noGrp="1"/>
          </p:cNvSpPr>
          <p:nvPr>
            <p:ph idx="1"/>
          </p:nvPr>
        </p:nvSpPr>
        <p:spPr/>
        <p:txBody>
          <a:bodyPr>
            <a:noAutofit/>
          </a:bodyPr>
          <a:lstStyle/>
          <a:p>
            <a:pPr marL="0" indent="0">
              <a:buNone/>
            </a:pPr>
            <a:r>
              <a:rPr lang="tr-TR" b="1" smtClean="0"/>
              <a:t>Friend Functions</a:t>
            </a:r>
          </a:p>
          <a:p>
            <a:r>
              <a:rPr lang="en-US" sz="2200" dirty="0" smtClean="0"/>
              <a:t>In </a:t>
            </a:r>
            <a:r>
              <a:rPr lang="en-US" sz="2200" dirty="0"/>
              <a:t>principle, private and protected members of a class cannot be accessed from outside the same class in which they are </a:t>
            </a:r>
            <a:r>
              <a:rPr lang="en-US" sz="2200" dirty="0" smtClean="0"/>
              <a:t>declared.</a:t>
            </a:r>
            <a:r>
              <a:rPr lang="tr-TR" sz="2200" smtClean="0"/>
              <a:t> </a:t>
            </a:r>
            <a:r>
              <a:rPr lang="en-US" sz="2200" dirty="0" smtClean="0"/>
              <a:t>However, this rule does not affect </a:t>
            </a:r>
            <a:r>
              <a:rPr lang="en-US" sz="2000" i="1" dirty="0" smtClean="0"/>
              <a:t>friends</a:t>
            </a:r>
            <a:r>
              <a:rPr lang="en-US" sz="2400" dirty="0" smtClean="0"/>
              <a:t>.</a:t>
            </a:r>
            <a:endParaRPr lang="tr-TR" sz="2400" smtClean="0"/>
          </a:p>
          <a:p>
            <a:endParaRPr lang="tr-TR" sz="2400"/>
          </a:p>
          <a:p>
            <a:r>
              <a:rPr lang="en-US" sz="2200" dirty="0"/>
              <a:t>Friends are functions or classes declared with the </a:t>
            </a:r>
            <a:r>
              <a:rPr lang="en-US" sz="2000" dirty="0"/>
              <a:t>friend</a:t>
            </a:r>
            <a:r>
              <a:rPr lang="en-US" sz="2200" dirty="0"/>
              <a:t> keyword</a:t>
            </a:r>
            <a:r>
              <a:rPr lang="en-US" sz="2200" dirty="0" smtClean="0"/>
              <a:t>.</a:t>
            </a:r>
            <a:endParaRPr lang="tr-TR" sz="2200" smtClean="0"/>
          </a:p>
          <a:p>
            <a:endParaRPr lang="tr-TR" sz="2400"/>
          </a:p>
          <a:p>
            <a:r>
              <a:rPr lang="en-US" sz="2200" dirty="0"/>
              <a:t>If we want to declare an external function as friend of a class, thus allowing this function to have access to the private and protected members of this class, we do it by declaring a prototype of this external function within the class, and preceding it with the keyword </a:t>
            </a:r>
            <a:r>
              <a:rPr lang="en-US" sz="2000" dirty="0"/>
              <a:t>friend</a:t>
            </a:r>
            <a:r>
              <a:rPr lang="en-US" sz="2000" dirty="0" smtClean="0"/>
              <a:t>:</a:t>
            </a:r>
            <a:endParaRPr lang="tr-TR" sz="2000" smtClean="0"/>
          </a:p>
        </p:txBody>
      </p:sp>
      <p:sp>
        <p:nvSpPr>
          <p:cNvPr id="4" name="Slayt Numarası Yer Tutucusu 3"/>
          <p:cNvSpPr>
            <a:spLocks noGrp="1"/>
          </p:cNvSpPr>
          <p:nvPr>
            <p:ph type="sldNum" sz="quarter" idx="12"/>
          </p:nvPr>
        </p:nvSpPr>
        <p:spPr/>
        <p:txBody>
          <a:bodyPr/>
          <a:lstStyle/>
          <a:p>
            <a:fld id="{D1E949B7-21B3-43A7-9B3A-74D017E7440B}" type="slidenum">
              <a:rPr lang="tr-TR" smtClean="0"/>
              <a:pPr/>
              <a:t>3</a:t>
            </a:fld>
            <a:endParaRPr lang="tr-TR"/>
          </a:p>
        </p:txBody>
      </p:sp>
    </p:spTree>
    <p:extLst>
      <p:ext uri="{BB962C8B-B14F-4D97-AF65-F5344CB8AC3E}">
        <p14:creationId xmlns:p14="http://schemas.microsoft.com/office/powerpoint/2010/main" val="1087105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p:txBody>
          <a:bodyPr/>
          <a:lstStyle/>
          <a:p>
            <a:pPr algn="ctr"/>
            <a:r>
              <a:rPr lang="tr-TR" b="1" smtClean="0"/>
              <a:t>Example</a:t>
            </a:r>
            <a:endParaRPr lang="tr-TR" b="1"/>
          </a:p>
        </p:txBody>
      </p:sp>
      <p:sp>
        <p:nvSpPr>
          <p:cNvPr id="6" name="İçerik Yer Tutucusu 5"/>
          <p:cNvSpPr>
            <a:spLocks noGrp="1"/>
          </p:cNvSpPr>
          <p:nvPr>
            <p:ph sz="half" idx="1"/>
          </p:nvPr>
        </p:nvSpPr>
        <p:spPr/>
        <p:txBody>
          <a:bodyPr>
            <a:normAutofit fontScale="40000" lnSpcReduction="20000"/>
          </a:bodyPr>
          <a:lstStyle/>
          <a:p>
            <a:pPr marL="0" indent="0">
              <a:buNone/>
            </a:pPr>
            <a:r>
              <a:rPr lang="tr-TR"/>
              <a:t>// virtual members</a:t>
            </a:r>
          </a:p>
          <a:p>
            <a:pPr marL="0" indent="0">
              <a:buNone/>
            </a:pPr>
            <a:r>
              <a:rPr lang="tr-TR"/>
              <a:t>#include &lt;iostream&gt;</a:t>
            </a:r>
          </a:p>
          <a:p>
            <a:pPr marL="0" indent="0">
              <a:buNone/>
            </a:pPr>
            <a:r>
              <a:rPr lang="tr-TR"/>
              <a:t>using namespace std;</a:t>
            </a:r>
          </a:p>
          <a:p>
            <a:pPr marL="0" indent="0">
              <a:buNone/>
            </a:pPr>
            <a:endParaRPr lang="tr-TR"/>
          </a:p>
          <a:p>
            <a:pPr marL="0" indent="0">
              <a:buNone/>
            </a:pPr>
            <a:r>
              <a:rPr lang="tr-TR"/>
              <a:t>class CPolygon {</a:t>
            </a:r>
          </a:p>
          <a:p>
            <a:pPr marL="0" indent="0">
              <a:buNone/>
            </a:pPr>
            <a:r>
              <a:rPr lang="tr-TR"/>
              <a:t>  protected:</a:t>
            </a:r>
          </a:p>
          <a:p>
            <a:pPr marL="0" indent="0">
              <a:buNone/>
            </a:pPr>
            <a:r>
              <a:rPr lang="tr-TR"/>
              <a:t>    int width, height;</a:t>
            </a:r>
          </a:p>
          <a:p>
            <a:pPr marL="0" indent="0">
              <a:buNone/>
            </a:pPr>
            <a:r>
              <a:rPr lang="tr-TR"/>
              <a:t>  public:</a:t>
            </a:r>
          </a:p>
          <a:p>
            <a:pPr marL="0" indent="0">
              <a:buNone/>
            </a:pPr>
            <a:r>
              <a:rPr lang="tr-TR"/>
              <a:t>    void set_values (int a, int b)</a:t>
            </a:r>
          </a:p>
          <a:p>
            <a:pPr marL="0" indent="0">
              <a:buNone/>
            </a:pPr>
            <a:r>
              <a:rPr lang="tr-TR"/>
              <a:t>      { width=a; height=b; }</a:t>
            </a:r>
          </a:p>
          <a:p>
            <a:pPr marL="0" indent="0">
              <a:buNone/>
            </a:pPr>
            <a:r>
              <a:rPr lang="tr-TR"/>
              <a:t>    virtual int area ()</a:t>
            </a:r>
          </a:p>
          <a:p>
            <a:pPr marL="0" indent="0">
              <a:buNone/>
            </a:pPr>
            <a:r>
              <a:rPr lang="tr-TR"/>
              <a:t>      { return (0); }</a:t>
            </a:r>
          </a:p>
          <a:p>
            <a:pPr marL="0" indent="0">
              <a:buNone/>
            </a:pPr>
            <a:r>
              <a:rPr lang="tr-TR"/>
              <a:t>  };</a:t>
            </a:r>
          </a:p>
          <a:p>
            <a:pPr marL="0" indent="0">
              <a:buNone/>
            </a:pPr>
            <a:endParaRPr lang="tr-TR"/>
          </a:p>
          <a:p>
            <a:pPr marL="0" indent="0">
              <a:buNone/>
            </a:pPr>
            <a:r>
              <a:rPr lang="tr-TR"/>
              <a:t>class CRectangle: public CPolygon {</a:t>
            </a:r>
          </a:p>
          <a:p>
            <a:pPr marL="0" indent="0">
              <a:buNone/>
            </a:pPr>
            <a:r>
              <a:rPr lang="tr-TR"/>
              <a:t>  public:</a:t>
            </a:r>
          </a:p>
          <a:p>
            <a:pPr marL="0" indent="0">
              <a:buNone/>
            </a:pPr>
            <a:r>
              <a:rPr lang="tr-TR"/>
              <a:t>    int area ()</a:t>
            </a:r>
          </a:p>
          <a:p>
            <a:pPr marL="0" indent="0">
              <a:buNone/>
            </a:pPr>
            <a:r>
              <a:rPr lang="tr-TR"/>
              <a:t>      { return (width * height); }</a:t>
            </a:r>
          </a:p>
          <a:p>
            <a:pPr marL="0" indent="0">
              <a:buNone/>
            </a:pPr>
            <a:r>
              <a:rPr lang="tr-TR"/>
              <a:t>  };</a:t>
            </a:r>
          </a:p>
          <a:p>
            <a:pPr marL="0" indent="0">
              <a:buNone/>
            </a:pPr>
            <a:endParaRPr lang="tr-TR"/>
          </a:p>
          <a:p>
            <a:pPr marL="0" indent="0">
              <a:buNone/>
            </a:pPr>
            <a:r>
              <a:rPr lang="tr-TR"/>
              <a:t>class CTriangle: public CPolygon {</a:t>
            </a:r>
          </a:p>
          <a:p>
            <a:pPr marL="0" indent="0">
              <a:buNone/>
            </a:pPr>
            <a:r>
              <a:rPr lang="tr-TR"/>
              <a:t>  public:</a:t>
            </a:r>
          </a:p>
          <a:p>
            <a:pPr marL="0" indent="0">
              <a:buNone/>
            </a:pPr>
            <a:r>
              <a:rPr lang="tr-TR"/>
              <a:t>    int area ()</a:t>
            </a:r>
          </a:p>
          <a:p>
            <a:pPr marL="0" indent="0">
              <a:buNone/>
            </a:pPr>
            <a:r>
              <a:rPr lang="tr-TR"/>
              <a:t>      { return (width * height / 2); }</a:t>
            </a:r>
          </a:p>
          <a:p>
            <a:pPr marL="0" indent="0">
              <a:buNone/>
            </a:pPr>
            <a:r>
              <a:rPr lang="tr-TR"/>
              <a:t>  </a:t>
            </a:r>
            <a:r>
              <a:rPr lang="tr-TR" smtClean="0"/>
              <a:t>};</a:t>
            </a:r>
            <a:endParaRPr lang="tr-TR"/>
          </a:p>
        </p:txBody>
      </p:sp>
      <p:sp>
        <p:nvSpPr>
          <p:cNvPr id="7" name="İçerik Yer Tutucusu 6"/>
          <p:cNvSpPr>
            <a:spLocks noGrp="1"/>
          </p:cNvSpPr>
          <p:nvPr>
            <p:ph sz="half" idx="2"/>
          </p:nvPr>
        </p:nvSpPr>
        <p:spPr>
          <a:xfrm>
            <a:off x="4648200" y="1600201"/>
            <a:ext cx="4038600" cy="2743200"/>
          </a:xfrm>
        </p:spPr>
        <p:txBody>
          <a:bodyPr>
            <a:normAutofit fontScale="40000" lnSpcReduction="20000"/>
          </a:bodyPr>
          <a:lstStyle/>
          <a:p>
            <a:pPr marL="0" indent="0">
              <a:buNone/>
            </a:pPr>
            <a:r>
              <a:rPr lang="tr-TR"/>
              <a:t>int main () {</a:t>
            </a:r>
          </a:p>
          <a:p>
            <a:pPr marL="0" indent="0">
              <a:buNone/>
            </a:pPr>
            <a:r>
              <a:rPr lang="tr-TR"/>
              <a:t>  CRectangle rect;</a:t>
            </a:r>
          </a:p>
          <a:p>
            <a:pPr marL="0" indent="0">
              <a:buNone/>
            </a:pPr>
            <a:r>
              <a:rPr lang="tr-TR"/>
              <a:t>  CTriangle trgl;</a:t>
            </a:r>
          </a:p>
          <a:p>
            <a:pPr marL="0" indent="0">
              <a:buNone/>
            </a:pPr>
            <a:r>
              <a:rPr lang="tr-TR"/>
              <a:t>  CPolygon poly;</a:t>
            </a:r>
          </a:p>
          <a:p>
            <a:pPr marL="0" indent="0">
              <a:buNone/>
            </a:pPr>
            <a:r>
              <a:rPr lang="tr-TR"/>
              <a:t>  CPolygon * ppoly1 = &amp;rect;</a:t>
            </a:r>
          </a:p>
          <a:p>
            <a:pPr marL="0" indent="0">
              <a:buNone/>
            </a:pPr>
            <a:r>
              <a:rPr lang="tr-TR"/>
              <a:t>  CPolygon * ppoly2 = &amp;trgl;</a:t>
            </a:r>
          </a:p>
          <a:p>
            <a:pPr marL="0" indent="0">
              <a:buNone/>
            </a:pPr>
            <a:r>
              <a:rPr lang="tr-TR"/>
              <a:t>  CPolygon * ppoly3 = &amp;poly;</a:t>
            </a:r>
          </a:p>
          <a:p>
            <a:pPr marL="0" indent="0">
              <a:buNone/>
            </a:pPr>
            <a:r>
              <a:rPr lang="tr-TR"/>
              <a:t>  ppoly1-&gt;set_values (4,5);</a:t>
            </a:r>
          </a:p>
          <a:p>
            <a:pPr marL="0" indent="0">
              <a:buNone/>
            </a:pPr>
            <a:r>
              <a:rPr lang="tr-TR"/>
              <a:t>  ppoly2-&gt;set_values (4,5);</a:t>
            </a:r>
          </a:p>
          <a:p>
            <a:pPr marL="0" indent="0">
              <a:buNone/>
            </a:pPr>
            <a:r>
              <a:rPr lang="tr-TR"/>
              <a:t>  ppoly3-&gt;set_values (4,5);</a:t>
            </a:r>
          </a:p>
          <a:p>
            <a:pPr marL="0" indent="0">
              <a:buNone/>
            </a:pPr>
            <a:r>
              <a:rPr lang="tr-TR"/>
              <a:t>  cout &lt;&lt; ppoly1-&gt;area() &lt;&lt; endl;</a:t>
            </a:r>
          </a:p>
          <a:p>
            <a:pPr marL="0" indent="0">
              <a:buNone/>
            </a:pPr>
            <a:r>
              <a:rPr lang="tr-TR"/>
              <a:t>  cout &lt;&lt; ppoly2-&gt;area() &lt;&lt; endl;</a:t>
            </a:r>
          </a:p>
          <a:p>
            <a:pPr marL="0" indent="0">
              <a:buNone/>
            </a:pPr>
            <a:r>
              <a:rPr lang="tr-TR"/>
              <a:t>  cout &lt;&lt; ppoly3-&gt;area() &lt;&lt; endl;</a:t>
            </a:r>
          </a:p>
          <a:p>
            <a:pPr marL="0" indent="0">
              <a:buNone/>
            </a:pPr>
            <a:r>
              <a:rPr lang="tr-TR"/>
              <a:t>  return 0;</a:t>
            </a:r>
          </a:p>
          <a:p>
            <a:pPr marL="0" indent="0">
              <a:buNone/>
            </a:pPr>
            <a:r>
              <a:rPr lang="tr-TR"/>
              <a:t>}</a:t>
            </a:r>
          </a:p>
        </p:txBody>
      </p:sp>
      <p:sp>
        <p:nvSpPr>
          <p:cNvPr id="4" name="Slayt Numarası Yer Tutucusu 3"/>
          <p:cNvSpPr>
            <a:spLocks noGrp="1"/>
          </p:cNvSpPr>
          <p:nvPr>
            <p:ph type="sldNum" sz="quarter" idx="12"/>
          </p:nvPr>
        </p:nvSpPr>
        <p:spPr/>
        <p:txBody>
          <a:bodyPr/>
          <a:lstStyle/>
          <a:p>
            <a:fld id="{D1E949B7-21B3-43A7-9B3A-74D017E7440B}" type="slidenum">
              <a:rPr lang="tr-TR" smtClean="0"/>
              <a:pPr/>
              <a:t>30</a:t>
            </a:fld>
            <a:endParaRPr lang="tr-TR"/>
          </a:p>
        </p:txBody>
      </p:sp>
      <p:sp>
        <p:nvSpPr>
          <p:cNvPr id="8" name="İçerik Yer Tutucusu 6"/>
          <p:cNvSpPr txBox="1">
            <a:spLocks/>
          </p:cNvSpPr>
          <p:nvPr/>
        </p:nvSpPr>
        <p:spPr>
          <a:xfrm>
            <a:off x="4800600" y="4648200"/>
            <a:ext cx="4038600" cy="12192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tr-TR" smtClean="0"/>
              <a:t>Output:</a:t>
            </a:r>
          </a:p>
          <a:p>
            <a:pPr marL="0" indent="0">
              <a:buFont typeface="Arial" pitchFamily="34" charset="0"/>
              <a:buNone/>
            </a:pPr>
            <a:r>
              <a:rPr lang="tr-TR" smtClean="0"/>
              <a:t>20</a:t>
            </a:r>
          </a:p>
          <a:p>
            <a:pPr marL="0" indent="0">
              <a:buFont typeface="Arial" pitchFamily="34" charset="0"/>
              <a:buNone/>
            </a:pPr>
            <a:r>
              <a:rPr lang="tr-TR" smtClean="0"/>
              <a:t>10</a:t>
            </a:r>
          </a:p>
          <a:p>
            <a:pPr marL="0" indent="0">
              <a:buFont typeface="Arial" pitchFamily="34" charset="0"/>
              <a:buNone/>
            </a:pPr>
            <a:r>
              <a:rPr lang="tr-TR" smtClean="0"/>
              <a:t>0</a:t>
            </a:r>
          </a:p>
        </p:txBody>
      </p:sp>
    </p:spTree>
    <p:extLst>
      <p:ext uri="{BB962C8B-B14F-4D97-AF65-F5344CB8AC3E}">
        <p14:creationId xmlns:p14="http://schemas.microsoft.com/office/powerpoint/2010/main" val="105451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pPr algn="ctr"/>
            <a:r>
              <a:rPr lang="tr-TR" b="1" smtClean="0"/>
              <a:t>Virtual Members</a:t>
            </a:r>
            <a:endParaRPr lang="tr-TR" b="1"/>
          </a:p>
        </p:txBody>
      </p:sp>
      <p:sp>
        <p:nvSpPr>
          <p:cNvPr id="7" name="İçerik Yer Tutucusu 6"/>
          <p:cNvSpPr>
            <a:spLocks noGrp="1"/>
          </p:cNvSpPr>
          <p:nvPr>
            <p:ph idx="1"/>
          </p:nvPr>
        </p:nvSpPr>
        <p:spPr/>
        <p:txBody>
          <a:bodyPr>
            <a:normAutofit/>
          </a:bodyPr>
          <a:lstStyle/>
          <a:p>
            <a:r>
              <a:rPr lang="en-US" sz="2200" dirty="0"/>
              <a:t>The member function </a:t>
            </a:r>
            <a:r>
              <a:rPr lang="en-US" sz="2000" dirty="0"/>
              <a:t>area() </a:t>
            </a:r>
            <a:r>
              <a:rPr lang="en-US" sz="2200" dirty="0"/>
              <a:t>has been declared as virtual in the base class because it is later redefined in each derived class. You can verify if you want that if you remove this </a:t>
            </a:r>
            <a:r>
              <a:rPr lang="en-US" sz="2000" dirty="0"/>
              <a:t>virtual</a:t>
            </a:r>
            <a:r>
              <a:rPr lang="en-US" sz="2200" dirty="0"/>
              <a:t> keyword from the declaration of </a:t>
            </a:r>
            <a:r>
              <a:rPr lang="en-US" sz="2000" dirty="0"/>
              <a:t>area() </a:t>
            </a:r>
            <a:r>
              <a:rPr lang="en-US" sz="2200" dirty="0"/>
              <a:t>within </a:t>
            </a:r>
            <a:r>
              <a:rPr lang="en-US" sz="2000" dirty="0" err="1"/>
              <a:t>CPolygon</a:t>
            </a:r>
            <a:r>
              <a:rPr lang="en-US" sz="2200" dirty="0"/>
              <a:t>, and then you run the program the result will be 0 for the three polygons instead of 20, 10 and </a:t>
            </a:r>
            <a:r>
              <a:rPr lang="en-US" sz="2200" dirty="0" smtClean="0"/>
              <a:t>0. That </a:t>
            </a:r>
            <a:r>
              <a:rPr lang="en-US" sz="2200" dirty="0"/>
              <a:t>is because instead of calling the corresponding area() function for each object (</a:t>
            </a:r>
            <a:r>
              <a:rPr lang="en-US" sz="2000" dirty="0" err="1"/>
              <a:t>CRectangle</a:t>
            </a:r>
            <a:r>
              <a:rPr lang="en-US" sz="2000" dirty="0"/>
              <a:t>::area(), </a:t>
            </a:r>
            <a:r>
              <a:rPr lang="en-US" sz="2000" dirty="0" err="1"/>
              <a:t>CTriangle</a:t>
            </a:r>
            <a:r>
              <a:rPr lang="en-US" sz="2000" dirty="0"/>
              <a:t>::area() </a:t>
            </a:r>
            <a:r>
              <a:rPr lang="en-US" sz="2200" dirty="0"/>
              <a:t>and </a:t>
            </a:r>
            <a:r>
              <a:rPr lang="en-US" sz="2000" dirty="0" err="1"/>
              <a:t>CPolygon</a:t>
            </a:r>
            <a:r>
              <a:rPr lang="en-US" sz="2000" dirty="0"/>
              <a:t>::area(), </a:t>
            </a:r>
            <a:r>
              <a:rPr lang="en-US" sz="2200" dirty="0"/>
              <a:t>respectively), </a:t>
            </a:r>
            <a:r>
              <a:rPr lang="en-US" sz="2000" dirty="0" err="1"/>
              <a:t>CPolygon</a:t>
            </a:r>
            <a:r>
              <a:rPr lang="en-US" sz="2000" dirty="0"/>
              <a:t>::area() </a:t>
            </a:r>
            <a:r>
              <a:rPr lang="en-US" sz="2200" dirty="0"/>
              <a:t>will be called in all cases since the calls are via a pointer whose type is </a:t>
            </a:r>
            <a:r>
              <a:rPr lang="en-US" sz="2000" dirty="0" err="1"/>
              <a:t>CPolygon</a:t>
            </a:r>
            <a:r>
              <a:rPr lang="en-US" sz="2000" dirty="0" smtClean="0"/>
              <a:t>*.</a:t>
            </a:r>
            <a:endParaRPr lang="tr-TR" sz="2000" smtClean="0"/>
          </a:p>
          <a:p>
            <a:endParaRPr lang="tr-TR" sz="2000"/>
          </a:p>
          <a:p>
            <a:r>
              <a:rPr lang="en-US" sz="2000" dirty="0"/>
              <a:t>A class that declares or inherits a virtual function is called a </a:t>
            </a:r>
            <a:r>
              <a:rPr lang="en-US" sz="2000" b="1" i="1" dirty="0"/>
              <a:t>polymorphic class</a:t>
            </a:r>
            <a:endParaRPr lang="tr-TR" sz="2000" b="1"/>
          </a:p>
        </p:txBody>
      </p:sp>
      <p:sp>
        <p:nvSpPr>
          <p:cNvPr id="5" name="Slayt Numarası Yer Tutucusu 4"/>
          <p:cNvSpPr>
            <a:spLocks noGrp="1"/>
          </p:cNvSpPr>
          <p:nvPr>
            <p:ph type="sldNum" sz="quarter" idx="12"/>
          </p:nvPr>
        </p:nvSpPr>
        <p:spPr/>
        <p:txBody>
          <a:bodyPr/>
          <a:lstStyle/>
          <a:p>
            <a:fld id="{D1E949B7-21B3-43A7-9B3A-74D017E7440B}" type="slidenum">
              <a:rPr lang="tr-TR" smtClean="0"/>
              <a:pPr/>
              <a:t>31</a:t>
            </a:fld>
            <a:endParaRPr lang="tr-TR"/>
          </a:p>
        </p:txBody>
      </p:sp>
    </p:spTree>
    <p:extLst>
      <p:ext uri="{BB962C8B-B14F-4D97-AF65-F5344CB8AC3E}">
        <p14:creationId xmlns:p14="http://schemas.microsoft.com/office/powerpoint/2010/main" val="1690143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Abstact Base Classes</a:t>
            </a:r>
            <a:endParaRPr lang="tr-TR" b="1"/>
          </a:p>
        </p:txBody>
      </p:sp>
      <p:sp>
        <p:nvSpPr>
          <p:cNvPr id="3" name="İçerik Yer Tutucusu 2"/>
          <p:cNvSpPr>
            <a:spLocks noGrp="1"/>
          </p:cNvSpPr>
          <p:nvPr>
            <p:ph idx="1"/>
          </p:nvPr>
        </p:nvSpPr>
        <p:spPr/>
        <p:txBody>
          <a:bodyPr>
            <a:normAutofit/>
          </a:bodyPr>
          <a:lstStyle/>
          <a:p>
            <a:r>
              <a:rPr lang="en-US" sz="2200" dirty="0"/>
              <a:t>Abstract base classes are something very similar to our </a:t>
            </a:r>
            <a:r>
              <a:rPr lang="en-US" sz="2000" dirty="0" err="1"/>
              <a:t>CPolygon</a:t>
            </a:r>
            <a:r>
              <a:rPr lang="en-US" sz="2000" dirty="0"/>
              <a:t> class </a:t>
            </a:r>
            <a:r>
              <a:rPr lang="en-US" sz="2200" dirty="0"/>
              <a:t>of our previous example. The only difference is that in our previous example we have defined a valid </a:t>
            </a:r>
            <a:r>
              <a:rPr lang="en-US" sz="2000" dirty="0"/>
              <a:t>area() </a:t>
            </a:r>
            <a:r>
              <a:rPr lang="en-US" sz="2200" dirty="0"/>
              <a:t>function with a minimal functionality for objects that were of class </a:t>
            </a:r>
            <a:r>
              <a:rPr lang="en-US" sz="2000" dirty="0" err="1"/>
              <a:t>CPolygon</a:t>
            </a:r>
            <a:r>
              <a:rPr lang="en-US" sz="2200" dirty="0"/>
              <a:t> (like the object </a:t>
            </a:r>
            <a:r>
              <a:rPr lang="en-US" sz="2000" dirty="0"/>
              <a:t>poly</a:t>
            </a:r>
            <a:r>
              <a:rPr lang="en-US" sz="2200" dirty="0"/>
              <a:t>), whereas in an abstract base classes we could leave that </a:t>
            </a:r>
            <a:r>
              <a:rPr lang="en-US" sz="2000" dirty="0"/>
              <a:t>area() </a:t>
            </a:r>
            <a:r>
              <a:rPr lang="en-US" sz="2200" dirty="0"/>
              <a:t>member function without implementation at </a:t>
            </a:r>
            <a:r>
              <a:rPr lang="en-US" sz="2200" dirty="0" smtClean="0"/>
              <a:t>all.</a:t>
            </a:r>
            <a:endParaRPr lang="tr-TR" sz="2200" smtClean="0"/>
          </a:p>
          <a:p>
            <a:endParaRPr lang="tr-TR" sz="2200"/>
          </a:p>
          <a:p>
            <a:r>
              <a:rPr lang="en-US" sz="2200" dirty="0" smtClean="0"/>
              <a:t>This </a:t>
            </a:r>
            <a:r>
              <a:rPr lang="en-US" sz="2200" dirty="0"/>
              <a:t>is done by appending </a:t>
            </a:r>
            <a:r>
              <a:rPr lang="en-US" sz="2200" dirty="0" smtClean="0"/>
              <a:t>=0 </a:t>
            </a:r>
            <a:r>
              <a:rPr lang="en-US" sz="2200" dirty="0"/>
              <a:t>(equal to zero) to the function declaration. </a:t>
            </a:r>
            <a:endParaRPr lang="tr-TR" sz="2200" smtClean="0"/>
          </a:p>
        </p:txBody>
      </p:sp>
      <p:sp>
        <p:nvSpPr>
          <p:cNvPr id="4" name="Slayt Numarası Yer Tutucusu 3"/>
          <p:cNvSpPr>
            <a:spLocks noGrp="1"/>
          </p:cNvSpPr>
          <p:nvPr>
            <p:ph type="sldNum" sz="quarter" idx="12"/>
          </p:nvPr>
        </p:nvSpPr>
        <p:spPr/>
        <p:txBody>
          <a:bodyPr/>
          <a:lstStyle/>
          <a:p>
            <a:fld id="{D1E949B7-21B3-43A7-9B3A-74D017E7440B}" type="slidenum">
              <a:rPr lang="tr-TR" smtClean="0"/>
              <a:pPr/>
              <a:t>32</a:t>
            </a:fld>
            <a:endParaRPr lang="tr-TR"/>
          </a:p>
        </p:txBody>
      </p:sp>
    </p:spTree>
    <p:extLst>
      <p:ext uri="{BB962C8B-B14F-4D97-AF65-F5344CB8AC3E}">
        <p14:creationId xmlns:p14="http://schemas.microsoft.com/office/powerpoint/2010/main" val="33944672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Example</a:t>
            </a:r>
            <a:endParaRPr lang="tr-TR" b="1"/>
          </a:p>
        </p:txBody>
      </p:sp>
      <p:sp>
        <p:nvSpPr>
          <p:cNvPr id="3" name="İçerik Yer Tutucusu 2"/>
          <p:cNvSpPr>
            <a:spLocks noGrp="1"/>
          </p:cNvSpPr>
          <p:nvPr>
            <p:ph idx="1"/>
          </p:nvPr>
        </p:nvSpPr>
        <p:spPr>
          <a:xfrm>
            <a:off x="457200" y="1600201"/>
            <a:ext cx="8229600" cy="2819399"/>
          </a:xfrm>
        </p:spPr>
        <p:txBody>
          <a:bodyPr>
            <a:normAutofit fontScale="85000" lnSpcReduction="20000"/>
          </a:bodyPr>
          <a:lstStyle/>
          <a:p>
            <a:pPr marL="0" indent="0">
              <a:buNone/>
            </a:pPr>
            <a:r>
              <a:rPr lang="tr-TR" sz="2400"/>
              <a:t>// abstract class CPolygon</a:t>
            </a:r>
          </a:p>
          <a:p>
            <a:pPr marL="0" indent="0">
              <a:buNone/>
            </a:pPr>
            <a:r>
              <a:rPr lang="tr-TR" sz="2400" b="1"/>
              <a:t>class</a:t>
            </a:r>
            <a:r>
              <a:rPr lang="tr-TR" sz="2400"/>
              <a:t> CPolygon {</a:t>
            </a:r>
          </a:p>
          <a:p>
            <a:pPr marL="0" indent="0">
              <a:buNone/>
            </a:pPr>
            <a:r>
              <a:rPr lang="tr-TR" sz="2400"/>
              <a:t>  </a:t>
            </a:r>
            <a:r>
              <a:rPr lang="tr-TR" sz="2400" b="1"/>
              <a:t>protected</a:t>
            </a:r>
            <a:r>
              <a:rPr lang="tr-TR" sz="2400"/>
              <a:t>:</a:t>
            </a:r>
          </a:p>
          <a:p>
            <a:pPr marL="0" indent="0">
              <a:buNone/>
            </a:pPr>
            <a:r>
              <a:rPr lang="tr-TR" sz="2400"/>
              <a:t>    </a:t>
            </a:r>
            <a:r>
              <a:rPr lang="tr-TR" sz="2400" b="1"/>
              <a:t>int</a:t>
            </a:r>
            <a:r>
              <a:rPr lang="tr-TR" sz="2400"/>
              <a:t> width, height;</a:t>
            </a:r>
          </a:p>
          <a:p>
            <a:pPr marL="0" indent="0">
              <a:buNone/>
            </a:pPr>
            <a:r>
              <a:rPr lang="tr-TR" sz="2400"/>
              <a:t>  </a:t>
            </a:r>
            <a:r>
              <a:rPr lang="tr-TR" sz="2400" b="1"/>
              <a:t>public</a:t>
            </a:r>
            <a:r>
              <a:rPr lang="tr-TR" sz="2400"/>
              <a:t>:</a:t>
            </a:r>
          </a:p>
          <a:p>
            <a:pPr marL="0" indent="0">
              <a:buNone/>
            </a:pPr>
            <a:r>
              <a:rPr lang="tr-TR" sz="2400"/>
              <a:t>    </a:t>
            </a:r>
            <a:r>
              <a:rPr lang="tr-TR" sz="2400" b="1"/>
              <a:t>void</a:t>
            </a:r>
            <a:r>
              <a:rPr lang="tr-TR" sz="2400"/>
              <a:t> set_values (</a:t>
            </a:r>
            <a:r>
              <a:rPr lang="tr-TR" sz="2400" b="1"/>
              <a:t>int</a:t>
            </a:r>
            <a:r>
              <a:rPr lang="tr-TR" sz="2400"/>
              <a:t> a, </a:t>
            </a:r>
            <a:r>
              <a:rPr lang="tr-TR" sz="2400" b="1"/>
              <a:t>int</a:t>
            </a:r>
            <a:r>
              <a:rPr lang="tr-TR" sz="2400"/>
              <a:t> b)</a:t>
            </a:r>
          </a:p>
          <a:p>
            <a:pPr marL="0" indent="0">
              <a:buNone/>
            </a:pPr>
            <a:r>
              <a:rPr lang="tr-TR" sz="2400"/>
              <a:t>      { width=a; height=b; }</a:t>
            </a:r>
          </a:p>
          <a:p>
            <a:pPr marL="0" indent="0">
              <a:buNone/>
            </a:pPr>
            <a:r>
              <a:rPr lang="tr-TR" sz="2400"/>
              <a:t>    </a:t>
            </a:r>
            <a:r>
              <a:rPr lang="tr-TR" sz="2400" b="1"/>
              <a:t>virtual</a:t>
            </a:r>
            <a:r>
              <a:rPr lang="tr-TR" sz="2400"/>
              <a:t> </a:t>
            </a:r>
            <a:r>
              <a:rPr lang="tr-TR" sz="2400" b="1"/>
              <a:t>int</a:t>
            </a:r>
            <a:r>
              <a:rPr lang="tr-TR" sz="2400"/>
              <a:t> area () </a:t>
            </a:r>
            <a:r>
              <a:rPr lang="tr-TR" sz="2400" smtClean="0"/>
              <a:t>= 0</a:t>
            </a:r>
            <a:r>
              <a:rPr lang="tr-TR" sz="2400"/>
              <a:t>;</a:t>
            </a:r>
          </a:p>
          <a:p>
            <a:pPr marL="0" indent="0">
              <a:buNone/>
            </a:pPr>
            <a:r>
              <a:rPr lang="tr-TR" sz="2400" smtClean="0"/>
              <a:t>};</a:t>
            </a:r>
            <a:r>
              <a:rPr lang="en-US" sz="2400" dirty="0"/>
              <a:t> </a:t>
            </a:r>
            <a:endParaRPr lang="tr-TR" sz="2400" smtClean="0"/>
          </a:p>
        </p:txBody>
      </p:sp>
      <p:sp>
        <p:nvSpPr>
          <p:cNvPr id="4" name="Slayt Numarası Yer Tutucusu 3"/>
          <p:cNvSpPr>
            <a:spLocks noGrp="1"/>
          </p:cNvSpPr>
          <p:nvPr>
            <p:ph type="sldNum" sz="quarter" idx="12"/>
          </p:nvPr>
        </p:nvSpPr>
        <p:spPr/>
        <p:txBody>
          <a:bodyPr/>
          <a:lstStyle/>
          <a:p>
            <a:fld id="{D1E949B7-21B3-43A7-9B3A-74D017E7440B}" type="slidenum">
              <a:rPr lang="tr-TR" smtClean="0"/>
              <a:pPr/>
              <a:t>33</a:t>
            </a:fld>
            <a:endParaRPr lang="tr-TR"/>
          </a:p>
        </p:txBody>
      </p:sp>
      <p:sp>
        <p:nvSpPr>
          <p:cNvPr id="5" name="İçerik Yer Tutucusu 2"/>
          <p:cNvSpPr txBox="1">
            <a:spLocks/>
          </p:cNvSpPr>
          <p:nvPr/>
        </p:nvSpPr>
        <p:spPr>
          <a:xfrm>
            <a:off x="609600" y="4572000"/>
            <a:ext cx="8229600" cy="137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This type of function is called a </a:t>
            </a:r>
            <a:r>
              <a:rPr lang="en-US" sz="2400" b="1" i="1" dirty="0"/>
              <a:t>pure virtual function</a:t>
            </a:r>
            <a:r>
              <a:rPr lang="en-US" sz="2400" dirty="0"/>
              <a:t>, and all classes that contain at least one pure virtual function are </a:t>
            </a:r>
            <a:r>
              <a:rPr lang="en-US" sz="2400" b="1" i="1" dirty="0"/>
              <a:t>abstract base classes</a:t>
            </a:r>
            <a:r>
              <a:rPr lang="en-US" sz="2400" dirty="0"/>
              <a:t>.</a:t>
            </a:r>
            <a:endParaRPr lang="tr-TR" sz="2400"/>
          </a:p>
        </p:txBody>
      </p:sp>
    </p:spTree>
    <p:extLst>
      <p:ext uri="{BB962C8B-B14F-4D97-AF65-F5344CB8AC3E}">
        <p14:creationId xmlns:p14="http://schemas.microsoft.com/office/powerpoint/2010/main" val="3297284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a:t>Abstact Base Classes</a:t>
            </a:r>
            <a:endParaRPr lang="tr-TR"/>
          </a:p>
        </p:txBody>
      </p:sp>
      <p:sp>
        <p:nvSpPr>
          <p:cNvPr id="3" name="İçerik Yer Tutucusu 2"/>
          <p:cNvSpPr>
            <a:spLocks noGrp="1"/>
          </p:cNvSpPr>
          <p:nvPr>
            <p:ph idx="1"/>
          </p:nvPr>
        </p:nvSpPr>
        <p:spPr/>
        <p:txBody>
          <a:bodyPr>
            <a:normAutofit fontScale="77500" lnSpcReduction="20000"/>
          </a:bodyPr>
          <a:lstStyle/>
          <a:p>
            <a:r>
              <a:rPr lang="en-US" sz="2400" dirty="0"/>
              <a:t>The main difference between an abstract base class and a regular polymorphic class is that because in abstract base classes at least one of its members lacks implementation we </a:t>
            </a:r>
            <a:r>
              <a:rPr lang="en-US" sz="2400" b="1" dirty="0" smtClean="0"/>
              <a:t>cannot</a:t>
            </a:r>
            <a:r>
              <a:rPr lang="en-US" sz="2400" dirty="0" smtClean="0"/>
              <a:t> </a:t>
            </a:r>
            <a:r>
              <a:rPr lang="en-US" sz="2400" dirty="0"/>
              <a:t>create instances (objects) of </a:t>
            </a:r>
            <a:r>
              <a:rPr lang="en-US" sz="2400" dirty="0" smtClean="0"/>
              <a:t>it</a:t>
            </a:r>
            <a:endParaRPr lang="tr-TR" sz="2400" smtClean="0"/>
          </a:p>
          <a:p>
            <a:r>
              <a:rPr lang="en-US" sz="2400" dirty="0"/>
              <a:t>But a class that cannot instantiate objects is not totally useless. We can create pointers to it and take advantage of all its polymorphic abilities. Therefore a declaration like</a:t>
            </a:r>
            <a:r>
              <a:rPr lang="en-US" sz="2400" dirty="0" smtClean="0"/>
              <a:t>:</a:t>
            </a:r>
            <a:endParaRPr lang="tr-TR" sz="2400" smtClean="0"/>
          </a:p>
          <a:p>
            <a:pPr marL="0" indent="0">
              <a:buNone/>
            </a:pPr>
            <a:endParaRPr lang="tr-TR" sz="2400" smtClean="0"/>
          </a:p>
          <a:p>
            <a:pPr marL="0" indent="0">
              <a:buNone/>
            </a:pPr>
            <a:r>
              <a:rPr lang="tr-TR" sz="2200" b="1"/>
              <a:t>CPolygon poly</a:t>
            </a:r>
            <a:r>
              <a:rPr lang="tr-TR" sz="2200" b="1" smtClean="0"/>
              <a:t>;</a:t>
            </a:r>
          </a:p>
          <a:p>
            <a:pPr marL="0" indent="0">
              <a:buNone/>
            </a:pPr>
            <a:endParaRPr lang="tr-TR" sz="2200" b="1" smtClean="0"/>
          </a:p>
          <a:p>
            <a:pPr marL="400050" lvl="1" indent="0">
              <a:buNone/>
            </a:pPr>
            <a:r>
              <a:rPr lang="en-US" sz="2000" dirty="0"/>
              <a:t>would not be valid for the abstract base class we have just declared, because tries to instantiate an object. Nevertheless, the following pointers</a:t>
            </a:r>
            <a:r>
              <a:rPr lang="en-US" sz="2000" dirty="0" smtClean="0"/>
              <a:t>:</a:t>
            </a:r>
            <a:endParaRPr lang="tr-TR" sz="2000" smtClean="0"/>
          </a:p>
          <a:p>
            <a:pPr marL="0" indent="0">
              <a:buNone/>
            </a:pPr>
            <a:endParaRPr lang="tr-TR" sz="2200" b="1" smtClean="0"/>
          </a:p>
          <a:p>
            <a:pPr marL="0" indent="0">
              <a:buNone/>
            </a:pPr>
            <a:r>
              <a:rPr lang="tr-TR" sz="2200" b="1" smtClean="0"/>
              <a:t>CPolygon </a:t>
            </a:r>
            <a:r>
              <a:rPr lang="tr-TR" sz="2200" b="1"/>
              <a:t>* </a:t>
            </a:r>
            <a:r>
              <a:rPr lang="tr-TR" sz="2200" b="1" smtClean="0"/>
              <a:t>ppoly1;</a:t>
            </a:r>
          </a:p>
          <a:p>
            <a:pPr marL="0" indent="0">
              <a:buNone/>
            </a:pPr>
            <a:r>
              <a:rPr lang="tr-TR" sz="2200" b="1" smtClean="0"/>
              <a:t>CPolygon </a:t>
            </a:r>
            <a:r>
              <a:rPr lang="tr-TR" sz="2200" b="1"/>
              <a:t>* ppoly2</a:t>
            </a:r>
            <a:r>
              <a:rPr lang="tr-TR" sz="2200" b="1" smtClean="0"/>
              <a:t>;</a:t>
            </a:r>
          </a:p>
          <a:p>
            <a:pPr marL="400050" lvl="1" indent="0">
              <a:buNone/>
            </a:pPr>
            <a:endParaRPr lang="tr-TR" sz="2000" smtClean="0"/>
          </a:p>
          <a:p>
            <a:pPr marL="400050" lvl="1" indent="0">
              <a:buNone/>
            </a:pPr>
            <a:r>
              <a:rPr lang="tr-TR" sz="2000" smtClean="0"/>
              <a:t>would </a:t>
            </a:r>
            <a:r>
              <a:rPr lang="tr-TR" sz="2000"/>
              <a:t>be perfectly valid</a:t>
            </a:r>
          </a:p>
        </p:txBody>
      </p:sp>
      <p:sp>
        <p:nvSpPr>
          <p:cNvPr id="4" name="Slayt Numarası Yer Tutucusu 3"/>
          <p:cNvSpPr>
            <a:spLocks noGrp="1"/>
          </p:cNvSpPr>
          <p:nvPr>
            <p:ph type="sldNum" sz="quarter" idx="12"/>
          </p:nvPr>
        </p:nvSpPr>
        <p:spPr/>
        <p:txBody>
          <a:bodyPr/>
          <a:lstStyle/>
          <a:p>
            <a:fld id="{D1E949B7-21B3-43A7-9B3A-74D017E7440B}" type="slidenum">
              <a:rPr lang="tr-TR" smtClean="0"/>
              <a:pPr/>
              <a:t>34</a:t>
            </a:fld>
            <a:endParaRPr lang="tr-TR"/>
          </a:p>
        </p:txBody>
      </p:sp>
    </p:spTree>
    <p:extLst>
      <p:ext uri="{BB962C8B-B14F-4D97-AF65-F5344CB8AC3E}">
        <p14:creationId xmlns:p14="http://schemas.microsoft.com/office/powerpoint/2010/main" val="888751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Example</a:t>
            </a:r>
            <a:endParaRPr lang="tr-TR" b="1"/>
          </a:p>
        </p:txBody>
      </p:sp>
      <p:sp>
        <p:nvSpPr>
          <p:cNvPr id="5" name="İçerik Yer Tutucusu 4"/>
          <p:cNvSpPr>
            <a:spLocks noGrp="1"/>
          </p:cNvSpPr>
          <p:nvPr>
            <p:ph sz="half" idx="1"/>
          </p:nvPr>
        </p:nvSpPr>
        <p:spPr/>
        <p:txBody>
          <a:bodyPr>
            <a:noAutofit/>
          </a:bodyPr>
          <a:lstStyle/>
          <a:p>
            <a:pPr marL="0" indent="0">
              <a:buNone/>
            </a:pPr>
            <a:r>
              <a:rPr lang="tr-TR" sz="1400"/>
              <a:t>// abstract base class</a:t>
            </a:r>
          </a:p>
          <a:p>
            <a:pPr marL="0" indent="0">
              <a:buNone/>
            </a:pPr>
            <a:r>
              <a:rPr lang="tr-TR" sz="1400"/>
              <a:t>#include &lt;iostream&gt;</a:t>
            </a:r>
          </a:p>
          <a:p>
            <a:pPr marL="0" indent="0">
              <a:buNone/>
            </a:pPr>
            <a:r>
              <a:rPr lang="tr-TR" sz="1400"/>
              <a:t>using namespace std;</a:t>
            </a:r>
          </a:p>
          <a:p>
            <a:pPr marL="0" indent="0">
              <a:buNone/>
            </a:pPr>
            <a:endParaRPr lang="tr-TR" sz="1400"/>
          </a:p>
          <a:p>
            <a:pPr marL="0" indent="0">
              <a:buNone/>
            </a:pPr>
            <a:r>
              <a:rPr lang="tr-TR" sz="1400"/>
              <a:t>class CPolygon {</a:t>
            </a:r>
          </a:p>
          <a:p>
            <a:pPr marL="0" indent="0">
              <a:buNone/>
            </a:pPr>
            <a:r>
              <a:rPr lang="tr-TR" sz="1400"/>
              <a:t>  protected:</a:t>
            </a:r>
          </a:p>
          <a:p>
            <a:pPr marL="0" indent="0">
              <a:buNone/>
            </a:pPr>
            <a:r>
              <a:rPr lang="tr-TR" sz="1400"/>
              <a:t>    int width, height;</a:t>
            </a:r>
          </a:p>
          <a:p>
            <a:pPr marL="0" indent="0">
              <a:buNone/>
            </a:pPr>
            <a:r>
              <a:rPr lang="tr-TR" sz="1400"/>
              <a:t>  public:</a:t>
            </a:r>
          </a:p>
          <a:p>
            <a:pPr marL="0" indent="0">
              <a:buNone/>
            </a:pPr>
            <a:r>
              <a:rPr lang="tr-TR" sz="1400"/>
              <a:t>    void set_values (int a, int b)</a:t>
            </a:r>
          </a:p>
          <a:p>
            <a:pPr marL="0" indent="0">
              <a:buNone/>
            </a:pPr>
            <a:r>
              <a:rPr lang="tr-TR" sz="1400"/>
              <a:t>      { width=a; height=b; }</a:t>
            </a:r>
          </a:p>
          <a:p>
            <a:pPr marL="0" indent="0">
              <a:buNone/>
            </a:pPr>
            <a:r>
              <a:rPr lang="tr-TR" sz="1400"/>
              <a:t>    virtual int area (void) =0;</a:t>
            </a:r>
          </a:p>
          <a:p>
            <a:pPr marL="0" indent="0">
              <a:buNone/>
            </a:pPr>
            <a:r>
              <a:rPr lang="tr-TR" sz="1400"/>
              <a:t>  };</a:t>
            </a:r>
          </a:p>
          <a:p>
            <a:pPr marL="0" indent="0">
              <a:buNone/>
            </a:pPr>
            <a:endParaRPr lang="tr-TR" sz="1400"/>
          </a:p>
          <a:p>
            <a:pPr marL="0" indent="0">
              <a:buNone/>
            </a:pPr>
            <a:r>
              <a:rPr lang="tr-TR" sz="1400"/>
              <a:t>class CRectangle: public CPolygon {</a:t>
            </a:r>
          </a:p>
          <a:p>
            <a:pPr marL="0" indent="0">
              <a:buNone/>
            </a:pPr>
            <a:r>
              <a:rPr lang="tr-TR" sz="1400"/>
              <a:t>  public:</a:t>
            </a:r>
          </a:p>
          <a:p>
            <a:pPr marL="0" indent="0">
              <a:buNone/>
            </a:pPr>
            <a:r>
              <a:rPr lang="tr-TR" sz="1400"/>
              <a:t>    int area (void)</a:t>
            </a:r>
          </a:p>
          <a:p>
            <a:pPr marL="0" indent="0">
              <a:buNone/>
            </a:pPr>
            <a:r>
              <a:rPr lang="tr-TR" sz="1400"/>
              <a:t>      { return (width * height); }</a:t>
            </a:r>
          </a:p>
          <a:p>
            <a:pPr marL="0" indent="0">
              <a:buNone/>
            </a:pPr>
            <a:r>
              <a:rPr lang="tr-TR" sz="1400"/>
              <a:t>  };</a:t>
            </a:r>
          </a:p>
          <a:p>
            <a:pPr marL="0" indent="0">
              <a:buNone/>
            </a:pPr>
            <a:endParaRPr lang="tr-TR" sz="1400"/>
          </a:p>
        </p:txBody>
      </p:sp>
      <p:sp>
        <p:nvSpPr>
          <p:cNvPr id="6" name="İçerik Yer Tutucusu 5"/>
          <p:cNvSpPr>
            <a:spLocks noGrp="1"/>
          </p:cNvSpPr>
          <p:nvPr>
            <p:ph sz="half" idx="2"/>
          </p:nvPr>
        </p:nvSpPr>
        <p:spPr>
          <a:xfrm>
            <a:off x="4648200" y="1600200"/>
            <a:ext cx="4038600" cy="3733800"/>
          </a:xfrm>
        </p:spPr>
        <p:txBody>
          <a:bodyPr>
            <a:noAutofit/>
          </a:bodyPr>
          <a:lstStyle/>
          <a:p>
            <a:pPr marL="0" indent="0">
              <a:buNone/>
            </a:pPr>
            <a:r>
              <a:rPr lang="tr-TR" sz="1400"/>
              <a:t>class CTriangle: public CPolygon {</a:t>
            </a:r>
          </a:p>
          <a:p>
            <a:pPr marL="0" indent="0">
              <a:buNone/>
            </a:pPr>
            <a:r>
              <a:rPr lang="tr-TR" sz="1400"/>
              <a:t>  public:</a:t>
            </a:r>
          </a:p>
          <a:p>
            <a:pPr marL="0" indent="0">
              <a:buNone/>
            </a:pPr>
            <a:r>
              <a:rPr lang="tr-TR" sz="1400"/>
              <a:t>    int area (void)</a:t>
            </a:r>
          </a:p>
          <a:p>
            <a:pPr marL="0" indent="0">
              <a:buNone/>
            </a:pPr>
            <a:r>
              <a:rPr lang="tr-TR" sz="1400"/>
              <a:t>      { return (width * height / 2); }</a:t>
            </a:r>
          </a:p>
          <a:p>
            <a:pPr marL="0" indent="0">
              <a:buNone/>
            </a:pPr>
            <a:r>
              <a:rPr lang="tr-TR" sz="1400"/>
              <a:t>  };</a:t>
            </a:r>
          </a:p>
          <a:p>
            <a:pPr marL="0" indent="0">
              <a:buNone/>
            </a:pPr>
            <a:r>
              <a:rPr lang="tr-TR" sz="1400" smtClean="0"/>
              <a:t>int </a:t>
            </a:r>
            <a:r>
              <a:rPr lang="tr-TR" sz="1400"/>
              <a:t>main () {</a:t>
            </a:r>
          </a:p>
          <a:p>
            <a:pPr marL="0" indent="0">
              <a:buNone/>
            </a:pPr>
            <a:r>
              <a:rPr lang="tr-TR" sz="1400"/>
              <a:t>  CRectangle rect;</a:t>
            </a:r>
          </a:p>
          <a:p>
            <a:pPr marL="0" indent="0">
              <a:buNone/>
            </a:pPr>
            <a:r>
              <a:rPr lang="tr-TR" sz="1400"/>
              <a:t>  CTriangle trgl;</a:t>
            </a:r>
          </a:p>
          <a:p>
            <a:pPr marL="0" indent="0">
              <a:buNone/>
            </a:pPr>
            <a:r>
              <a:rPr lang="tr-TR" sz="1400"/>
              <a:t>  CPolygon * ppoly1 = &amp;rect;</a:t>
            </a:r>
          </a:p>
          <a:p>
            <a:pPr marL="0" indent="0">
              <a:buNone/>
            </a:pPr>
            <a:r>
              <a:rPr lang="tr-TR" sz="1400"/>
              <a:t>  CPolygon * ppoly2 = &amp;trgl;</a:t>
            </a:r>
          </a:p>
          <a:p>
            <a:pPr marL="0" indent="0">
              <a:buNone/>
            </a:pPr>
            <a:r>
              <a:rPr lang="tr-TR" sz="1400"/>
              <a:t>  ppoly1-&gt;set_values (4,5);</a:t>
            </a:r>
          </a:p>
          <a:p>
            <a:pPr marL="0" indent="0">
              <a:buNone/>
            </a:pPr>
            <a:r>
              <a:rPr lang="tr-TR" sz="1400"/>
              <a:t>  ppoly2-&gt;set_values (4,5);</a:t>
            </a:r>
          </a:p>
          <a:p>
            <a:pPr marL="0" indent="0">
              <a:buNone/>
            </a:pPr>
            <a:r>
              <a:rPr lang="tr-TR" sz="1400"/>
              <a:t>  cout &lt;&lt; ppoly1-&gt;area() &lt;&lt; endl;</a:t>
            </a:r>
          </a:p>
          <a:p>
            <a:pPr marL="0" indent="0">
              <a:buNone/>
            </a:pPr>
            <a:r>
              <a:rPr lang="tr-TR" sz="1400"/>
              <a:t>  cout &lt;&lt; ppoly2-&gt;area() &lt;&lt; endl;</a:t>
            </a:r>
          </a:p>
          <a:p>
            <a:pPr marL="0" indent="0">
              <a:buNone/>
            </a:pPr>
            <a:r>
              <a:rPr lang="tr-TR" sz="1400"/>
              <a:t>  return 0;</a:t>
            </a:r>
          </a:p>
          <a:p>
            <a:pPr marL="0" indent="0">
              <a:buNone/>
            </a:pPr>
            <a:r>
              <a:rPr lang="tr-TR" sz="1400"/>
              <a:t>}</a:t>
            </a:r>
          </a:p>
        </p:txBody>
      </p:sp>
      <p:sp>
        <p:nvSpPr>
          <p:cNvPr id="4" name="Slayt Numarası Yer Tutucusu 3"/>
          <p:cNvSpPr>
            <a:spLocks noGrp="1"/>
          </p:cNvSpPr>
          <p:nvPr>
            <p:ph type="sldNum" sz="quarter" idx="12"/>
          </p:nvPr>
        </p:nvSpPr>
        <p:spPr/>
        <p:txBody>
          <a:bodyPr/>
          <a:lstStyle/>
          <a:p>
            <a:fld id="{D1E949B7-21B3-43A7-9B3A-74D017E7440B}" type="slidenum">
              <a:rPr lang="tr-TR" smtClean="0"/>
              <a:pPr/>
              <a:t>35</a:t>
            </a:fld>
            <a:endParaRPr lang="tr-TR"/>
          </a:p>
        </p:txBody>
      </p:sp>
      <p:sp>
        <p:nvSpPr>
          <p:cNvPr id="7" name="İçerik Yer Tutucusu 5"/>
          <p:cNvSpPr txBox="1">
            <a:spLocks/>
          </p:cNvSpPr>
          <p:nvPr/>
        </p:nvSpPr>
        <p:spPr>
          <a:xfrm>
            <a:off x="7543800" y="5105400"/>
            <a:ext cx="1371600" cy="106680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tr-TR" smtClean="0"/>
              <a:t>Output:</a:t>
            </a:r>
          </a:p>
          <a:p>
            <a:pPr marL="0" indent="0">
              <a:buFont typeface="Arial" pitchFamily="34" charset="0"/>
              <a:buNone/>
            </a:pPr>
            <a:r>
              <a:rPr lang="tr-TR" smtClean="0"/>
              <a:t>20</a:t>
            </a:r>
          </a:p>
          <a:p>
            <a:pPr marL="0" indent="0">
              <a:buFont typeface="Arial" pitchFamily="34" charset="0"/>
              <a:buNone/>
            </a:pPr>
            <a:r>
              <a:rPr lang="tr-TR" smtClean="0"/>
              <a:t>10</a:t>
            </a:r>
          </a:p>
        </p:txBody>
      </p:sp>
    </p:spTree>
    <p:extLst>
      <p:ext uri="{BB962C8B-B14F-4D97-AF65-F5344CB8AC3E}">
        <p14:creationId xmlns:p14="http://schemas.microsoft.com/office/powerpoint/2010/main" val="282694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Example</a:t>
            </a:r>
            <a:endParaRPr lang="tr-TR" b="1"/>
          </a:p>
        </p:txBody>
      </p:sp>
      <p:sp>
        <p:nvSpPr>
          <p:cNvPr id="3" name="İçerik Yer Tutucusu 2"/>
          <p:cNvSpPr>
            <a:spLocks noGrp="1"/>
          </p:cNvSpPr>
          <p:nvPr>
            <p:ph idx="1"/>
          </p:nvPr>
        </p:nvSpPr>
        <p:spPr/>
        <p:txBody>
          <a:bodyPr>
            <a:normAutofit fontScale="47500" lnSpcReduction="20000"/>
          </a:bodyPr>
          <a:lstStyle/>
          <a:p>
            <a:pPr marL="0" indent="0">
              <a:buNone/>
            </a:pPr>
            <a:r>
              <a:rPr lang="tr-TR"/>
              <a:t>// friend functions</a:t>
            </a:r>
          </a:p>
          <a:p>
            <a:pPr marL="0" indent="0">
              <a:buNone/>
            </a:pPr>
            <a:r>
              <a:rPr lang="tr-TR"/>
              <a:t>#include &lt;iostream&gt;</a:t>
            </a:r>
          </a:p>
          <a:p>
            <a:pPr marL="0" indent="0">
              <a:buNone/>
            </a:pPr>
            <a:r>
              <a:rPr lang="tr-TR"/>
              <a:t>using namespace std;</a:t>
            </a:r>
          </a:p>
          <a:p>
            <a:pPr marL="0" indent="0">
              <a:buNone/>
            </a:pPr>
            <a:endParaRPr lang="tr-TR"/>
          </a:p>
          <a:p>
            <a:pPr marL="0" indent="0">
              <a:buNone/>
            </a:pPr>
            <a:r>
              <a:rPr lang="tr-TR"/>
              <a:t>class CRectangle {</a:t>
            </a:r>
          </a:p>
          <a:p>
            <a:pPr marL="0" indent="0">
              <a:buNone/>
            </a:pPr>
            <a:r>
              <a:rPr lang="tr-TR"/>
              <a:t>    int width, height;</a:t>
            </a:r>
          </a:p>
          <a:p>
            <a:pPr marL="0" indent="0">
              <a:buNone/>
            </a:pPr>
            <a:endParaRPr lang="tr-TR"/>
          </a:p>
          <a:p>
            <a:pPr marL="0" indent="0">
              <a:buNone/>
            </a:pPr>
            <a:r>
              <a:rPr lang="tr-TR"/>
              <a:t>    public:</a:t>
            </a:r>
          </a:p>
          <a:p>
            <a:pPr marL="0" indent="0">
              <a:buNone/>
            </a:pPr>
            <a:r>
              <a:rPr lang="tr-TR"/>
              <a:t>    void set_values (int, int);</a:t>
            </a:r>
          </a:p>
          <a:p>
            <a:pPr marL="0" indent="0">
              <a:buNone/>
            </a:pPr>
            <a:r>
              <a:rPr lang="tr-TR"/>
              <a:t>    int area () {return (width * height);}</a:t>
            </a:r>
          </a:p>
          <a:p>
            <a:pPr marL="0" indent="0">
              <a:buNone/>
            </a:pPr>
            <a:r>
              <a:rPr lang="tr-TR"/>
              <a:t>    friend CRectangle duplicate (CRectangle);</a:t>
            </a:r>
          </a:p>
          <a:p>
            <a:pPr marL="0" indent="0">
              <a:buNone/>
            </a:pPr>
            <a:r>
              <a:rPr lang="tr-TR"/>
              <a:t>};</a:t>
            </a:r>
          </a:p>
          <a:p>
            <a:pPr marL="0" indent="0">
              <a:buNone/>
            </a:pPr>
            <a:endParaRPr lang="tr-TR"/>
          </a:p>
          <a:p>
            <a:pPr marL="0" indent="0">
              <a:buNone/>
            </a:pPr>
            <a:r>
              <a:rPr lang="tr-TR"/>
              <a:t>void CRectangle::set_values (int a, int b) {</a:t>
            </a:r>
          </a:p>
          <a:p>
            <a:pPr marL="0" indent="0">
              <a:buNone/>
            </a:pPr>
            <a:r>
              <a:rPr lang="tr-TR"/>
              <a:t>  width = a;</a:t>
            </a:r>
          </a:p>
          <a:p>
            <a:pPr marL="0" indent="0">
              <a:buNone/>
            </a:pPr>
            <a:r>
              <a:rPr lang="tr-TR"/>
              <a:t>  height = b;</a:t>
            </a:r>
          </a:p>
          <a:p>
            <a:pPr marL="0" indent="0">
              <a:buNone/>
            </a:pPr>
            <a:r>
              <a:rPr lang="tr-TR" smtClean="0"/>
              <a:t>}</a:t>
            </a:r>
            <a:endParaRPr lang="tr-TR"/>
          </a:p>
        </p:txBody>
      </p:sp>
      <p:sp>
        <p:nvSpPr>
          <p:cNvPr id="4" name="Slayt Numarası Yer Tutucusu 3"/>
          <p:cNvSpPr>
            <a:spLocks noGrp="1"/>
          </p:cNvSpPr>
          <p:nvPr>
            <p:ph type="sldNum" sz="quarter" idx="12"/>
          </p:nvPr>
        </p:nvSpPr>
        <p:spPr/>
        <p:txBody>
          <a:bodyPr/>
          <a:lstStyle/>
          <a:p>
            <a:fld id="{D1E949B7-21B3-43A7-9B3A-74D017E7440B}" type="slidenum">
              <a:rPr lang="tr-TR" smtClean="0"/>
              <a:pPr/>
              <a:t>4</a:t>
            </a:fld>
            <a:endParaRPr lang="tr-TR"/>
          </a:p>
        </p:txBody>
      </p:sp>
    </p:spTree>
    <p:extLst>
      <p:ext uri="{BB962C8B-B14F-4D97-AF65-F5344CB8AC3E}">
        <p14:creationId xmlns:p14="http://schemas.microsoft.com/office/powerpoint/2010/main" val="1798644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Example(cont.)</a:t>
            </a:r>
            <a:endParaRPr lang="tr-TR" b="1"/>
          </a:p>
        </p:txBody>
      </p:sp>
      <p:sp>
        <p:nvSpPr>
          <p:cNvPr id="3" name="İçerik Yer Tutucusu 2"/>
          <p:cNvSpPr>
            <a:spLocks noGrp="1"/>
          </p:cNvSpPr>
          <p:nvPr>
            <p:ph idx="1"/>
          </p:nvPr>
        </p:nvSpPr>
        <p:spPr>
          <a:xfrm>
            <a:off x="457200" y="1600201"/>
            <a:ext cx="8229600" cy="4114800"/>
          </a:xfrm>
        </p:spPr>
        <p:txBody>
          <a:bodyPr>
            <a:normAutofit fontScale="47500" lnSpcReduction="20000"/>
          </a:bodyPr>
          <a:lstStyle/>
          <a:p>
            <a:pPr marL="0" indent="0">
              <a:buNone/>
            </a:pPr>
            <a:endParaRPr lang="tr-TR"/>
          </a:p>
          <a:p>
            <a:pPr marL="0" indent="0">
              <a:buNone/>
            </a:pPr>
            <a:r>
              <a:rPr lang="tr-TR"/>
              <a:t>CRectangle duplicate (CRectangle rectparam)</a:t>
            </a:r>
          </a:p>
          <a:p>
            <a:pPr marL="0" indent="0">
              <a:buNone/>
            </a:pPr>
            <a:r>
              <a:rPr lang="tr-TR"/>
              <a:t>{</a:t>
            </a:r>
          </a:p>
          <a:p>
            <a:pPr marL="0" indent="0">
              <a:buNone/>
            </a:pPr>
            <a:r>
              <a:rPr lang="tr-TR"/>
              <a:t>  CRectangle rectres;</a:t>
            </a:r>
          </a:p>
          <a:p>
            <a:pPr marL="0" indent="0">
              <a:buNone/>
            </a:pPr>
            <a:r>
              <a:rPr lang="tr-TR"/>
              <a:t>  rectres.width = rectparam.width*2;</a:t>
            </a:r>
          </a:p>
          <a:p>
            <a:pPr marL="0" indent="0">
              <a:buNone/>
            </a:pPr>
            <a:r>
              <a:rPr lang="tr-TR"/>
              <a:t>  rectres.height = rectparam.height*2;</a:t>
            </a:r>
          </a:p>
          <a:p>
            <a:pPr marL="0" indent="0">
              <a:buNone/>
            </a:pPr>
            <a:r>
              <a:rPr lang="tr-TR"/>
              <a:t>  return (rectres);</a:t>
            </a:r>
          </a:p>
          <a:p>
            <a:pPr marL="0" indent="0">
              <a:buNone/>
            </a:pPr>
            <a:r>
              <a:rPr lang="tr-TR"/>
              <a:t>}</a:t>
            </a:r>
          </a:p>
          <a:p>
            <a:pPr marL="0" indent="0">
              <a:buNone/>
            </a:pPr>
            <a:endParaRPr lang="tr-TR"/>
          </a:p>
          <a:p>
            <a:pPr marL="0" indent="0">
              <a:buNone/>
            </a:pPr>
            <a:r>
              <a:rPr lang="tr-TR"/>
              <a:t>int main () {</a:t>
            </a:r>
          </a:p>
          <a:p>
            <a:pPr marL="0" indent="0">
              <a:buNone/>
            </a:pPr>
            <a:r>
              <a:rPr lang="tr-TR"/>
              <a:t>  CRectangle rect, rectb;</a:t>
            </a:r>
          </a:p>
          <a:p>
            <a:pPr marL="0" indent="0">
              <a:buNone/>
            </a:pPr>
            <a:r>
              <a:rPr lang="tr-TR"/>
              <a:t>  rect.set_values (2,3);</a:t>
            </a:r>
          </a:p>
          <a:p>
            <a:pPr marL="0" indent="0">
              <a:buNone/>
            </a:pPr>
            <a:r>
              <a:rPr lang="tr-TR"/>
              <a:t>  rectb = duplicate (rect);</a:t>
            </a:r>
          </a:p>
          <a:p>
            <a:pPr marL="0" indent="0">
              <a:buNone/>
            </a:pPr>
            <a:r>
              <a:rPr lang="tr-TR"/>
              <a:t>  cout &lt;&lt; rectb.area();</a:t>
            </a:r>
          </a:p>
          <a:p>
            <a:pPr marL="0" indent="0">
              <a:buNone/>
            </a:pPr>
            <a:r>
              <a:rPr lang="tr-TR"/>
              <a:t>  return 0;</a:t>
            </a:r>
          </a:p>
          <a:p>
            <a:pPr marL="0" indent="0">
              <a:buNone/>
            </a:pPr>
            <a:r>
              <a:rPr lang="tr-TR"/>
              <a:t>}</a:t>
            </a:r>
          </a:p>
          <a:p>
            <a:pPr marL="0" indent="0">
              <a:buNone/>
            </a:pPr>
            <a:endParaRPr lang="tr-TR" smtClean="0"/>
          </a:p>
        </p:txBody>
      </p:sp>
      <p:sp>
        <p:nvSpPr>
          <p:cNvPr id="4" name="Slayt Numarası Yer Tutucusu 3"/>
          <p:cNvSpPr>
            <a:spLocks noGrp="1"/>
          </p:cNvSpPr>
          <p:nvPr>
            <p:ph type="sldNum" sz="quarter" idx="12"/>
          </p:nvPr>
        </p:nvSpPr>
        <p:spPr/>
        <p:txBody>
          <a:bodyPr/>
          <a:lstStyle/>
          <a:p>
            <a:fld id="{D1E949B7-21B3-43A7-9B3A-74D017E7440B}" type="slidenum">
              <a:rPr lang="tr-TR" smtClean="0"/>
              <a:pPr/>
              <a:t>5</a:t>
            </a:fld>
            <a:endParaRPr lang="tr-TR"/>
          </a:p>
        </p:txBody>
      </p:sp>
      <p:sp>
        <p:nvSpPr>
          <p:cNvPr id="5" name="İçerik Yer Tutucusu 2"/>
          <p:cNvSpPr txBox="1">
            <a:spLocks/>
          </p:cNvSpPr>
          <p:nvPr/>
        </p:nvSpPr>
        <p:spPr>
          <a:xfrm>
            <a:off x="5891930" y="1752600"/>
            <a:ext cx="2514600" cy="6858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tr-TR" smtClean="0"/>
              <a:t>Output:</a:t>
            </a:r>
          </a:p>
          <a:p>
            <a:pPr marL="0" indent="0">
              <a:buNone/>
            </a:pPr>
            <a:r>
              <a:rPr lang="tr-TR" smtClean="0"/>
              <a:t>24</a:t>
            </a:r>
          </a:p>
        </p:txBody>
      </p:sp>
      <p:sp>
        <p:nvSpPr>
          <p:cNvPr id="7" name="İçerik Yer Tutucusu 2"/>
          <p:cNvSpPr txBox="1">
            <a:spLocks/>
          </p:cNvSpPr>
          <p:nvPr/>
        </p:nvSpPr>
        <p:spPr>
          <a:xfrm>
            <a:off x="457200" y="5486400"/>
            <a:ext cx="8101730" cy="60960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a:t>d</a:t>
            </a:r>
            <a:r>
              <a:rPr lang="tr-TR" smtClean="0"/>
              <a:t>uplicate function </a:t>
            </a:r>
            <a:r>
              <a:rPr lang="en-US" dirty="0" smtClean="0"/>
              <a:t>simply </a:t>
            </a:r>
            <a:r>
              <a:rPr lang="en-US" dirty="0"/>
              <a:t>has access to its private and protected members without being a member.</a:t>
            </a:r>
            <a:endParaRPr lang="tr-TR" smtClean="0"/>
          </a:p>
        </p:txBody>
      </p:sp>
    </p:spTree>
    <p:extLst>
      <p:ext uri="{BB962C8B-B14F-4D97-AF65-F5344CB8AC3E}">
        <p14:creationId xmlns:p14="http://schemas.microsoft.com/office/powerpoint/2010/main" val="66266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Friendship</a:t>
            </a:r>
            <a:endParaRPr lang="tr-TR" b="1"/>
          </a:p>
        </p:txBody>
      </p:sp>
      <p:sp>
        <p:nvSpPr>
          <p:cNvPr id="3" name="İçerik Yer Tutucusu 2"/>
          <p:cNvSpPr>
            <a:spLocks noGrp="1"/>
          </p:cNvSpPr>
          <p:nvPr>
            <p:ph idx="1"/>
          </p:nvPr>
        </p:nvSpPr>
        <p:spPr/>
        <p:txBody>
          <a:bodyPr/>
          <a:lstStyle/>
          <a:p>
            <a:pPr marL="0" indent="0">
              <a:buNone/>
            </a:pPr>
            <a:r>
              <a:rPr lang="tr-TR" b="1" smtClean="0"/>
              <a:t>Friend Classes</a:t>
            </a:r>
          </a:p>
          <a:p>
            <a:r>
              <a:rPr lang="tr-TR" sz="2400" smtClean="0"/>
              <a:t>W</a:t>
            </a:r>
            <a:r>
              <a:rPr lang="en-US" sz="2400" dirty="0" smtClean="0"/>
              <a:t>e </a:t>
            </a:r>
            <a:r>
              <a:rPr lang="en-US" sz="2400" dirty="0"/>
              <a:t>can also define a class as friend of another one, granting that first class access to the protected and private members of the second one</a:t>
            </a:r>
            <a:r>
              <a:rPr lang="en-US" sz="2400" dirty="0" smtClean="0"/>
              <a:t>.</a:t>
            </a:r>
            <a:endParaRPr lang="tr-TR" sz="2400" smtClean="0"/>
          </a:p>
          <a:p>
            <a:endParaRPr lang="tr-TR" sz="2400" b="1"/>
          </a:p>
        </p:txBody>
      </p:sp>
      <p:sp>
        <p:nvSpPr>
          <p:cNvPr id="4" name="Slayt Numarası Yer Tutucusu 3"/>
          <p:cNvSpPr>
            <a:spLocks noGrp="1"/>
          </p:cNvSpPr>
          <p:nvPr>
            <p:ph type="sldNum" sz="quarter" idx="12"/>
          </p:nvPr>
        </p:nvSpPr>
        <p:spPr/>
        <p:txBody>
          <a:bodyPr/>
          <a:lstStyle/>
          <a:p>
            <a:fld id="{D1E949B7-21B3-43A7-9B3A-74D017E7440B}" type="slidenum">
              <a:rPr lang="tr-TR" smtClean="0"/>
              <a:pPr/>
              <a:t>6</a:t>
            </a:fld>
            <a:endParaRPr lang="tr-TR"/>
          </a:p>
        </p:txBody>
      </p:sp>
    </p:spTree>
    <p:extLst>
      <p:ext uri="{BB962C8B-B14F-4D97-AF65-F5344CB8AC3E}">
        <p14:creationId xmlns:p14="http://schemas.microsoft.com/office/powerpoint/2010/main" val="8911521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Example</a:t>
            </a:r>
            <a:endParaRPr lang="tr-TR" b="1"/>
          </a:p>
        </p:txBody>
      </p:sp>
      <p:sp>
        <p:nvSpPr>
          <p:cNvPr id="3" name="İçerik Yer Tutucusu 2"/>
          <p:cNvSpPr>
            <a:spLocks noGrp="1"/>
          </p:cNvSpPr>
          <p:nvPr>
            <p:ph idx="1"/>
          </p:nvPr>
        </p:nvSpPr>
        <p:spPr>
          <a:xfrm>
            <a:off x="457200" y="1600200"/>
            <a:ext cx="4114800" cy="4525963"/>
          </a:xfrm>
        </p:spPr>
        <p:txBody>
          <a:bodyPr>
            <a:normAutofit fontScale="40000" lnSpcReduction="20000"/>
          </a:bodyPr>
          <a:lstStyle/>
          <a:p>
            <a:pPr marL="0" indent="0">
              <a:buNone/>
            </a:pPr>
            <a:r>
              <a:rPr lang="tr-TR"/>
              <a:t>#include &lt;iostream&gt;</a:t>
            </a:r>
          </a:p>
          <a:p>
            <a:pPr marL="0" indent="0">
              <a:buNone/>
            </a:pPr>
            <a:r>
              <a:rPr lang="tr-TR"/>
              <a:t>using namespace std;</a:t>
            </a:r>
          </a:p>
          <a:p>
            <a:pPr marL="0" indent="0">
              <a:buNone/>
            </a:pPr>
            <a:endParaRPr lang="tr-TR"/>
          </a:p>
          <a:p>
            <a:pPr marL="0" indent="0">
              <a:buNone/>
            </a:pPr>
            <a:r>
              <a:rPr lang="tr-TR"/>
              <a:t>class CSquare;</a:t>
            </a:r>
          </a:p>
          <a:p>
            <a:pPr marL="0" indent="0">
              <a:buNone/>
            </a:pPr>
            <a:endParaRPr lang="tr-TR"/>
          </a:p>
          <a:p>
            <a:pPr marL="0" indent="0">
              <a:buNone/>
            </a:pPr>
            <a:r>
              <a:rPr lang="tr-TR"/>
              <a:t>class CRectangle {</a:t>
            </a:r>
          </a:p>
          <a:p>
            <a:pPr marL="0" indent="0">
              <a:buNone/>
            </a:pPr>
            <a:r>
              <a:rPr lang="tr-TR"/>
              <a:t>    int width, height;</a:t>
            </a:r>
          </a:p>
          <a:p>
            <a:pPr marL="0" indent="0">
              <a:buNone/>
            </a:pPr>
            <a:r>
              <a:rPr lang="tr-TR"/>
              <a:t>  public:</a:t>
            </a:r>
          </a:p>
          <a:p>
            <a:pPr marL="0" indent="0">
              <a:buNone/>
            </a:pPr>
            <a:r>
              <a:rPr lang="tr-TR"/>
              <a:t>    int area ()</a:t>
            </a:r>
          </a:p>
          <a:p>
            <a:pPr marL="0" indent="0">
              <a:buNone/>
            </a:pPr>
            <a:r>
              <a:rPr lang="tr-TR"/>
              <a:t>      {return (width * height);}</a:t>
            </a:r>
          </a:p>
          <a:p>
            <a:pPr marL="0" indent="0">
              <a:buNone/>
            </a:pPr>
            <a:r>
              <a:rPr lang="tr-TR"/>
              <a:t>    void convert (CSquare a);</a:t>
            </a:r>
          </a:p>
          <a:p>
            <a:pPr marL="0" indent="0">
              <a:buNone/>
            </a:pPr>
            <a:r>
              <a:rPr lang="tr-TR"/>
              <a:t>};</a:t>
            </a:r>
          </a:p>
          <a:p>
            <a:pPr marL="0" indent="0">
              <a:buNone/>
            </a:pPr>
            <a:endParaRPr lang="tr-TR"/>
          </a:p>
          <a:p>
            <a:pPr marL="0" indent="0">
              <a:buNone/>
            </a:pPr>
            <a:r>
              <a:rPr lang="tr-TR"/>
              <a:t>class CSquare {</a:t>
            </a:r>
          </a:p>
          <a:p>
            <a:pPr marL="0" indent="0">
              <a:buNone/>
            </a:pPr>
            <a:r>
              <a:rPr lang="tr-TR"/>
              <a:t>  private:</a:t>
            </a:r>
          </a:p>
          <a:p>
            <a:pPr marL="0" indent="0">
              <a:buNone/>
            </a:pPr>
            <a:r>
              <a:rPr lang="tr-TR"/>
              <a:t>    int side;</a:t>
            </a:r>
          </a:p>
          <a:p>
            <a:pPr marL="0" indent="0">
              <a:buNone/>
            </a:pPr>
            <a:r>
              <a:rPr lang="tr-TR"/>
              <a:t>  public:</a:t>
            </a:r>
          </a:p>
          <a:p>
            <a:pPr marL="0" indent="0">
              <a:buNone/>
            </a:pPr>
            <a:r>
              <a:rPr lang="tr-TR"/>
              <a:t>    void set_side (int a)</a:t>
            </a:r>
          </a:p>
          <a:p>
            <a:pPr marL="0" indent="0">
              <a:buNone/>
            </a:pPr>
            <a:r>
              <a:rPr lang="tr-TR"/>
              <a:t>      {side=a;}</a:t>
            </a:r>
          </a:p>
          <a:p>
            <a:pPr marL="0" indent="0">
              <a:buNone/>
            </a:pPr>
            <a:r>
              <a:rPr lang="tr-TR"/>
              <a:t>    friend class CRectangle;</a:t>
            </a:r>
          </a:p>
          <a:p>
            <a:pPr marL="0" indent="0">
              <a:buNone/>
            </a:pPr>
            <a:r>
              <a:rPr lang="tr-TR" smtClean="0"/>
              <a:t>};</a:t>
            </a:r>
            <a:endParaRPr lang="tr-TR"/>
          </a:p>
        </p:txBody>
      </p:sp>
      <p:sp>
        <p:nvSpPr>
          <p:cNvPr id="4" name="Slayt Numarası Yer Tutucusu 3"/>
          <p:cNvSpPr>
            <a:spLocks noGrp="1"/>
          </p:cNvSpPr>
          <p:nvPr>
            <p:ph type="sldNum" sz="quarter" idx="12"/>
          </p:nvPr>
        </p:nvSpPr>
        <p:spPr/>
        <p:txBody>
          <a:bodyPr/>
          <a:lstStyle/>
          <a:p>
            <a:fld id="{D1E949B7-21B3-43A7-9B3A-74D017E7440B}" type="slidenum">
              <a:rPr lang="tr-TR" smtClean="0"/>
              <a:pPr/>
              <a:t>7</a:t>
            </a:fld>
            <a:endParaRPr lang="tr-TR"/>
          </a:p>
        </p:txBody>
      </p:sp>
      <p:sp>
        <p:nvSpPr>
          <p:cNvPr id="5" name="İçerik Yer Tutucusu 2"/>
          <p:cNvSpPr txBox="1">
            <a:spLocks/>
          </p:cNvSpPr>
          <p:nvPr/>
        </p:nvSpPr>
        <p:spPr>
          <a:xfrm>
            <a:off x="4686300" y="1600201"/>
            <a:ext cx="4076700" cy="3276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1300"/>
              <a:t>void CRectangle::convert (CSquare a) {</a:t>
            </a:r>
          </a:p>
          <a:p>
            <a:pPr marL="0" indent="0">
              <a:buNone/>
            </a:pPr>
            <a:r>
              <a:rPr lang="tr-TR" sz="1300"/>
              <a:t>  width = a.side;</a:t>
            </a:r>
          </a:p>
          <a:p>
            <a:pPr marL="0" indent="0">
              <a:buNone/>
            </a:pPr>
            <a:r>
              <a:rPr lang="tr-TR" sz="1300"/>
              <a:t>  height = a.side;</a:t>
            </a:r>
          </a:p>
          <a:p>
            <a:pPr marL="0" indent="0">
              <a:buNone/>
            </a:pPr>
            <a:r>
              <a:rPr lang="tr-TR" sz="1300"/>
              <a:t>}</a:t>
            </a:r>
          </a:p>
          <a:p>
            <a:pPr marL="0" indent="0">
              <a:buNone/>
            </a:pPr>
            <a:r>
              <a:rPr lang="tr-TR" sz="1300"/>
              <a:t>  </a:t>
            </a:r>
          </a:p>
          <a:p>
            <a:pPr marL="0" indent="0">
              <a:buNone/>
            </a:pPr>
            <a:r>
              <a:rPr lang="tr-TR" sz="1300"/>
              <a:t>int main () {</a:t>
            </a:r>
          </a:p>
          <a:p>
            <a:pPr marL="0" indent="0">
              <a:buNone/>
            </a:pPr>
            <a:r>
              <a:rPr lang="tr-TR" sz="1300"/>
              <a:t>  CSquare sqr;</a:t>
            </a:r>
          </a:p>
          <a:p>
            <a:pPr marL="0" indent="0">
              <a:buNone/>
            </a:pPr>
            <a:r>
              <a:rPr lang="tr-TR" sz="1300"/>
              <a:t>  CRectangle rect;</a:t>
            </a:r>
          </a:p>
          <a:p>
            <a:pPr marL="0" indent="0">
              <a:buNone/>
            </a:pPr>
            <a:r>
              <a:rPr lang="tr-TR" sz="1300"/>
              <a:t>  sqr.set_side(4);</a:t>
            </a:r>
          </a:p>
          <a:p>
            <a:pPr marL="0" indent="0">
              <a:buNone/>
            </a:pPr>
            <a:r>
              <a:rPr lang="tr-TR" sz="1300"/>
              <a:t>  rect.convert(sqr);</a:t>
            </a:r>
          </a:p>
          <a:p>
            <a:pPr marL="0" indent="0">
              <a:buNone/>
            </a:pPr>
            <a:r>
              <a:rPr lang="tr-TR" sz="1300"/>
              <a:t>  cout &lt;&lt; rect.area();</a:t>
            </a:r>
          </a:p>
          <a:p>
            <a:pPr marL="0" indent="0">
              <a:buNone/>
            </a:pPr>
            <a:r>
              <a:rPr lang="tr-TR" sz="1300"/>
              <a:t>  return 0;</a:t>
            </a:r>
          </a:p>
          <a:p>
            <a:pPr marL="0" indent="0">
              <a:buNone/>
            </a:pPr>
            <a:r>
              <a:rPr lang="tr-TR" sz="1300"/>
              <a:t>}</a:t>
            </a:r>
          </a:p>
        </p:txBody>
      </p:sp>
      <p:sp>
        <p:nvSpPr>
          <p:cNvPr id="6" name="İçerik Yer Tutucusu 2"/>
          <p:cNvSpPr txBox="1">
            <a:spLocks/>
          </p:cNvSpPr>
          <p:nvPr/>
        </p:nvSpPr>
        <p:spPr>
          <a:xfrm>
            <a:off x="4838700" y="5029200"/>
            <a:ext cx="4076700" cy="914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2000" smtClean="0"/>
              <a:t>Output:</a:t>
            </a:r>
          </a:p>
          <a:p>
            <a:pPr marL="0" indent="0">
              <a:buNone/>
            </a:pPr>
            <a:r>
              <a:rPr lang="tr-TR" sz="2000" smtClean="0"/>
              <a:t>16</a:t>
            </a:r>
            <a:endParaRPr lang="tr-TR" sz="2000"/>
          </a:p>
        </p:txBody>
      </p:sp>
    </p:spTree>
    <p:extLst>
      <p:ext uri="{BB962C8B-B14F-4D97-AF65-F5344CB8AC3E}">
        <p14:creationId xmlns:p14="http://schemas.microsoft.com/office/powerpoint/2010/main" val="265750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2"/>
          <p:cNvSpPr>
            <a:spLocks noGrp="1" noChangeArrowheads="1"/>
          </p:cNvSpPr>
          <p:nvPr>
            <p:ph type="title"/>
          </p:nvPr>
        </p:nvSpPr>
        <p:spPr/>
        <p:txBody>
          <a:bodyPr>
            <a:normAutofit/>
          </a:bodyPr>
          <a:lstStyle/>
          <a:p>
            <a:pPr algn="ctr" eaLnBrk="1" hangingPunct="1"/>
            <a:r>
              <a:rPr lang="en-US" b="1" dirty="0" smtClean="0"/>
              <a:t>Inheritance</a:t>
            </a:r>
          </a:p>
        </p:txBody>
      </p:sp>
      <p:sp>
        <p:nvSpPr>
          <p:cNvPr id="82949" name="Rectangle 3"/>
          <p:cNvSpPr>
            <a:spLocks noGrp="1" noChangeArrowheads="1"/>
          </p:cNvSpPr>
          <p:nvPr>
            <p:ph idx="1"/>
          </p:nvPr>
        </p:nvSpPr>
        <p:spPr/>
        <p:txBody>
          <a:bodyPr>
            <a:normAutofit lnSpcReduction="10000"/>
          </a:bodyPr>
          <a:lstStyle/>
          <a:p>
            <a:pPr eaLnBrk="1" hangingPunct="1"/>
            <a:r>
              <a:rPr lang="en-US" sz="2800" b="1" smtClean="0"/>
              <a:t>Inheritance</a:t>
            </a:r>
            <a:r>
              <a:rPr lang="en-US" sz="2800" smtClean="0"/>
              <a:t> is the fundamental object-oriented principle governing the reuse of code among related classes.</a:t>
            </a:r>
          </a:p>
          <a:p>
            <a:pPr eaLnBrk="1" hangingPunct="1"/>
            <a:r>
              <a:rPr lang="en-US" sz="2800" smtClean="0"/>
              <a:t>Inheritance models the </a:t>
            </a:r>
            <a:r>
              <a:rPr lang="en-US" sz="2800" b="1" smtClean="0"/>
              <a:t>IS-A relationship</a:t>
            </a:r>
            <a:r>
              <a:rPr lang="en-US" sz="2800" smtClean="0"/>
              <a:t>. In an </a:t>
            </a:r>
            <a:br>
              <a:rPr lang="en-US" sz="2800" smtClean="0"/>
            </a:br>
            <a:r>
              <a:rPr lang="en-US" sz="2800" smtClean="0"/>
              <a:t>IS-A relationship, the derived class is a variation of the base class.</a:t>
            </a:r>
          </a:p>
          <a:p>
            <a:pPr lvl="1" eaLnBrk="1" hangingPunct="1"/>
            <a:r>
              <a:rPr lang="en-US" sz="2400" smtClean="0"/>
              <a:t>e.g. Circle IS-A Shape, car IS-A vehicle.</a:t>
            </a:r>
          </a:p>
          <a:p>
            <a:pPr eaLnBrk="1" hangingPunct="1"/>
            <a:r>
              <a:rPr lang="en-US" sz="2800" smtClean="0"/>
              <a:t>Using inheritance a programmer creates new classes from an existing class by adding additional data or new functions, or by redefining functions.</a:t>
            </a:r>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0521AB4-7446-4882-89D3-AA6A05577D5E}" type="slidenum">
              <a:rPr lang="en-US" sz="1400" smtClean="0"/>
              <a:pPr eaLnBrk="1" hangingPunct="1"/>
              <a:t>8</a:t>
            </a:fld>
            <a:endParaRPr lang="en-US" sz="1400" smtClean="0"/>
          </a:p>
        </p:txBody>
      </p:sp>
    </p:spTree>
    <p:extLst>
      <p:ext uri="{BB962C8B-B14F-4D97-AF65-F5344CB8AC3E}">
        <p14:creationId xmlns:p14="http://schemas.microsoft.com/office/powerpoint/2010/main" val="2254487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p:txBody>
          <a:bodyPr>
            <a:normAutofit/>
          </a:bodyPr>
          <a:lstStyle/>
          <a:p>
            <a:pPr algn="ctr" eaLnBrk="1" hangingPunct="1"/>
            <a:r>
              <a:rPr lang="en-US" b="1" dirty="0" smtClean="0"/>
              <a:t>Inheritance Hierarchy</a:t>
            </a:r>
          </a:p>
        </p:txBody>
      </p:sp>
      <p:sp>
        <p:nvSpPr>
          <p:cNvPr id="83973" name="Rectangle 3"/>
          <p:cNvSpPr>
            <a:spLocks noGrp="1" noChangeArrowheads="1"/>
          </p:cNvSpPr>
          <p:nvPr>
            <p:ph idx="1"/>
          </p:nvPr>
        </p:nvSpPr>
        <p:spPr/>
        <p:txBody>
          <a:bodyPr>
            <a:normAutofit fontScale="92500" lnSpcReduction="10000"/>
          </a:bodyPr>
          <a:lstStyle/>
          <a:p>
            <a:pPr eaLnBrk="1" hangingPunct="1">
              <a:lnSpc>
                <a:spcPct val="90000"/>
              </a:lnSpc>
            </a:pPr>
            <a:r>
              <a:rPr lang="en-US" sz="2800" smtClean="0"/>
              <a:t>Inheritance allows the derivation of classes from a </a:t>
            </a:r>
            <a:r>
              <a:rPr lang="en-US" sz="2800" b="1" smtClean="0"/>
              <a:t>base class</a:t>
            </a:r>
            <a:r>
              <a:rPr lang="en-US" sz="2800" smtClean="0"/>
              <a:t> without disturbing the implementation of the base class.</a:t>
            </a:r>
          </a:p>
          <a:p>
            <a:pPr eaLnBrk="1" hangingPunct="1">
              <a:lnSpc>
                <a:spcPct val="90000"/>
              </a:lnSpc>
            </a:pPr>
            <a:r>
              <a:rPr lang="en-US" sz="2800" smtClean="0"/>
              <a:t>A </a:t>
            </a:r>
            <a:r>
              <a:rPr lang="en-US" sz="2800" b="1" smtClean="0"/>
              <a:t>derived class</a:t>
            </a:r>
            <a:r>
              <a:rPr lang="en-US" sz="2800" smtClean="0"/>
              <a:t> is a completely new class that inherits the properties, public methods, and implementations of the base class.</a:t>
            </a:r>
          </a:p>
          <a:p>
            <a:pPr eaLnBrk="1" hangingPunct="1">
              <a:lnSpc>
                <a:spcPct val="90000"/>
              </a:lnSpc>
            </a:pPr>
            <a:r>
              <a:rPr lang="en-US" sz="2800" smtClean="0"/>
              <a:t>The use of inheritance typically generates a </a:t>
            </a:r>
            <a:r>
              <a:rPr lang="en-US" sz="2800" b="1" smtClean="0"/>
              <a:t>hierarchy</a:t>
            </a:r>
            <a:r>
              <a:rPr lang="en-US" sz="2800" smtClean="0"/>
              <a:t> of classes. </a:t>
            </a:r>
          </a:p>
          <a:p>
            <a:pPr eaLnBrk="1" hangingPunct="1">
              <a:lnSpc>
                <a:spcPct val="90000"/>
              </a:lnSpc>
            </a:pPr>
            <a:r>
              <a:rPr lang="en-US" sz="2800" smtClean="0"/>
              <a:t>In this hierarchy, the derived class is a </a:t>
            </a:r>
            <a:r>
              <a:rPr lang="en-US" sz="2800" b="1" smtClean="0"/>
              <a:t>subclass</a:t>
            </a:r>
            <a:r>
              <a:rPr lang="en-US" sz="2800" smtClean="0"/>
              <a:t> of the base class and the base class is a </a:t>
            </a:r>
            <a:r>
              <a:rPr lang="en-US" sz="2800" b="1" smtClean="0"/>
              <a:t>superclass</a:t>
            </a:r>
            <a:r>
              <a:rPr lang="en-US" sz="2800" smtClean="0"/>
              <a:t> of the derived class.</a:t>
            </a:r>
          </a:p>
          <a:p>
            <a:pPr eaLnBrk="1" hangingPunct="1">
              <a:lnSpc>
                <a:spcPct val="90000"/>
              </a:lnSpc>
            </a:pPr>
            <a:r>
              <a:rPr lang="en-US" sz="2800" smtClean="0"/>
              <a:t>These relationships are </a:t>
            </a:r>
            <a:r>
              <a:rPr lang="en-US" sz="2800" b="1" smtClean="0"/>
              <a:t>transitive</a:t>
            </a:r>
            <a:r>
              <a:rPr lang="en-US" sz="2800" smtClean="0"/>
              <a:t>.</a:t>
            </a:r>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BAE4165-E1C4-480B-BDC1-3AC9522D2024}" type="slidenum">
              <a:rPr lang="en-US" sz="1400" smtClean="0"/>
              <a:pPr eaLnBrk="1" hangingPunct="1"/>
              <a:t>9</a:t>
            </a:fld>
            <a:endParaRPr lang="en-US" sz="1400" smtClean="0"/>
          </a:p>
        </p:txBody>
      </p:sp>
    </p:spTree>
    <p:extLst>
      <p:ext uri="{BB962C8B-B14F-4D97-AF65-F5344CB8AC3E}">
        <p14:creationId xmlns:p14="http://schemas.microsoft.com/office/powerpoint/2010/main" val="3564886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TotalTime>
  <Words>2799</Words>
  <Application>Microsoft Office PowerPoint</Application>
  <PresentationFormat>Ekran Gösterisi (4:3)</PresentationFormat>
  <Paragraphs>501</Paragraphs>
  <Slides>35</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35</vt:i4>
      </vt:variant>
    </vt:vector>
  </HeadingPairs>
  <TitlesOfParts>
    <vt:vector size="37" baseType="lpstr">
      <vt:lpstr>Office Theme</vt:lpstr>
      <vt:lpstr>Document</vt:lpstr>
      <vt:lpstr> Short Course on Programming in C/C++ </vt:lpstr>
      <vt:lpstr>Week 2 – Lecture2</vt:lpstr>
      <vt:lpstr>Friendship</vt:lpstr>
      <vt:lpstr>Example</vt:lpstr>
      <vt:lpstr>Example(cont.)</vt:lpstr>
      <vt:lpstr>Friendship</vt:lpstr>
      <vt:lpstr>Example</vt:lpstr>
      <vt:lpstr>Inheritance</vt:lpstr>
      <vt:lpstr>Inheritance Hierarchy</vt:lpstr>
      <vt:lpstr>Base and Derived Classes</vt:lpstr>
      <vt:lpstr>Syntax</vt:lpstr>
      <vt:lpstr>Example</vt:lpstr>
      <vt:lpstr>Another Example of Inheritance</vt:lpstr>
      <vt:lpstr> </vt:lpstr>
      <vt:lpstr>PowerPoint Sunusu</vt:lpstr>
      <vt:lpstr>Overriding Functions</vt:lpstr>
      <vt:lpstr>Private vs protected class members</vt:lpstr>
      <vt:lpstr>Constructors and destructors</vt:lpstr>
      <vt:lpstr>Abstract Methods and Classes </vt:lpstr>
      <vt:lpstr>Example</vt:lpstr>
      <vt:lpstr>Abstract base class Shape</vt:lpstr>
      <vt:lpstr>Expanding Shape Class</vt:lpstr>
      <vt:lpstr>Accessing the Variables of a Class</vt:lpstr>
      <vt:lpstr>Polymorphism</vt:lpstr>
      <vt:lpstr>Pointers to Base Class</vt:lpstr>
      <vt:lpstr>Example</vt:lpstr>
      <vt:lpstr>Pointers to Base Class</vt:lpstr>
      <vt:lpstr>Pointers to Base Class</vt:lpstr>
      <vt:lpstr>Virtual Members</vt:lpstr>
      <vt:lpstr>Example</vt:lpstr>
      <vt:lpstr>Virtual Members</vt:lpstr>
      <vt:lpstr>Abstact Base Classes</vt:lpstr>
      <vt:lpstr>Example</vt:lpstr>
      <vt:lpstr>Abstact Base Classes</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Onur Pekcan</dc:creator>
  <cp:lastModifiedBy>khassault</cp:lastModifiedBy>
  <cp:revision>164</cp:revision>
  <dcterms:created xsi:type="dcterms:W3CDTF">2012-09-05T10:05:08Z</dcterms:created>
  <dcterms:modified xsi:type="dcterms:W3CDTF">2012-09-15T06:24:52Z</dcterms:modified>
</cp:coreProperties>
</file>