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sldIdLst>
    <p:sldId id="374" r:id="rId2"/>
    <p:sldId id="262" r:id="rId3"/>
    <p:sldId id="400" r:id="rId4"/>
    <p:sldId id="401" r:id="rId5"/>
    <p:sldId id="402" r:id="rId6"/>
    <p:sldId id="403" r:id="rId7"/>
    <p:sldId id="404" r:id="rId8"/>
    <p:sldId id="405" r:id="rId9"/>
    <p:sldId id="406" r:id="rId10"/>
    <p:sldId id="407" r:id="rId11"/>
    <p:sldId id="408" r:id="rId12"/>
    <p:sldId id="418" r:id="rId13"/>
    <p:sldId id="420" r:id="rId14"/>
    <p:sldId id="421" r:id="rId15"/>
    <p:sldId id="409" r:id="rId16"/>
    <p:sldId id="417" r:id="rId17"/>
    <p:sldId id="410" r:id="rId18"/>
    <p:sldId id="411" r:id="rId19"/>
    <p:sldId id="412" r:id="rId20"/>
    <p:sldId id="419" r:id="rId21"/>
    <p:sldId id="422" r:id="rId22"/>
    <p:sldId id="423" r:id="rId23"/>
    <p:sldId id="424" r:id="rId24"/>
    <p:sldId id="425" r:id="rId25"/>
    <p:sldId id="426" r:id="rId26"/>
    <p:sldId id="427" r:id="rId27"/>
    <p:sldId id="434" r:id="rId28"/>
    <p:sldId id="429" r:id="rId29"/>
    <p:sldId id="432" r:id="rId30"/>
    <p:sldId id="433" r:id="rId31"/>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6" d="100"/>
          <a:sy n="76" d="100"/>
        </p:scale>
        <p:origin x="-1206"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F5C269-C6D5-470D-9891-8DD355487E88}" type="datetimeFigureOut">
              <a:rPr lang="tr-TR" smtClean="0"/>
              <a:pPr/>
              <a:t>20.09.2012</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CC5D9B-11D3-4A88-A6F7-11F9D3BE8A6C}" type="slidenum">
              <a:rPr lang="tr-TR" smtClean="0"/>
              <a:pPr/>
              <a:t>‹#›</a:t>
            </a:fld>
            <a:endParaRPr lang="tr-TR"/>
          </a:p>
        </p:txBody>
      </p:sp>
    </p:spTree>
    <p:extLst>
      <p:ext uri="{BB962C8B-B14F-4D97-AF65-F5344CB8AC3E}">
        <p14:creationId xmlns:p14="http://schemas.microsoft.com/office/powerpoint/2010/main" val="3651627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gif"/><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2" descr="C:\Users\soner\Dropbox\backcalculation_project\sunum\figures\AI2.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23388"/>
          <a:stretch/>
        </p:blipFill>
        <p:spPr bwMode="auto">
          <a:xfrm>
            <a:off x="11349" y="5581352"/>
            <a:ext cx="1059176" cy="59084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escription: http://www.ceng.metu.edu.tr/~temizer/media/MobilityLogo.bmp"/>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496704" y="5638800"/>
            <a:ext cx="2644053" cy="59055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userDrawn="1"/>
        </p:nvSpPr>
        <p:spPr>
          <a:xfrm>
            <a:off x="3733800" y="6305550"/>
            <a:ext cx="5334000" cy="523220"/>
          </a:xfrm>
          <a:prstGeom prst="rect">
            <a:avLst/>
          </a:prstGeom>
          <a:solidFill>
            <a:schemeClr val="bg1"/>
          </a:solidFill>
        </p:spPr>
        <p:txBody>
          <a:bodyPr wrap="square" rtlCol="0">
            <a:spAutoFit/>
          </a:bodyPr>
          <a:lstStyle/>
          <a:p>
            <a:pPr algn="r"/>
            <a:r>
              <a:rPr lang="en-US" sz="1400" b="1" dirty="0" smtClean="0">
                <a:solidFill>
                  <a:srgbClr val="FF0000"/>
                </a:solidFill>
                <a:effectLst>
                  <a:outerShdw blurRad="38100" dist="38100" dir="2700000" algn="tl">
                    <a:srgbClr val="000000">
                      <a:alpha val="43137"/>
                    </a:srgbClr>
                  </a:outerShdw>
                </a:effectLst>
              </a:rPr>
              <a:t>Mobility Research Lab</a:t>
            </a:r>
          </a:p>
          <a:p>
            <a:pPr algn="r"/>
            <a:r>
              <a:rPr lang="en-US" sz="1400" b="1" dirty="0" smtClean="0">
                <a:solidFill>
                  <a:srgbClr val="FF0000"/>
                </a:solidFill>
                <a:effectLst>
                  <a:outerShdw blurRad="38100" dist="38100" dir="2700000" algn="tl">
                    <a:srgbClr val="000000">
                      <a:alpha val="43137"/>
                    </a:srgbClr>
                  </a:outerShdw>
                </a:effectLst>
              </a:rPr>
              <a:t>mobility.ceng.metu.edu.tr</a:t>
            </a:r>
          </a:p>
        </p:txBody>
      </p:sp>
      <p:sp>
        <p:nvSpPr>
          <p:cNvPr id="12" name="TextBox 11"/>
          <p:cNvSpPr txBox="1"/>
          <p:nvPr userDrawn="1"/>
        </p:nvSpPr>
        <p:spPr>
          <a:xfrm>
            <a:off x="0" y="6305550"/>
            <a:ext cx="5867400" cy="523220"/>
          </a:xfrm>
          <a:prstGeom prst="rect">
            <a:avLst/>
          </a:prstGeom>
          <a:solidFill>
            <a:schemeClr val="bg1"/>
          </a:solidFill>
        </p:spPr>
        <p:txBody>
          <a:bodyPr wrap="square" rtlCol="0">
            <a:spAutoFit/>
          </a:bodyPr>
          <a:lstStyle/>
          <a:p>
            <a:pPr algn="l"/>
            <a:r>
              <a:rPr lang="en-US" sz="1400" b="1" dirty="0" smtClean="0">
                <a:solidFill>
                  <a:srgbClr val="FF0000"/>
                </a:solidFill>
                <a:effectLst>
                  <a:outerShdw blurRad="38100" dist="38100" dir="2700000" algn="tl">
                    <a:srgbClr val="000000">
                      <a:alpha val="43137"/>
                    </a:srgbClr>
                  </a:outerShdw>
                </a:effectLst>
              </a:rPr>
              <a:t>A</a:t>
            </a:r>
            <a:r>
              <a:rPr lang="en-US" sz="1400" b="1" dirty="0" smtClean="0">
                <a:solidFill>
                  <a:srgbClr val="002060"/>
                </a:solidFill>
                <a:effectLst>
                  <a:outerShdw blurRad="38100" dist="38100" dir="2700000" algn="tl">
                    <a:srgbClr val="000000">
                      <a:alpha val="43137"/>
                    </a:srgbClr>
                  </a:outerShdw>
                </a:effectLst>
              </a:rPr>
              <a:t>pplied</a:t>
            </a:r>
            <a:r>
              <a:rPr lang="en-US" sz="1400" b="1" dirty="0" smtClean="0">
                <a:effectLst>
                  <a:outerShdw blurRad="38100" dist="38100" dir="2700000" algn="tl">
                    <a:srgbClr val="000000">
                      <a:alpha val="43137"/>
                    </a:srgbClr>
                  </a:outerShdw>
                </a:effectLst>
              </a:rPr>
              <a:t> </a:t>
            </a:r>
            <a:r>
              <a:rPr lang="en-US" sz="1400" b="1" dirty="0" smtClean="0">
                <a:solidFill>
                  <a:srgbClr val="FF0000"/>
                </a:solidFill>
                <a:effectLst>
                  <a:outerShdw blurRad="38100" dist="38100" dir="2700000" algn="tl">
                    <a:srgbClr val="000000">
                      <a:alpha val="43137"/>
                    </a:srgbClr>
                  </a:outerShdw>
                </a:effectLst>
              </a:rPr>
              <a:t>I</a:t>
            </a:r>
            <a:r>
              <a:rPr lang="en-US" sz="1400" b="1" dirty="0" smtClean="0">
                <a:solidFill>
                  <a:srgbClr val="00B050"/>
                </a:solidFill>
                <a:effectLst>
                  <a:outerShdw blurRad="38100" dist="38100" dir="2700000" algn="tl">
                    <a:srgbClr val="000000">
                      <a:alpha val="43137"/>
                    </a:srgbClr>
                  </a:outerShdw>
                </a:effectLst>
              </a:rPr>
              <a:t>nnovative</a:t>
            </a:r>
            <a:r>
              <a:rPr lang="en-US" sz="1400" b="1" dirty="0" smtClean="0">
                <a:effectLst>
                  <a:outerShdw blurRad="38100" dist="38100" dir="2700000" algn="tl">
                    <a:srgbClr val="000000">
                      <a:alpha val="43137"/>
                    </a:srgbClr>
                  </a:outerShdw>
                </a:effectLst>
              </a:rPr>
              <a:t> </a:t>
            </a:r>
            <a:r>
              <a:rPr lang="en-US" sz="1400" b="1" dirty="0" smtClean="0">
                <a:solidFill>
                  <a:srgbClr val="FF0000"/>
                </a:solidFill>
                <a:effectLst>
                  <a:outerShdw blurRad="38100" dist="38100" dir="2700000" algn="tl">
                    <a:srgbClr val="000000">
                      <a:alpha val="43137"/>
                    </a:srgbClr>
                  </a:outerShdw>
                </a:effectLst>
              </a:rPr>
              <a:t>I</a:t>
            </a:r>
            <a:r>
              <a:rPr lang="en-US" sz="1400" b="1" dirty="0" smtClean="0">
                <a:solidFill>
                  <a:srgbClr val="7030A0"/>
                </a:solidFill>
                <a:effectLst>
                  <a:outerShdw blurRad="38100" dist="38100" dir="2700000" algn="tl">
                    <a:srgbClr val="000000">
                      <a:alpha val="43137"/>
                    </a:srgbClr>
                  </a:outerShdw>
                </a:effectLst>
              </a:rPr>
              <a:t>nterdisciplinary</a:t>
            </a:r>
            <a:r>
              <a:rPr lang="en-US" sz="1400" b="1" dirty="0" smtClean="0">
                <a:effectLst>
                  <a:outerShdw blurRad="38100" dist="38100" dir="2700000" algn="tl">
                    <a:srgbClr val="000000">
                      <a:alpha val="43137"/>
                    </a:srgbClr>
                  </a:outerShdw>
                </a:effectLst>
              </a:rPr>
              <a:t> </a:t>
            </a:r>
            <a:r>
              <a:rPr lang="en-US" sz="1400" b="1" dirty="0" smtClean="0">
                <a:solidFill>
                  <a:srgbClr val="0070C0"/>
                </a:solidFill>
                <a:effectLst>
                  <a:outerShdw blurRad="38100" dist="38100" dir="2700000" algn="tl">
                    <a:srgbClr val="000000">
                      <a:alpha val="43137"/>
                    </a:srgbClr>
                  </a:outerShdw>
                </a:effectLst>
              </a:rPr>
              <a:t>(AI2) </a:t>
            </a:r>
            <a:r>
              <a:rPr lang="en-US" sz="1400" b="1" dirty="0" smtClean="0">
                <a:solidFill>
                  <a:srgbClr val="FF0000"/>
                </a:solidFill>
                <a:effectLst>
                  <a:outerShdw blurRad="38100" dist="38100" dir="2700000" algn="tl">
                    <a:srgbClr val="000000">
                      <a:alpha val="43137"/>
                    </a:srgbClr>
                  </a:outerShdw>
                </a:effectLst>
              </a:rPr>
              <a:t>Research Lab</a:t>
            </a:r>
          </a:p>
          <a:p>
            <a:pPr algn="l"/>
            <a:r>
              <a:rPr lang="en-US" sz="1400" b="1" dirty="0" smtClean="0">
                <a:effectLst>
                  <a:outerShdw blurRad="38100" dist="38100" dir="2700000" algn="tl">
                    <a:srgbClr val="000000">
                      <a:alpha val="43137"/>
                    </a:srgbClr>
                  </a:outerShdw>
                </a:effectLst>
              </a:rPr>
              <a:t>www.ai2lab.org</a:t>
            </a:r>
          </a:p>
        </p:txBody>
      </p:sp>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tr-TR"/>
          </a:p>
        </p:txBody>
      </p:sp>
      <p:pic>
        <p:nvPicPr>
          <p:cNvPr id="14" name="Resim 1"/>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114800" y="5574867"/>
            <a:ext cx="1409700" cy="58102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C:\Users\Andac\Desktop\logo1.gif"/>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52400" y="152400"/>
            <a:ext cx="547688" cy="45696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C:\Users\Andac\Desktop\logo1.gif"/>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382000" y="174054"/>
            <a:ext cx="547688" cy="45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82052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endParaRPr lang="tr-TR"/>
          </a:p>
        </p:txBody>
      </p:sp>
      <p:sp>
        <p:nvSpPr>
          <p:cNvPr id="5" name="Footer Placeholder 4"/>
          <p:cNvSpPr>
            <a:spLocks noGrp="1"/>
          </p:cNvSpPr>
          <p:nvPr>
            <p:ph type="ftr" sz="quarter" idx="11"/>
          </p:nvPr>
        </p:nvSpPr>
        <p:spPr/>
        <p:txBody>
          <a:bodyPr/>
          <a:lstStyle/>
          <a:p>
            <a:endParaRPr lang="tr-TR" dirty="0" smtClean="0"/>
          </a:p>
        </p:txBody>
      </p:sp>
      <p:sp>
        <p:nvSpPr>
          <p:cNvPr id="6" name="Slide Number Placeholder 5"/>
          <p:cNvSpPr>
            <a:spLocks noGrp="1"/>
          </p:cNvSpPr>
          <p:nvPr>
            <p:ph type="sldNum" sz="quarter" idx="12"/>
          </p:nvPr>
        </p:nvSpPr>
        <p:spPr/>
        <p:txBody>
          <a:bodyPr/>
          <a:lstStyle/>
          <a:p>
            <a:fld id="{D1E949B7-21B3-43A7-9B3A-74D017E7440B}" type="slidenum">
              <a:rPr lang="tr-TR" smtClean="0"/>
              <a:pPr/>
              <a:t>‹#›</a:t>
            </a:fld>
            <a:endParaRPr lang="tr-TR"/>
          </a:p>
        </p:txBody>
      </p:sp>
      <p:pic>
        <p:nvPicPr>
          <p:cNvPr id="7" name="Picture 2" descr="C:\Users\soner\Dropbox\backcalculation_project\sunum\figures\AI2.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23388"/>
          <a:stretch/>
        </p:blipFill>
        <p:spPr bwMode="auto">
          <a:xfrm>
            <a:off x="8382000" y="6338566"/>
            <a:ext cx="762000" cy="4250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Andac\Desktop\logo1.gi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274" y="6343263"/>
            <a:ext cx="547688" cy="45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28429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endParaRPr lang="tr-TR"/>
          </a:p>
        </p:txBody>
      </p:sp>
      <p:sp>
        <p:nvSpPr>
          <p:cNvPr id="5" name="Footer Placeholder 4"/>
          <p:cNvSpPr>
            <a:spLocks noGrp="1"/>
          </p:cNvSpPr>
          <p:nvPr>
            <p:ph type="ftr" sz="quarter" idx="11"/>
          </p:nvPr>
        </p:nvSpPr>
        <p:spPr/>
        <p:txBody>
          <a:bodyPr/>
          <a:lstStyle/>
          <a:p>
            <a:endParaRPr lang="tr-TR" dirty="0" smtClean="0"/>
          </a:p>
        </p:txBody>
      </p:sp>
      <p:sp>
        <p:nvSpPr>
          <p:cNvPr id="6" name="Slide Number Placeholder 5"/>
          <p:cNvSpPr>
            <a:spLocks noGrp="1"/>
          </p:cNvSpPr>
          <p:nvPr>
            <p:ph type="sldNum" sz="quarter" idx="12"/>
          </p:nvPr>
        </p:nvSpPr>
        <p:spPr/>
        <p:txBody>
          <a:bodyPr/>
          <a:lstStyle/>
          <a:p>
            <a:fld id="{D1E949B7-21B3-43A7-9B3A-74D017E7440B}" type="slidenum">
              <a:rPr lang="tr-TR" smtClean="0"/>
              <a:pPr/>
              <a:t>‹#›</a:t>
            </a:fld>
            <a:endParaRPr lang="tr-TR"/>
          </a:p>
        </p:txBody>
      </p:sp>
      <p:pic>
        <p:nvPicPr>
          <p:cNvPr id="7" name="Picture 2" descr="C:\Users\soner\Dropbox\backcalculation_project\sunum\figures\AI2.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23388"/>
          <a:stretch/>
        </p:blipFill>
        <p:spPr bwMode="auto">
          <a:xfrm>
            <a:off x="8382000" y="6338566"/>
            <a:ext cx="762000" cy="4250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Andac\Desktop\logo1.gi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274" y="6343263"/>
            <a:ext cx="547688" cy="45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80385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endParaRPr lang="tr-TR"/>
          </a:p>
        </p:txBody>
      </p:sp>
      <p:sp>
        <p:nvSpPr>
          <p:cNvPr id="5" name="Footer Placeholder 4"/>
          <p:cNvSpPr>
            <a:spLocks noGrp="1"/>
          </p:cNvSpPr>
          <p:nvPr>
            <p:ph type="ftr" sz="quarter" idx="11"/>
          </p:nvPr>
        </p:nvSpPr>
        <p:spPr/>
        <p:txBody>
          <a:bodyPr/>
          <a:lstStyle/>
          <a:p>
            <a:endParaRPr lang="tr-TR" dirty="0" smtClean="0"/>
          </a:p>
        </p:txBody>
      </p:sp>
      <p:sp>
        <p:nvSpPr>
          <p:cNvPr id="6" name="Slide Number Placeholder 5"/>
          <p:cNvSpPr>
            <a:spLocks noGrp="1"/>
          </p:cNvSpPr>
          <p:nvPr>
            <p:ph type="sldNum" sz="quarter" idx="12"/>
          </p:nvPr>
        </p:nvSpPr>
        <p:spPr/>
        <p:txBody>
          <a:bodyPr/>
          <a:lstStyle/>
          <a:p>
            <a:fld id="{D1E949B7-21B3-43A7-9B3A-74D017E7440B}" type="slidenum">
              <a:rPr lang="tr-TR" smtClean="0"/>
              <a:pPr/>
              <a:t>‹#›</a:t>
            </a:fld>
            <a:endParaRPr lang="tr-TR"/>
          </a:p>
        </p:txBody>
      </p:sp>
      <p:pic>
        <p:nvPicPr>
          <p:cNvPr id="8" name="Picture 2" descr="C:\Users\soner\Dropbox\backcalculation_project\sunum\figures\AI2.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23388"/>
          <a:stretch/>
        </p:blipFill>
        <p:spPr bwMode="auto">
          <a:xfrm>
            <a:off x="8382000" y="6338566"/>
            <a:ext cx="762000" cy="42507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Andac\Desktop\logo1.gi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274" y="6343263"/>
            <a:ext cx="547688" cy="45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32496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tr-TR"/>
          </a:p>
        </p:txBody>
      </p:sp>
      <p:sp>
        <p:nvSpPr>
          <p:cNvPr id="5" name="Footer Placeholder 4"/>
          <p:cNvSpPr>
            <a:spLocks noGrp="1"/>
          </p:cNvSpPr>
          <p:nvPr>
            <p:ph type="ftr" sz="quarter" idx="11"/>
          </p:nvPr>
        </p:nvSpPr>
        <p:spPr/>
        <p:txBody>
          <a:bodyPr/>
          <a:lstStyle/>
          <a:p>
            <a:endParaRPr lang="tr-TR" dirty="0" smtClean="0"/>
          </a:p>
        </p:txBody>
      </p:sp>
      <p:sp>
        <p:nvSpPr>
          <p:cNvPr id="6" name="Slide Number Placeholder 5"/>
          <p:cNvSpPr>
            <a:spLocks noGrp="1"/>
          </p:cNvSpPr>
          <p:nvPr>
            <p:ph type="sldNum" sz="quarter" idx="12"/>
          </p:nvPr>
        </p:nvSpPr>
        <p:spPr/>
        <p:txBody>
          <a:bodyPr/>
          <a:lstStyle/>
          <a:p>
            <a:fld id="{D1E949B7-21B3-43A7-9B3A-74D017E7440B}" type="slidenum">
              <a:rPr lang="tr-TR" smtClean="0"/>
              <a:pPr/>
              <a:t>‹#›</a:t>
            </a:fld>
            <a:endParaRPr lang="tr-TR"/>
          </a:p>
        </p:txBody>
      </p:sp>
      <p:pic>
        <p:nvPicPr>
          <p:cNvPr id="7" name="Picture 2" descr="C:\Users\soner\Dropbox\backcalculation_project\sunum\figures\AI2.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23388"/>
          <a:stretch/>
        </p:blipFill>
        <p:spPr bwMode="auto">
          <a:xfrm>
            <a:off x="8382000" y="6338566"/>
            <a:ext cx="762000" cy="4250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Andac\Desktop\logo1.gi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274" y="6343263"/>
            <a:ext cx="547688" cy="45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117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endParaRPr lang="tr-TR"/>
          </a:p>
        </p:txBody>
      </p:sp>
      <p:sp>
        <p:nvSpPr>
          <p:cNvPr id="6" name="Footer Placeholder 5"/>
          <p:cNvSpPr>
            <a:spLocks noGrp="1"/>
          </p:cNvSpPr>
          <p:nvPr>
            <p:ph type="ftr" sz="quarter" idx="11"/>
          </p:nvPr>
        </p:nvSpPr>
        <p:spPr/>
        <p:txBody>
          <a:bodyPr/>
          <a:lstStyle/>
          <a:p>
            <a:endParaRPr lang="tr-TR" dirty="0" smtClean="0"/>
          </a:p>
        </p:txBody>
      </p:sp>
      <p:sp>
        <p:nvSpPr>
          <p:cNvPr id="7" name="Slide Number Placeholder 6"/>
          <p:cNvSpPr>
            <a:spLocks noGrp="1"/>
          </p:cNvSpPr>
          <p:nvPr>
            <p:ph type="sldNum" sz="quarter" idx="12"/>
          </p:nvPr>
        </p:nvSpPr>
        <p:spPr/>
        <p:txBody>
          <a:bodyPr/>
          <a:lstStyle/>
          <a:p>
            <a:fld id="{D1E949B7-21B3-43A7-9B3A-74D017E7440B}" type="slidenum">
              <a:rPr lang="tr-TR" smtClean="0"/>
              <a:pPr/>
              <a:t>‹#›</a:t>
            </a:fld>
            <a:endParaRPr lang="tr-TR"/>
          </a:p>
        </p:txBody>
      </p:sp>
      <p:pic>
        <p:nvPicPr>
          <p:cNvPr id="8" name="Picture 2" descr="C:\Users\soner\Dropbox\backcalculation_project\sunum\figures\AI2.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23388"/>
          <a:stretch/>
        </p:blipFill>
        <p:spPr bwMode="auto">
          <a:xfrm>
            <a:off x="8382000" y="6338566"/>
            <a:ext cx="762000" cy="42507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Andac\Desktop\logo1.gi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274" y="6343263"/>
            <a:ext cx="547688" cy="45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4354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endParaRPr lang="tr-TR"/>
          </a:p>
        </p:txBody>
      </p:sp>
      <p:sp>
        <p:nvSpPr>
          <p:cNvPr id="8" name="Footer Placeholder 7"/>
          <p:cNvSpPr>
            <a:spLocks noGrp="1"/>
          </p:cNvSpPr>
          <p:nvPr>
            <p:ph type="ftr" sz="quarter" idx="11"/>
          </p:nvPr>
        </p:nvSpPr>
        <p:spPr/>
        <p:txBody>
          <a:bodyPr/>
          <a:lstStyle/>
          <a:p>
            <a:endParaRPr lang="tr-TR" dirty="0" smtClean="0"/>
          </a:p>
        </p:txBody>
      </p:sp>
      <p:sp>
        <p:nvSpPr>
          <p:cNvPr id="9" name="Slide Number Placeholder 8"/>
          <p:cNvSpPr>
            <a:spLocks noGrp="1"/>
          </p:cNvSpPr>
          <p:nvPr>
            <p:ph type="sldNum" sz="quarter" idx="12"/>
          </p:nvPr>
        </p:nvSpPr>
        <p:spPr/>
        <p:txBody>
          <a:bodyPr/>
          <a:lstStyle/>
          <a:p>
            <a:fld id="{D1E949B7-21B3-43A7-9B3A-74D017E7440B}" type="slidenum">
              <a:rPr lang="tr-TR" smtClean="0"/>
              <a:pPr/>
              <a:t>‹#›</a:t>
            </a:fld>
            <a:endParaRPr lang="tr-TR"/>
          </a:p>
        </p:txBody>
      </p:sp>
      <p:pic>
        <p:nvPicPr>
          <p:cNvPr id="10" name="Picture 2" descr="C:\Users\soner\Dropbox\backcalculation_project\sunum\figures\AI2.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23388"/>
          <a:stretch/>
        </p:blipFill>
        <p:spPr bwMode="auto">
          <a:xfrm>
            <a:off x="8382000" y="6338566"/>
            <a:ext cx="762000" cy="42507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Andac\Desktop\logo1.gi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274" y="6343263"/>
            <a:ext cx="547688" cy="45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04709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endParaRPr lang="tr-TR"/>
          </a:p>
        </p:txBody>
      </p:sp>
      <p:sp>
        <p:nvSpPr>
          <p:cNvPr id="4" name="Footer Placeholder 3"/>
          <p:cNvSpPr>
            <a:spLocks noGrp="1"/>
          </p:cNvSpPr>
          <p:nvPr>
            <p:ph type="ftr" sz="quarter" idx="11"/>
          </p:nvPr>
        </p:nvSpPr>
        <p:spPr/>
        <p:txBody>
          <a:bodyPr/>
          <a:lstStyle/>
          <a:p>
            <a:endParaRPr lang="tr-TR" dirty="0" smtClean="0"/>
          </a:p>
        </p:txBody>
      </p:sp>
      <p:sp>
        <p:nvSpPr>
          <p:cNvPr id="5" name="Slide Number Placeholder 4"/>
          <p:cNvSpPr>
            <a:spLocks noGrp="1"/>
          </p:cNvSpPr>
          <p:nvPr>
            <p:ph type="sldNum" sz="quarter" idx="12"/>
          </p:nvPr>
        </p:nvSpPr>
        <p:spPr/>
        <p:txBody>
          <a:bodyPr/>
          <a:lstStyle/>
          <a:p>
            <a:fld id="{D1E949B7-21B3-43A7-9B3A-74D017E7440B}" type="slidenum">
              <a:rPr lang="tr-TR" smtClean="0"/>
              <a:pPr/>
              <a:t>‹#›</a:t>
            </a:fld>
            <a:endParaRPr lang="tr-TR"/>
          </a:p>
        </p:txBody>
      </p:sp>
      <p:pic>
        <p:nvPicPr>
          <p:cNvPr id="6" name="Picture 2" descr="C:\Users\soner\Dropbox\backcalculation_project\sunum\figures\AI2.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23388"/>
          <a:stretch/>
        </p:blipFill>
        <p:spPr bwMode="auto">
          <a:xfrm>
            <a:off x="8382000" y="6338566"/>
            <a:ext cx="762000" cy="42507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Andac\Desktop\logo1.gi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274" y="6343263"/>
            <a:ext cx="547688" cy="45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051558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tr-TR"/>
          </a:p>
        </p:txBody>
      </p:sp>
      <p:sp>
        <p:nvSpPr>
          <p:cNvPr id="3" name="Footer Placeholder 2"/>
          <p:cNvSpPr>
            <a:spLocks noGrp="1"/>
          </p:cNvSpPr>
          <p:nvPr>
            <p:ph type="ftr" sz="quarter" idx="11"/>
          </p:nvPr>
        </p:nvSpPr>
        <p:spPr/>
        <p:txBody>
          <a:bodyPr/>
          <a:lstStyle/>
          <a:p>
            <a:endParaRPr lang="tr-TR" dirty="0" smtClean="0"/>
          </a:p>
        </p:txBody>
      </p:sp>
      <p:sp>
        <p:nvSpPr>
          <p:cNvPr id="4" name="Slide Number Placeholder 3"/>
          <p:cNvSpPr>
            <a:spLocks noGrp="1"/>
          </p:cNvSpPr>
          <p:nvPr>
            <p:ph type="sldNum" sz="quarter" idx="12"/>
          </p:nvPr>
        </p:nvSpPr>
        <p:spPr/>
        <p:txBody>
          <a:bodyPr/>
          <a:lstStyle/>
          <a:p>
            <a:fld id="{D1E949B7-21B3-43A7-9B3A-74D017E7440B}" type="slidenum">
              <a:rPr lang="tr-TR" smtClean="0"/>
              <a:pPr/>
              <a:t>‹#›</a:t>
            </a:fld>
            <a:endParaRPr lang="tr-TR"/>
          </a:p>
        </p:txBody>
      </p:sp>
      <p:pic>
        <p:nvPicPr>
          <p:cNvPr id="5" name="Picture 2" descr="C:\Users\soner\Dropbox\backcalculation_project\sunum\figures\AI2.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23388"/>
          <a:stretch/>
        </p:blipFill>
        <p:spPr bwMode="auto">
          <a:xfrm>
            <a:off x="8382000" y="6338566"/>
            <a:ext cx="762000" cy="4250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Users\Andac\Desktop\logo1.gi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274" y="6343263"/>
            <a:ext cx="547688" cy="45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50423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tr-TR"/>
          </a:p>
        </p:txBody>
      </p:sp>
      <p:sp>
        <p:nvSpPr>
          <p:cNvPr id="6" name="Footer Placeholder 5"/>
          <p:cNvSpPr>
            <a:spLocks noGrp="1"/>
          </p:cNvSpPr>
          <p:nvPr>
            <p:ph type="ftr" sz="quarter" idx="11"/>
          </p:nvPr>
        </p:nvSpPr>
        <p:spPr/>
        <p:txBody>
          <a:bodyPr/>
          <a:lstStyle/>
          <a:p>
            <a:endParaRPr lang="tr-TR" dirty="0" smtClean="0"/>
          </a:p>
        </p:txBody>
      </p:sp>
      <p:sp>
        <p:nvSpPr>
          <p:cNvPr id="7" name="Slide Number Placeholder 6"/>
          <p:cNvSpPr>
            <a:spLocks noGrp="1"/>
          </p:cNvSpPr>
          <p:nvPr>
            <p:ph type="sldNum" sz="quarter" idx="12"/>
          </p:nvPr>
        </p:nvSpPr>
        <p:spPr/>
        <p:txBody>
          <a:bodyPr/>
          <a:lstStyle/>
          <a:p>
            <a:fld id="{D1E949B7-21B3-43A7-9B3A-74D017E7440B}" type="slidenum">
              <a:rPr lang="tr-TR" smtClean="0"/>
              <a:pPr/>
              <a:t>‹#›</a:t>
            </a:fld>
            <a:endParaRPr lang="tr-TR"/>
          </a:p>
        </p:txBody>
      </p:sp>
      <p:pic>
        <p:nvPicPr>
          <p:cNvPr id="8" name="Picture 2" descr="C:\Users\soner\Dropbox\backcalculation_project\sunum\figures\AI2.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23388"/>
          <a:stretch/>
        </p:blipFill>
        <p:spPr bwMode="auto">
          <a:xfrm>
            <a:off x="8382000" y="6338566"/>
            <a:ext cx="762000" cy="42507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Andac\Desktop\logo1.gi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274" y="6343263"/>
            <a:ext cx="547688" cy="45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86067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tr-TR"/>
          </a:p>
        </p:txBody>
      </p:sp>
      <p:sp>
        <p:nvSpPr>
          <p:cNvPr id="6" name="Footer Placeholder 5"/>
          <p:cNvSpPr>
            <a:spLocks noGrp="1"/>
          </p:cNvSpPr>
          <p:nvPr>
            <p:ph type="ftr" sz="quarter" idx="11"/>
          </p:nvPr>
        </p:nvSpPr>
        <p:spPr/>
        <p:txBody>
          <a:bodyPr/>
          <a:lstStyle/>
          <a:p>
            <a:endParaRPr lang="tr-TR" dirty="0" smtClean="0"/>
          </a:p>
        </p:txBody>
      </p:sp>
      <p:sp>
        <p:nvSpPr>
          <p:cNvPr id="7" name="Slide Number Placeholder 6"/>
          <p:cNvSpPr>
            <a:spLocks noGrp="1"/>
          </p:cNvSpPr>
          <p:nvPr>
            <p:ph type="sldNum" sz="quarter" idx="12"/>
          </p:nvPr>
        </p:nvSpPr>
        <p:spPr/>
        <p:txBody>
          <a:bodyPr/>
          <a:lstStyle/>
          <a:p>
            <a:fld id="{D1E949B7-21B3-43A7-9B3A-74D017E7440B}" type="slidenum">
              <a:rPr lang="tr-TR" smtClean="0"/>
              <a:pPr/>
              <a:t>‹#›</a:t>
            </a:fld>
            <a:endParaRPr lang="tr-TR"/>
          </a:p>
        </p:txBody>
      </p:sp>
      <p:pic>
        <p:nvPicPr>
          <p:cNvPr id="8" name="Picture 2" descr="C:\Users\soner\Dropbox\backcalculation_project\sunum\figures\AI2.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23388"/>
          <a:stretch/>
        </p:blipFill>
        <p:spPr bwMode="auto">
          <a:xfrm>
            <a:off x="8382000" y="6338566"/>
            <a:ext cx="762000" cy="42507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Andac\Desktop\logo1.gi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274" y="6343263"/>
            <a:ext cx="547688" cy="45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89625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tr-T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dirty="0" smtClean="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E949B7-21B3-43A7-9B3A-74D017E7440B}" type="slidenum">
              <a:rPr lang="tr-TR" smtClean="0"/>
              <a:pPr/>
              <a:t>‹#›</a:t>
            </a:fld>
            <a:endParaRPr lang="tr-TR"/>
          </a:p>
        </p:txBody>
      </p:sp>
      <p:sp>
        <p:nvSpPr>
          <p:cNvPr id="7" name="Rectangle 6"/>
          <p:cNvSpPr/>
          <p:nvPr userDrawn="1"/>
        </p:nvSpPr>
        <p:spPr>
          <a:xfrm>
            <a:off x="0" y="6248400"/>
            <a:ext cx="9144000" cy="48588"/>
          </a:xfrm>
          <a:prstGeom prst="rect">
            <a:avLst/>
          </a:prstGeom>
          <a:gradFill flip="none" rotWithShape="1">
            <a:gsLst>
              <a:gs pos="0">
                <a:schemeClr val="accent2">
                  <a:shade val="51000"/>
                  <a:satMod val="130000"/>
                  <a:alpha val="73000"/>
                </a:schemeClr>
              </a:gs>
              <a:gs pos="80000">
                <a:schemeClr val="accent2">
                  <a:shade val="93000"/>
                  <a:satMod val="130000"/>
                  <a:alpha val="73000"/>
                </a:schemeClr>
              </a:gs>
              <a:gs pos="100000">
                <a:schemeClr val="accent2">
                  <a:shade val="94000"/>
                  <a:satMod val="135000"/>
                  <a:alpha val="73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Rectangle 9"/>
          <p:cNvSpPr/>
          <p:nvPr userDrawn="1"/>
        </p:nvSpPr>
        <p:spPr>
          <a:xfrm>
            <a:off x="0" y="1447800"/>
            <a:ext cx="9144000" cy="48588"/>
          </a:xfrm>
          <a:prstGeom prst="rect">
            <a:avLst/>
          </a:prstGeom>
          <a:gradFill flip="none" rotWithShape="1">
            <a:gsLst>
              <a:gs pos="0">
                <a:schemeClr val="accent2">
                  <a:shade val="51000"/>
                  <a:satMod val="130000"/>
                  <a:alpha val="73000"/>
                </a:schemeClr>
              </a:gs>
              <a:gs pos="80000">
                <a:schemeClr val="accent2">
                  <a:shade val="93000"/>
                  <a:satMod val="130000"/>
                  <a:alpha val="73000"/>
                </a:schemeClr>
              </a:gs>
              <a:gs pos="100000">
                <a:schemeClr val="accent2">
                  <a:shade val="94000"/>
                  <a:satMod val="135000"/>
                  <a:alpha val="73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4219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tr-TR" b="1" dirty="0"/>
              <a:t/>
            </a:r>
            <a:br>
              <a:rPr lang="tr-TR" b="1" dirty="0"/>
            </a:br>
            <a:r>
              <a:rPr lang="en-US" b="1" dirty="0"/>
              <a:t>Short Course on Programming in C/C++</a:t>
            </a:r>
            <a:r>
              <a:rPr lang="tr-TR" dirty="0"/>
              <a:t/>
            </a:r>
            <a:br>
              <a:rPr lang="tr-TR" dirty="0"/>
            </a:br>
            <a:endParaRPr lang="tr-TR" dirty="0"/>
          </a:p>
        </p:txBody>
      </p:sp>
      <p:sp>
        <p:nvSpPr>
          <p:cNvPr id="3" name="Subtitle 2"/>
          <p:cNvSpPr>
            <a:spLocks noGrp="1"/>
          </p:cNvSpPr>
          <p:nvPr>
            <p:ph type="subTitle" idx="1"/>
          </p:nvPr>
        </p:nvSpPr>
        <p:spPr>
          <a:xfrm>
            <a:off x="1371600" y="3733800"/>
            <a:ext cx="6400800" cy="1752600"/>
          </a:xfrm>
        </p:spPr>
        <p:txBody>
          <a:bodyPr>
            <a:normAutofit/>
          </a:bodyPr>
          <a:lstStyle/>
          <a:p>
            <a:r>
              <a:rPr lang="tr-TR" sz="1600"/>
              <a:t>Organized by </a:t>
            </a:r>
            <a:r>
              <a:rPr lang="tr-TR" sz="2800"/>
              <a:t>Onur Pekcan</a:t>
            </a:r>
          </a:p>
          <a:p>
            <a:r>
              <a:rPr lang="tr-TR" sz="1600"/>
              <a:t>Contributor</a:t>
            </a:r>
            <a:r>
              <a:rPr lang="tr-TR" sz="2800"/>
              <a:t> Selim Temizer      </a:t>
            </a:r>
            <a:r>
              <a:rPr lang="tr-TR" sz="1400"/>
              <a:t>Instructor</a:t>
            </a:r>
            <a:r>
              <a:rPr lang="tr-TR" sz="2800"/>
              <a:t> Hasan Yılmaz</a:t>
            </a:r>
          </a:p>
          <a:p>
            <a:endParaRPr lang="tr-TR" sz="2800" dirty="0"/>
          </a:p>
        </p:txBody>
      </p:sp>
    </p:spTree>
    <p:extLst>
      <p:ext uri="{BB962C8B-B14F-4D97-AF65-F5344CB8AC3E}">
        <p14:creationId xmlns:p14="http://schemas.microsoft.com/office/powerpoint/2010/main" val="546729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8" name="Rectangle 2"/>
          <p:cNvSpPr>
            <a:spLocks noGrp="1" noChangeArrowheads="1"/>
          </p:cNvSpPr>
          <p:nvPr>
            <p:ph type="title"/>
          </p:nvPr>
        </p:nvSpPr>
        <p:spPr/>
        <p:txBody>
          <a:bodyPr>
            <a:normAutofit/>
          </a:bodyPr>
          <a:lstStyle/>
          <a:p>
            <a:pPr algn="ctr" eaLnBrk="1" hangingPunct="1"/>
            <a:r>
              <a:rPr lang="en-US" b="1" dirty="0" smtClean="0"/>
              <a:t>Class template implementation</a:t>
            </a:r>
          </a:p>
        </p:txBody>
      </p:sp>
      <p:sp>
        <p:nvSpPr>
          <p:cNvPr id="72709" name="Rectangle 3"/>
          <p:cNvSpPr>
            <a:spLocks noGrp="1" noChangeArrowheads="1"/>
          </p:cNvSpPr>
          <p:nvPr>
            <p:ph idx="1"/>
          </p:nvPr>
        </p:nvSpPr>
        <p:spPr/>
        <p:txBody>
          <a:bodyPr>
            <a:normAutofit fontScale="92500" lnSpcReduction="10000"/>
          </a:bodyPr>
          <a:lstStyle/>
          <a:p>
            <a:pPr eaLnBrk="1" hangingPunct="1">
              <a:lnSpc>
                <a:spcPct val="90000"/>
              </a:lnSpc>
              <a:buFontTx/>
              <a:buNone/>
            </a:pPr>
            <a:r>
              <a:rPr lang="en-US" sz="1800" smtClean="0">
                <a:latin typeface="Courier New" pitchFamily="49" charset="0"/>
              </a:rPr>
              <a:t>// Implementation of class members.</a:t>
            </a:r>
          </a:p>
          <a:p>
            <a:pPr eaLnBrk="1" hangingPunct="1">
              <a:lnSpc>
                <a:spcPct val="90000"/>
              </a:lnSpc>
              <a:buFontTx/>
              <a:buNone/>
            </a:pPr>
            <a:r>
              <a:rPr lang="en-US" sz="1800" smtClean="0">
                <a:latin typeface="Courier New" pitchFamily="49" charset="0"/>
              </a:rPr>
              <a:t>#include “MemoryCell.h”</a:t>
            </a:r>
          </a:p>
          <a:p>
            <a:pPr eaLnBrk="1" hangingPunct="1">
              <a:lnSpc>
                <a:spcPct val="90000"/>
              </a:lnSpc>
              <a:buFontTx/>
              <a:buNone/>
            </a:pPr>
            <a:endParaRPr lang="en-US" sz="1800" smtClean="0">
              <a:latin typeface="Courier New" pitchFamily="49" charset="0"/>
            </a:endParaRPr>
          </a:p>
          <a:p>
            <a:pPr eaLnBrk="1" hangingPunct="1">
              <a:lnSpc>
                <a:spcPct val="90000"/>
              </a:lnSpc>
              <a:buFontTx/>
              <a:buNone/>
            </a:pPr>
            <a:r>
              <a:rPr lang="en-US" sz="1800" smtClean="0">
                <a:latin typeface="Courier New" pitchFamily="49" charset="0"/>
              </a:rPr>
              <a:t>template &lt;class Object&gt;</a:t>
            </a:r>
          </a:p>
          <a:p>
            <a:pPr eaLnBrk="1" hangingPunct="1">
              <a:lnSpc>
                <a:spcPct val="90000"/>
              </a:lnSpc>
              <a:buFontTx/>
              <a:buNone/>
            </a:pPr>
            <a:r>
              <a:rPr lang="en-US" sz="1800" smtClean="0">
                <a:latin typeface="Courier New" pitchFamily="49" charset="0"/>
              </a:rPr>
              <a:t>MemoryCell&lt;Object&gt;::MemoryCell(const Object &amp; initVal) : storedValue( initVal){ }</a:t>
            </a:r>
          </a:p>
          <a:p>
            <a:pPr eaLnBrk="1" hangingPunct="1">
              <a:lnSpc>
                <a:spcPct val="90000"/>
              </a:lnSpc>
              <a:buFontTx/>
              <a:buNone/>
            </a:pPr>
            <a:endParaRPr lang="en-US" sz="1800" smtClean="0">
              <a:latin typeface="Courier New" pitchFamily="49" charset="0"/>
            </a:endParaRPr>
          </a:p>
          <a:p>
            <a:pPr eaLnBrk="1" hangingPunct="1">
              <a:lnSpc>
                <a:spcPct val="90000"/>
              </a:lnSpc>
              <a:buFontTx/>
              <a:buNone/>
            </a:pPr>
            <a:r>
              <a:rPr lang="en-US" sz="1800" smtClean="0">
                <a:latin typeface="Courier New" pitchFamily="49" charset="0"/>
              </a:rPr>
              <a:t>template &lt;class Object&gt;</a:t>
            </a:r>
          </a:p>
          <a:p>
            <a:pPr eaLnBrk="1" hangingPunct="1">
              <a:lnSpc>
                <a:spcPct val="90000"/>
              </a:lnSpc>
              <a:buFontTx/>
              <a:buNone/>
            </a:pPr>
            <a:r>
              <a:rPr lang="en-US" sz="1800" smtClean="0">
                <a:latin typeface="Courier New" pitchFamily="49" charset="0"/>
              </a:rPr>
              <a:t>const Object &amp; MemoryCell&lt;Object&gt; :: read() const</a:t>
            </a:r>
          </a:p>
          <a:p>
            <a:pPr eaLnBrk="1" hangingPunct="1">
              <a:lnSpc>
                <a:spcPct val="90000"/>
              </a:lnSpc>
              <a:buFontTx/>
              <a:buNone/>
            </a:pPr>
            <a:r>
              <a:rPr lang="en-US" sz="1800" smtClean="0">
                <a:latin typeface="Courier New" pitchFamily="49" charset="0"/>
              </a:rPr>
              <a:t>{</a:t>
            </a:r>
          </a:p>
          <a:p>
            <a:pPr eaLnBrk="1" hangingPunct="1">
              <a:lnSpc>
                <a:spcPct val="90000"/>
              </a:lnSpc>
              <a:buFontTx/>
              <a:buNone/>
            </a:pPr>
            <a:r>
              <a:rPr lang="en-US" sz="1800" smtClean="0">
                <a:latin typeface="Courier New" pitchFamily="49" charset="0"/>
              </a:rPr>
              <a:t>	return storedValue;</a:t>
            </a:r>
          </a:p>
          <a:p>
            <a:pPr eaLnBrk="1" hangingPunct="1">
              <a:lnSpc>
                <a:spcPct val="90000"/>
              </a:lnSpc>
              <a:buFontTx/>
              <a:buNone/>
            </a:pPr>
            <a:r>
              <a:rPr lang="en-US" sz="1800" smtClean="0">
                <a:latin typeface="Courier New" pitchFamily="49" charset="0"/>
              </a:rPr>
              <a:t>}</a:t>
            </a:r>
          </a:p>
          <a:p>
            <a:pPr eaLnBrk="1" hangingPunct="1">
              <a:lnSpc>
                <a:spcPct val="90000"/>
              </a:lnSpc>
              <a:buFontTx/>
              <a:buNone/>
            </a:pPr>
            <a:r>
              <a:rPr lang="en-US" sz="1800" smtClean="0">
                <a:latin typeface="Courier New" pitchFamily="49" charset="0"/>
              </a:rPr>
              <a:t>template &lt;class Object&gt;</a:t>
            </a:r>
          </a:p>
          <a:p>
            <a:pPr eaLnBrk="1" hangingPunct="1">
              <a:lnSpc>
                <a:spcPct val="90000"/>
              </a:lnSpc>
              <a:buFontTx/>
              <a:buNone/>
            </a:pPr>
            <a:r>
              <a:rPr lang="en-US" sz="1800" smtClean="0">
                <a:latin typeface="Courier New" pitchFamily="49" charset="0"/>
              </a:rPr>
              <a:t>void MemoryCell&lt;Object&gt;::write( const Object &amp; x )</a:t>
            </a:r>
          </a:p>
          <a:p>
            <a:pPr eaLnBrk="1" hangingPunct="1">
              <a:lnSpc>
                <a:spcPct val="90000"/>
              </a:lnSpc>
              <a:buFontTx/>
              <a:buNone/>
            </a:pPr>
            <a:r>
              <a:rPr lang="en-US" sz="1800" smtClean="0">
                <a:latin typeface="Courier New" pitchFamily="49" charset="0"/>
              </a:rPr>
              <a:t>{</a:t>
            </a:r>
          </a:p>
          <a:p>
            <a:pPr eaLnBrk="1" hangingPunct="1">
              <a:lnSpc>
                <a:spcPct val="90000"/>
              </a:lnSpc>
              <a:buFontTx/>
              <a:buNone/>
            </a:pPr>
            <a:r>
              <a:rPr lang="en-US" sz="1800" smtClean="0">
                <a:latin typeface="Courier New" pitchFamily="49" charset="0"/>
              </a:rPr>
              <a:t>	storedValue = x;</a:t>
            </a:r>
          </a:p>
          <a:p>
            <a:pPr eaLnBrk="1" hangingPunct="1">
              <a:lnSpc>
                <a:spcPct val="90000"/>
              </a:lnSpc>
              <a:buFontTx/>
              <a:buNone/>
            </a:pPr>
            <a:r>
              <a:rPr lang="en-US" sz="1800" smtClean="0">
                <a:latin typeface="Courier New" pitchFamily="49" charset="0"/>
              </a:rPr>
              <a:t>}</a:t>
            </a:r>
          </a:p>
        </p:txBody>
      </p:sp>
      <p:sp>
        <p:nvSpPr>
          <p:cNvPr id="727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F7F34F8-EDF7-4C3E-8E17-47B2CDBABEB9}" type="slidenum">
              <a:rPr lang="en-US" sz="1400" smtClean="0"/>
              <a:pPr eaLnBrk="1" hangingPunct="1"/>
              <a:t>10</a:t>
            </a:fld>
            <a:endParaRPr lang="en-US" sz="1400" smtClean="0"/>
          </a:p>
        </p:txBody>
      </p:sp>
    </p:spTree>
    <p:extLst>
      <p:ext uri="{BB962C8B-B14F-4D97-AF65-F5344CB8AC3E}">
        <p14:creationId xmlns:p14="http://schemas.microsoft.com/office/powerpoint/2010/main" val="311558757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2" name="Rectangle 2"/>
          <p:cNvSpPr>
            <a:spLocks noGrp="1" noChangeArrowheads="1"/>
          </p:cNvSpPr>
          <p:nvPr>
            <p:ph type="title"/>
          </p:nvPr>
        </p:nvSpPr>
        <p:spPr/>
        <p:txBody>
          <a:bodyPr>
            <a:normAutofit/>
          </a:bodyPr>
          <a:lstStyle/>
          <a:p>
            <a:pPr algn="ctr" eaLnBrk="1" hangingPunct="1"/>
            <a:r>
              <a:rPr lang="en-US" b="1" dirty="0" smtClean="0"/>
              <a:t>A simple test routine</a:t>
            </a:r>
          </a:p>
        </p:txBody>
      </p:sp>
      <p:sp>
        <p:nvSpPr>
          <p:cNvPr id="73733" name="Rectangle 3"/>
          <p:cNvSpPr>
            <a:spLocks noGrp="1" noChangeArrowheads="1"/>
          </p:cNvSpPr>
          <p:nvPr>
            <p:ph idx="1"/>
          </p:nvPr>
        </p:nvSpPr>
        <p:spPr/>
        <p:txBody>
          <a:bodyPr/>
          <a:lstStyle/>
          <a:p>
            <a:pPr eaLnBrk="1" hangingPunct="1">
              <a:lnSpc>
                <a:spcPct val="90000"/>
              </a:lnSpc>
              <a:buFontTx/>
              <a:buNone/>
            </a:pPr>
            <a:r>
              <a:rPr lang="en-US" sz="2400" smtClean="0">
                <a:latin typeface="Courier New" pitchFamily="49" charset="0"/>
              </a:rPr>
              <a:t>int main()</a:t>
            </a:r>
          </a:p>
          <a:p>
            <a:pPr eaLnBrk="1" hangingPunct="1">
              <a:lnSpc>
                <a:spcPct val="90000"/>
              </a:lnSpc>
              <a:buFontTx/>
              <a:buNone/>
            </a:pPr>
            <a:r>
              <a:rPr lang="en-US" sz="2400" smtClean="0">
                <a:latin typeface="Courier New" pitchFamily="49" charset="0"/>
              </a:rPr>
              <a:t>{</a:t>
            </a:r>
          </a:p>
          <a:p>
            <a:pPr eaLnBrk="1" hangingPunct="1">
              <a:lnSpc>
                <a:spcPct val="90000"/>
              </a:lnSpc>
              <a:buFontTx/>
              <a:buNone/>
            </a:pPr>
            <a:r>
              <a:rPr lang="en-US" sz="2400" smtClean="0">
                <a:latin typeface="Courier New" pitchFamily="49" charset="0"/>
              </a:rPr>
              <a:t>	MemoryCell&lt;int&gt; m;</a:t>
            </a:r>
          </a:p>
          <a:p>
            <a:pPr eaLnBrk="1" hangingPunct="1">
              <a:lnSpc>
                <a:spcPct val="90000"/>
              </a:lnSpc>
              <a:buFontTx/>
              <a:buNone/>
            </a:pPr>
            <a:endParaRPr lang="en-US" sz="2400" smtClean="0">
              <a:latin typeface="Courier New" pitchFamily="49" charset="0"/>
            </a:endParaRPr>
          </a:p>
          <a:p>
            <a:pPr eaLnBrk="1" hangingPunct="1">
              <a:lnSpc>
                <a:spcPct val="90000"/>
              </a:lnSpc>
              <a:buFontTx/>
              <a:buNone/>
            </a:pPr>
            <a:r>
              <a:rPr lang="en-US" sz="2400" smtClean="0">
                <a:latin typeface="Courier New" pitchFamily="49" charset="0"/>
              </a:rPr>
              <a:t>	m. write(5);</a:t>
            </a:r>
          </a:p>
          <a:p>
            <a:pPr eaLnBrk="1" hangingPunct="1">
              <a:lnSpc>
                <a:spcPct val="90000"/>
              </a:lnSpc>
              <a:buFontTx/>
              <a:buNone/>
            </a:pPr>
            <a:r>
              <a:rPr lang="en-US" sz="2400" smtClean="0">
                <a:latin typeface="Courier New" pitchFamily="49" charset="0"/>
              </a:rPr>
              <a:t>	cout &lt;&lt; “Cell content: ” &lt;&lt; m.read() &lt;&lt; endl;</a:t>
            </a:r>
          </a:p>
          <a:p>
            <a:pPr eaLnBrk="1" hangingPunct="1">
              <a:lnSpc>
                <a:spcPct val="90000"/>
              </a:lnSpc>
              <a:buFontTx/>
              <a:buNone/>
            </a:pPr>
            <a:r>
              <a:rPr lang="en-US" sz="2400" smtClean="0">
                <a:latin typeface="Courier New" pitchFamily="49" charset="0"/>
              </a:rPr>
              <a:t>	return 0;</a:t>
            </a:r>
          </a:p>
          <a:p>
            <a:pPr eaLnBrk="1" hangingPunct="1">
              <a:lnSpc>
                <a:spcPct val="90000"/>
              </a:lnSpc>
              <a:buFontTx/>
              <a:buNone/>
            </a:pPr>
            <a:r>
              <a:rPr lang="en-US" sz="2400" smtClean="0">
                <a:latin typeface="Courier New" pitchFamily="49" charset="0"/>
              </a:rPr>
              <a:t>}</a:t>
            </a:r>
          </a:p>
          <a:p>
            <a:pPr eaLnBrk="1" hangingPunct="1">
              <a:lnSpc>
                <a:spcPct val="90000"/>
              </a:lnSpc>
              <a:buFontTx/>
              <a:buNone/>
            </a:pPr>
            <a:endParaRPr lang="en-US" sz="2400" smtClean="0">
              <a:latin typeface="Courier New" pitchFamily="49" charset="0"/>
            </a:endParaRPr>
          </a:p>
        </p:txBody>
      </p:sp>
      <p:sp>
        <p:nvSpPr>
          <p:cNvPr id="737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F559B67-32D0-4275-8E4E-1D3AE27011CF}" type="slidenum">
              <a:rPr lang="en-US" sz="1400" smtClean="0"/>
              <a:pPr eaLnBrk="1" hangingPunct="1"/>
              <a:t>11</a:t>
            </a:fld>
            <a:endParaRPr lang="en-US" sz="1400" smtClean="0"/>
          </a:p>
        </p:txBody>
      </p:sp>
    </p:spTree>
    <p:extLst>
      <p:ext uri="{BB962C8B-B14F-4D97-AF65-F5344CB8AC3E}">
        <p14:creationId xmlns:p14="http://schemas.microsoft.com/office/powerpoint/2010/main" val="12042785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b="1" smtClean="0"/>
              <a:t>Namespaces</a:t>
            </a:r>
            <a:endParaRPr lang="tr-TR" b="1"/>
          </a:p>
        </p:txBody>
      </p:sp>
      <p:sp>
        <p:nvSpPr>
          <p:cNvPr id="3" name="İçerik Yer Tutucusu 2"/>
          <p:cNvSpPr>
            <a:spLocks noGrp="1"/>
          </p:cNvSpPr>
          <p:nvPr>
            <p:ph idx="1"/>
          </p:nvPr>
        </p:nvSpPr>
        <p:spPr/>
        <p:txBody>
          <a:bodyPr>
            <a:normAutofit/>
          </a:bodyPr>
          <a:lstStyle/>
          <a:p>
            <a:r>
              <a:rPr lang="en-US" sz="2600" dirty="0"/>
              <a:t>Namespaces allow to group entities like classes, objects and functions under a name. This way the global scope can be divided in "sub-scopes", each one with its own name.</a:t>
            </a:r>
            <a:r>
              <a:rPr lang="en-US" dirty="0"/>
              <a:t/>
            </a:r>
            <a:br>
              <a:rPr lang="en-US" dirty="0"/>
            </a:br>
            <a:r>
              <a:rPr lang="en-US" dirty="0"/>
              <a:t/>
            </a:r>
            <a:br>
              <a:rPr lang="en-US" dirty="0"/>
            </a:br>
            <a:r>
              <a:rPr lang="en-US" sz="2600" dirty="0"/>
              <a:t>The format of namespaces is:</a:t>
            </a:r>
            <a:r>
              <a:rPr lang="en-US" dirty="0"/>
              <a:t/>
            </a:r>
            <a:br>
              <a:rPr lang="en-US" dirty="0"/>
            </a:br>
            <a:r>
              <a:rPr lang="en-US" dirty="0" smtClean="0"/>
              <a:t/>
            </a:r>
            <a:br>
              <a:rPr lang="en-US" dirty="0" smtClean="0"/>
            </a:br>
            <a:r>
              <a:rPr lang="en-US" sz="2000" dirty="0" smtClean="0"/>
              <a:t>namespace </a:t>
            </a:r>
            <a:r>
              <a:rPr lang="en-US" sz="2000" dirty="0"/>
              <a:t>identifier</a:t>
            </a:r>
            <a:br>
              <a:rPr lang="en-US" sz="2000" dirty="0"/>
            </a:br>
            <a:r>
              <a:rPr lang="en-US" sz="2000" dirty="0"/>
              <a:t>{</a:t>
            </a:r>
            <a:br>
              <a:rPr lang="en-US" sz="2000" dirty="0"/>
            </a:br>
            <a:r>
              <a:rPr lang="en-US" sz="2000" dirty="0"/>
              <a:t>entities</a:t>
            </a:r>
            <a:br>
              <a:rPr lang="en-US" sz="2000" dirty="0"/>
            </a:br>
            <a:r>
              <a:rPr lang="en-US" sz="2000" dirty="0"/>
              <a:t>}</a:t>
            </a:r>
            <a:endParaRPr lang="tr-TR" sz="2000"/>
          </a:p>
        </p:txBody>
      </p:sp>
      <p:sp>
        <p:nvSpPr>
          <p:cNvPr id="4" name="Slayt Numarası Yer Tutucusu 3"/>
          <p:cNvSpPr>
            <a:spLocks noGrp="1"/>
          </p:cNvSpPr>
          <p:nvPr>
            <p:ph type="sldNum" sz="quarter" idx="12"/>
          </p:nvPr>
        </p:nvSpPr>
        <p:spPr/>
        <p:txBody>
          <a:bodyPr/>
          <a:lstStyle/>
          <a:p>
            <a:fld id="{D1E949B7-21B3-43A7-9B3A-74D017E7440B}" type="slidenum">
              <a:rPr lang="tr-TR" smtClean="0"/>
              <a:pPr/>
              <a:t>12</a:t>
            </a:fld>
            <a:endParaRPr lang="tr-TR"/>
          </a:p>
        </p:txBody>
      </p:sp>
    </p:spTree>
    <p:extLst>
      <p:ext uri="{BB962C8B-B14F-4D97-AF65-F5344CB8AC3E}">
        <p14:creationId xmlns:p14="http://schemas.microsoft.com/office/powerpoint/2010/main" val="179269553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b="1" smtClean="0"/>
              <a:t>Namespaces</a:t>
            </a:r>
            <a:endParaRPr lang="tr-TR" b="1"/>
          </a:p>
        </p:txBody>
      </p:sp>
      <p:sp>
        <p:nvSpPr>
          <p:cNvPr id="3" name="İçerik Yer Tutucusu 2"/>
          <p:cNvSpPr>
            <a:spLocks noGrp="1"/>
          </p:cNvSpPr>
          <p:nvPr>
            <p:ph idx="1"/>
          </p:nvPr>
        </p:nvSpPr>
        <p:spPr/>
        <p:txBody>
          <a:bodyPr>
            <a:normAutofit fontScale="92500" lnSpcReduction="20000"/>
          </a:bodyPr>
          <a:lstStyle/>
          <a:p>
            <a:r>
              <a:rPr lang="en-US" sz="2400" dirty="0"/>
              <a:t>Where identifier is any valid identifier and entities is the set of classes, objects and functions that are included within the namespace. For </a:t>
            </a:r>
            <a:r>
              <a:rPr lang="en-US" sz="2400" dirty="0" smtClean="0"/>
              <a:t>example:</a:t>
            </a:r>
            <a:endParaRPr lang="tr-TR" sz="2400" smtClean="0"/>
          </a:p>
          <a:p>
            <a:pPr marL="0" indent="0">
              <a:buNone/>
            </a:pPr>
            <a:endParaRPr lang="tr-TR" sz="2000" i="1" smtClean="0"/>
          </a:p>
          <a:p>
            <a:pPr marL="0" indent="0">
              <a:buNone/>
            </a:pPr>
            <a:r>
              <a:rPr lang="tr-TR" sz="2000" i="1" smtClean="0"/>
              <a:t>       namespace</a:t>
            </a:r>
            <a:r>
              <a:rPr lang="tr-TR" sz="2000" smtClean="0"/>
              <a:t> myNamespace{</a:t>
            </a:r>
          </a:p>
          <a:p>
            <a:pPr marL="0" indent="0">
              <a:buNone/>
            </a:pPr>
            <a:r>
              <a:rPr lang="tr-TR" sz="2000" i="1" smtClean="0"/>
              <a:t>    </a:t>
            </a:r>
            <a:r>
              <a:rPr lang="tr-TR" sz="2000" i="1"/>
              <a:t>      </a:t>
            </a:r>
            <a:r>
              <a:rPr lang="tr-TR" sz="2000" i="1" smtClean="0"/>
              <a:t>int</a:t>
            </a:r>
            <a:r>
              <a:rPr lang="tr-TR" sz="2000" smtClean="0"/>
              <a:t> </a:t>
            </a:r>
            <a:r>
              <a:rPr lang="tr-TR" sz="2000"/>
              <a:t>a, b</a:t>
            </a:r>
            <a:r>
              <a:rPr lang="tr-TR" sz="2000" smtClean="0"/>
              <a:t>;</a:t>
            </a:r>
          </a:p>
          <a:p>
            <a:pPr marL="0" indent="0">
              <a:buNone/>
            </a:pPr>
            <a:r>
              <a:rPr lang="tr-TR" sz="2000" i="1"/>
              <a:t>        </a:t>
            </a:r>
            <a:r>
              <a:rPr lang="tr-TR" sz="2000" smtClean="0"/>
              <a:t>}</a:t>
            </a:r>
          </a:p>
          <a:p>
            <a:pPr marL="0" indent="0">
              <a:buNone/>
            </a:pPr>
            <a:endParaRPr lang="tr-TR" sz="2000" smtClean="0"/>
          </a:p>
          <a:p>
            <a:r>
              <a:rPr lang="en-US" sz="2400" dirty="0" smtClean="0"/>
              <a:t>In </a:t>
            </a:r>
            <a:r>
              <a:rPr lang="en-US" sz="2400" dirty="0"/>
              <a:t>order to access these variables from outside the </a:t>
            </a:r>
            <a:r>
              <a:rPr lang="en-US" sz="2000" dirty="0" err="1"/>
              <a:t>myNamespace</a:t>
            </a:r>
            <a:r>
              <a:rPr lang="en-US" sz="2400" dirty="0"/>
              <a:t> namespace we have to use the scope operator </a:t>
            </a:r>
            <a:r>
              <a:rPr lang="en-US" sz="2400" dirty="0" smtClean="0"/>
              <a:t>::</a:t>
            </a:r>
            <a:endParaRPr lang="tr-TR" sz="2400" smtClean="0"/>
          </a:p>
          <a:p>
            <a:r>
              <a:rPr lang="en-US" sz="2400" dirty="0" smtClean="0"/>
              <a:t>For </a:t>
            </a:r>
            <a:r>
              <a:rPr lang="en-US" sz="2400" dirty="0"/>
              <a:t>example, to access the previous variables from outside </a:t>
            </a:r>
            <a:r>
              <a:rPr lang="en-US" sz="2400" dirty="0" err="1"/>
              <a:t>myNamespace</a:t>
            </a:r>
            <a:r>
              <a:rPr lang="en-US" sz="2400" dirty="0"/>
              <a:t> we can </a:t>
            </a:r>
            <a:r>
              <a:rPr lang="en-US" sz="2400" dirty="0" smtClean="0"/>
              <a:t>write</a:t>
            </a:r>
            <a:endParaRPr lang="tr-TR" sz="2400" smtClean="0"/>
          </a:p>
          <a:p>
            <a:pPr marL="0" indent="0">
              <a:buNone/>
            </a:pPr>
            <a:endParaRPr lang="tr-TR" sz="2400"/>
          </a:p>
          <a:p>
            <a:pPr marL="0" indent="0">
              <a:buNone/>
            </a:pPr>
            <a:r>
              <a:rPr lang="tr-TR" sz="2400" smtClean="0"/>
              <a:t>       </a:t>
            </a:r>
            <a:r>
              <a:rPr lang="tr-TR" sz="2000" smtClean="0"/>
              <a:t>myNamespace</a:t>
            </a:r>
            <a:r>
              <a:rPr lang="tr-TR" sz="2000"/>
              <a:t>::</a:t>
            </a:r>
            <a:r>
              <a:rPr lang="tr-TR" sz="2000" smtClean="0"/>
              <a:t>a</a:t>
            </a:r>
          </a:p>
          <a:p>
            <a:pPr marL="0" indent="0">
              <a:buNone/>
            </a:pPr>
            <a:r>
              <a:rPr lang="tr-TR" sz="2000"/>
              <a:t>        </a:t>
            </a:r>
            <a:r>
              <a:rPr lang="tr-TR" sz="2000" smtClean="0"/>
              <a:t>myNamespace</a:t>
            </a:r>
            <a:r>
              <a:rPr lang="tr-TR" sz="2000"/>
              <a:t>::b</a:t>
            </a:r>
          </a:p>
        </p:txBody>
      </p:sp>
      <p:sp>
        <p:nvSpPr>
          <p:cNvPr id="4" name="Slayt Numarası Yer Tutucusu 3"/>
          <p:cNvSpPr>
            <a:spLocks noGrp="1"/>
          </p:cNvSpPr>
          <p:nvPr>
            <p:ph type="sldNum" sz="quarter" idx="12"/>
          </p:nvPr>
        </p:nvSpPr>
        <p:spPr/>
        <p:txBody>
          <a:bodyPr/>
          <a:lstStyle/>
          <a:p>
            <a:fld id="{D1E949B7-21B3-43A7-9B3A-74D017E7440B}" type="slidenum">
              <a:rPr lang="tr-TR" smtClean="0"/>
              <a:pPr/>
              <a:t>13</a:t>
            </a:fld>
            <a:endParaRPr lang="tr-TR"/>
          </a:p>
        </p:txBody>
      </p:sp>
    </p:spTree>
    <p:extLst>
      <p:ext uri="{BB962C8B-B14F-4D97-AF65-F5344CB8AC3E}">
        <p14:creationId xmlns:p14="http://schemas.microsoft.com/office/powerpoint/2010/main" val="122099641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Başlık 4"/>
          <p:cNvSpPr>
            <a:spLocks noGrp="1"/>
          </p:cNvSpPr>
          <p:nvPr>
            <p:ph type="title"/>
          </p:nvPr>
        </p:nvSpPr>
        <p:spPr/>
        <p:txBody>
          <a:bodyPr/>
          <a:lstStyle/>
          <a:p>
            <a:pPr algn="ctr"/>
            <a:r>
              <a:rPr lang="tr-TR" b="1" smtClean="0"/>
              <a:t>Example 2</a:t>
            </a:r>
            <a:endParaRPr lang="tr-TR" b="1"/>
          </a:p>
        </p:txBody>
      </p:sp>
      <p:sp>
        <p:nvSpPr>
          <p:cNvPr id="7" name="İçerik Yer Tutucusu 6"/>
          <p:cNvSpPr>
            <a:spLocks noGrp="1"/>
          </p:cNvSpPr>
          <p:nvPr>
            <p:ph sz="half" idx="1"/>
          </p:nvPr>
        </p:nvSpPr>
        <p:spPr/>
        <p:txBody>
          <a:bodyPr>
            <a:noAutofit/>
          </a:bodyPr>
          <a:lstStyle/>
          <a:p>
            <a:r>
              <a:rPr lang="en-US" sz="2400" dirty="0"/>
              <a:t>The functionality of namespaces is especially useful in the case that there is a possibility that a global object or function uses the same identifier as another one, causing redefinition errors. For example:</a:t>
            </a:r>
            <a:endParaRPr lang="tr-TR" sz="2400"/>
          </a:p>
        </p:txBody>
      </p:sp>
      <p:sp>
        <p:nvSpPr>
          <p:cNvPr id="9" name="İçerik Yer Tutucusu 8"/>
          <p:cNvSpPr>
            <a:spLocks noGrp="1"/>
          </p:cNvSpPr>
          <p:nvPr>
            <p:ph sz="half" idx="2"/>
          </p:nvPr>
        </p:nvSpPr>
        <p:spPr/>
        <p:txBody>
          <a:bodyPr>
            <a:normAutofit fontScale="55000" lnSpcReduction="20000"/>
          </a:bodyPr>
          <a:lstStyle/>
          <a:p>
            <a:pPr marL="0" indent="0">
              <a:buNone/>
            </a:pPr>
            <a:r>
              <a:rPr lang="tr-TR"/>
              <a:t>// namespaces</a:t>
            </a:r>
          </a:p>
          <a:p>
            <a:pPr marL="0" indent="0">
              <a:buNone/>
            </a:pPr>
            <a:r>
              <a:rPr lang="tr-TR"/>
              <a:t>#include &lt;iostream&gt;</a:t>
            </a:r>
          </a:p>
          <a:p>
            <a:pPr marL="0" indent="0">
              <a:buNone/>
            </a:pPr>
            <a:r>
              <a:rPr lang="tr-TR"/>
              <a:t>using namespace std;</a:t>
            </a:r>
          </a:p>
          <a:p>
            <a:pPr marL="0" indent="0">
              <a:buNone/>
            </a:pPr>
            <a:endParaRPr lang="tr-TR"/>
          </a:p>
          <a:p>
            <a:pPr marL="0" indent="0">
              <a:buNone/>
            </a:pPr>
            <a:r>
              <a:rPr lang="tr-TR"/>
              <a:t>namespace first</a:t>
            </a:r>
          </a:p>
          <a:p>
            <a:pPr marL="0" indent="0">
              <a:buNone/>
            </a:pPr>
            <a:r>
              <a:rPr lang="tr-TR"/>
              <a:t>{</a:t>
            </a:r>
          </a:p>
          <a:p>
            <a:pPr marL="0" indent="0">
              <a:buNone/>
            </a:pPr>
            <a:r>
              <a:rPr lang="tr-TR"/>
              <a:t>  int var = 5;</a:t>
            </a:r>
          </a:p>
          <a:p>
            <a:pPr marL="0" indent="0">
              <a:buNone/>
            </a:pPr>
            <a:r>
              <a:rPr lang="tr-TR"/>
              <a:t>}</a:t>
            </a:r>
          </a:p>
          <a:p>
            <a:pPr marL="0" indent="0">
              <a:buNone/>
            </a:pPr>
            <a:endParaRPr lang="tr-TR"/>
          </a:p>
          <a:p>
            <a:pPr marL="0" indent="0">
              <a:buNone/>
            </a:pPr>
            <a:r>
              <a:rPr lang="tr-TR"/>
              <a:t>namespace second</a:t>
            </a:r>
          </a:p>
          <a:p>
            <a:pPr marL="0" indent="0">
              <a:buNone/>
            </a:pPr>
            <a:r>
              <a:rPr lang="tr-TR"/>
              <a:t>{</a:t>
            </a:r>
          </a:p>
          <a:p>
            <a:pPr marL="0" indent="0">
              <a:buNone/>
            </a:pPr>
            <a:r>
              <a:rPr lang="tr-TR"/>
              <a:t>  double var = 3.1416;</a:t>
            </a:r>
          </a:p>
          <a:p>
            <a:pPr marL="0" indent="0">
              <a:buNone/>
            </a:pPr>
            <a:r>
              <a:rPr lang="tr-TR"/>
              <a:t>}</a:t>
            </a:r>
          </a:p>
          <a:p>
            <a:pPr marL="0" indent="0">
              <a:buNone/>
            </a:pPr>
            <a:endParaRPr lang="tr-TR"/>
          </a:p>
          <a:p>
            <a:pPr marL="0" indent="0">
              <a:buNone/>
            </a:pPr>
            <a:r>
              <a:rPr lang="tr-TR"/>
              <a:t>int main () {</a:t>
            </a:r>
          </a:p>
          <a:p>
            <a:pPr marL="0" indent="0">
              <a:buNone/>
            </a:pPr>
            <a:r>
              <a:rPr lang="tr-TR"/>
              <a:t>  cout &lt;&lt; first::var &lt;&lt; endl;</a:t>
            </a:r>
          </a:p>
          <a:p>
            <a:pPr marL="0" indent="0">
              <a:buNone/>
            </a:pPr>
            <a:r>
              <a:rPr lang="tr-TR"/>
              <a:t>  cout &lt;&lt; second::var &lt;&lt; endl;</a:t>
            </a:r>
          </a:p>
          <a:p>
            <a:pPr marL="0" indent="0">
              <a:buNone/>
            </a:pPr>
            <a:r>
              <a:rPr lang="tr-TR"/>
              <a:t>  return 0;</a:t>
            </a:r>
          </a:p>
          <a:p>
            <a:pPr marL="0" indent="0">
              <a:buNone/>
            </a:pPr>
            <a:r>
              <a:rPr lang="tr-TR"/>
              <a:t>}</a:t>
            </a:r>
          </a:p>
          <a:p>
            <a:pPr marL="0" indent="0">
              <a:buNone/>
            </a:pPr>
            <a:endParaRPr lang="tr-TR"/>
          </a:p>
          <a:p>
            <a:pPr marL="0" indent="0">
              <a:buNone/>
            </a:pPr>
            <a:endParaRPr lang="tr-TR"/>
          </a:p>
        </p:txBody>
      </p:sp>
      <p:sp>
        <p:nvSpPr>
          <p:cNvPr id="4" name="Slayt Numarası Yer Tutucusu 3"/>
          <p:cNvSpPr>
            <a:spLocks noGrp="1"/>
          </p:cNvSpPr>
          <p:nvPr>
            <p:ph type="sldNum" sz="quarter" idx="12"/>
          </p:nvPr>
        </p:nvSpPr>
        <p:spPr/>
        <p:txBody>
          <a:bodyPr/>
          <a:lstStyle/>
          <a:p>
            <a:fld id="{D1E949B7-21B3-43A7-9B3A-74D017E7440B}" type="slidenum">
              <a:rPr lang="tr-TR" smtClean="0"/>
              <a:pPr/>
              <a:t>14</a:t>
            </a:fld>
            <a:endParaRPr lang="tr-TR"/>
          </a:p>
        </p:txBody>
      </p:sp>
    </p:spTree>
    <p:extLst>
      <p:ext uri="{BB962C8B-B14F-4D97-AF65-F5344CB8AC3E}">
        <p14:creationId xmlns:p14="http://schemas.microsoft.com/office/powerpoint/2010/main" val="274873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 calcmode="lin" valueType="num">
                                      <p:cBhvr additive="base">
                                        <p:cTn id="11"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9">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 calcmode="lin" valueType="num">
                                      <p:cBhvr additive="base">
                                        <p:cTn id="15"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9">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 calcmode="lin" valueType="num">
                                      <p:cBhvr additive="base">
                                        <p:cTn id="19"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
                                            <p:txEl>
                                              <p:pRg st="4" end="4"/>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anim calcmode="lin" valueType="num">
                                      <p:cBhvr additive="base">
                                        <p:cTn id="23"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5" end="5"/>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 calcmode="lin" valueType="num">
                                      <p:cBhvr additive="base">
                                        <p:cTn id="27"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6" end="6"/>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anim calcmode="lin" valueType="num">
                                      <p:cBhvr additive="base">
                                        <p:cTn id="31"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anim calcmode="lin" valueType="num">
                                      <p:cBhvr additive="base">
                                        <p:cTn id="35"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9" end="9"/>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9">
                                            <p:txEl>
                                              <p:pRg st="10" end="10"/>
                                            </p:txEl>
                                          </p:spTgt>
                                        </p:tgtEl>
                                        <p:attrNameLst>
                                          <p:attrName>style.visibility</p:attrName>
                                        </p:attrNameLst>
                                      </p:cBhvr>
                                      <p:to>
                                        <p:strVal val="visible"/>
                                      </p:to>
                                    </p:set>
                                    <p:anim calcmode="lin" valueType="num">
                                      <p:cBhvr additive="base">
                                        <p:cTn id="39"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
                                            <p:txEl>
                                              <p:pRg st="10" end="10"/>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9">
                                            <p:txEl>
                                              <p:pRg st="11" end="11"/>
                                            </p:txEl>
                                          </p:spTgt>
                                        </p:tgtEl>
                                        <p:attrNameLst>
                                          <p:attrName>style.visibility</p:attrName>
                                        </p:attrNameLst>
                                      </p:cBhvr>
                                      <p:to>
                                        <p:strVal val="visible"/>
                                      </p:to>
                                    </p:set>
                                    <p:anim calcmode="lin" valueType="num">
                                      <p:cBhvr additive="base">
                                        <p:cTn id="43"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11" end="11"/>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9">
                                            <p:txEl>
                                              <p:pRg st="12" end="12"/>
                                            </p:txEl>
                                          </p:spTgt>
                                        </p:tgtEl>
                                        <p:attrNameLst>
                                          <p:attrName>style.visibility</p:attrName>
                                        </p:attrNameLst>
                                      </p:cBhvr>
                                      <p:to>
                                        <p:strVal val="visible"/>
                                      </p:to>
                                    </p:set>
                                    <p:anim calcmode="lin" valueType="num">
                                      <p:cBhvr additive="base">
                                        <p:cTn id="47" dur="500" fill="hold"/>
                                        <p:tgtEl>
                                          <p:spTgt spid="9">
                                            <p:txEl>
                                              <p:pRg st="12" end="12"/>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9">
                                            <p:txEl>
                                              <p:pRg st="12" end="12"/>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9">
                                            <p:txEl>
                                              <p:pRg st="14" end="14"/>
                                            </p:txEl>
                                          </p:spTgt>
                                        </p:tgtEl>
                                        <p:attrNameLst>
                                          <p:attrName>style.visibility</p:attrName>
                                        </p:attrNameLst>
                                      </p:cBhvr>
                                      <p:to>
                                        <p:strVal val="visible"/>
                                      </p:to>
                                    </p:set>
                                    <p:anim calcmode="lin" valueType="num">
                                      <p:cBhvr additive="base">
                                        <p:cTn id="51" dur="500" fill="hold"/>
                                        <p:tgtEl>
                                          <p:spTgt spid="9">
                                            <p:txEl>
                                              <p:pRg st="14" end="14"/>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9">
                                            <p:txEl>
                                              <p:pRg st="14" end="14"/>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9">
                                            <p:txEl>
                                              <p:pRg st="15" end="15"/>
                                            </p:txEl>
                                          </p:spTgt>
                                        </p:tgtEl>
                                        <p:attrNameLst>
                                          <p:attrName>style.visibility</p:attrName>
                                        </p:attrNameLst>
                                      </p:cBhvr>
                                      <p:to>
                                        <p:strVal val="visible"/>
                                      </p:to>
                                    </p:set>
                                    <p:anim calcmode="lin" valueType="num">
                                      <p:cBhvr additive="base">
                                        <p:cTn id="55" dur="500" fill="hold"/>
                                        <p:tgtEl>
                                          <p:spTgt spid="9">
                                            <p:txEl>
                                              <p:pRg st="15" end="15"/>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15" end="15"/>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9">
                                            <p:txEl>
                                              <p:pRg st="16" end="16"/>
                                            </p:txEl>
                                          </p:spTgt>
                                        </p:tgtEl>
                                        <p:attrNameLst>
                                          <p:attrName>style.visibility</p:attrName>
                                        </p:attrNameLst>
                                      </p:cBhvr>
                                      <p:to>
                                        <p:strVal val="visible"/>
                                      </p:to>
                                    </p:set>
                                    <p:anim calcmode="lin" valueType="num">
                                      <p:cBhvr additive="base">
                                        <p:cTn id="59" dur="500" fill="hold"/>
                                        <p:tgtEl>
                                          <p:spTgt spid="9">
                                            <p:txEl>
                                              <p:pRg st="16" end="16"/>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9">
                                            <p:txEl>
                                              <p:pRg st="16" end="16"/>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9">
                                            <p:txEl>
                                              <p:pRg st="17" end="17"/>
                                            </p:txEl>
                                          </p:spTgt>
                                        </p:tgtEl>
                                        <p:attrNameLst>
                                          <p:attrName>style.visibility</p:attrName>
                                        </p:attrNameLst>
                                      </p:cBhvr>
                                      <p:to>
                                        <p:strVal val="visible"/>
                                      </p:to>
                                    </p:set>
                                    <p:anim calcmode="lin" valueType="num">
                                      <p:cBhvr additive="base">
                                        <p:cTn id="63" dur="500" fill="hold"/>
                                        <p:tgtEl>
                                          <p:spTgt spid="9">
                                            <p:txEl>
                                              <p:pRg st="17" end="17"/>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9">
                                            <p:txEl>
                                              <p:pRg st="17" end="17"/>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9">
                                            <p:txEl>
                                              <p:pRg st="18" end="18"/>
                                            </p:txEl>
                                          </p:spTgt>
                                        </p:tgtEl>
                                        <p:attrNameLst>
                                          <p:attrName>style.visibility</p:attrName>
                                        </p:attrNameLst>
                                      </p:cBhvr>
                                      <p:to>
                                        <p:strVal val="visible"/>
                                      </p:to>
                                    </p:set>
                                    <p:anim calcmode="lin" valueType="num">
                                      <p:cBhvr additive="base">
                                        <p:cTn id="67" dur="500" fill="hold"/>
                                        <p:tgtEl>
                                          <p:spTgt spid="9">
                                            <p:txEl>
                                              <p:pRg st="18" end="18"/>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9">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noAutofit/>
          </a:bodyPr>
          <a:lstStyle/>
          <a:p>
            <a:pPr algn="ctr"/>
            <a:r>
              <a:rPr lang="tr-TR" b="1" smtClean="0"/>
              <a:t>Exceptions</a:t>
            </a:r>
            <a:endParaRPr lang="tr-TR" smtClean="0">
              <a:solidFill>
                <a:schemeClr val="tx1"/>
              </a:solidFill>
            </a:endParaRPr>
          </a:p>
        </p:txBody>
      </p:sp>
      <p:sp>
        <p:nvSpPr>
          <p:cNvPr id="74755" name="Content Placeholder 2"/>
          <p:cNvSpPr>
            <a:spLocks noGrp="1"/>
          </p:cNvSpPr>
          <p:nvPr>
            <p:ph idx="1"/>
          </p:nvPr>
        </p:nvSpPr>
        <p:spPr/>
        <p:txBody>
          <a:bodyPr>
            <a:normAutofit/>
          </a:bodyPr>
          <a:lstStyle/>
          <a:p>
            <a:pPr marL="0" indent="0">
              <a:buNone/>
            </a:pPr>
            <a:r>
              <a:rPr lang="en-US" sz="3800" b="1" dirty="0">
                <a:cs typeface="Times New Roman" pitchFamily="18" charset="0"/>
              </a:rPr>
              <a:t>C++ Exception Handling: </a:t>
            </a:r>
            <a:r>
              <a:rPr lang="en-US" sz="3800" b="1" dirty="0">
                <a:latin typeface="Courier New" pitchFamily="49" charset="0"/>
                <a:cs typeface="Courier New" pitchFamily="49" charset="0"/>
              </a:rPr>
              <a:t>try</a:t>
            </a:r>
            <a:r>
              <a:rPr lang="en-US" sz="3800" b="1" dirty="0">
                <a:cs typeface="Times New Roman" pitchFamily="18" charset="0"/>
              </a:rPr>
              <a:t>, </a:t>
            </a:r>
            <a:r>
              <a:rPr lang="en-US" sz="3800" b="1" dirty="0">
                <a:latin typeface="Courier New" pitchFamily="49" charset="0"/>
                <a:cs typeface="Courier New" pitchFamily="49" charset="0"/>
              </a:rPr>
              <a:t>throw</a:t>
            </a:r>
            <a:r>
              <a:rPr lang="en-US" sz="3800" b="1" dirty="0">
                <a:cs typeface="Times New Roman" pitchFamily="18" charset="0"/>
              </a:rPr>
              <a:t>, </a:t>
            </a:r>
            <a:r>
              <a:rPr lang="en-US" sz="3800" b="1" dirty="0">
                <a:latin typeface="Courier New" pitchFamily="49" charset="0"/>
                <a:cs typeface="Courier New" pitchFamily="49" charset="0"/>
              </a:rPr>
              <a:t>catch</a:t>
            </a:r>
            <a:endParaRPr lang="tr-TR" sz="3800" smtClean="0"/>
          </a:p>
          <a:p>
            <a:pPr eaLnBrk="1" hangingPunct="1"/>
            <a:endParaRPr lang="tr-TR" sz="2200" smtClean="0"/>
          </a:p>
          <a:p>
            <a:pPr eaLnBrk="1" hangingPunct="1"/>
            <a:r>
              <a:rPr lang="en-US" sz="2200" dirty="0" smtClean="0"/>
              <a:t>A function can </a:t>
            </a:r>
            <a:r>
              <a:rPr lang="en-US" sz="2200" b="1" dirty="0" smtClean="0">
                <a:latin typeface="Courier New" pitchFamily="49" charset="0"/>
              </a:rPr>
              <a:t>throw</a:t>
            </a:r>
            <a:r>
              <a:rPr lang="en-US" sz="2200" dirty="0" smtClean="0"/>
              <a:t> an exception object if it detects an error</a:t>
            </a:r>
          </a:p>
          <a:p>
            <a:pPr lvl="1" eaLnBrk="1" hangingPunct="1"/>
            <a:r>
              <a:rPr lang="en-US" sz="2200" dirty="0" smtClean="0"/>
              <a:t>Object typically a character string (error message) or class object</a:t>
            </a:r>
          </a:p>
          <a:p>
            <a:pPr lvl="1" eaLnBrk="1" hangingPunct="1"/>
            <a:r>
              <a:rPr lang="en-US" sz="2200" dirty="0" smtClean="0"/>
              <a:t>If exception handler exists, exception caught and handled</a:t>
            </a:r>
          </a:p>
          <a:p>
            <a:pPr lvl="1" eaLnBrk="1" hangingPunct="1"/>
            <a:r>
              <a:rPr lang="en-US" sz="2200" dirty="0" smtClean="0"/>
              <a:t>Otherwise, program terminates</a:t>
            </a:r>
            <a:endParaRPr lang="tr-TR" sz="2000" smtClean="0"/>
          </a:p>
        </p:txBody>
      </p:sp>
      <p:sp>
        <p:nvSpPr>
          <p:cNvPr id="7475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7ED80C1-21B4-46FE-BBA8-7200FE5F91CF}" type="slidenum">
              <a:rPr lang="en-US" sz="1400" smtClean="0"/>
              <a:pPr eaLnBrk="1" hangingPunct="1"/>
              <a:t>15</a:t>
            </a:fld>
            <a:endParaRPr lang="en-US" sz="1400" smtClean="0"/>
          </a:p>
        </p:txBody>
      </p:sp>
    </p:spTree>
    <p:extLst>
      <p:ext uri="{BB962C8B-B14F-4D97-AF65-F5344CB8AC3E}">
        <p14:creationId xmlns:p14="http://schemas.microsoft.com/office/powerpoint/2010/main" val="38616056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b="1" smtClean="0"/>
              <a:t>Exceptions</a:t>
            </a:r>
            <a:endParaRPr lang="tr-TR" b="1"/>
          </a:p>
        </p:txBody>
      </p:sp>
      <p:sp>
        <p:nvSpPr>
          <p:cNvPr id="3" name="İçerik Yer Tutucusu 2"/>
          <p:cNvSpPr>
            <a:spLocks noGrp="1"/>
          </p:cNvSpPr>
          <p:nvPr>
            <p:ph idx="1"/>
          </p:nvPr>
        </p:nvSpPr>
        <p:spPr/>
        <p:txBody>
          <a:bodyPr/>
          <a:lstStyle/>
          <a:p>
            <a:pPr lvl="1"/>
            <a:endParaRPr lang="en-US" sz="2200" dirty="0"/>
          </a:p>
          <a:p>
            <a:pPr>
              <a:lnSpc>
                <a:spcPct val="90000"/>
              </a:lnSpc>
            </a:pPr>
            <a:r>
              <a:rPr lang="en-US" sz="2200" dirty="0">
                <a:solidFill>
                  <a:schemeClr val="tx2"/>
                </a:solidFill>
              </a:rPr>
              <a:t>Format</a:t>
            </a:r>
          </a:p>
          <a:p>
            <a:pPr lvl="1">
              <a:lnSpc>
                <a:spcPct val="90000"/>
              </a:lnSpc>
            </a:pPr>
            <a:r>
              <a:rPr lang="en-US" sz="2200" dirty="0"/>
              <a:t>enclose code that may have an error in </a:t>
            </a:r>
            <a:r>
              <a:rPr lang="en-US" sz="2200" b="1" dirty="0">
                <a:latin typeface="Courier New" pitchFamily="49" charset="0"/>
              </a:rPr>
              <a:t>try</a:t>
            </a:r>
            <a:r>
              <a:rPr lang="en-US" sz="2200" dirty="0"/>
              <a:t> block</a:t>
            </a:r>
          </a:p>
          <a:p>
            <a:pPr lvl="1">
              <a:lnSpc>
                <a:spcPct val="90000"/>
              </a:lnSpc>
            </a:pPr>
            <a:r>
              <a:rPr lang="en-US" sz="2200" dirty="0"/>
              <a:t>follow with one or more </a:t>
            </a:r>
            <a:r>
              <a:rPr lang="en-US" sz="2200" b="1" dirty="0">
                <a:latin typeface="Courier New" pitchFamily="49" charset="0"/>
              </a:rPr>
              <a:t>catch</a:t>
            </a:r>
            <a:r>
              <a:rPr lang="en-US" sz="2200" dirty="0"/>
              <a:t> blocks</a:t>
            </a:r>
          </a:p>
          <a:p>
            <a:pPr lvl="2">
              <a:lnSpc>
                <a:spcPct val="90000"/>
              </a:lnSpc>
            </a:pPr>
            <a:r>
              <a:rPr lang="en-US" sz="2200" dirty="0"/>
              <a:t>each </a:t>
            </a:r>
            <a:r>
              <a:rPr lang="en-US" sz="2200" b="1" dirty="0">
                <a:latin typeface="Courier New" pitchFamily="49" charset="0"/>
              </a:rPr>
              <a:t>catch</a:t>
            </a:r>
            <a:r>
              <a:rPr lang="en-US" sz="2200" dirty="0"/>
              <a:t> block has an exception handler</a:t>
            </a:r>
          </a:p>
          <a:p>
            <a:pPr lvl="1">
              <a:lnSpc>
                <a:spcPct val="90000"/>
              </a:lnSpc>
            </a:pPr>
            <a:r>
              <a:rPr lang="en-US" sz="2200" dirty="0"/>
              <a:t>if exception occurs and matches parameter in </a:t>
            </a:r>
            <a:r>
              <a:rPr lang="en-US" sz="2200" b="1" dirty="0">
                <a:latin typeface="Courier New" pitchFamily="49" charset="0"/>
              </a:rPr>
              <a:t>catch</a:t>
            </a:r>
            <a:r>
              <a:rPr lang="en-US" sz="2200" dirty="0"/>
              <a:t> block, code in catch block executed</a:t>
            </a:r>
          </a:p>
          <a:p>
            <a:pPr lvl="1">
              <a:lnSpc>
                <a:spcPct val="90000"/>
              </a:lnSpc>
            </a:pPr>
            <a:r>
              <a:rPr lang="en-US" sz="2200" dirty="0"/>
              <a:t>if no exception thrown, exception handlers skipped and control resumes after catch blocks</a:t>
            </a:r>
          </a:p>
          <a:p>
            <a:pPr lvl="1">
              <a:lnSpc>
                <a:spcPct val="90000"/>
              </a:lnSpc>
            </a:pPr>
            <a:r>
              <a:rPr lang="en-US" sz="2200" b="1" dirty="0">
                <a:latin typeface="Courier New" pitchFamily="49" charset="0"/>
              </a:rPr>
              <a:t>throw</a:t>
            </a:r>
            <a:r>
              <a:rPr lang="en-US" sz="2200" dirty="0"/>
              <a:t> point - place where exception occurred</a:t>
            </a:r>
          </a:p>
          <a:p>
            <a:pPr lvl="2">
              <a:lnSpc>
                <a:spcPct val="90000"/>
              </a:lnSpc>
            </a:pPr>
            <a:r>
              <a:rPr lang="en-US" sz="2200" dirty="0"/>
              <a:t>control cannot return to </a:t>
            </a:r>
            <a:r>
              <a:rPr lang="en-US" sz="2200" b="1" dirty="0">
                <a:latin typeface="Courier New" pitchFamily="49" charset="0"/>
              </a:rPr>
              <a:t>throw</a:t>
            </a:r>
            <a:r>
              <a:rPr lang="en-US" sz="2200" dirty="0"/>
              <a:t> point</a:t>
            </a:r>
          </a:p>
          <a:p>
            <a:endParaRPr lang="tr-TR" sz="2000"/>
          </a:p>
          <a:p>
            <a:pPr marL="0" indent="0">
              <a:buNone/>
            </a:pPr>
            <a:endParaRPr lang="tr-TR"/>
          </a:p>
        </p:txBody>
      </p:sp>
      <p:sp>
        <p:nvSpPr>
          <p:cNvPr id="4" name="Slayt Numarası Yer Tutucusu 3"/>
          <p:cNvSpPr>
            <a:spLocks noGrp="1"/>
          </p:cNvSpPr>
          <p:nvPr>
            <p:ph type="sldNum" sz="quarter" idx="12"/>
          </p:nvPr>
        </p:nvSpPr>
        <p:spPr/>
        <p:txBody>
          <a:bodyPr/>
          <a:lstStyle/>
          <a:p>
            <a:fld id="{D1E949B7-21B3-43A7-9B3A-74D017E7440B}" type="slidenum">
              <a:rPr lang="tr-TR" smtClean="0"/>
              <a:pPr/>
              <a:t>16</a:t>
            </a:fld>
            <a:endParaRPr lang="tr-TR"/>
          </a:p>
        </p:txBody>
      </p:sp>
    </p:spTree>
    <p:extLst>
      <p:ext uri="{BB962C8B-B14F-4D97-AF65-F5344CB8AC3E}">
        <p14:creationId xmlns:p14="http://schemas.microsoft.com/office/powerpoint/2010/main" val="30859315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4E7EC69A-C594-4B26-BAD8-362370A89F32}" type="slidenum">
              <a:rPr lang="en-US" sz="1400" smtClean="0"/>
              <a:pPr eaLnBrk="1" hangingPunct="1"/>
              <a:t>17</a:t>
            </a:fld>
            <a:endParaRPr lang="en-US" sz="1400" smtClean="0"/>
          </a:p>
        </p:txBody>
      </p:sp>
      <p:grpSp>
        <p:nvGrpSpPr>
          <p:cNvPr id="75780" name="Group 3"/>
          <p:cNvGrpSpPr>
            <a:grpSpLocks/>
          </p:cNvGrpSpPr>
          <p:nvPr/>
        </p:nvGrpSpPr>
        <p:grpSpPr bwMode="auto">
          <a:xfrm>
            <a:off x="0" y="-45576"/>
            <a:ext cx="9144000" cy="6370047"/>
            <a:chOff x="0" y="0"/>
            <a:chExt cx="3072" cy="10875"/>
          </a:xfrm>
        </p:grpSpPr>
        <p:grpSp>
          <p:nvGrpSpPr>
            <p:cNvPr id="75782" name="Group 4"/>
            <p:cNvGrpSpPr>
              <a:grpSpLocks/>
            </p:cNvGrpSpPr>
            <p:nvPr/>
          </p:nvGrpSpPr>
          <p:grpSpPr bwMode="auto">
            <a:xfrm>
              <a:off x="0" y="0"/>
              <a:ext cx="3072" cy="403"/>
              <a:chOff x="0" y="0"/>
              <a:chExt cx="3072" cy="403"/>
            </a:xfrm>
          </p:grpSpPr>
          <p:sp>
            <p:nvSpPr>
              <p:cNvPr id="75867" name="Rectangle 89"/>
              <p:cNvSpPr>
                <a:spLocks noChangeArrowheads="1"/>
              </p:cNvSpPr>
              <p:nvPr/>
            </p:nvSpPr>
            <p:spPr bwMode="auto">
              <a:xfrm>
                <a:off x="0" y="0"/>
                <a:ext cx="3072" cy="403"/>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5868" name="Rectangle 90"/>
              <p:cNvSpPr>
                <a:spLocks noChangeArrowheads="1"/>
              </p:cNvSpPr>
              <p:nvPr/>
            </p:nvSpPr>
            <p:spPr bwMode="auto">
              <a:xfrm>
                <a:off x="0" y="0"/>
                <a:ext cx="3072" cy="403"/>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1	</a:t>
                </a:r>
                <a:r>
                  <a:rPr lang="en-US" sz="1200" b="1">
                    <a:solidFill>
                      <a:srgbClr val="33CC33"/>
                    </a:solidFill>
                    <a:latin typeface="Courier New" pitchFamily="49" charset="0"/>
                    <a:cs typeface="Times New Roman" pitchFamily="18" charset="0"/>
                  </a:rPr>
                  <a:t>// Fig. 23.1: fig23_01.cpp</a:t>
                </a:r>
                <a:endParaRPr lang="en-US" sz="1200" b="1">
                  <a:solidFill>
                    <a:srgbClr val="000000"/>
                  </a:solidFill>
                  <a:latin typeface="Courier New" pitchFamily="49" charset="0"/>
                  <a:cs typeface="Times New Roman" pitchFamily="18" charset="0"/>
                </a:endParaRPr>
              </a:p>
              <a:p>
                <a:pPr eaLnBrk="0" hangingPunct="0">
                  <a:tabLst>
                    <a:tab pos="139700" algn="r"/>
                    <a:tab pos="292100" algn="l"/>
                  </a:tabLst>
                </a:pPr>
                <a:endParaRPr lang="en-US" sz="1200" b="1">
                  <a:latin typeface="Courier New" pitchFamily="49" charset="0"/>
                  <a:cs typeface="Times New Roman" pitchFamily="18" charset="0"/>
                </a:endParaRPr>
              </a:p>
            </p:txBody>
          </p:sp>
        </p:grpSp>
        <p:grpSp>
          <p:nvGrpSpPr>
            <p:cNvPr id="75783" name="Group 5"/>
            <p:cNvGrpSpPr>
              <a:grpSpLocks/>
            </p:cNvGrpSpPr>
            <p:nvPr/>
          </p:nvGrpSpPr>
          <p:grpSpPr bwMode="auto">
            <a:xfrm>
              <a:off x="0" y="403"/>
              <a:ext cx="3072" cy="374"/>
              <a:chOff x="0" y="403"/>
              <a:chExt cx="3072" cy="374"/>
            </a:xfrm>
          </p:grpSpPr>
          <p:sp>
            <p:nvSpPr>
              <p:cNvPr id="75865" name="Rectangle 87"/>
              <p:cNvSpPr>
                <a:spLocks noChangeArrowheads="1"/>
              </p:cNvSpPr>
              <p:nvPr/>
            </p:nvSpPr>
            <p:spPr bwMode="auto">
              <a:xfrm>
                <a:off x="0" y="403"/>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5866" name="Rectangle 88"/>
              <p:cNvSpPr>
                <a:spLocks noChangeArrowheads="1"/>
              </p:cNvSpPr>
              <p:nvPr/>
            </p:nvSpPr>
            <p:spPr bwMode="auto">
              <a:xfrm>
                <a:off x="0" y="403"/>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dirty="0">
                    <a:solidFill>
                      <a:srgbClr val="4D8DFF"/>
                    </a:solidFill>
                    <a:latin typeface="Courier New" pitchFamily="49" charset="0"/>
                    <a:cs typeface="Times New Roman" pitchFamily="18" charset="0"/>
                  </a:rPr>
                  <a:t>	2	</a:t>
                </a:r>
                <a:r>
                  <a:rPr lang="en-US" sz="1200" b="1" dirty="0">
                    <a:solidFill>
                      <a:srgbClr val="33CC33"/>
                    </a:solidFill>
                    <a:latin typeface="Courier New" pitchFamily="49" charset="0"/>
                    <a:cs typeface="Times New Roman" pitchFamily="18" charset="0"/>
                  </a:rPr>
                  <a:t>// A simple exception handling example.</a:t>
                </a:r>
                <a:endParaRPr lang="en-US" sz="1200" b="1" dirty="0">
                  <a:solidFill>
                    <a:srgbClr val="000000"/>
                  </a:solidFill>
                  <a:latin typeface="Courier New" pitchFamily="49" charset="0"/>
                  <a:cs typeface="Times New Roman" pitchFamily="18" charset="0"/>
                </a:endParaRPr>
              </a:p>
              <a:p>
                <a:pPr eaLnBrk="0" hangingPunct="0">
                  <a:tabLst>
                    <a:tab pos="139700" algn="r"/>
                    <a:tab pos="292100" algn="l"/>
                  </a:tabLst>
                </a:pPr>
                <a:endParaRPr lang="en-US" sz="1200" b="1" dirty="0">
                  <a:latin typeface="Courier New" pitchFamily="49" charset="0"/>
                  <a:cs typeface="Times New Roman" pitchFamily="18" charset="0"/>
                </a:endParaRPr>
              </a:p>
            </p:txBody>
          </p:sp>
        </p:grpSp>
        <p:grpSp>
          <p:nvGrpSpPr>
            <p:cNvPr id="75784" name="Group 6"/>
            <p:cNvGrpSpPr>
              <a:grpSpLocks/>
            </p:cNvGrpSpPr>
            <p:nvPr/>
          </p:nvGrpSpPr>
          <p:grpSpPr bwMode="auto">
            <a:xfrm>
              <a:off x="0" y="777"/>
              <a:ext cx="3072" cy="374"/>
              <a:chOff x="0" y="777"/>
              <a:chExt cx="3072" cy="374"/>
            </a:xfrm>
          </p:grpSpPr>
          <p:sp>
            <p:nvSpPr>
              <p:cNvPr id="75863" name="Rectangle 85"/>
              <p:cNvSpPr>
                <a:spLocks noChangeArrowheads="1"/>
              </p:cNvSpPr>
              <p:nvPr/>
            </p:nvSpPr>
            <p:spPr bwMode="auto">
              <a:xfrm>
                <a:off x="0" y="777"/>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5864" name="Rectangle 86"/>
              <p:cNvSpPr>
                <a:spLocks noChangeArrowheads="1"/>
              </p:cNvSpPr>
              <p:nvPr/>
            </p:nvSpPr>
            <p:spPr bwMode="auto">
              <a:xfrm>
                <a:off x="0" y="777"/>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dirty="0">
                    <a:solidFill>
                      <a:srgbClr val="4D8DFF"/>
                    </a:solidFill>
                    <a:latin typeface="Courier New" pitchFamily="49" charset="0"/>
                    <a:cs typeface="Times New Roman" pitchFamily="18" charset="0"/>
                  </a:rPr>
                  <a:t>	3	</a:t>
                </a:r>
                <a:r>
                  <a:rPr lang="en-US" sz="1200" b="1" dirty="0">
                    <a:solidFill>
                      <a:srgbClr val="33CC33"/>
                    </a:solidFill>
                    <a:latin typeface="Courier New" pitchFamily="49" charset="0"/>
                    <a:cs typeface="Times New Roman" pitchFamily="18" charset="0"/>
                  </a:rPr>
                  <a:t>// Checking for a divide-by-zero exception.</a:t>
                </a:r>
                <a:endParaRPr lang="en-US" sz="1200" b="1" dirty="0">
                  <a:solidFill>
                    <a:srgbClr val="000000"/>
                  </a:solidFill>
                  <a:latin typeface="Courier New" pitchFamily="49" charset="0"/>
                  <a:cs typeface="Times New Roman" pitchFamily="18" charset="0"/>
                </a:endParaRPr>
              </a:p>
              <a:p>
                <a:pPr eaLnBrk="0" hangingPunct="0">
                  <a:tabLst>
                    <a:tab pos="139700" algn="r"/>
                    <a:tab pos="292100" algn="l"/>
                  </a:tabLst>
                </a:pPr>
                <a:endParaRPr lang="en-US" sz="1200" b="1" dirty="0">
                  <a:latin typeface="Courier New" pitchFamily="49" charset="0"/>
                  <a:cs typeface="Times New Roman" pitchFamily="18" charset="0"/>
                </a:endParaRPr>
              </a:p>
            </p:txBody>
          </p:sp>
        </p:grpSp>
        <p:grpSp>
          <p:nvGrpSpPr>
            <p:cNvPr id="75785" name="Group 7"/>
            <p:cNvGrpSpPr>
              <a:grpSpLocks/>
            </p:cNvGrpSpPr>
            <p:nvPr/>
          </p:nvGrpSpPr>
          <p:grpSpPr bwMode="auto">
            <a:xfrm>
              <a:off x="0" y="1151"/>
              <a:ext cx="3072" cy="374"/>
              <a:chOff x="0" y="1151"/>
              <a:chExt cx="3072" cy="374"/>
            </a:xfrm>
          </p:grpSpPr>
          <p:sp>
            <p:nvSpPr>
              <p:cNvPr id="75861" name="Rectangle 83"/>
              <p:cNvSpPr>
                <a:spLocks noChangeArrowheads="1"/>
              </p:cNvSpPr>
              <p:nvPr/>
            </p:nvSpPr>
            <p:spPr bwMode="auto">
              <a:xfrm>
                <a:off x="0" y="1151"/>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5862" name="Rectangle 84"/>
              <p:cNvSpPr>
                <a:spLocks noChangeArrowheads="1"/>
              </p:cNvSpPr>
              <p:nvPr/>
            </p:nvSpPr>
            <p:spPr bwMode="auto">
              <a:xfrm>
                <a:off x="0" y="1151"/>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dirty="0">
                    <a:solidFill>
                      <a:srgbClr val="4D8DFF"/>
                    </a:solidFill>
                    <a:latin typeface="Courier New" pitchFamily="49" charset="0"/>
                    <a:cs typeface="Times New Roman" pitchFamily="18" charset="0"/>
                  </a:rPr>
                  <a:t>	4	</a:t>
                </a:r>
                <a:r>
                  <a:rPr lang="en-US" sz="1200" b="1" dirty="0">
                    <a:solidFill>
                      <a:srgbClr val="275AFF"/>
                    </a:solidFill>
                    <a:latin typeface="Courier New" pitchFamily="49" charset="0"/>
                    <a:cs typeface="Times New Roman" pitchFamily="18" charset="0"/>
                  </a:rPr>
                  <a:t>#include</a:t>
                </a:r>
                <a:r>
                  <a:rPr lang="en-US" sz="1200" b="1" dirty="0">
                    <a:solidFill>
                      <a:srgbClr val="000000"/>
                    </a:solidFill>
                    <a:latin typeface="Courier New" pitchFamily="49" charset="0"/>
                    <a:cs typeface="Times New Roman" pitchFamily="18" charset="0"/>
                  </a:rPr>
                  <a:t> &lt;</a:t>
                </a:r>
                <a:r>
                  <a:rPr lang="en-US" sz="1200" b="1" dirty="0" err="1">
                    <a:solidFill>
                      <a:srgbClr val="000000"/>
                    </a:solidFill>
                    <a:latin typeface="Courier New" pitchFamily="49" charset="0"/>
                    <a:cs typeface="Times New Roman" pitchFamily="18" charset="0"/>
                  </a:rPr>
                  <a:t>iostream</a:t>
                </a:r>
                <a:r>
                  <a:rPr lang="en-US" sz="1200" b="1" dirty="0">
                    <a:solidFill>
                      <a:srgbClr val="000000"/>
                    </a:solidFill>
                    <a:latin typeface="Courier New" pitchFamily="49" charset="0"/>
                    <a:cs typeface="Times New Roman" pitchFamily="18" charset="0"/>
                  </a:rPr>
                  <a:t>&gt;</a:t>
                </a:r>
              </a:p>
              <a:p>
                <a:pPr eaLnBrk="0" hangingPunct="0">
                  <a:tabLst>
                    <a:tab pos="139700" algn="r"/>
                    <a:tab pos="292100" algn="l"/>
                  </a:tabLst>
                </a:pPr>
                <a:endParaRPr lang="en-US" sz="1200" b="1" dirty="0">
                  <a:latin typeface="Courier New" pitchFamily="49" charset="0"/>
                  <a:cs typeface="Times New Roman" pitchFamily="18" charset="0"/>
                </a:endParaRPr>
              </a:p>
            </p:txBody>
          </p:sp>
        </p:grpSp>
        <p:grpSp>
          <p:nvGrpSpPr>
            <p:cNvPr id="75786" name="Group 8"/>
            <p:cNvGrpSpPr>
              <a:grpSpLocks/>
            </p:cNvGrpSpPr>
            <p:nvPr/>
          </p:nvGrpSpPr>
          <p:grpSpPr bwMode="auto">
            <a:xfrm>
              <a:off x="0" y="1525"/>
              <a:ext cx="3072" cy="374"/>
              <a:chOff x="0" y="1525"/>
              <a:chExt cx="3072" cy="374"/>
            </a:xfrm>
          </p:grpSpPr>
          <p:sp>
            <p:nvSpPr>
              <p:cNvPr id="75859" name="Rectangle 81"/>
              <p:cNvSpPr>
                <a:spLocks noChangeArrowheads="1"/>
              </p:cNvSpPr>
              <p:nvPr/>
            </p:nvSpPr>
            <p:spPr bwMode="auto">
              <a:xfrm>
                <a:off x="0" y="1525"/>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5860" name="Rectangle 82"/>
              <p:cNvSpPr>
                <a:spLocks noChangeArrowheads="1"/>
              </p:cNvSpPr>
              <p:nvPr/>
            </p:nvSpPr>
            <p:spPr bwMode="auto">
              <a:xfrm>
                <a:off x="0" y="1525"/>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5	</a:t>
                </a:r>
                <a:endParaRPr lang="en-US" sz="1200" b="1">
                  <a:solidFill>
                    <a:srgbClr val="000000"/>
                  </a:solidFill>
                  <a:latin typeface="Courier New" pitchFamily="49" charset="0"/>
                  <a:cs typeface="Times New Roman" pitchFamily="18" charset="0"/>
                </a:endParaRPr>
              </a:p>
              <a:p>
                <a:pPr eaLnBrk="0" hangingPunct="0">
                  <a:tabLst>
                    <a:tab pos="139700" algn="r"/>
                    <a:tab pos="292100" algn="l"/>
                  </a:tabLst>
                </a:pPr>
                <a:endParaRPr lang="en-US" sz="1200" b="1">
                  <a:latin typeface="Courier New" pitchFamily="49" charset="0"/>
                  <a:cs typeface="Times New Roman" pitchFamily="18" charset="0"/>
                </a:endParaRPr>
              </a:p>
            </p:txBody>
          </p:sp>
        </p:grpSp>
        <p:grpSp>
          <p:nvGrpSpPr>
            <p:cNvPr id="75787" name="Group 9"/>
            <p:cNvGrpSpPr>
              <a:grpSpLocks/>
            </p:cNvGrpSpPr>
            <p:nvPr/>
          </p:nvGrpSpPr>
          <p:grpSpPr bwMode="auto">
            <a:xfrm>
              <a:off x="0" y="1899"/>
              <a:ext cx="3072" cy="374"/>
              <a:chOff x="0" y="1899"/>
              <a:chExt cx="3072" cy="374"/>
            </a:xfrm>
          </p:grpSpPr>
          <p:sp>
            <p:nvSpPr>
              <p:cNvPr id="75857" name="Rectangle 79"/>
              <p:cNvSpPr>
                <a:spLocks noChangeArrowheads="1"/>
              </p:cNvSpPr>
              <p:nvPr/>
            </p:nvSpPr>
            <p:spPr bwMode="auto">
              <a:xfrm>
                <a:off x="0" y="1899"/>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5858" name="Rectangle 80"/>
              <p:cNvSpPr>
                <a:spLocks noChangeArrowheads="1"/>
              </p:cNvSpPr>
              <p:nvPr/>
            </p:nvSpPr>
            <p:spPr bwMode="auto">
              <a:xfrm>
                <a:off x="0" y="1899"/>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dirty="0">
                    <a:solidFill>
                      <a:srgbClr val="4D8DFF"/>
                    </a:solidFill>
                    <a:latin typeface="Courier New" pitchFamily="49" charset="0"/>
                    <a:cs typeface="Times New Roman" pitchFamily="18" charset="0"/>
                  </a:rPr>
                  <a:t>	6	</a:t>
                </a:r>
                <a:r>
                  <a:rPr lang="en-US" sz="1200" b="1" dirty="0">
                    <a:solidFill>
                      <a:srgbClr val="275AFF"/>
                    </a:solidFill>
                    <a:latin typeface="Courier New" pitchFamily="49" charset="0"/>
                    <a:cs typeface="Times New Roman" pitchFamily="18" charset="0"/>
                  </a:rPr>
                  <a:t>using</a:t>
                </a:r>
                <a:r>
                  <a:rPr lang="en-US" sz="1200" b="1" dirty="0">
                    <a:solidFill>
                      <a:srgbClr val="000000"/>
                    </a:solidFill>
                    <a:latin typeface="Courier New" pitchFamily="49" charset="0"/>
                    <a:cs typeface="Times New Roman" pitchFamily="18" charset="0"/>
                  </a:rPr>
                  <a:t> </a:t>
                </a:r>
                <a:r>
                  <a:rPr lang="en-US" sz="1200" b="1" dirty="0" err="1">
                    <a:solidFill>
                      <a:srgbClr val="000000"/>
                    </a:solidFill>
                    <a:latin typeface="Courier New" pitchFamily="49" charset="0"/>
                    <a:cs typeface="Times New Roman" pitchFamily="18" charset="0"/>
                  </a:rPr>
                  <a:t>std</a:t>
                </a:r>
                <a:r>
                  <a:rPr lang="en-US" sz="1200" b="1" dirty="0">
                    <a:solidFill>
                      <a:srgbClr val="000000"/>
                    </a:solidFill>
                    <a:latin typeface="Courier New" pitchFamily="49" charset="0"/>
                    <a:cs typeface="Times New Roman" pitchFamily="18" charset="0"/>
                  </a:rPr>
                  <a:t>::</a:t>
                </a:r>
                <a:r>
                  <a:rPr lang="en-US" sz="1200" b="1" dirty="0" err="1">
                    <a:solidFill>
                      <a:srgbClr val="000000"/>
                    </a:solidFill>
                    <a:latin typeface="Courier New" pitchFamily="49" charset="0"/>
                    <a:cs typeface="Times New Roman" pitchFamily="18" charset="0"/>
                  </a:rPr>
                  <a:t>cout</a:t>
                </a:r>
                <a:r>
                  <a:rPr lang="en-US" sz="1200" b="1" dirty="0">
                    <a:solidFill>
                      <a:srgbClr val="000000"/>
                    </a:solidFill>
                    <a:latin typeface="Courier New" pitchFamily="49" charset="0"/>
                    <a:cs typeface="Times New Roman" pitchFamily="18" charset="0"/>
                  </a:rPr>
                  <a:t>;</a:t>
                </a:r>
              </a:p>
              <a:p>
                <a:pPr eaLnBrk="0" hangingPunct="0">
                  <a:tabLst>
                    <a:tab pos="139700" algn="r"/>
                    <a:tab pos="292100" algn="l"/>
                  </a:tabLst>
                </a:pPr>
                <a:endParaRPr lang="en-US" sz="1200" b="1" dirty="0">
                  <a:latin typeface="Courier New" pitchFamily="49" charset="0"/>
                  <a:cs typeface="Times New Roman" pitchFamily="18" charset="0"/>
                </a:endParaRPr>
              </a:p>
            </p:txBody>
          </p:sp>
        </p:grpSp>
        <p:grpSp>
          <p:nvGrpSpPr>
            <p:cNvPr id="75788" name="Group 10"/>
            <p:cNvGrpSpPr>
              <a:grpSpLocks/>
            </p:cNvGrpSpPr>
            <p:nvPr/>
          </p:nvGrpSpPr>
          <p:grpSpPr bwMode="auto">
            <a:xfrm>
              <a:off x="0" y="2273"/>
              <a:ext cx="3072" cy="374"/>
              <a:chOff x="0" y="2273"/>
              <a:chExt cx="3072" cy="374"/>
            </a:xfrm>
          </p:grpSpPr>
          <p:sp>
            <p:nvSpPr>
              <p:cNvPr id="75855" name="Rectangle 77"/>
              <p:cNvSpPr>
                <a:spLocks noChangeArrowheads="1"/>
              </p:cNvSpPr>
              <p:nvPr/>
            </p:nvSpPr>
            <p:spPr bwMode="auto">
              <a:xfrm>
                <a:off x="0" y="2273"/>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5856" name="Rectangle 78"/>
              <p:cNvSpPr>
                <a:spLocks noChangeArrowheads="1"/>
              </p:cNvSpPr>
              <p:nvPr/>
            </p:nvSpPr>
            <p:spPr bwMode="auto">
              <a:xfrm>
                <a:off x="0" y="2273"/>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7	</a:t>
                </a:r>
                <a:r>
                  <a:rPr lang="en-US" sz="1200" b="1">
                    <a:solidFill>
                      <a:srgbClr val="275AFF"/>
                    </a:solidFill>
                    <a:latin typeface="Courier New" pitchFamily="49" charset="0"/>
                    <a:cs typeface="Times New Roman" pitchFamily="18" charset="0"/>
                  </a:rPr>
                  <a:t>using</a:t>
                </a:r>
                <a:r>
                  <a:rPr lang="en-US" sz="1200" b="1">
                    <a:solidFill>
                      <a:srgbClr val="000000"/>
                    </a:solidFill>
                    <a:latin typeface="Courier New" pitchFamily="49" charset="0"/>
                    <a:cs typeface="Times New Roman" pitchFamily="18" charset="0"/>
                  </a:rPr>
                  <a:t> std::cin;</a:t>
                </a:r>
              </a:p>
              <a:p>
                <a:pPr eaLnBrk="0" hangingPunct="0">
                  <a:tabLst>
                    <a:tab pos="139700" algn="r"/>
                    <a:tab pos="292100" algn="l"/>
                  </a:tabLst>
                </a:pPr>
                <a:endParaRPr lang="en-US" sz="1200" b="1">
                  <a:latin typeface="Courier New" pitchFamily="49" charset="0"/>
                  <a:cs typeface="Times New Roman" pitchFamily="18" charset="0"/>
                </a:endParaRPr>
              </a:p>
            </p:txBody>
          </p:sp>
        </p:grpSp>
        <p:grpSp>
          <p:nvGrpSpPr>
            <p:cNvPr id="75789" name="Group 11"/>
            <p:cNvGrpSpPr>
              <a:grpSpLocks/>
            </p:cNvGrpSpPr>
            <p:nvPr/>
          </p:nvGrpSpPr>
          <p:grpSpPr bwMode="auto">
            <a:xfrm>
              <a:off x="0" y="2647"/>
              <a:ext cx="3072" cy="374"/>
              <a:chOff x="0" y="2647"/>
              <a:chExt cx="3072" cy="374"/>
            </a:xfrm>
          </p:grpSpPr>
          <p:sp>
            <p:nvSpPr>
              <p:cNvPr id="75853" name="Rectangle 75"/>
              <p:cNvSpPr>
                <a:spLocks noChangeArrowheads="1"/>
              </p:cNvSpPr>
              <p:nvPr/>
            </p:nvSpPr>
            <p:spPr bwMode="auto">
              <a:xfrm>
                <a:off x="0" y="2647"/>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5854" name="Rectangle 76"/>
              <p:cNvSpPr>
                <a:spLocks noChangeArrowheads="1"/>
              </p:cNvSpPr>
              <p:nvPr/>
            </p:nvSpPr>
            <p:spPr bwMode="auto">
              <a:xfrm>
                <a:off x="0" y="2647"/>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8	</a:t>
                </a:r>
                <a:r>
                  <a:rPr lang="en-US" sz="1200" b="1">
                    <a:solidFill>
                      <a:srgbClr val="275AFF"/>
                    </a:solidFill>
                    <a:latin typeface="Courier New" pitchFamily="49" charset="0"/>
                    <a:cs typeface="Times New Roman" pitchFamily="18" charset="0"/>
                  </a:rPr>
                  <a:t>using</a:t>
                </a:r>
                <a:r>
                  <a:rPr lang="en-US" sz="1200" b="1">
                    <a:solidFill>
                      <a:srgbClr val="000000"/>
                    </a:solidFill>
                    <a:latin typeface="Courier New" pitchFamily="49" charset="0"/>
                    <a:cs typeface="Times New Roman" pitchFamily="18" charset="0"/>
                  </a:rPr>
                  <a:t> std::endl;</a:t>
                </a:r>
              </a:p>
              <a:p>
                <a:pPr eaLnBrk="0" hangingPunct="0">
                  <a:tabLst>
                    <a:tab pos="139700" algn="r"/>
                    <a:tab pos="292100" algn="l"/>
                  </a:tabLst>
                </a:pPr>
                <a:endParaRPr lang="en-US" sz="1200" b="1">
                  <a:latin typeface="Courier New" pitchFamily="49" charset="0"/>
                  <a:cs typeface="Times New Roman" pitchFamily="18" charset="0"/>
                </a:endParaRPr>
              </a:p>
            </p:txBody>
          </p:sp>
        </p:grpSp>
        <p:grpSp>
          <p:nvGrpSpPr>
            <p:cNvPr id="75790" name="Group 12"/>
            <p:cNvGrpSpPr>
              <a:grpSpLocks/>
            </p:cNvGrpSpPr>
            <p:nvPr/>
          </p:nvGrpSpPr>
          <p:grpSpPr bwMode="auto">
            <a:xfrm>
              <a:off x="0" y="3021"/>
              <a:ext cx="3072" cy="374"/>
              <a:chOff x="0" y="3021"/>
              <a:chExt cx="3072" cy="374"/>
            </a:xfrm>
          </p:grpSpPr>
          <p:sp>
            <p:nvSpPr>
              <p:cNvPr id="75851" name="Rectangle 73"/>
              <p:cNvSpPr>
                <a:spLocks noChangeArrowheads="1"/>
              </p:cNvSpPr>
              <p:nvPr/>
            </p:nvSpPr>
            <p:spPr bwMode="auto">
              <a:xfrm>
                <a:off x="0" y="3021"/>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5852" name="Rectangle 74"/>
              <p:cNvSpPr>
                <a:spLocks noChangeArrowheads="1"/>
              </p:cNvSpPr>
              <p:nvPr/>
            </p:nvSpPr>
            <p:spPr bwMode="auto">
              <a:xfrm>
                <a:off x="0" y="3021"/>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9	</a:t>
                </a:r>
                <a:endParaRPr lang="en-US" sz="1200" b="1">
                  <a:solidFill>
                    <a:srgbClr val="000000"/>
                  </a:solidFill>
                  <a:latin typeface="Courier New" pitchFamily="49" charset="0"/>
                  <a:cs typeface="Times New Roman" pitchFamily="18" charset="0"/>
                </a:endParaRPr>
              </a:p>
              <a:p>
                <a:pPr eaLnBrk="0" hangingPunct="0">
                  <a:tabLst>
                    <a:tab pos="139700" algn="r"/>
                    <a:tab pos="292100" algn="l"/>
                  </a:tabLst>
                </a:pPr>
                <a:endParaRPr lang="en-US" sz="1200" b="1">
                  <a:latin typeface="Courier New" pitchFamily="49" charset="0"/>
                  <a:cs typeface="Times New Roman" pitchFamily="18" charset="0"/>
                </a:endParaRPr>
              </a:p>
            </p:txBody>
          </p:sp>
        </p:grpSp>
        <p:grpSp>
          <p:nvGrpSpPr>
            <p:cNvPr id="75791" name="Group 13"/>
            <p:cNvGrpSpPr>
              <a:grpSpLocks/>
            </p:cNvGrpSpPr>
            <p:nvPr/>
          </p:nvGrpSpPr>
          <p:grpSpPr bwMode="auto">
            <a:xfrm>
              <a:off x="0" y="3395"/>
              <a:ext cx="3072" cy="374"/>
              <a:chOff x="0" y="3395"/>
              <a:chExt cx="3072" cy="374"/>
            </a:xfrm>
          </p:grpSpPr>
          <p:sp>
            <p:nvSpPr>
              <p:cNvPr id="75849" name="Rectangle 71"/>
              <p:cNvSpPr>
                <a:spLocks noChangeArrowheads="1"/>
              </p:cNvSpPr>
              <p:nvPr/>
            </p:nvSpPr>
            <p:spPr bwMode="auto">
              <a:xfrm>
                <a:off x="0" y="3395"/>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5850" name="Rectangle 72"/>
              <p:cNvSpPr>
                <a:spLocks noChangeArrowheads="1"/>
              </p:cNvSpPr>
              <p:nvPr/>
            </p:nvSpPr>
            <p:spPr bwMode="auto">
              <a:xfrm>
                <a:off x="0" y="3395"/>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dirty="0">
                    <a:solidFill>
                      <a:srgbClr val="4D8DFF"/>
                    </a:solidFill>
                    <a:latin typeface="Courier New" pitchFamily="49" charset="0"/>
                    <a:cs typeface="Times New Roman" pitchFamily="18" charset="0"/>
                  </a:rPr>
                  <a:t>	10	</a:t>
                </a:r>
                <a:r>
                  <a:rPr lang="en-US" sz="1200" b="1" dirty="0">
                    <a:solidFill>
                      <a:srgbClr val="33CC33"/>
                    </a:solidFill>
                    <a:latin typeface="Courier New" pitchFamily="49" charset="0"/>
                    <a:cs typeface="Times New Roman" pitchFamily="18" charset="0"/>
                  </a:rPr>
                  <a:t>// Class </a:t>
                </a:r>
                <a:r>
                  <a:rPr lang="en-US" sz="1200" b="1" dirty="0" err="1">
                    <a:solidFill>
                      <a:srgbClr val="33CC33"/>
                    </a:solidFill>
                    <a:latin typeface="Courier New" pitchFamily="49" charset="0"/>
                    <a:cs typeface="Times New Roman" pitchFamily="18" charset="0"/>
                  </a:rPr>
                  <a:t>DivideByZeroException</a:t>
                </a:r>
                <a:r>
                  <a:rPr lang="en-US" sz="1200" b="1" dirty="0">
                    <a:solidFill>
                      <a:srgbClr val="33CC33"/>
                    </a:solidFill>
                    <a:latin typeface="Courier New" pitchFamily="49" charset="0"/>
                    <a:cs typeface="Times New Roman" pitchFamily="18" charset="0"/>
                  </a:rPr>
                  <a:t> to be used in exception </a:t>
                </a:r>
                <a:endParaRPr lang="en-US" sz="1200" b="1" dirty="0">
                  <a:solidFill>
                    <a:srgbClr val="000000"/>
                  </a:solidFill>
                  <a:latin typeface="Courier New" pitchFamily="49" charset="0"/>
                  <a:cs typeface="Times New Roman" pitchFamily="18" charset="0"/>
                </a:endParaRPr>
              </a:p>
              <a:p>
                <a:pPr eaLnBrk="0" hangingPunct="0">
                  <a:tabLst>
                    <a:tab pos="139700" algn="r"/>
                    <a:tab pos="292100" algn="l"/>
                  </a:tabLst>
                </a:pPr>
                <a:endParaRPr lang="en-US" sz="1200" b="1" dirty="0">
                  <a:latin typeface="Courier New" pitchFamily="49" charset="0"/>
                  <a:cs typeface="Times New Roman" pitchFamily="18" charset="0"/>
                </a:endParaRPr>
              </a:p>
            </p:txBody>
          </p:sp>
        </p:grpSp>
        <p:grpSp>
          <p:nvGrpSpPr>
            <p:cNvPr id="75792" name="Group 14"/>
            <p:cNvGrpSpPr>
              <a:grpSpLocks/>
            </p:cNvGrpSpPr>
            <p:nvPr/>
          </p:nvGrpSpPr>
          <p:grpSpPr bwMode="auto">
            <a:xfrm>
              <a:off x="0" y="3769"/>
              <a:ext cx="3072" cy="374"/>
              <a:chOff x="0" y="3769"/>
              <a:chExt cx="3072" cy="374"/>
            </a:xfrm>
          </p:grpSpPr>
          <p:sp>
            <p:nvSpPr>
              <p:cNvPr id="75847" name="Rectangle 69"/>
              <p:cNvSpPr>
                <a:spLocks noChangeArrowheads="1"/>
              </p:cNvSpPr>
              <p:nvPr/>
            </p:nvSpPr>
            <p:spPr bwMode="auto">
              <a:xfrm>
                <a:off x="0" y="3769"/>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5848" name="Rectangle 70"/>
              <p:cNvSpPr>
                <a:spLocks noChangeArrowheads="1"/>
              </p:cNvSpPr>
              <p:nvPr/>
            </p:nvSpPr>
            <p:spPr bwMode="auto">
              <a:xfrm>
                <a:off x="0" y="3769"/>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dirty="0">
                    <a:solidFill>
                      <a:srgbClr val="4D8DFF"/>
                    </a:solidFill>
                    <a:latin typeface="Courier New" pitchFamily="49" charset="0"/>
                    <a:cs typeface="Times New Roman" pitchFamily="18" charset="0"/>
                  </a:rPr>
                  <a:t>	11	</a:t>
                </a:r>
                <a:r>
                  <a:rPr lang="en-US" sz="1200" b="1" dirty="0">
                    <a:solidFill>
                      <a:srgbClr val="33CC33"/>
                    </a:solidFill>
                    <a:latin typeface="Courier New" pitchFamily="49" charset="0"/>
                    <a:cs typeface="Times New Roman" pitchFamily="18" charset="0"/>
                  </a:rPr>
                  <a:t>// handling for throwing an exception on a division by zero.</a:t>
                </a:r>
                <a:endParaRPr lang="en-US" sz="1200" b="1" dirty="0">
                  <a:solidFill>
                    <a:srgbClr val="000000"/>
                  </a:solidFill>
                  <a:latin typeface="Courier New" pitchFamily="49" charset="0"/>
                  <a:cs typeface="Times New Roman" pitchFamily="18" charset="0"/>
                </a:endParaRPr>
              </a:p>
              <a:p>
                <a:pPr eaLnBrk="0" hangingPunct="0">
                  <a:tabLst>
                    <a:tab pos="139700" algn="r"/>
                    <a:tab pos="292100" algn="l"/>
                  </a:tabLst>
                </a:pPr>
                <a:endParaRPr lang="en-US" sz="1200" b="1" dirty="0">
                  <a:latin typeface="Courier New" pitchFamily="49" charset="0"/>
                  <a:cs typeface="Times New Roman" pitchFamily="18" charset="0"/>
                </a:endParaRPr>
              </a:p>
            </p:txBody>
          </p:sp>
        </p:grpSp>
        <p:grpSp>
          <p:nvGrpSpPr>
            <p:cNvPr id="75793" name="Group 15"/>
            <p:cNvGrpSpPr>
              <a:grpSpLocks/>
            </p:cNvGrpSpPr>
            <p:nvPr/>
          </p:nvGrpSpPr>
          <p:grpSpPr bwMode="auto">
            <a:xfrm>
              <a:off x="0" y="4143"/>
              <a:ext cx="3072" cy="374"/>
              <a:chOff x="0" y="4143"/>
              <a:chExt cx="3072" cy="374"/>
            </a:xfrm>
          </p:grpSpPr>
          <p:sp>
            <p:nvSpPr>
              <p:cNvPr id="75845" name="Rectangle 67"/>
              <p:cNvSpPr>
                <a:spLocks noChangeArrowheads="1"/>
              </p:cNvSpPr>
              <p:nvPr/>
            </p:nvSpPr>
            <p:spPr bwMode="auto">
              <a:xfrm>
                <a:off x="0" y="4143"/>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5846" name="Rectangle 68"/>
              <p:cNvSpPr>
                <a:spLocks noChangeArrowheads="1"/>
              </p:cNvSpPr>
              <p:nvPr/>
            </p:nvSpPr>
            <p:spPr bwMode="auto">
              <a:xfrm>
                <a:off x="0" y="4143"/>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dirty="0">
                    <a:solidFill>
                      <a:srgbClr val="4D8DFF"/>
                    </a:solidFill>
                    <a:latin typeface="Courier New" pitchFamily="49" charset="0"/>
                    <a:cs typeface="Times New Roman" pitchFamily="18" charset="0"/>
                  </a:rPr>
                  <a:t>	12	</a:t>
                </a:r>
                <a:r>
                  <a:rPr lang="en-US" sz="1200" b="1" dirty="0">
                    <a:solidFill>
                      <a:srgbClr val="275AFF"/>
                    </a:solidFill>
                    <a:latin typeface="Courier New" pitchFamily="49" charset="0"/>
                    <a:cs typeface="Times New Roman" pitchFamily="18" charset="0"/>
                  </a:rPr>
                  <a:t>class</a:t>
                </a:r>
                <a:r>
                  <a:rPr lang="en-US" sz="1200" b="1" dirty="0">
                    <a:solidFill>
                      <a:srgbClr val="000000"/>
                    </a:solidFill>
                    <a:latin typeface="Courier New" pitchFamily="49" charset="0"/>
                    <a:cs typeface="Times New Roman" pitchFamily="18" charset="0"/>
                  </a:rPr>
                  <a:t> </a:t>
                </a:r>
                <a:r>
                  <a:rPr lang="en-US" sz="1200" b="1" dirty="0" err="1">
                    <a:solidFill>
                      <a:srgbClr val="000000"/>
                    </a:solidFill>
                    <a:latin typeface="Courier New" pitchFamily="49" charset="0"/>
                    <a:cs typeface="Times New Roman" pitchFamily="18" charset="0"/>
                  </a:rPr>
                  <a:t>DivideByZeroException</a:t>
                </a:r>
                <a:r>
                  <a:rPr lang="en-US" sz="1200" b="1" dirty="0">
                    <a:solidFill>
                      <a:srgbClr val="000000"/>
                    </a:solidFill>
                    <a:latin typeface="Courier New" pitchFamily="49" charset="0"/>
                    <a:cs typeface="Times New Roman" pitchFamily="18" charset="0"/>
                  </a:rPr>
                  <a:t> {</a:t>
                </a:r>
              </a:p>
              <a:p>
                <a:pPr eaLnBrk="0" hangingPunct="0">
                  <a:tabLst>
                    <a:tab pos="139700" algn="r"/>
                    <a:tab pos="292100" algn="l"/>
                  </a:tabLst>
                </a:pPr>
                <a:endParaRPr lang="en-US" sz="1200" b="1" dirty="0">
                  <a:latin typeface="Courier New" pitchFamily="49" charset="0"/>
                  <a:cs typeface="Times New Roman" pitchFamily="18" charset="0"/>
                </a:endParaRPr>
              </a:p>
            </p:txBody>
          </p:sp>
        </p:grpSp>
        <p:grpSp>
          <p:nvGrpSpPr>
            <p:cNvPr id="75794" name="Group 16"/>
            <p:cNvGrpSpPr>
              <a:grpSpLocks/>
            </p:cNvGrpSpPr>
            <p:nvPr/>
          </p:nvGrpSpPr>
          <p:grpSpPr bwMode="auto">
            <a:xfrm>
              <a:off x="0" y="4517"/>
              <a:ext cx="3072" cy="374"/>
              <a:chOff x="0" y="4517"/>
              <a:chExt cx="3072" cy="374"/>
            </a:xfrm>
          </p:grpSpPr>
          <p:sp>
            <p:nvSpPr>
              <p:cNvPr id="75843" name="Rectangle 65"/>
              <p:cNvSpPr>
                <a:spLocks noChangeArrowheads="1"/>
              </p:cNvSpPr>
              <p:nvPr/>
            </p:nvSpPr>
            <p:spPr bwMode="auto">
              <a:xfrm>
                <a:off x="0" y="4517"/>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5844" name="Rectangle 66"/>
              <p:cNvSpPr>
                <a:spLocks noChangeArrowheads="1"/>
              </p:cNvSpPr>
              <p:nvPr/>
            </p:nvSpPr>
            <p:spPr bwMode="auto">
              <a:xfrm>
                <a:off x="0" y="4517"/>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13	</a:t>
                </a:r>
                <a:r>
                  <a:rPr lang="en-US" sz="1200" b="1">
                    <a:solidFill>
                      <a:srgbClr val="275AFF"/>
                    </a:solidFill>
                    <a:latin typeface="Courier New" pitchFamily="49" charset="0"/>
                    <a:cs typeface="Times New Roman" pitchFamily="18" charset="0"/>
                  </a:rPr>
                  <a:t>public:</a:t>
                </a:r>
                <a:endParaRPr lang="en-US" sz="1200" b="1">
                  <a:solidFill>
                    <a:srgbClr val="000000"/>
                  </a:solidFill>
                  <a:latin typeface="Courier New" pitchFamily="49" charset="0"/>
                  <a:cs typeface="Times New Roman" pitchFamily="18" charset="0"/>
                </a:endParaRPr>
              </a:p>
              <a:p>
                <a:pPr eaLnBrk="0" hangingPunct="0">
                  <a:tabLst>
                    <a:tab pos="139700" algn="r"/>
                    <a:tab pos="292100" algn="l"/>
                  </a:tabLst>
                </a:pPr>
                <a:endParaRPr lang="en-US" sz="1200" b="1">
                  <a:latin typeface="Courier New" pitchFamily="49" charset="0"/>
                  <a:cs typeface="Times New Roman" pitchFamily="18" charset="0"/>
                </a:endParaRPr>
              </a:p>
            </p:txBody>
          </p:sp>
        </p:grpSp>
        <p:grpSp>
          <p:nvGrpSpPr>
            <p:cNvPr id="75795" name="Group 17"/>
            <p:cNvGrpSpPr>
              <a:grpSpLocks/>
            </p:cNvGrpSpPr>
            <p:nvPr/>
          </p:nvGrpSpPr>
          <p:grpSpPr bwMode="auto">
            <a:xfrm>
              <a:off x="0" y="4891"/>
              <a:ext cx="3072" cy="374"/>
              <a:chOff x="0" y="4891"/>
              <a:chExt cx="3072" cy="374"/>
            </a:xfrm>
          </p:grpSpPr>
          <p:sp>
            <p:nvSpPr>
              <p:cNvPr id="75841" name="Rectangle 63"/>
              <p:cNvSpPr>
                <a:spLocks noChangeArrowheads="1"/>
              </p:cNvSpPr>
              <p:nvPr/>
            </p:nvSpPr>
            <p:spPr bwMode="auto">
              <a:xfrm>
                <a:off x="0" y="4891"/>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5842" name="Rectangle 64"/>
              <p:cNvSpPr>
                <a:spLocks noChangeArrowheads="1"/>
              </p:cNvSpPr>
              <p:nvPr/>
            </p:nvSpPr>
            <p:spPr bwMode="auto">
              <a:xfrm>
                <a:off x="0" y="4891"/>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14	</a:t>
                </a:r>
                <a:r>
                  <a:rPr lang="en-US" sz="1200" b="1">
                    <a:solidFill>
                      <a:srgbClr val="000000"/>
                    </a:solidFill>
                    <a:latin typeface="Courier New" pitchFamily="49" charset="0"/>
                    <a:cs typeface="Times New Roman" pitchFamily="18" charset="0"/>
                  </a:rPr>
                  <a:t>   DivideByZeroException() </a:t>
                </a:r>
              </a:p>
              <a:p>
                <a:pPr eaLnBrk="0" hangingPunct="0">
                  <a:tabLst>
                    <a:tab pos="139700" algn="r"/>
                    <a:tab pos="292100" algn="l"/>
                  </a:tabLst>
                </a:pPr>
                <a:endParaRPr lang="en-US" sz="1200" b="1">
                  <a:latin typeface="Courier New" pitchFamily="49" charset="0"/>
                  <a:cs typeface="Times New Roman" pitchFamily="18" charset="0"/>
                </a:endParaRPr>
              </a:p>
            </p:txBody>
          </p:sp>
        </p:grpSp>
        <p:grpSp>
          <p:nvGrpSpPr>
            <p:cNvPr id="75796" name="Group 18"/>
            <p:cNvGrpSpPr>
              <a:grpSpLocks/>
            </p:cNvGrpSpPr>
            <p:nvPr/>
          </p:nvGrpSpPr>
          <p:grpSpPr bwMode="auto">
            <a:xfrm>
              <a:off x="0" y="5265"/>
              <a:ext cx="3072" cy="374"/>
              <a:chOff x="0" y="5265"/>
              <a:chExt cx="3072" cy="374"/>
            </a:xfrm>
          </p:grpSpPr>
          <p:sp>
            <p:nvSpPr>
              <p:cNvPr id="75839" name="Rectangle 61"/>
              <p:cNvSpPr>
                <a:spLocks noChangeArrowheads="1"/>
              </p:cNvSpPr>
              <p:nvPr/>
            </p:nvSpPr>
            <p:spPr bwMode="auto">
              <a:xfrm>
                <a:off x="0" y="5265"/>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5840" name="Rectangle 62"/>
              <p:cNvSpPr>
                <a:spLocks noChangeArrowheads="1"/>
              </p:cNvSpPr>
              <p:nvPr/>
            </p:nvSpPr>
            <p:spPr bwMode="auto">
              <a:xfrm>
                <a:off x="0" y="5265"/>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15	</a:t>
                </a:r>
                <a:r>
                  <a:rPr lang="en-US" sz="1200" b="1">
                    <a:solidFill>
                      <a:srgbClr val="000000"/>
                    </a:solidFill>
                    <a:latin typeface="Courier New" pitchFamily="49" charset="0"/>
                    <a:cs typeface="Times New Roman" pitchFamily="18" charset="0"/>
                  </a:rPr>
                  <a:t>      : message( "attempted to divide by zero" ) { }</a:t>
                </a:r>
              </a:p>
              <a:p>
                <a:pPr eaLnBrk="0" hangingPunct="0">
                  <a:tabLst>
                    <a:tab pos="139700" algn="r"/>
                    <a:tab pos="292100" algn="l"/>
                  </a:tabLst>
                </a:pPr>
                <a:endParaRPr lang="en-US" sz="1200" b="1">
                  <a:latin typeface="Courier New" pitchFamily="49" charset="0"/>
                  <a:cs typeface="Times New Roman" pitchFamily="18" charset="0"/>
                </a:endParaRPr>
              </a:p>
            </p:txBody>
          </p:sp>
        </p:grpSp>
        <p:grpSp>
          <p:nvGrpSpPr>
            <p:cNvPr id="75797" name="Group 19"/>
            <p:cNvGrpSpPr>
              <a:grpSpLocks/>
            </p:cNvGrpSpPr>
            <p:nvPr/>
          </p:nvGrpSpPr>
          <p:grpSpPr bwMode="auto">
            <a:xfrm>
              <a:off x="0" y="5639"/>
              <a:ext cx="3072" cy="374"/>
              <a:chOff x="0" y="5639"/>
              <a:chExt cx="3072" cy="374"/>
            </a:xfrm>
          </p:grpSpPr>
          <p:sp>
            <p:nvSpPr>
              <p:cNvPr id="75837" name="Rectangle 59"/>
              <p:cNvSpPr>
                <a:spLocks noChangeArrowheads="1"/>
              </p:cNvSpPr>
              <p:nvPr/>
            </p:nvSpPr>
            <p:spPr bwMode="auto">
              <a:xfrm>
                <a:off x="0" y="5639"/>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5838" name="Rectangle 60"/>
              <p:cNvSpPr>
                <a:spLocks noChangeArrowheads="1"/>
              </p:cNvSpPr>
              <p:nvPr/>
            </p:nvSpPr>
            <p:spPr bwMode="auto">
              <a:xfrm>
                <a:off x="0" y="5639"/>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16	</a:t>
                </a:r>
                <a:r>
                  <a:rPr lang="en-US" sz="1200" b="1">
                    <a:solidFill>
                      <a:srgbClr val="000000"/>
                    </a:solidFill>
                    <a:latin typeface="Courier New" pitchFamily="49" charset="0"/>
                    <a:cs typeface="Times New Roman" pitchFamily="18" charset="0"/>
                  </a:rPr>
                  <a:t>   </a:t>
                </a:r>
                <a:r>
                  <a:rPr lang="en-US" sz="1200" b="1">
                    <a:solidFill>
                      <a:srgbClr val="275AFF"/>
                    </a:solidFill>
                    <a:latin typeface="Courier New" pitchFamily="49" charset="0"/>
                    <a:cs typeface="Times New Roman" pitchFamily="18" charset="0"/>
                  </a:rPr>
                  <a:t>const</a:t>
                </a:r>
                <a:r>
                  <a:rPr lang="en-US" sz="1200" b="1">
                    <a:solidFill>
                      <a:srgbClr val="000000"/>
                    </a:solidFill>
                    <a:latin typeface="Courier New" pitchFamily="49" charset="0"/>
                    <a:cs typeface="Times New Roman" pitchFamily="18" charset="0"/>
                  </a:rPr>
                  <a:t> </a:t>
                </a:r>
                <a:r>
                  <a:rPr lang="en-US" sz="1200" b="1">
                    <a:solidFill>
                      <a:srgbClr val="275AFF"/>
                    </a:solidFill>
                    <a:latin typeface="Courier New" pitchFamily="49" charset="0"/>
                    <a:cs typeface="Times New Roman" pitchFamily="18" charset="0"/>
                  </a:rPr>
                  <a:t>char</a:t>
                </a:r>
                <a:r>
                  <a:rPr lang="en-US" sz="1200" b="1">
                    <a:solidFill>
                      <a:srgbClr val="000000"/>
                    </a:solidFill>
                    <a:latin typeface="Courier New" pitchFamily="49" charset="0"/>
                    <a:cs typeface="Times New Roman" pitchFamily="18" charset="0"/>
                  </a:rPr>
                  <a:t> *what() </a:t>
                </a:r>
                <a:r>
                  <a:rPr lang="en-US" sz="1200" b="1">
                    <a:solidFill>
                      <a:srgbClr val="275AFF"/>
                    </a:solidFill>
                    <a:latin typeface="Courier New" pitchFamily="49" charset="0"/>
                    <a:cs typeface="Times New Roman" pitchFamily="18" charset="0"/>
                  </a:rPr>
                  <a:t>const</a:t>
                </a:r>
                <a:r>
                  <a:rPr lang="en-US" sz="1200" b="1">
                    <a:solidFill>
                      <a:srgbClr val="000000"/>
                    </a:solidFill>
                    <a:latin typeface="Courier New" pitchFamily="49" charset="0"/>
                    <a:cs typeface="Times New Roman" pitchFamily="18" charset="0"/>
                  </a:rPr>
                  <a:t> { </a:t>
                </a:r>
                <a:r>
                  <a:rPr lang="en-US" sz="1200" b="1">
                    <a:solidFill>
                      <a:srgbClr val="275AFF"/>
                    </a:solidFill>
                    <a:latin typeface="Courier New" pitchFamily="49" charset="0"/>
                    <a:cs typeface="Times New Roman" pitchFamily="18" charset="0"/>
                  </a:rPr>
                  <a:t>return</a:t>
                </a:r>
                <a:r>
                  <a:rPr lang="en-US" sz="1200" b="1">
                    <a:solidFill>
                      <a:srgbClr val="000000"/>
                    </a:solidFill>
                    <a:latin typeface="Courier New" pitchFamily="49" charset="0"/>
                    <a:cs typeface="Times New Roman" pitchFamily="18" charset="0"/>
                  </a:rPr>
                  <a:t> message; }</a:t>
                </a:r>
              </a:p>
              <a:p>
                <a:pPr eaLnBrk="0" hangingPunct="0">
                  <a:tabLst>
                    <a:tab pos="139700" algn="r"/>
                    <a:tab pos="292100" algn="l"/>
                  </a:tabLst>
                </a:pPr>
                <a:endParaRPr lang="en-US" sz="1200" b="1">
                  <a:latin typeface="Courier New" pitchFamily="49" charset="0"/>
                  <a:cs typeface="Times New Roman" pitchFamily="18" charset="0"/>
                </a:endParaRPr>
              </a:p>
            </p:txBody>
          </p:sp>
        </p:grpSp>
        <p:grpSp>
          <p:nvGrpSpPr>
            <p:cNvPr id="75798" name="Group 20"/>
            <p:cNvGrpSpPr>
              <a:grpSpLocks/>
            </p:cNvGrpSpPr>
            <p:nvPr/>
          </p:nvGrpSpPr>
          <p:grpSpPr bwMode="auto">
            <a:xfrm>
              <a:off x="0" y="6013"/>
              <a:ext cx="3072" cy="374"/>
              <a:chOff x="0" y="6013"/>
              <a:chExt cx="3072" cy="374"/>
            </a:xfrm>
          </p:grpSpPr>
          <p:sp>
            <p:nvSpPr>
              <p:cNvPr id="75835" name="Rectangle 57"/>
              <p:cNvSpPr>
                <a:spLocks noChangeArrowheads="1"/>
              </p:cNvSpPr>
              <p:nvPr/>
            </p:nvSpPr>
            <p:spPr bwMode="auto">
              <a:xfrm>
                <a:off x="0" y="6013"/>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5836" name="Rectangle 58"/>
              <p:cNvSpPr>
                <a:spLocks noChangeArrowheads="1"/>
              </p:cNvSpPr>
              <p:nvPr/>
            </p:nvSpPr>
            <p:spPr bwMode="auto">
              <a:xfrm>
                <a:off x="0" y="6013"/>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17	</a:t>
                </a:r>
                <a:r>
                  <a:rPr lang="en-US" sz="1200" b="1">
                    <a:solidFill>
                      <a:srgbClr val="275AFF"/>
                    </a:solidFill>
                    <a:latin typeface="Courier New" pitchFamily="49" charset="0"/>
                    <a:cs typeface="Times New Roman" pitchFamily="18" charset="0"/>
                  </a:rPr>
                  <a:t>private:</a:t>
                </a:r>
                <a:endParaRPr lang="en-US" sz="1200" b="1">
                  <a:solidFill>
                    <a:srgbClr val="000000"/>
                  </a:solidFill>
                  <a:latin typeface="Courier New" pitchFamily="49" charset="0"/>
                  <a:cs typeface="Times New Roman" pitchFamily="18" charset="0"/>
                </a:endParaRPr>
              </a:p>
              <a:p>
                <a:pPr eaLnBrk="0" hangingPunct="0">
                  <a:tabLst>
                    <a:tab pos="139700" algn="r"/>
                    <a:tab pos="292100" algn="l"/>
                  </a:tabLst>
                </a:pPr>
                <a:endParaRPr lang="en-US" sz="1200" b="1">
                  <a:latin typeface="Courier New" pitchFamily="49" charset="0"/>
                  <a:cs typeface="Times New Roman" pitchFamily="18" charset="0"/>
                </a:endParaRPr>
              </a:p>
            </p:txBody>
          </p:sp>
        </p:grpSp>
        <p:grpSp>
          <p:nvGrpSpPr>
            <p:cNvPr id="75799" name="Group 21"/>
            <p:cNvGrpSpPr>
              <a:grpSpLocks/>
            </p:cNvGrpSpPr>
            <p:nvPr/>
          </p:nvGrpSpPr>
          <p:grpSpPr bwMode="auto">
            <a:xfrm>
              <a:off x="0" y="6387"/>
              <a:ext cx="3072" cy="374"/>
              <a:chOff x="0" y="6387"/>
              <a:chExt cx="3072" cy="374"/>
            </a:xfrm>
          </p:grpSpPr>
          <p:sp>
            <p:nvSpPr>
              <p:cNvPr id="75833" name="Rectangle 55"/>
              <p:cNvSpPr>
                <a:spLocks noChangeArrowheads="1"/>
              </p:cNvSpPr>
              <p:nvPr/>
            </p:nvSpPr>
            <p:spPr bwMode="auto">
              <a:xfrm>
                <a:off x="0" y="6387"/>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5834" name="Rectangle 56"/>
              <p:cNvSpPr>
                <a:spLocks noChangeArrowheads="1"/>
              </p:cNvSpPr>
              <p:nvPr/>
            </p:nvSpPr>
            <p:spPr bwMode="auto">
              <a:xfrm>
                <a:off x="0" y="6387"/>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18	</a:t>
                </a:r>
                <a:r>
                  <a:rPr lang="en-US" sz="1200" b="1">
                    <a:solidFill>
                      <a:srgbClr val="000000"/>
                    </a:solidFill>
                    <a:latin typeface="Courier New" pitchFamily="49" charset="0"/>
                    <a:cs typeface="Times New Roman" pitchFamily="18" charset="0"/>
                  </a:rPr>
                  <a:t>   </a:t>
                </a:r>
                <a:r>
                  <a:rPr lang="en-US" sz="1200" b="1">
                    <a:solidFill>
                      <a:srgbClr val="275AFF"/>
                    </a:solidFill>
                    <a:latin typeface="Courier New" pitchFamily="49" charset="0"/>
                    <a:cs typeface="Times New Roman" pitchFamily="18" charset="0"/>
                  </a:rPr>
                  <a:t>const char</a:t>
                </a:r>
                <a:r>
                  <a:rPr lang="en-US" sz="1200" b="1">
                    <a:solidFill>
                      <a:srgbClr val="000000"/>
                    </a:solidFill>
                    <a:latin typeface="Courier New" pitchFamily="49" charset="0"/>
                    <a:cs typeface="Times New Roman" pitchFamily="18" charset="0"/>
                  </a:rPr>
                  <a:t> *message;</a:t>
                </a:r>
              </a:p>
              <a:p>
                <a:pPr eaLnBrk="0" hangingPunct="0">
                  <a:tabLst>
                    <a:tab pos="139700" algn="r"/>
                    <a:tab pos="292100" algn="l"/>
                  </a:tabLst>
                </a:pPr>
                <a:endParaRPr lang="en-US" sz="1200" b="1">
                  <a:latin typeface="Courier New" pitchFamily="49" charset="0"/>
                  <a:cs typeface="Times New Roman" pitchFamily="18" charset="0"/>
                </a:endParaRPr>
              </a:p>
            </p:txBody>
          </p:sp>
        </p:grpSp>
        <p:grpSp>
          <p:nvGrpSpPr>
            <p:cNvPr id="75800" name="Group 22"/>
            <p:cNvGrpSpPr>
              <a:grpSpLocks/>
            </p:cNvGrpSpPr>
            <p:nvPr/>
          </p:nvGrpSpPr>
          <p:grpSpPr bwMode="auto">
            <a:xfrm>
              <a:off x="0" y="6761"/>
              <a:ext cx="3072" cy="374"/>
              <a:chOff x="0" y="6761"/>
              <a:chExt cx="3072" cy="374"/>
            </a:xfrm>
          </p:grpSpPr>
          <p:sp>
            <p:nvSpPr>
              <p:cNvPr id="75831" name="Rectangle 53"/>
              <p:cNvSpPr>
                <a:spLocks noChangeArrowheads="1"/>
              </p:cNvSpPr>
              <p:nvPr/>
            </p:nvSpPr>
            <p:spPr bwMode="auto">
              <a:xfrm>
                <a:off x="0" y="6761"/>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5832" name="Rectangle 54"/>
              <p:cNvSpPr>
                <a:spLocks noChangeArrowheads="1"/>
              </p:cNvSpPr>
              <p:nvPr/>
            </p:nvSpPr>
            <p:spPr bwMode="auto">
              <a:xfrm>
                <a:off x="0" y="6761"/>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19	</a:t>
                </a:r>
                <a:r>
                  <a:rPr lang="en-US" sz="1200" b="1">
                    <a:solidFill>
                      <a:srgbClr val="000000"/>
                    </a:solidFill>
                    <a:latin typeface="Courier New" pitchFamily="49" charset="0"/>
                    <a:cs typeface="Times New Roman" pitchFamily="18" charset="0"/>
                  </a:rPr>
                  <a:t>};</a:t>
                </a:r>
              </a:p>
              <a:p>
                <a:pPr eaLnBrk="0" hangingPunct="0">
                  <a:tabLst>
                    <a:tab pos="139700" algn="r"/>
                    <a:tab pos="292100" algn="l"/>
                  </a:tabLst>
                </a:pPr>
                <a:endParaRPr lang="en-US" sz="1200" b="1">
                  <a:latin typeface="Courier New" pitchFamily="49" charset="0"/>
                  <a:cs typeface="Times New Roman" pitchFamily="18" charset="0"/>
                </a:endParaRPr>
              </a:p>
            </p:txBody>
          </p:sp>
        </p:grpSp>
        <p:grpSp>
          <p:nvGrpSpPr>
            <p:cNvPr id="75801" name="Group 23"/>
            <p:cNvGrpSpPr>
              <a:grpSpLocks/>
            </p:cNvGrpSpPr>
            <p:nvPr/>
          </p:nvGrpSpPr>
          <p:grpSpPr bwMode="auto">
            <a:xfrm>
              <a:off x="0" y="7135"/>
              <a:ext cx="3072" cy="374"/>
              <a:chOff x="0" y="7135"/>
              <a:chExt cx="3072" cy="374"/>
            </a:xfrm>
          </p:grpSpPr>
          <p:sp>
            <p:nvSpPr>
              <p:cNvPr id="75829" name="Rectangle 51"/>
              <p:cNvSpPr>
                <a:spLocks noChangeArrowheads="1"/>
              </p:cNvSpPr>
              <p:nvPr/>
            </p:nvSpPr>
            <p:spPr bwMode="auto">
              <a:xfrm>
                <a:off x="0" y="7135"/>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5830" name="Rectangle 52"/>
              <p:cNvSpPr>
                <a:spLocks noChangeArrowheads="1"/>
              </p:cNvSpPr>
              <p:nvPr/>
            </p:nvSpPr>
            <p:spPr bwMode="auto">
              <a:xfrm>
                <a:off x="0" y="7135"/>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20	</a:t>
                </a:r>
                <a:endParaRPr lang="en-US" sz="1200" b="1">
                  <a:solidFill>
                    <a:srgbClr val="000000"/>
                  </a:solidFill>
                  <a:latin typeface="Courier New" pitchFamily="49" charset="0"/>
                  <a:cs typeface="Times New Roman" pitchFamily="18" charset="0"/>
                </a:endParaRPr>
              </a:p>
              <a:p>
                <a:pPr eaLnBrk="0" hangingPunct="0">
                  <a:tabLst>
                    <a:tab pos="139700" algn="r"/>
                    <a:tab pos="292100" algn="l"/>
                  </a:tabLst>
                </a:pPr>
                <a:endParaRPr lang="en-US" sz="1200" b="1">
                  <a:latin typeface="Courier New" pitchFamily="49" charset="0"/>
                  <a:cs typeface="Times New Roman" pitchFamily="18" charset="0"/>
                </a:endParaRPr>
              </a:p>
            </p:txBody>
          </p:sp>
        </p:grpSp>
        <p:grpSp>
          <p:nvGrpSpPr>
            <p:cNvPr id="75802" name="Group 24"/>
            <p:cNvGrpSpPr>
              <a:grpSpLocks/>
            </p:cNvGrpSpPr>
            <p:nvPr/>
          </p:nvGrpSpPr>
          <p:grpSpPr bwMode="auto">
            <a:xfrm>
              <a:off x="0" y="7509"/>
              <a:ext cx="3072" cy="374"/>
              <a:chOff x="0" y="7509"/>
              <a:chExt cx="3072" cy="374"/>
            </a:xfrm>
          </p:grpSpPr>
          <p:sp>
            <p:nvSpPr>
              <p:cNvPr id="75827" name="Rectangle 49"/>
              <p:cNvSpPr>
                <a:spLocks noChangeArrowheads="1"/>
              </p:cNvSpPr>
              <p:nvPr/>
            </p:nvSpPr>
            <p:spPr bwMode="auto">
              <a:xfrm>
                <a:off x="0" y="7509"/>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5828" name="Rectangle 50"/>
              <p:cNvSpPr>
                <a:spLocks noChangeArrowheads="1"/>
              </p:cNvSpPr>
              <p:nvPr/>
            </p:nvSpPr>
            <p:spPr bwMode="auto">
              <a:xfrm>
                <a:off x="0" y="7509"/>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21	</a:t>
                </a:r>
                <a:r>
                  <a:rPr lang="en-US" sz="1200" b="1">
                    <a:solidFill>
                      <a:srgbClr val="33CC33"/>
                    </a:solidFill>
                    <a:latin typeface="Courier New" pitchFamily="49" charset="0"/>
                    <a:cs typeface="Times New Roman" pitchFamily="18" charset="0"/>
                  </a:rPr>
                  <a:t>// Definition of function quotient. Demonstrates throwing </a:t>
                </a:r>
                <a:endParaRPr lang="en-US" sz="1200" b="1">
                  <a:solidFill>
                    <a:srgbClr val="000000"/>
                  </a:solidFill>
                  <a:latin typeface="Courier New" pitchFamily="49" charset="0"/>
                  <a:cs typeface="Times New Roman" pitchFamily="18" charset="0"/>
                </a:endParaRPr>
              </a:p>
              <a:p>
                <a:pPr eaLnBrk="0" hangingPunct="0">
                  <a:tabLst>
                    <a:tab pos="139700" algn="r"/>
                    <a:tab pos="292100" algn="l"/>
                  </a:tabLst>
                </a:pPr>
                <a:endParaRPr lang="en-US" sz="1200" b="1">
                  <a:latin typeface="Courier New" pitchFamily="49" charset="0"/>
                  <a:cs typeface="Times New Roman" pitchFamily="18" charset="0"/>
                </a:endParaRPr>
              </a:p>
            </p:txBody>
          </p:sp>
        </p:grpSp>
        <p:grpSp>
          <p:nvGrpSpPr>
            <p:cNvPr id="75803" name="Group 25"/>
            <p:cNvGrpSpPr>
              <a:grpSpLocks/>
            </p:cNvGrpSpPr>
            <p:nvPr/>
          </p:nvGrpSpPr>
          <p:grpSpPr bwMode="auto">
            <a:xfrm>
              <a:off x="0" y="7883"/>
              <a:ext cx="3072" cy="374"/>
              <a:chOff x="0" y="7883"/>
              <a:chExt cx="3072" cy="374"/>
            </a:xfrm>
          </p:grpSpPr>
          <p:sp>
            <p:nvSpPr>
              <p:cNvPr id="75825" name="Rectangle 47"/>
              <p:cNvSpPr>
                <a:spLocks noChangeArrowheads="1"/>
              </p:cNvSpPr>
              <p:nvPr/>
            </p:nvSpPr>
            <p:spPr bwMode="auto">
              <a:xfrm>
                <a:off x="0" y="7883"/>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5826" name="Rectangle 48"/>
              <p:cNvSpPr>
                <a:spLocks noChangeArrowheads="1"/>
              </p:cNvSpPr>
              <p:nvPr/>
            </p:nvSpPr>
            <p:spPr bwMode="auto">
              <a:xfrm>
                <a:off x="0" y="7883"/>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22	</a:t>
                </a:r>
                <a:r>
                  <a:rPr lang="en-US" sz="1200" b="1">
                    <a:solidFill>
                      <a:srgbClr val="33CC33"/>
                    </a:solidFill>
                    <a:latin typeface="Courier New" pitchFamily="49" charset="0"/>
                    <a:cs typeface="Times New Roman" pitchFamily="18" charset="0"/>
                  </a:rPr>
                  <a:t>// an exception when a divide-by-zero exception is encountered.</a:t>
                </a:r>
                <a:endParaRPr lang="en-US" sz="1200" b="1">
                  <a:solidFill>
                    <a:srgbClr val="000000"/>
                  </a:solidFill>
                  <a:latin typeface="Courier New" pitchFamily="49" charset="0"/>
                  <a:cs typeface="Times New Roman" pitchFamily="18" charset="0"/>
                </a:endParaRPr>
              </a:p>
              <a:p>
                <a:pPr eaLnBrk="0" hangingPunct="0">
                  <a:tabLst>
                    <a:tab pos="139700" algn="r"/>
                    <a:tab pos="292100" algn="l"/>
                  </a:tabLst>
                </a:pPr>
                <a:endParaRPr lang="en-US" sz="1200" b="1">
                  <a:latin typeface="Courier New" pitchFamily="49" charset="0"/>
                  <a:cs typeface="Times New Roman" pitchFamily="18" charset="0"/>
                </a:endParaRPr>
              </a:p>
            </p:txBody>
          </p:sp>
        </p:grpSp>
        <p:grpSp>
          <p:nvGrpSpPr>
            <p:cNvPr id="75804" name="Group 26"/>
            <p:cNvGrpSpPr>
              <a:grpSpLocks/>
            </p:cNvGrpSpPr>
            <p:nvPr/>
          </p:nvGrpSpPr>
          <p:grpSpPr bwMode="auto">
            <a:xfrm>
              <a:off x="0" y="8257"/>
              <a:ext cx="3072" cy="374"/>
              <a:chOff x="0" y="8257"/>
              <a:chExt cx="3072" cy="374"/>
            </a:xfrm>
          </p:grpSpPr>
          <p:sp>
            <p:nvSpPr>
              <p:cNvPr id="75823" name="Rectangle 45"/>
              <p:cNvSpPr>
                <a:spLocks noChangeArrowheads="1"/>
              </p:cNvSpPr>
              <p:nvPr/>
            </p:nvSpPr>
            <p:spPr bwMode="auto">
              <a:xfrm>
                <a:off x="0" y="8257"/>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5824" name="Rectangle 46"/>
              <p:cNvSpPr>
                <a:spLocks noChangeArrowheads="1"/>
              </p:cNvSpPr>
              <p:nvPr/>
            </p:nvSpPr>
            <p:spPr bwMode="auto">
              <a:xfrm>
                <a:off x="0" y="8257"/>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23	</a:t>
                </a:r>
                <a:r>
                  <a:rPr lang="en-US" sz="1200" b="1">
                    <a:solidFill>
                      <a:srgbClr val="275AFF"/>
                    </a:solidFill>
                    <a:latin typeface="Courier New" pitchFamily="49" charset="0"/>
                    <a:cs typeface="Times New Roman" pitchFamily="18" charset="0"/>
                  </a:rPr>
                  <a:t>double</a:t>
                </a:r>
                <a:r>
                  <a:rPr lang="en-US" sz="1200" b="1">
                    <a:solidFill>
                      <a:srgbClr val="000000"/>
                    </a:solidFill>
                    <a:latin typeface="Courier New" pitchFamily="49" charset="0"/>
                    <a:cs typeface="Times New Roman" pitchFamily="18" charset="0"/>
                  </a:rPr>
                  <a:t> quotient( </a:t>
                </a:r>
                <a:r>
                  <a:rPr lang="en-US" sz="1200" b="1">
                    <a:solidFill>
                      <a:srgbClr val="275AFF"/>
                    </a:solidFill>
                    <a:latin typeface="Courier New" pitchFamily="49" charset="0"/>
                    <a:cs typeface="Times New Roman" pitchFamily="18" charset="0"/>
                  </a:rPr>
                  <a:t>int</a:t>
                </a:r>
                <a:r>
                  <a:rPr lang="en-US" sz="1200" b="1">
                    <a:solidFill>
                      <a:srgbClr val="000000"/>
                    </a:solidFill>
                    <a:latin typeface="Courier New" pitchFamily="49" charset="0"/>
                    <a:cs typeface="Times New Roman" pitchFamily="18" charset="0"/>
                  </a:rPr>
                  <a:t> numerator, </a:t>
                </a:r>
                <a:r>
                  <a:rPr lang="en-US" sz="1200" b="1">
                    <a:solidFill>
                      <a:srgbClr val="275AFF"/>
                    </a:solidFill>
                    <a:latin typeface="Courier New" pitchFamily="49" charset="0"/>
                    <a:cs typeface="Times New Roman" pitchFamily="18" charset="0"/>
                  </a:rPr>
                  <a:t>int</a:t>
                </a:r>
                <a:r>
                  <a:rPr lang="en-US" sz="1200" b="1">
                    <a:solidFill>
                      <a:srgbClr val="000000"/>
                    </a:solidFill>
                    <a:latin typeface="Courier New" pitchFamily="49" charset="0"/>
                    <a:cs typeface="Times New Roman" pitchFamily="18" charset="0"/>
                  </a:rPr>
                  <a:t> denominator )</a:t>
                </a:r>
              </a:p>
              <a:p>
                <a:pPr eaLnBrk="0" hangingPunct="0">
                  <a:tabLst>
                    <a:tab pos="139700" algn="r"/>
                    <a:tab pos="292100" algn="l"/>
                  </a:tabLst>
                </a:pPr>
                <a:endParaRPr lang="en-US" sz="1200" b="1">
                  <a:latin typeface="Courier New" pitchFamily="49" charset="0"/>
                  <a:cs typeface="Times New Roman" pitchFamily="18" charset="0"/>
                </a:endParaRPr>
              </a:p>
            </p:txBody>
          </p:sp>
        </p:grpSp>
        <p:grpSp>
          <p:nvGrpSpPr>
            <p:cNvPr id="75805" name="Group 27"/>
            <p:cNvGrpSpPr>
              <a:grpSpLocks/>
            </p:cNvGrpSpPr>
            <p:nvPr/>
          </p:nvGrpSpPr>
          <p:grpSpPr bwMode="auto">
            <a:xfrm>
              <a:off x="0" y="8631"/>
              <a:ext cx="3072" cy="374"/>
              <a:chOff x="0" y="8631"/>
              <a:chExt cx="3072" cy="374"/>
            </a:xfrm>
          </p:grpSpPr>
          <p:sp>
            <p:nvSpPr>
              <p:cNvPr id="75821" name="Rectangle 43"/>
              <p:cNvSpPr>
                <a:spLocks noChangeArrowheads="1"/>
              </p:cNvSpPr>
              <p:nvPr/>
            </p:nvSpPr>
            <p:spPr bwMode="auto">
              <a:xfrm>
                <a:off x="0" y="8631"/>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5822" name="Rectangle 44"/>
              <p:cNvSpPr>
                <a:spLocks noChangeArrowheads="1"/>
              </p:cNvSpPr>
              <p:nvPr/>
            </p:nvSpPr>
            <p:spPr bwMode="auto">
              <a:xfrm>
                <a:off x="0" y="8631"/>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24	</a:t>
                </a:r>
                <a:r>
                  <a:rPr lang="en-US" sz="1200" b="1">
                    <a:solidFill>
                      <a:srgbClr val="000000"/>
                    </a:solidFill>
                    <a:latin typeface="Courier New" pitchFamily="49" charset="0"/>
                    <a:cs typeface="Times New Roman" pitchFamily="18" charset="0"/>
                  </a:rPr>
                  <a:t>{</a:t>
                </a:r>
              </a:p>
              <a:p>
                <a:pPr eaLnBrk="0" hangingPunct="0">
                  <a:tabLst>
                    <a:tab pos="139700" algn="r"/>
                    <a:tab pos="292100" algn="l"/>
                  </a:tabLst>
                </a:pPr>
                <a:endParaRPr lang="en-US" sz="1200" b="1">
                  <a:latin typeface="Courier New" pitchFamily="49" charset="0"/>
                  <a:cs typeface="Times New Roman" pitchFamily="18" charset="0"/>
                </a:endParaRPr>
              </a:p>
            </p:txBody>
          </p:sp>
        </p:grpSp>
        <p:grpSp>
          <p:nvGrpSpPr>
            <p:cNvPr id="75806" name="Group 28"/>
            <p:cNvGrpSpPr>
              <a:grpSpLocks/>
            </p:cNvGrpSpPr>
            <p:nvPr/>
          </p:nvGrpSpPr>
          <p:grpSpPr bwMode="auto">
            <a:xfrm>
              <a:off x="0" y="9005"/>
              <a:ext cx="3072" cy="374"/>
              <a:chOff x="0" y="9005"/>
              <a:chExt cx="3072" cy="374"/>
            </a:xfrm>
          </p:grpSpPr>
          <p:sp>
            <p:nvSpPr>
              <p:cNvPr id="75819" name="Rectangle 41"/>
              <p:cNvSpPr>
                <a:spLocks noChangeArrowheads="1"/>
              </p:cNvSpPr>
              <p:nvPr/>
            </p:nvSpPr>
            <p:spPr bwMode="auto">
              <a:xfrm>
                <a:off x="0" y="9005"/>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5820" name="Rectangle 42"/>
              <p:cNvSpPr>
                <a:spLocks noChangeArrowheads="1"/>
              </p:cNvSpPr>
              <p:nvPr/>
            </p:nvSpPr>
            <p:spPr bwMode="auto">
              <a:xfrm>
                <a:off x="0" y="9005"/>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25	</a:t>
                </a:r>
                <a:r>
                  <a:rPr lang="en-US" sz="1200" b="1">
                    <a:solidFill>
                      <a:srgbClr val="000000"/>
                    </a:solidFill>
                    <a:latin typeface="Courier New" pitchFamily="49" charset="0"/>
                    <a:cs typeface="Times New Roman" pitchFamily="18" charset="0"/>
                  </a:rPr>
                  <a:t>   </a:t>
                </a:r>
                <a:r>
                  <a:rPr lang="en-US" sz="1200" b="1">
                    <a:solidFill>
                      <a:srgbClr val="275AFF"/>
                    </a:solidFill>
                    <a:latin typeface="Courier New" pitchFamily="49" charset="0"/>
                    <a:cs typeface="Times New Roman" pitchFamily="18" charset="0"/>
                  </a:rPr>
                  <a:t>if</a:t>
                </a:r>
                <a:r>
                  <a:rPr lang="en-US" sz="1200" b="1">
                    <a:solidFill>
                      <a:srgbClr val="000000"/>
                    </a:solidFill>
                    <a:latin typeface="Courier New" pitchFamily="49" charset="0"/>
                    <a:cs typeface="Times New Roman" pitchFamily="18" charset="0"/>
                  </a:rPr>
                  <a:t> ( denominator == 0 )</a:t>
                </a:r>
              </a:p>
              <a:p>
                <a:pPr eaLnBrk="0" hangingPunct="0">
                  <a:tabLst>
                    <a:tab pos="139700" algn="r"/>
                    <a:tab pos="292100" algn="l"/>
                  </a:tabLst>
                </a:pPr>
                <a:endParaRPr lang="en-US" sz="1200" b="1">
                  <a:latin typeface="Courier New" pitchFamily="49" charset="0"/>
                  <a:cs typeface="Times New Roman" pitchFamily="18" charset="0"/>
                </a:endParaRPr>
              </a:p>
            </p:txBody>
          </p:sp>
        </p:grpSp>
        <p:grpSp>
          <p:nvGrpSpPr>
            <p:cNvPr id="75807" name="Group 29"/>
            <p:cNvGrpSpPr>
              <a:grpSpLocks/>
            </p:cNvGrpSpPr>
            <p:nvPr/>
          </p:nvGrpSpPr>
          <p:grpSpPr bwMode="auto">
            <a:xfrm>
              <a:off x="0" y="9379"/>
              <a:ext cx="3072" cy="374"/>
              <a:chOff x="0" y="9379"/>
              <a:chExt cx="3072" cy="374"/>
            </a:xfrm>
          </p:grpSpPr>
          <p:sp>
            <p:nvSpPr>
              <p:cNvPr id="75817" name="Rectangle 39"/>
              <p:cNvSpPr>
                <a:spLocks noChangeArrowheads="1"/>
              </p:cNvSpPr>
              <p:nvPr/>
            </p:nvSpPr>
            <p:spPr bwMode="auto">
              <a:xfrm>
                <a:off x="0" y="9379"/>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5818" name="Rectangle 40"/>
              <p:cNvSpPr>
                <a:spLocks noChangeArrowheads="1"/>
              </p:cNvSpPr>
              <p:nvPr/>
            </p:nvSpPr>
            <p:spPr bwMode="auto">
              <a:xfrm>
                <a:off x="0" y="9379"/>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26	</a:t>
                </a:r>
                <a:r>
                  <a:rPr lang="en-US" sz="1200" b="1">
                    <a:solidFill>
                      <a:srgbClr val="000000"/>
                    </a:solidFill>
                    <a:latin typeface="Courier New" pitchFamily="49" charset="0"/>
                    <a:cs typeface="Times New Roman" pitchFamily="18" charset="0"/>
                  </a:rPr>
                  <a:t>      </a:t>
                </a:r>
                <a:r>
                  <a:rPr lang="en-US" sz="1200" b="1">
                    <a:solidFill>
                      <a:srgbClr val="275AFF"/>
                    </a:solidFill>
                    <a:latin typeface="Courier New" pitchFamily="49" charset="0"/>
                    <a:cs typeface="Times New Roman" pitchFamily="18" charset="0"/>
                  </a:rPr>
                  <a:t>throw</a:t>
                </a:r>
                <a:r>
                  <a:rPr lang="en-US" sz="1200" b="1">
                    <a:solidFill>
                      <a:srgbClr val="000000"/>
                    </a:solidFill>
                    <a:latin typeface="Courier New" pitchFamily="49" charset="0"/>
                    <a:cs typeface="Times New Roman" pitchFamily="18" charset="0"/>
                  </a:rPr>
                  <a:t> DivideByZeroException();</a:t>
                </a:r>
              </a:p>
              <a:p>
                <a:pPr eaLnBrk="0" hangingPunct="0">
                  <a:tabLst>
                    <a:tab pos="139700" algn="r"/>
                    <a:tab pos="292100" algn="l"/>
                  </a:tabLst>
                </a:pPr>
                <a:endParaRPr lang="en-US" sz="1200" b="1">
                  <a:latin typeface="Courier New" pitchFamily="49" charset="0"/>
                  <a:cs typeface="Times New Roman" pitchFamily="18" charset="0"/>
                </a:endParaRPr>
              </a:p>
            </p:txBody>
          </p:sp>
        </p:grpSp>
        <p:grpSp>
          <p:nvGrpSpPr>
            <p:cNvPr id="75808" name="Group 30"/>
            <p:cNvGrpSpPr>
              <a:grpSpLocks/>
            </p:cNvGrpSpPr>
            <p:nvPr/>
          </p:nvGrpSpPr>
          <p:grpSpPr bwMode="auto">
            <a:xfrm>
              <a:off x="0" y="9753"/>
              <a:ext cx="3072" cy="374"/>
              <a:chOff x="0" y="9753"/>
              <a:chExt cx="3072" cy="374"/>
            </a:xfrm>
          </p:grpSpPr>
          <p:sp>
            <p:nvSpPr>
              <p:cNvPr id="75815" name="Rectangle 37"/>
              <p:cNvSpPr>
                <a:spLocks noChangeArrowheads="1"/>
              </p:cNvSpPr>
              <p:nvPr/>
            </p:nvSpPr>
            <p:spPr bwMode="auto">
              <a:xfrm>
                <a:off x="0" y="9753"/>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5816" name="Rectangle 38"/>
              <p:cNvSpPr>
                <a:spLocks noChangeArrowheads="1"/>
              </p:cNvSpPr>
              <p:nvPr/>
            </p:nvSpPr>
            <p:spPr bwMode="auto">
              <a:xfrm>
                <a:off x="0" y="9753"/>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27	</a:t>
                </a:r>
                <a:endParaRPr lang="en-US" sz="1200" b="1">
                  <a:solidFill>
                    <a:srgbClr val="000000"/>
                  </a:solidFill>
                  <a:latin typeface="Courier New" pitchFamily="49" charset="0"/>
                  <a:cs typeface="Times New Roman" pitchFamily="18" charset="0"/>
                </a:endParaRPr>
              </a:p>
              <a:p>
                <a:pPr eaLnBrk="0" hangingPunct="0">
                  <a:tabLst>
                    <a:tab pos="139700" algn="r"/>
                    <a:tab pos="292100" algn="l"/>
                  </a:tabLst>
                </a:pPr>
                <a:endParaRPr lang="en-US" sz="1200" b="1">
                  <a:latin typeface="Courier New" pitchFamily="49" charset="0"/>
                  <a:cs typeface="Times New Roman" pitchFamily="18" charset="0"/>
                </a:endParaRPr>
              </a:p>
            </p:txBody>
          </p:sp>
        </p:grpSp>
        <p:grpSp>
          <p:nvGrpSpPr>
            <p:cNvPr id="75809" name="Group 31"/>
            <p:cNvGrpSpPr>
              <a:grpSpLocks/>
            </p:cNvGrpSpPr>
            <p:nvPr/>
          </p:nvGrpSpPr>
          <p:grpSpPr bwMode="auto">
            <a:xfrm>
              <a:off x="0" y="10127"/>
              <a:ext cx="3072" cy="374"/>
              <a:chOff x="0" y="10127"/>
              <a:chExt cx="3072" cy="374"/>
            </a:xfrm>
          </p:grpSpPr>
          <p:sp>
            <p:nvSpPr>
              <p:cNvPr id="75813" name="Rectangle 35"/>
              <p:cNvSpPr>
                <a:spLocks noChangeArrowheads="1"/>
              </p:cNvSpPr>
              <p:nvPr/>
            </p:nvSpPr>
            <p:spPr bwMode="auto">
              <a:xfrm>
                <a:off x="0" y="10127"/>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5814" name="Rectangle 36"/>
              <p:cNvSpPr>
                <a:spLocks noChangeArrowheads="1"/>
              </p:cNvSpPr>
              <p:nvPr/>
            </p:nvSpPr>
            <p:spPr bwMode="auto">
              <a:xfrm>
                <a:off x="0" y="10127"/>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28	</a:t>
                </a:r>
                <a:r>
                  <a:rPr lang="en-US" sz="1200" b="1">
                    <a:solidFill>
                      <a:srgbClr val="000000"/>
                    </a:solidFill>
                    <a:latin typeface="Courier New" pitchFamily="49" charset="0"/>
                    <a:cs typeface="Times New Roman" pitchFamily="18" charset="0"/>
                  </a:rPr>
                  <a:t>   </a:t>
                </a:r>
                <a:r>
                  <a:rPr lang="en-US" sz="1200" b="1">
                    <a:solidFill>
                      <a:srgbClr val="275AFF"/>
                    </a:solidFill>
                    <a:latin typeface="Courier New" pitchFamily="49" charset="0"/>
                    <a:cs typeface="Times New Roman" pitchFamily="18" charset="0"/>
                  </a:rPr>
                  <a:t>return static_cast</a:t>
                </a:r>
                <a:r>
                  <a:rPr lang="en-US" sz="1200" b="1">
                    <a:solidFill>
                      <a:srgbClr val="000000"/>
                    </a:solidFill>
                    <a:latin typeface="Courier New" pitchFamily="49" charset="0"/>
                    <a:cs typeface="Times New Roman" pitchFamily="18" charset="0"/>
                  </a:rPr>
                  <a:t>&lt; </a:t>
                </a:r>
                <a:r>
                  <a:rPr lang="en-US" sz="1200" b="1">
                    <a:solidFill>
                      <a:srgbClr val="275AFF"/>
                    </a:solidFill>
                    <a:latin typeface="Courier New" pitchFamily="49" charset="0"/>
                    <a:cs typeface="Times New Roman" pitchFamily="18" charset="0"/>
                  </a:rPr>
                  <a:t>double</a:t>
                </a:r>
                <a:r>
                  <a:rPr lang="en-US" sz="1200" b="1">
                    <a:solidFill>
                      <a:srgbClr val="000000"/>
                    </a:solidFill>
                    <a:latin typeface="Courier New" pitchFamily="49" charset="0"/>
                    <a:cs typeface="Times New Roman" pitchFamily="18" charset="0"/>
                  </a:rPr>
                  <a:t> &gt; ( numerator ) / denominator;</a:t>
                </a:r>
              </a:p>
              <a:p>
                <a:pPr eaLnBrk="0" hangingPunct="0">
                  <a:tabLst>
                    <a:tab pos="139700" algn="r"/>
                    <a:tab pos="292100" algn="l"/>
                  </a:tabLst>
                </a:pPr>
                <a:endParaRPr lang="en-US" sz="1200" b="1">
                  <a:latin typeface="Courier New" pitchFamily="49" charset="0"/>
                  <a:cs typeface="Times New Roman" pitchFamily="18" charset="0"/>
                </a:endParaRPr>
              </a:p>
            </p:txBody>
          </p:sp>
        </p:grpSp>
        <p:grpSp>
          <p:nvGrpSpPr>
            <p:cNvPr id="75810" name="Group 32"/>
            <p:cNvGrpSpPr>
              <a:grpSpLocks/>
            </p:cNvGrpSpPr>
            <p:nvPr/>
          </p:nvGrpSpPr>
          <p:grpSpPr bwMode="auto">
            <a:xfrm>
              <a:off x="0" y="10501"/>
              <a:ext cx="3072" cy="374"/>
              <a:chOff x="0" y="10501"/>
              <a:chExt cx="3072" cy="374"/>
            </a:xfrm>
          </p:grpSpPr>
          <p:sp>
            <p:nvSpPr>
              <p:cNvPr id="75811" name="Rectangle 33"/>
              <p:cNvSpPr>
                <a:spLocks noChangeArrowheads="1"/>
              </p:cNvSpPr>
              <p:nvPr/>
            </p:nvSpPr>
            <p:spPr bwMode="auto">
              <a:xfrm>
                <a:off x="0" y="10501"/>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5812" name="Rectangle 34"/>
              <p:cNvSpPr>
                <a:spLocks noChangeArrowheads="1"/>
              </p:cNvSpPr>
              <p:nvPr/>
            </p:nvSpPr>
            <p:spPr bwMode="auto">
              <a:xfrm>
                <a:off x="0" y="10501"/>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29	</a:t>
                </a:r>
                <a:r>
                  <a:rPr lang="en-US" sz="1200" b="1">
                    <a:solidFill>
                      <a:srgbClr val="000000"/>
                    </a:solidFill>
                    <a:latin typeface="Courier New" pitchFamily="49" charset="0"/>
                    <a:cs typeface="Times New Roman" pitchFamily="18" charset="0"/>
                  </a:rPr>
                  <a:t>}</a:t>
                </a:r>
              </a:p>
              <a:p>
                <a:pPr eaLnBrk="0" hangingPunct="0">
                  <a:tabLst>
                    <a:tab pos="139700" algn="r"/>
                    <a:tab pos="292100" algn="l"/>
                  </a:tabLst>
                </a:pPr>
                <a:endParaRPr lang="en-US" sz="1200" b="1">
                  <a:latin typeface="Courier New" pitchFamily="49" charset="0"/>
                  <a:cs typeface="Times New Roman" pitchFamily="18" charset="0"/>
                </a:endParaRPr>
              </a:p>
            </p:txBody>
          </p:sp>
        </p:grpSp>
      </p:grpSp>
      <p:sp>
        <p:nvSpPr>
          <p:cNvPr id="92" name="Rectangle 2"/>
          <p:cNvSpPr txBox="1">
            <a:spLocks noChangeArrowheads="1"/>
          </p:cNvSpPr>
          <p:nvPr/>
        </p:nvSpPr>
        <p:spPr>
          <a:xfrm>
            <a:off x="7239000" y="152400"/>
            <a:ext cx="1905000" cy="6705600"/>
          </a:xfrm>
          <a:prstGeom prst="rect">
            <a:avLst/>
          </a:prstGeom>
        </p:spPr>
        <p:txBody>
          <a:bodyPr/>
          <a:lstStyle/>
          <a:p>
            <a:pPr marL="342900" indent="-342900">
              <a:spcBef>
                <a:spcPct val="20000"/>
              </a:spcBef>
              <a:buFontTx/>
              <a:buChar char="•"/>
              <a:defRPr/>
            </a:pPr>
            <a:endParaRPr lang="en-US" sz="3200" kern="0" dirty="0">
              <a:latin typeface="+mn-lt"/>
            </a:endParaRPr>
          </a:p>
          <a:p>
            <a:pPr marL="342900" indent="-342900">
              <a:spcBef>
                <a:spcPct val="20000"/>
              </a:spcBef>
              <a:defRPr/>
            </a:pPr>
            <a:r>
              <a:rPr lang="tr-TR" sz="2000" b="1" kern="0" dirty="0">
                <a:latin typeface="+mn-lt"/>
              </a:rPr>
              <a:t>EXAMPLE</a:t>
            </a:r>
          </a:p>
          <a:p>
            <a:pPr marL="342900" indent="-342900">
              <a:spcBef>
                <a:spcPct val="20000"/>
              </a:spcBef>
              <a:buFont typeface="Arial" pitchFamily="34" charset="0"/>
              <a:buChar char="•"/>
              <a:defRPr/>
            </a:pPr>
            <a:r>
              <a:rPr lang="en-US" sz="2000" kern="0" dirty="0">
                <a:latin typeface="+mn-lt"/>
              </a:rPr>
              <a:t>Class definition</a:t>
            </a:r>
          </a:p>
          <a:p>
            <a:pPr marL="342900" indent="-342900">
              <a:spcBef>
                <a:spcPct val="20000"/>
              </a:spcBef>
              <a:buFont typeface="Arial" pitchFamily="34" charset="0"/>
              <a:buChar char="•"/>
              <a:defRPr/>
            </a:pPr>
            <a:endParaRPr lang="en-US" sz="2000" kern="0" dirty="0">
              <a:latin typeface="+mn-lt"/>
            </a:endParaRPr>
          </a:p>
          <a:p>
            <a:pPr marL="342900" indent="-342900">
              <a:spcBef>
                <a:spcPct val="20000"/>
              </a:spcBef>
              <a:buFont typeface="Arial" pitchFamily="34" charset="0"/>
              <a:buChar char="•"/>
              <a:defRPr/>
            </a:pPr>
            <a:r>
              <a:rPr lang="en-US" sz="2000" kern="0" dirty="0">
                <a:latin typeface="+mn-lt"/>
              </a:rPr>
              <a:t>Function definition</a:t>
            </a:r>
          </a:p>
        </p:txBody>
      </p:sp>
    </p:spTree>
    <p:extLst>
      <p:ext uri="{BB962C8B-B14F-4D97-AF65-F5344CB8AC3E}">
        <p14:creationId xmlns:p14="http://schemas.microsoft.com/office/powerpoint/2010/main" val="135358551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Footer Placeholder 1"/>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400" smtClean="0"/>
              <a:t>CENG 213 Data Structures</a:t>
            </a:r>
          </a:p>
        </p:txBody>
      </p:sp>
      <p:sp>
        <p:nvSpPr>
          <p:cNvPr id="76803" name="Slide Number Placeholder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E8E116EC-17B4-45B6-8883-DD04FBC0BE65}" type="slidenum">
              <a:rPr lang="en-US" sz="1400" smtClean="0"/>
              <a:pPr eaLnBrk="1" hangingPunct="1"/>
              <a:t>18</a:t>
            </a:fld>
            <a:endParaRPr lang="en-US" sz="1400" smtClean="0"/>
          </a:p>
        </p:txBody>
      </p:sp>
      <p:grpSp>
        <p:nvGrpSpPr>
          <p:cNvPr id="76804" name="Group 3"/>
          <p:cNvGrpSpPr>
            <a:grpSpLocks/>
          </p:cNvGrpSpPr>
          <p:nvPr/>
        </p:nvGrpSpPr>
        <p:grpSpPr bwMode="auto">
          <a:xfrm>
            <a:off x="304800" y="0"/>
            <a:ext cx="6781800" cy="6858000"/>
            <a:chOff x="0" y="0"/>
            <a:chExt cx="3072" cy="10472"/>
          </a:xfrm>
        </p:grpSpPr>
        <p:grpSp>
          <p:nvGrpSpPr>
            <p:cNvPr id="76806" name="Group 4"/>
            <p:cNvGrpSpPr>
              <a:grpSpLocks/>
            </p:cNvGrpSpPr>
            <p:nvPr/>
          </p:nvGrpSpPr>
          <p:grpSpPr bwMode="auto">
            <a:xfrm>
              <a:off x="0" y="0"/>
              <a:ext cx="3072" cy="374"/>
              <a:chOff x="0" y="0"/>
              <a:chExt cx="3072" cy="374"/>
            </a:xfrm>
          </p:grpSpPr>
          <p:sp>
            <p:nvSpPr>
              <p:cNvPr id="76888" name="Rectangle 86"/>
              <p:cNvSpPr>
                <a:spLocks noChangeArrowheads="1"/>
              </p:cNvSpPr>
              <p:nvPr/>
            </p:nvSpPr>
            <p:spPr bwMode="auto">
              <a:xfrm>
                <a:off x="0" y="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6889" name="Rectangle 87"/>
              <p:cNvSpPr>
                <a:spLocks noChangeArrowheads="1"/>
              </p:cNvSpPr>
              <p:nvPr/>
            </p:nvSpPr>
            <p:spPr bwMode="auto">
              <a:xfrm>
                <a:off x="0" y="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30	</a:t>
                </a:r>
                <a:endParaRPr lang="en-US" sz="1200" b="1">
                  <a:solidFill>
                    <a:srgbClr val="000000"/>
                  </a:solidFill>
                  <a:latin typeface="Courier New" pitchFamily="49" charset="0"/>
                  <a:cs typeface="Times New Roman" pitchFamily="18" charset="0"/>
                </a:endParaRPr>
              </a:p>
              <a:p>
                <a:pPr eaLnBrk="0" hangingPunct="0">
                  <a:tabLst>
                    <a:tab pos="139700" algn="r"/>
                    <a:tab pos="292100" algn="l"/>
                  </a:tabLst>
                </a:pPr>
                <a:endParaRPr lang="en-US" sz="1200" b="1">
                  <a:latin typeface="Courier New" pitchFamily="49" charset="0"/>
                  <a:cs typeface="Times New Roman" pitchFamily="18" charset="0"/>
                </a:endParaRPr>
              </a:p>
            </p:txBody>
          </p:sp>
        </p:grpSp>
        <p:grpSp>
          <p:nvGrpSpPr>
            <p:cNvPr id="76807" name="Group 5"/>
            <p:cNvGrpSpPr>
              <a:grpSpLocks/>
            </p:cNvGrpSpPr>
            <p:nvPr/>
          </p:nvGrpSpPr>
          <p:grpSpPr bwMode="auto">
            <a:xfrm>
              <a:off x="0" y="374"/>
              <a:ext cx="3072" cy="374"/>
              <a:chOff x="0" y="374"/>
              <a:chExt cx="3072" cy="374"/>
            </a:xfrm>
          </p:grpSpPr>
          <p:sp>
            <p:nvSpPr>
              <p:cNvPr id="76886" name="Rectangle 84"/>
              <p:cNvSpPr>
                <a:spLocks noChangeArrowheads="1"/>
              </p:cNvSpPr>
              <p:nvPr/>
            </p:nvSpPr>
            <p:spPr bwMode="auto">
              <a:xfrm>
                <a:off x="0" y="37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6887" name="Rectangle 85"/>
              <p:cNvSpPr>
                <a:spLocks noChangeArrowheads="1"/>
              </p:cNvSpPr>
              <p:nvPr/>
            </p:nvSpPr>
            <p:spPr bwMode="auto">
              <a:xfrm>
                <a:off x="0" y="37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31	</a:t>
                </a:r>
                <a:r>
                  <a:rPr lang="en-US" sz="1200" b="1">
                    <a:solidFill>
                      <a:srgbClr val="33CC33"/>
                    </a:solidFill>
                    <a:latin typeface="Courier New" pitchFamily="49" charset="0"/>
                    <a:cs typeface="Times New Roman" pitchFamily="18" charset="0"/>
                  </a:rPr>
                  <a:t>// Driver program</a:t>
                </a:r>
                <a:endParaRPr lang="en-US" sz="1200" b="1">
                  <a:solidFill>
                    <a:srgbClr val="000000"/>
                  </a:solidFill>
                  <a:latin typeface="Courier New" pitchFamily="49" charset="0"/>
                  <a:cs typeface="Times New Roman" pitchFamily="18" charset="0"/>
                </a:endParaRPr>
              </a:p>
              <a:p>
                <a:pPr eaLnBrk="0" hangingPunct="0">
                  <a:tabLst>
                    <a:tab pos="139700" algn="r"/>
                    <a:tab pos="292100" algn="l"/>
                  </a:tabLst>
                </a:pPr>
                <a:endParaRPr lang="en-US" sz="1200" b="1">
                  <a:latin typeface="Courier New" pitchFamily="49" charset="0"/>
                  <a:cs typeface="Times New Roman" pitchFamily="18" charset="0"/>
                </a:endParaRPr>
              </a:p>
            </p:txBody>
          </p:sp>
        </p:grpSp>
        <p:grpSp>
          <p:nvGrpSpPr>
            <p:cNvPr id="76808" name="Group 6"/>
            <p:cNvGrpSpPr>
              <a:grpSpLocks/>
            </p:cNvGrpSpPr>
            <p:nvPr/>
          </p:nvGrpSpPr>
          <p:grpSpPr bwMode="auto">
            <a:xfrm>
              <a:off x="0" y="748"/>
              <a:ext cx="3072" cy="374"/>
              <a:chOff x="0" y="748"/>
              <a:chExt cx="3072" cy="374"/>
            </a:xfrm>
          </p:grpSpPr>
          <p:sp>
            <p:nvSpPr>
              <p:cNvPr id="76884" name="Rectangle 82"/>
              <p:cNvSpPr>
                <a:spLocks noChangeArrowheads="1"/>
              </p:cNvSpPr>
              <p:nvPr/>
            </p:nvSpPr>
            <p:spPr bwMode="auto">
              <a:xfrm>
                <a:off x="0" y="74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6885" name="Rectangle 83"/>
              <p:cNvSpPr>
                <a:spLocks noChangeArrowheads="1"/>
              </p:cNvSpPr>
              <p:nvPr/>
            </p:nvSpPr>
            <p:spPr bwMode="auto">
              <a:xfrm>
                <a:off x="0" y="74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32	</a:t>
                </a:r>
                <a:r>
                  <a:rPr lang="en-US" sz="1200" b="1">
                    <a:solidFill>
                      <a:srgbClr val="275AFF"/>
                    </a:solidFill>
                    <a:latin typeface="Courier New" pitchFamily="49" charset="0"/>
                    <a:cs typeface="Times New Roman" pitchFamily="18" charset="0"/>
                  </a:rPr>
                  <a:t>int</a:t>
                </a:r>
                <a:r>
                  <a:rPr lang="en-US" sz="1200" b="1">
                    <a:solidFill>
                      <a:srgbClr val="000000"/>
                    </a:solidFill>
                    <a:latin typeface="Courier New" pitchFamily="49" charset="0"/>
                    <a:cs typeface="Times New Roman" pitchFamily="18" charset="0"/>
                  </a:rPr>
                  <a:t> main()</a:t>
                </a:r>
              </a:p>
              <a:p>
                <a:pPr eaLnBrk="0" hangingPunct="0">
                  <a:tabLst>
                    <a:tab pos="139700" algn="r"/>
                    <a:tab pos="292100" algn="l"/>
                  </a:tabLst>
                </a:pPr>
                <a:endParaRPr lang="en-US" sz="1200" b="1">
                  <a:latin typeface="Courier New" pitchFamily="49" charset="0"/>
                  <a:cs typeface="Times New Roman" pitchFamily="18" charset="0"/>
                </a:endParaRPr>
              </a:p>
            </p:txBody>
          </p:sp>
        </p:grpSp>
        <p:grpSp>
          <p:nvGrpSpPr>
            <p:cNvPr id="76809" name="Group 7"/>
            <p:cNvGrpSpPr>
              <a:grpSpLocks/>
            </p:cNvGrpSpPr>
            <p:nvPr/>
          </p:nvGrpSpPr>
          <p:grpSpPr bwMode="auto">
            <a:xfrm>
              <a:off x="0" y="1122"/>
              <a:ext cx="3072" cy="374"/>
              <a:chOff x="0" y="1122"/>
              <a:chExt cx="3072" cy="374"/>
            </a:xfrm>
          </p:grpSpPr>
          <p:sp>
            <p:nvSpPr>
              <p:cNvPr id="76882" name="Rectangle 80"/>
              <p:cNvSpPr>
                <a:spLocks noChangeArrowheads="1"/>
              </p:cNvSpPr>
              <p:nvPr/>
            </p:nvSpPr>
            <p:spPr bwMode="auto">
              <a:xfrm>
                <a:off x="0" y="112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6883" name="Rectangle 81"/>
              <p:cNvSpPr>
                <a:spLocks noChangeArrowheads="1"/>
              </p:cNvSpPr>
              <p:nvPr/>
            </p:nvSpPr>
            <p:spPr bwMode="auto">
              <a:xfrm>
                <a:off x="0" y="112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33	</a:t>
                </a:r>
                <a:r>
                  <a:rPr lang="en-US" sz="1200" b="1">
                    <a:solidFill>
                      <a:srgbClr val="000000"/>
                    </a:solidFill>
                    <a:latin typeface="Courier New" pitchFamily="49" charset="0"/>
                    <a:cs typeface="Times New Roman" pitchFamily="18" charset="0"/>
                  </a:rPr>
                  <a:t>{</a:t>
                </a:r>
              </a:p>
              <a:p>
                <a:pPr eaLnBrk="0" hangingPunct="0">
                  <a:tabLst>
                    <a:tab pos="139700" algn="r"/>
                    <a:tab pos="292100" algn="l"/>
                  </a:tabLst>
                </a:pPr>
                <a:endParaRPr lang="en-US" sz="1200" b="1">
                  <a:latin typeface="Courier New" pitchFamily="49" charset="0"/>
                  <a:cs typeface="Times New Roman" pitchFamily="18" charset="0"/>
                </a:endParaRPr>
              </a:p>
            </p:txBody>
          </p:sp>
        </p:grpSp>
        <p:grpSp>
          <p:nvGrpSpPr>
            <p:cNvPr id="76810" name="Group 8"/>
            <p:cNvGrpSpPr>
              <a:grpSpLocks/>
            </p:cNvGrpSpPr>
            <p:nvPr/>
          </p:nvGrpSpPr>
          <p:grpSpPr bwMode="auto">
            <a:xfrm>
              <a:off x="0" y="1496"/>
              <a:ext cx="3072" cy="374"/>
              <a:chOff x="0" y="1496"/>
              <a:chExt cx="3072" cy="374"/>
            </a:xfrm>
          </p:grpSpPr>
          <p:sp>
            <p:nvSpPr>
              <p:cNvPr id="76880" name="Rectangle 78"/>
              <p:cNvSpPr>
                <a:spLocks noChangeArrowheads="1"/>
              </p:cNvSpPr>
              <p:nvPr/>
            </p:nvSpPr>
            <p:spPr bwMode="auto">
              <a:xfrm>
                <a:off x="0" y="149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6881" name="Rectangle 79"/>
              <p:cNvSpPr>
                <a:spLocks noChangeArrowheads="1"/>
              </p:cNvSpPr>
              <p:nvPr/>
            </p:nvSpPr>
            <p:spPr bwMode="auto">
              <a:xfrm>
                <a:off x="0" y="149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34	</a:t>
                </a:r>
                <a:r>
                  <a:rPr lang="en-US" sz="1200" b="1">
                    <a:solidFill>
                      <a:srgbClr val="000000"/>
                    </a:solidFill>
                    <a:latin typeface="Courier New" pitchFamily="49" charset="0"/>
                    <a:cs typeface="Times New Roman" pitchFamily="18" charset="0"/>
                  </a:rPr>
                  <a:t>   </a:t>
                </a:r>
                <a:r>
                  <a:rPr lang="en-US" sz="1200" b="1">
                    <a:solidFill>
                      <a:srgbClr val="275AFF"/>
                    </a:solidFill>
                    <a:latin typeface="Courier New" pitchFamily="49" charset="0"/>
                    <a:cs typeface="Times New Roman" pitchFamily="18" charset="0"/>
                  </a:rPr>
                  <a:t>int</a:t>
                </a:r>
                <a:r>
                  <a:rPr lang="en-US" sz="1200" b="1">
                    <a:solidFill>
                      <a:srgbClr val="000000"/>
                    </a:solidFill>
                    <a:latin typeface="Courier New" pitchFamily="49" charset="0"/>
                    <a:cs typeface="Times New Roman" pitchFamily="18" charset="0"/>
                  </a:rPr>
                  <a:t> number1, number2;</a:t>
                </a:r>
              </a:p>
              <a:p>
                <a:pPr eaLnBrk="0" hangingPunct="0">
                  <a:tabLst>
                    <a:tab pos="139700" algn="r"/>
                    <a:tab pos="292100" algn="l"/>
                  </a:tabLst>
                </a:pPr>
                <a:endParaRPr lang="en-US" sz="1200" b="1">
                  <a:latin typeface="Courier New" pitchFamily="49" charset="0"/>
                  <a:cs typeface="Times New Roman" pitchFamily="18" charset="0"/>
                </a:endParaRPr>
              </a:p>
            </p:txBody>
          </p:sp>
        </p:grpSp>
        <p:grpSp>
          <p:nvGrpSpPr>
            <p:cNvPr id="76811" name="Group 9"/>
            <p:cNvGrpSpPr>
              <a:grpSpLocks/>
            </p:cNvGrpSpPr>
            <p:nvPr/>
          </p:nvGrpSpPr>
          <p:grpSpPr bwMode="auto">
            <a:xfrm>
              <a:off x="0" y="1870"/>
              <a:ext cx="3072" cy="374"/>
              <a:chOff x="0" y="1870"/>
              <a:chExt cx="3072" cy="374"/>
            </a:xfrm>
          </p:grpSpPr>
          <p:sp>
            <p:nvSpPr>
              <p:cNvPr id="76878" name="Rectangle 76"/>
              <p:cNvSpPr>
                <a:spLocks noChangeArrowheads="1"/>
              </p:cNvSpPr>
              <p:nvPr/>
            </p:nvSpPr>
            <p:spPr bwMode="auto">
              <a:xfrm>
                <a:off x="0" y="187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6879" name="Rectangle 77"/>
              <p:cNvSpPr>
                <a:spLocks noChangeArrowheads="1"/>
              </p:cNvSpPr>
              <p:nvPr/>
            </p:nvSpPr>
            <p:spPr bwMode="auto">
              <a:xfrm>
                <a:off x="0" y="187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35	</a:t>
                </a:r>
                <a:r>
                  <a:rPr lang="en-US" sz="1200" b="1">
                    <a:solidFill>
                      <a:srgbClr val="000000"/>
                    </a:solidFill>
                    <a:latin typeface="Courier New" pitchFamily="49" charset="0"/>
                    <a:cs typeface="Times New Roman" pitchFamily="18" charset="0"/>
                  </a:rPr>
                  <a:t>   </a:t>
                </a:r>
                <a:r>
                  <a:rPr lang="en-US" sz="1200" b="1">
                    <a:solidFill>
                      <a:srgbClr val="275AFF"/>
                    </a:solidFill>
                    <a:latin typeface="Courier New" pitchFamily="49" charset="0"/>
                    <a:cs typeface="Times New Roman" pitchFamily="18" charset="0"/>
                  </a:rPr>
                  <a:t>double</a:t>
                </a:r>
                <a:r>
                  <a:rPr lang="en-US" sz="1200" b="1">
                    <a:solidFill>
                      <a:srgbClr val="000000"/>
                    </a:solidFill>
                    <a:latin typeface="Courier New" pitchFamily="49" charset="0"/>
                    <a:cs typeface="Times New Roman" pitchFamily="18" charset="0"/>
                  </a:rPr>
                  <a:t> result;</a:t>
                </a:r>
              </a:p>
              <a:p>
                <a:pPr eaLnBrk="0" hangingPunct="0">
                  <a:tabLst>
                    <a:tab pos="139700" algn="r"/>
                    <a:tab pos="292100" algn="l"/>
                  </a:tabLst>
                </a:pPr>
                <a:endParaRPr lang="en-US" sz="1200" b="1">
                  <a:latin typeface="Courier New" pitchFamily="49" charset="0"/>
                  <a:cs typeface="Times New Roman" pitchFamily="18" charset="0"/>
                </a:endParaRPr>
              </a:p>
            </p:txBody>
          </p:sp>
        </p:grpSp>
        <p:grpSp>
          <p:nvGrpSpPr>
            <p:cNvPr id="76812" name="Group 10"/>
            <p:cNvGrpSpPr>
              <a:grpSpLocks/>
            </p:cNvGrpSpPr>
            <p:nvPr/>
          </p:nvGrpSpPr>
          <p:grpSpPr bwMode="auto">
            <a:xfrm>
              <a:off x="0" y="2244"/>
              <a:ext cx="3072" cy="374"/>
              <a:chOff x="0" y="2244"/>
              <a:chExt cx="3072" cy="374"/>
            </a:xfrm>
          </p:grpSpPr>
          <p:sp>
            <p:nvSpPr>
              <p:cNvPr id="76876" name="Rectangle 74"/>
              <p:cNvSpPr>
                <a:spLocks noChangeArrowheads="1"/>
              </p:cNvSpPr>
              <p:nvPr/>
            </p:nvSpPr>
            <p:spPr bwMode="auto">
              <a:xfrm>
                <a:off x="0" y="224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6877" name="Rectangle 75"/>
              <p:cNvSpPr>
                <a:spLocks noChangeArrowheads="1"/>
              </p:cNvSpPr>
              <p:nvPr/>
            </p:nvSpPr>
            <p:spPr bwMode="auto">
              <a:xfrm>
                <a:off x="0" y="224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36	</a:t>
                </a:r>
                <a:endParaRPr lang="en-US" sz="1200" b="1">
                  <a:solidFill>
                    <a:srgbClr val="000000"/>
                  </a:solidFill>
                  <a:latin typeface="Courier New" pitchFamily="49" charset="0"/>
                  <a:cs typeface="Times New Roman" pitchFamily="18" charset="0"/>
                </a:endParaRPr>
              </a:p>
              <a:p>
                <a:pPr eaLnBrk="0" hangingPunct="0">
                  <a:tabLst>
                    <a:tab pos="139700" algn="r"/>
                    <a:tab pos="292100" algn="l"/>
                  </a:tabLst>
                </a:pPr>
                <a:endParaRPr lang="en-US" sz="1200" b="1">
                  <a:latin typeface="Courier New" pitchFamily="49" charset="0"/>
                  <a:cs typeface="Times New Roman" pitchFamily="18" charset="0"/>
                </a:endParaRPr>
              </a:p>
            </p:txBody>
          </p:sp>
        </p:grpSp>
        <p:grpSp>
          <p:nvGrpSpPr>
            <p:cNvPr id="76813" name="Group 11"/>
            <p:cNvGrpSpPr>
              <a:grpSpLocks/>
            </p:cNvGrpSpPr>
            <p:nvPr/>
          </p:nvGrpSpPr>
          <p:grpSpPr bwMode="auto">
            <a:xfrm>
              <a:off x="0" y="2618"/>
              <a:ext cx="3072" cy="374"/>
              <a:chOff x="0" y="2618"/>
              <a:chExt cx="3072" cy="374"/>
            </a:xfrm>
          </p:grpSpPr>
          <p:sp>
            <p:nvSpPr>
              <p:cNvPr id="76874" name="Rectangle 72"/>
              <p:cNvSpPr>
                <a:spLocks noChangeArrowheads="1"/>
              </p:cNvSpPr>
              <p:nvPr/>
            </p:nvSpPr>
            <p:spPr bwMode="auto">
              <a:xfrm>
                <a:off x="0" y="261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6875" name="Rectangle 73"/>
              <p:cNvSpPr>
                <a:spLocks noChangeArrowheads="1"/>
              </p:cNvSpPr>
              <p:nvPr/>
            </p:nvSpPr>
            <p:spPr bwMode="auto">
              <a:xfrm>
                <a:off x="0" y="261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37	</a:t>
                </a:r>
                <a:r>
                  <a:rPr lang="en-US" sz="1200" b="1">
                    <a:solidFill>
                      <a:srgbClr val="000000"/>
                    </a:solidFill>
                    <a:latin typeface="Courier New" pitchFamily="49" charset="0"/>
                    <a:cs typeface="Times New Roman" pitchFamily="18" charset="0"/>
                  </a:rPr>
                  <a:t>   cout &lt;&lt; "Enter two integers (end-of-file to end): ";</a:t>
                </a:r>
              </a:p>
              <a:p>
                <a:pPr eaLnBrk="0" hangingPunct="0">
                  <a:tabLst>
                    <a:tab pos="139700" algn="r"/>
                    <a:tab pos="292100" algn="l"/>
                  </a:tabLst>
                </a:pPr>
                <a:endParaRPr lang="en-US" sz="1200" b="1">
                  <a:latin typeface="Courier New" pitchFamily="49" charset="0"/>
                  <a:cs typeface="Times New Roman" pitchFamily="18" charset="0"/>
                </a:endParaRPr>
              </a:p>
            </p:txBody>
          </p:sp>
        </p:grpSp>
        <p:grpSp>
          <p:nvGrpSpPr>
            <p:cNvPr id="76814" name="Group 12"/>
            <p:cNvGrpSpPr>
              <a:grpSpLocks/>
            </p:cNvGrpSpPr>
            <p:nvPr/>
          </p:nvGrpSpPr>
          <p:grpSpPr bwMode="auto">
            <a:xfrm>
              <a:off x="0" y="2992"/>
              <a:ext cx="3072" cy="374"/>
              <a:chOff x="0" y="2992"/>
              <a:chExt cx="3072" cy="374"/>
            </a:xfrm>
          </p:grpSpPr>
          <p:sp>
            <p:nvSpPr>
              <p:cNvPr id="76872" name="Rectangle 70"/>
              <p:cNvSpPr>
                <a:spLocks noChangeArrowheads="1"/>
              </p:cNvSpPr>
              <p:nvPr/>
            </p:nvSpPr>
            <p:spPr bwMode="auto">
              <a:xfrm>
                <a:off x="0" y="299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6873" name="Rectangle 71"/>
              <p:cNvSpPr>
                <a:spLocks noChangeArrowheads="1"/>
              </p:cNvSpPr>
              <p:nvPr/>
            </p:nvSpPr>
            <p:spPr bwMode="auto">
              <a:xfrm>
                <a:off x="0" y="299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38	</a:t>
                </a:r>
                <a:endParaRPr lang="en-US" sz="1200" b="1">
                  <a:solidFill>
                    <a:srgbClr val="000000"/>
                  </a:solidFill>
                  <a:latin typeface="Courier New" pitchFamily="49" charset="0"/>
                  <a:cs typeface="Times New Roman" pitchFamily="18" charset="0"/>
                </a:endParaRPr>
              </a:p>
              <a:p>
                <a:pPr eaLnBrk="0" hangingPunct="0">
                  <a:tabLst>
                    <a:tab pos="139700" algn="r"/>
                    <a:tab pos="292100" algn="l"/>
                  </a:tabLst>
                </a:pPr>
                <a:endParaRPr lang="en-US" sz="1200" b="1">
                  <a:latin typeface="Courier New" pitchFamily="49" charset="0"/>
                  <a:cs typeface="Times New Roman" pitchFamily="18" charset="0"/>
                </a:endParaRPr>
              </a:p>
            </p:txBody>
          </p:sp>
        </p:grpSp>
        <p:grpSp>
          <p:nvGrpSpPr>
            <p:cNvPr id="76815" name="Group 13"/>
            <p:cNvGrpSpPr>
              <a:grpSpLocks/>
            </p:cNvGrpSpPr>
            <p:nvPr/>
          </p:nvGrpSpPr>
          <p:grpSpPr bwMode="auto">
            <a:xfrm>
              <a:off x="0" y="3366"/>
              <a:ext cx="3072" cy="374"/>
              <a:chOff x="0" y="3366"/>
              <a:chExt cx="3072" cy="374"/>
            </a:xfrm>
          </p:grpSpPr>
          <p:sp>
            <p:nvSpPr>
              <p:cNvPr id="76870" name="Rectangle 68"/>
              <p:cNvSpPr>
                <a:spLocks noChangeArrowheads="1"/>
              </p:cNvSpPr>
              <p:nvPr/>
            </p:nvSpPr>
            <p:spPr bwMode="auto">
              <a:xfrm>
                <a:off x="0" y="336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6871" name="Rectangle 69"/>
              <p:cNvSpPr>
                <a:spLocks noChangeArrowheads="1"/>
              </p:cNvSpPr>
              <p:nvPr/>
            </p:nvSpPr>
            <p:spPr bwMode="auto">
              <a:xfrm>
                <a:off x="0" y="336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39	</a:t>
                </a:r>
                <a:r>
                  <a:rPr lang="en-US" sz="1200" b="1">
                    <a:solidFill>
                      <a:srgbClr val="000000"/>
                    </a:solidFill>
                    <a:latin typeface="Courier New" pitchFamily="49" charset="0"/>
                    <a:cs typeface="Times New Roman" pitchFamily="18" charset="0"/>
                  </a:rPr>
                  <a:t>   </a:t>
                </a:r>
                <a:r>
                  <a:rPr lang="en-US" sz="1200" b="1">
                    <a:solidFill>
                      <a:srgbClr val="275AFF"/>
                    </a:solidFill>
                    <a:latin typeface="Courier New" pitchFamily="49" charset="0"/>
                    <a:cs typeface="Times New Roman" pitchFamily="18" charset="0"/>
                  </a:rPr>
                  <a:t>while</a:t>
                </a:r>
                <a:r>
                  <a:rPr lang="en-US" sz="1200" b="1">
                    <a:solidFill>
                      <a:srgbClr val="000000"/>
                    </a:solidFill>
                    <a:latin typeface="Courier New" pitchFamily="49" charset="0"/>
                    <a:cs typeface="Times New Roman" pitchFamily="18" charset="0"/>
                  </a:rPr>
                  <a:t> ( cin &gt;&gt; number1 &gt;&gt; number2 ) {</a:t>
                </a:r>
              </a:p>
              <a:p>
                <a:pPr eaLnBrk="0" hangingPunct="0">
                  <a:tabLst>
                    <a:tab pos="139700" algn="r"/>
                    <a:tab pos="292100" algn="l"/>
                  </a:tabLst>
                </a:pPr>
                <a:endParaRPr lang="en-US" sz="1200" b="1">
                  <a:latin typeface="Courier New" pitchFamily="49" charset="0"/>
                  <a:cs typeface="Times New Roman" pitchFamily="18" charset="0"/>
                </a:endParaRPr>
              </a:p>
            </p:txBody>
          </p:sp>
        </p:grpSp>
        <p:grpSp>
          <p:nvGrpSpPr>
            <p:cNvPr id="76816" name="Group 14"/>
            <p:cNvGrpSpPr>
              <a:grpSpLocks/>
            </p:cNvGrpSpPr>
            <p:nvPr/>
          </p:nvGrpSpPr>
          <p:grpSpPr bwMode="auto">
            <a:xfrm>
              <a:off x="0" y="3740"/>
              <a:ext cx="3072" cy="374"/>
              <a:chOff x="0" y="3740"/>
              <a:chExt cx="3072" cy="374"/>
            </a:xfrm>
          </p:grpSpPr>
          <p:sp>
            <p:nvSpPr>
              <p:cNvPr id="76868" name="Rectangle 66"/>
              <p:cNvSpPr>
                <a:spLocks noChangeArrowheads="1"/>
              </p:cNvSpPr>
              <p:nvPr/>
            </p:nvSpPr>
            <p:spPr bwMode="auto">
              <a:xfrm>
                <a:off x="0" y="374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6869" name="Rectangle 67"/>
              <p:cNvSpPr>
                <a:spLocks noChangeArrowheads="1"/>
              </p:cNvSpPr>
              <p:nvPr/>
            </p:nvSpPr>
            <p:spPr bwMode="auto">
              <a:xfrm>
                <a:off x="0" y="374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40	</a:t>
                </a:r>
                <a:r>
                  <a:rPr lang="en-US" sz="1200" b="1">
                    <a:solidFill>
                      <a:srgbClr val="000000"/>
                    </a:solidFill>
                    <a:latin typeface="Courier New" pitchFamily="49" charset="0"/>
                    <a:cs typeface="Times New Roman" pitchFamily="18" charset="0"/>
                  </a:rPr>
                  <a:t>   </a:t>
                </a:r>
              </a:p>
              <a:p>
                <a:pPr eaLnBrk="0" hangingPunct="0">
                  <a:tabLst>
                    <a:tab pos="139700" algn="r"/>
                    <a:tab pos="292100" algn="l"/>
                  </a:tabLst>
                </a:pPr>
                <a:endParaRPr lang="en-US" sz="1200" b="1">
                  <a:latin typeface="Courier New" pitchFamily="49" charset="0"/>
                  <a:cs typeface="Times New Roman" pitchFamily="18" charset="0"/>
                </a:endParaRPr>
              </a:p>
            </p:txBody>
          </p:sp>
        </p:grpSp>
        <p:grpSp>
          <p:nvGrpSpPr>
            <p:cNvPr id="76817" name="Group 15"/>
            <p:cNvGrpSpPr>
              <a:grpSpLocks/>
            </p:cNvGrpSpPr>
            <p:nvPr/>
          </p:nvGrpSpPr>
          <p:grpSpPr bwMode="auto">
            <a:xfrm>
              <a:off x="0" y="4114"/>
              <a:ext cx="3072" cy="374"/>
              <a:chOff x="0" y="4114"/>
              <a:chExt cx="3072" cy="374"/>
            </a:xfrm>
          </p:grpSpPr>
          <p:sp>
            <p:nvSpPr>
              <p:cNvPr id="76866" name="Rectangle 64"/>
              <p:cNvSpPr>
                <a:spLocks noChangeArrowheads="1"/>
              </p:cNvSpPr>
              <p:nvPr/>
            </p:nvSpPr>
            <p:spPr bwMode="auto">
              <a:xfrm>
                <a:off x="0" y="411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6867" name="Rectangle 65"/>
              <p:cNvSpPr>
                <a:spLocks noChangeArrowheads="1"/>
              </p:cNvSpPr>
              <p:nvPr/>
            </p:nvSpPr>
            <p:spPr bwMode="auto">
              <a:xfrm>
                <a:off x="0" y="411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41	</a:t>
                </a:r>
                <a:r>
                  <a:rPr lang="en-US" sz="1200" b="1">
                    <a:solidFill>
                      <a:srgbClr val="33CC33"/>
                    </a:solidFill>
                    <a:latin typeface="Courier New" pitchFamily="49" charset="0"/>
                    <a:cs typeface="Times New Roman" pitchFamily="18" charset="0"/>
                  </a:rPr>
                  <a:t>      // the try block wraps the code that may throw an </a:t>
                </a:r>
                <a:endParaRPr lang="en-US" sz="1200" b="1">
                  <a:solidFill>
                    <a:srgbClr val="000000"/>
                  </a:solidFill>
                  <a:latin typeface="Courier New" pitchFamily="49" charset="0"/>
                  <a:cs typeface="Times New Roman" pitchFamily="18" charset="0"/>
                </a:endParaRPr>
              </a:p>
              <a:p>
                <a:pPr eaLnBrk="0" hangingPunct="0">
                  <a:tabLst>
                    <a:tab pos="139700" algn="r"/>
                    <a:tab pos="292100" algn="l"/>
                  </a:tabLst>
                </a:pPr>
                <a:endParaRPr lang="en-US" sz="1200" b="1">
                  <a:latin typeface="Courier New" pitchFamily="49" charset="0"/>
                  <a:cs typeface="Times New Roman" pitchFamily="18" charset="0"/>
                </a:endParaRPr>
              </a:p>
            </p:txBody>
          </p:sp>
        </p:grpSp>
        <p:grpSp>
          <p:nvGrpSpPr>
            <p:cNvPr id="76818" name="Group 16"/>
            <p:cNvGrpSpPr>
              <a:grpSpLocks/>
            </p:cNvGrpSpPr>
            <p:nvPr/>
          </p:nvGrpSpPr>
          <p:grpSpPr bwMode="auto">
            <a:xfrm>
              <a:off x="0" y="4488"/>
              <a:ext cx="3072" cy="374"/>
              <a:chOff x="0" y="4488"/>
              <a:chExt cx="3072" cy="374"/>
            </a:xfrm>
          </p:grpSpPr>
          <p:sp>
            <p:nvSpPr>
              <p:cNvPr id="76864" name="Rectangle 62"/>
              <p:cNvSpPr>
                <a:spLocks noChangeArrowheads="1"/>
              </p:cNvSpPr>
              <p:nvPr/>
            </p:nvSpPr>
            <p:spPr bwMode="auto">
              <a:xfrm>
                <a:off x="0" y="448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6865" name="Rectangle 63"/>
              <p:cNvSpPr>
                <a:spLocks noChangeArrowheads="1"/>
              </p:cNvSpPr>
              <p:nvPr/>
            </p:nvSpPr>
            <p:spPr bwMode="auto">
              <a:xfrm>
                <a:off x="0" y="448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42	</a:t>
                </a:r>
                <a:r>
                  <a:rPr lang="en-US" sz="1200" b="1">
                    <a:solidFill>
                      <a:srgbClr val="33CC33"/>
                    </a:solidFill>
                    <a:latin typeface="Courier New" pitchFamily="49" charset="0"/>
                    <a:cs typeface="Times New Roman" pitchFamily="18" charset="0"/>
                  </a:rPr>
                  <a:t>      // exception and the code that should not execute</a:t>
                </a:r>
                <a:endParaRPr lang="en-US" sz="1200" b="1">
                  <a:solidFill>
                    <a:srgbClr val="000000"/>
                  </a:solidFill>
                  <a:latin typeface="Courier New" pitchFamily="49" charset="0"/>
                  <a:cs typeface="Times New Roman" pitchFamily="18" charset="0"/>
                </a:endParaRPr>
              </a:p>
              <a:p>
                <a:pPr eaLnBrk="0" hangingPunct="0">
                  <a:tabLst>
                    <a:tab pos="139700" algn="r"/>
                    <a:tab pos="292100" algn="l"/>
                  </a:tabLst>
                </a:pPr>
                <a:endParaRPr lang="en-US" sz="1200" b="1">
                  <a:latin typeface="Courier New" pitchFamily="49" charset="0"/>
                  <a:cs typeface="Times New Roman" pitchFamily="18" charset="0"/>
                </a:endParaRPr>
              </a:p>
            </p:txBody>
          </p:sp>
        </p:grpSp>
        <p:grpSp>
          <p:nvGrpSpPr>
            <p:cNvPr id="76819" name="Group 17"/>
            <p:cNvGrpSpPr>
              <a:grpSpLocks/>
            </p:cNvGrpSpPr>
            <p:nvPr/>
          </p:nvGrpSpPr>
          <p:grpSpPr bwMode="auto">
            <a:xfrm>
              <a:off x="0" y="4862"/>
              <a:ext cx="3072" cy="374"/>
              <a:chOff x="0" y="4862"/>
              <a:chExt cx="3072" cy="374"/>
            </a:xfrm>
          </p:grpSpPr>
          <p:sp>
            <p:nvSpPr>
              <p:cNvPr id="76862" name="Rectangle 60"/>
              <p:cNvSpPr>
                <a:spLocks noChangeArrowheads="1"/>
              </p:cNvSpPr>
              <p:nvPr/>
            </p:nvSpPr>
            <p:spPr bwMode="auto">
              <a:xfrm>
                <a:off x="0" y="486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6863" name="Rectangle 61"/>
              <p:cNvSpPr>
                <a:spLocks noChangeArrowheads="1"/>
              </p:cNvSpPr>
              <p:nvPr/>
            </p:nvSpPr>
            <p:spPr bwMode="auto">
              <a:xfrm>
                <a:off x="0" y="486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43	</a:t>
                </a:r>
                <a:r>
                  <a:rPr lang="en-US" sz="1200" b="1">
                    <a:solidFill>
                      <a:srgbClr val="33CC33"/>
                    </a:solidFill>
                    <a:latin typeface="Courier New" pitchFamily="49" charset="0"/>
                    <a:cs typeface="Times New Roman" pitchFamily="18" charset="0"/>
                  </a:rPr>
                  <a:t>      // if an exception occurs</a:t>
                </a:r>
                <a:endParaRPr lang="en-US" sz="1200" b="1">
                  <a:solidFill>
                    <a:srgbClr val="000000"/>
                  </a:solidFill>
                  <a:latin typeface="Courier New" pitchFamily="49" charset="0"/>
                  <a:cs typeface="Times New Roman" pitchFamily="18" charset="0"/>
                </a:endParaRPr>
              </a:p>
              <a:p>
                <a:pPr eaLnBrk="0" hangingPunct="0">
                  <a:tabLst>
                    <a:tab pos="139700" algn="r"/>
                    <a:tab pos="292100" algn="l"/>
                  </a:tabLst>
                </a:pPr>
                <a:endParaRPr lang="en-US" sz="1200" b="1">
                  <a:latin typeface="Courier New" pitchFamily="49" charset="0"/>
                  <a:cs typeface="Times New Roman" pitchFamily="18" charset="0"/>
                </a:endParaRPr>
              </a:p>
            </p:txBody>
          </p:sp>
        </p:grpSp>
        <p:grpSp>
          <p:nvGrpSpPr>
            <p:cNvPr id="76820" name="Group 18"/>
            <p:cNvGrpSpPr>
              <a:grpSpLocks/>
            </p:cNvGrpSpPr>
            <p:nvPr/>
          </p:nvGrpSpPr>
          <p:grpSpPr bwMode="auto">
            <a:xfrm>
              <a:off x="0" y="5236"/>
              <a:ext cx="3072" cy="374"/>
              <a:chOff x="0" y="5236"/>
              <a:chExt cx="3072" cy="374"/>
            </a:xfrm>
          </p:grpSpPr>
          <p:sp>
            <p:nvSpPr>
              <p:cNvPr id="76860" name="Rectangle 58"/>
              <p:cNvSpPr>
                <a:spLocks noChangeArrowheads="1"/>
              </p:cNvSpPr>
              <p:nvPr/>
            </p:nvSpPr>
            <p:spPr bwMode="auto">
              <a:xfrm>
                <a:off x="0" y="523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6861" name="Rectangle 59"/>
              <p:cNvSpPr>
                <a:spLocks noChangeArrowheads="1"/>
              </p:cNvSpPr>
              <p:nvPr/>
            </p:nvSpPr>
            <p:spPr bwMode="auto">
              <a:xfrm>
                <a:off x="0" y="523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44	</a:t>
                </a:r>
                <a:r>
                  <a:rPr lang="en-US" sz="1200" b="1">
                    <a:solidFill>
                      <a:srgbClr val="000000"/>
                    </a:solidFill>
                    <a:latin typeface="Courier New" pitchFamily="49" charset="0"/>
                    <a:cs typeface="Times New Roman" pitchFamily="18" charset="0"/>
                  </a:rPr>
                  <a:t>      </a:t>
                </a:r>
                <a:r>
                  <a:rPr lang="en-US" sz="1200" b="1">
                    <a:solidFill>
                      <a:srgbClr val="275AFF"/>
                    </a:solidFill>
                    <a:latin typeface="Courier New" pitchFamily="49" charset="0"/>
                    <a:cs typeface="Times New Roman" pitchFamily="18" charset="0"/>
                  </a:rPr>
                  <a:t>try</a:t>
                </a:r>
                <a:r>
                  <a:rPr lang="en-US" sz="1200" b="1">
                    <a:solidFill>
                      <a:srgbClr val="000000"/>
                    </a:solidFill>
                    <a:latin typeface="Courier New" pitchFamily="49" charset="0"/>
                    <a:cs typeface="Times New Roman" pitchFamily="18" charset="0"/>
                  </a:rPr>
                  <a:t> {   </a:t>
                </a:r>
              </a:p>
              <a:p>
                <a:pPr eaLnBrk="0" hangingPunct="0">
                  <a:tabLst>
                    <a:tab pos="139700" algn="r"/>
                    <a:tab pos="292100" algn="l"/>
                  </a:tabLst>
                </a:pPr>
                <a:endParaRPr lang="en-US" sz="1200" b="1">
                  <a:latin typeface="Courier New" pitchFamily="49" charset="0"/>
                  <a:cs typeface="Times New Roman" pitchFamily="18" charset="0"/>
                </a:endParaRPr>
              </a:p>
            </p:txBody>
          </p:sp>
        </p:grpSp>
        <p:grpSp>
          <p:nvGrpSpPr>
            <p:cNvPr id="76821" name="Group 19"/>
            <p:cNvGrpSpPr>
              <a:grpSpLocks/>
            </p:cNvGrpSpPr>
            <p:nvPr/>
          </p:nvGrpSpPr>
          <p:grpSpPr bwMode="auto">
            <a:xfrm>
              <a:off x="0" y="5610"/>
              <a:ext cx="3072" cy="374"/>
              <a:chOff x="0" y="5610"/>
              <a:chExt cx="3072" cy="374"/>
            </a:xfrm>
          </p:grpSpPr>
          <p:sp>
            <p:nvSpPr>
              <p:cNvPr id="76858" name="Rectangle 56"/>
              <p:cNvSpPr>
                <a:spLocks noChangeArrowheads="1"/>
              </p:cNvSpPr>
              <p:nvPr/>
            </p:nvSpPr>
            <p:spPr bwMode="auto">
              <a:xfrm>
                <a:off x="0" y="561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6859" name="Rectangle 57"/>
              <p:cNvSpPr>
                <a:spLocks noChangeArrowheads="1"/>
              </p:cNvSpPr>
              <p:nvPr/>
            </p:nvSpPr>
            <p:spPr bwMode="auto">
              <a:xfrm>
                <a:off x="0" y="561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45	</a:t>
                </a:r>
                <a:r>
                  <a:rPr lang="en-US" sz="1200" b="1">
                    <a:solidFill>
                      <a:srgbClr val="000000"/>
                    </a:solidFill>
                    <a:latin typeface="Courier New" pitchFamily="49" charset="0"/>
                    <a:cs typeface="Times New Roman" pitchFamily="18" charset="0"/>
                  </a:rPr>
                  <a:t>         result = quotient( number1, number2 );</a:t>
                </a:r>
              </a:p>
              <a:p>
                <a:pPr eaLnBrk="0" hangingPunct="0">
                  <a:tabLst>
                    <a:tab pos="139700" algn="r"/>
                    <a:tab pos="292100" algn="l"/>
                  </a:tabLst>
                </a:pPr>
                <a:endParaRPr lang="en-US" sz="1200" b="1">
                  <a:latin typeface="Courier New" pitchFamily="49" charset="0"/>
                  <a:cs typeface="Times New Roman" pitchFamily="18" charset="0"/>
                </a:endParaRPr>
              </a:p>
            </p:txBody>
          </p:sp>
        </p:grpSp>
        <p:grpSp>
          <p:nvGrpSpPr>
            <p:cNvPr id="76822" name="Group 20"/>
            <p:cNvGrpSpPr>
              <a:grpSpLocks/>
            </p:cNvGrpSpPr>
            <p:nvPr/>
          </p:nvGrpSpPr>
          <p:grpSpPr bwMode="auto">
            <a:xfrm>
              <a:off x="0" y="5984"/>
              <a:ext cx="3072" cy="374"/>
              <a:chOff x="0" y="5984"/>
              <a:chExt cx="3072" cy="374"/>
            </a:xfrm>
          </p:grpSpPr>
          <p:sp>
            <p:nvSpPr>
              <p:cNvPr id="76856" name="Rectangle 54"/>
              <p:cNvSpPr>
                <a:spLocks noChangeArrowheads="1"/>
              </p:cNvSpPr>
              <p:nvPr/>
            </p:nvSpPr>
            <p:spPr bwMode="auto">
              <a:xfrm>
                <a:off x="0" y="598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6857" name="Rectangle 55"/>
              <p:cNvSpPr>
                <a:spLocks noChangeArrowheads="1"/>
              </p:cNvSpPr>
              <p:nvPr/>
            </p:nvSpPr>
            <p:spPr bwMode="auto">
              <a:xfrm>
                <a:off x="0" y="598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46	</a:t>
                </a:r>
                <a:r>
                  <a:rPr lang="en-US" sz="1200" b="1">
                    <a:solidFill>
                      <a:srgbClr val="000000"/>
                    </a:solidFill>
                    <a:latin typeface="Courier New" pitchFamily="49" charset="0"/>
                    <a:cs typeface="Times New Roman" pitchFamily="18" charset="0"/>
                  </a:rPr>
                  <a:t>         cout &lt;&lt; "The quotient is: " &lt;&lt; result &lt;&lt; endl;</a:t>
                </a:r>
              </a:p>
              <a:p>
                <a:pPr eaLnBrk="0" hangingPunct="0">
                  <a:tabLst>
                    <a:tab pos="139700" algn="r"/>
                    <a:tab pos="292100" algn="l"/>
                  </a:tabLst>
                </a:pPr>
                <a:endParaRPr lang="en-US" sz="1200" b="1">
                  <a:latin typeface="Courier New" pitchFamily="49" charset="0"/>
                  <a:cs typeface="Times New Roman" pitchFamily="18" charset="0"/>
                </a:endParaRPr>
              </a:p>
            </p:txBody>
          </p:sp>
        </p:grpSp>
        <p:grpSp>
          <p:nvGrpSpPr>
            <p:cNvPr id="76823" name="Group 21"/>
            <p:cNvGrpSpPr>
              <a:grpSpLocks/>
            </p:cNvGrpSpPr>
            <p:nvPr/>
          </p:nvGrpSpPr>
          <p:grpSpPr bwMode="auto">
            <a:xfrm>
              <a:off x="0" y="6358"/>
              <a:ext cx="3072" cy="374"/>
              <a:chOff x="0" y="6358"/>
              <a:chExt cx="3072" cy="374"/>
            </a:xfrm>
          </p:grpSpPr>
          <p:sp>
            <p:nvSpPr>
              <p:cNvPr id="76854" name="Rectangle 52"/>
              <p:cNvSpPr>
                <a:spLocks noChangeArrowheads="1"/>
              </p:cNvSpPr>
              <p:nvPr/>
            </p:nvSpPr>
            <p:spPr bwMode="auto">
              <a:xfrm>
                <a:off x="0" y="635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6855" name="Rectangle 53"/>
              <p:cNvSpPr>
                <a:spLocks noChangeArrowheads="1"/>
              </p:cNvSpPr>
              <p:nvPr/>
            </p:nvSpPr>
            <p:spPr bwMode="auto">
              <a:xfrm>
                <a:off x="0" y="635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47	</a:t>
                </a:r>
                <a:r>
                  <a:rPr lang="en-US" sz="1200" b="1">
                    <a:solidFill>
                      <a:srgbClr val="000000"/>
                    </a:solidFill>
                    <a:latin typeface="Courier New" pitchFamily="49" charset="0"/>
                    <a:cs typeface="Times New Roman" pitchFamily="18" charset="0"/>
                  </a:rPr>
                  <a:t>      }</a:t>
                </a:r>
              </a:p>
              <a:p>
                <a:pPr eaLnBrk="0" hangingPunct="0">
                  <a:tabLst>
                    <a:tab pos="139700" algn="r"/>
                    <a:tab pos="292100" algn="l"/>
                  </a:tabLst>
                </a:pPr>
                <a:endParaRPr lang="en-US" sz="1200" b="1">
                  <a:latin typeface="Courier New" pitchFamily="49" charset="0"/>
                  <a:cs typeface="Times New Roman" pitchFamily="18" charset="0"/>
                </a:endParaRPr>
              </a:p>
            </p:txBody>
          </p:sp>
        </p:grpSp>
        <p:grpSp>
          <p:nvGrpSpPr>
            <p:cNvPr id="76824" name="Group 22"/>
            <p:cNvGrpSpPr>
              <a:grpSpLocks/>
            </p:cNvGrpSpPr>
            <p:nvPr/>
          </p:nvGrpSpPr>
          <p:grpSpPr bwMode="auto">
            <a:xfrm>
              <a:off x="0" y="6732"/>
              <a:ext cx="3072" cy="374"/>
              <a:chOff x="0" y="6732"/>
              <a:chExt cx="3072" cy="374"/>
            </a:xfrm>
          </p:grpSpPr>
          <p:sp>
            <p:nvSpPr>
              <p:cNvPr id="76852" name="Rectangle 50"/>
              <p:cNvSpPr>
                <a:spLocks noChangeArrowheads="1"/>
              </p:cNvSpPr>
              <p:nvPr/>
            </p:nvSpPr>
            <p:spPr bwMode="auto">
              <a:xfrm>
                <a:off x="0" y="673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6853" name="Rectangle 51"/>
              <p:cNvSpPr>
                <a:spLocks noChangeArrowheads="1"/>
              </p:cNvSpPr>
              <p:nvPr/>
            </p:nvSpPr>
            <p:spPr bwMode="auto">
              <a:xfrm>
                <a:off x="0" y="673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dirty="0">
                    <a:solidFill>
                      <a:srgbClr val="4D8DFF"/>
                    </a:solidFill>
                    <a:latin typeface="Courier New" pitchFamily="49" charset="0"/>
                    <a:cs typeface="Times New Roman" pitchFamily="18" charset="0"/>
                  </a:rPr>
                  <a:t>	48	</a:t>
                </a:r>
                <a:r>
                  <a:rPr lang="en-US" sz="1200" b="1" dirty="0">
                    <a:solidFill>
                      <a:srgbClr val="000000"/>
                    </a:solidFill>
                    <a:latin typeface="Courier New" pitchFamily="49" charset="0"/>
                    <a:cs typeface="Times New Roman" pitchFamily="18" charset="0"/>
                  </a:rPr>
                  <a:t>      </a:t>
                </a:r>
                <a:r>
                  <a:rPr lang="en-US" sz="1200" b="1" dirty="0">
                    <a:solidFill>
                      <a:srgbClr val="275AFF"/>
                    </a:solidFill>
                    <a:latin typeface="Courier New" pitchFamily="49" charset="0"/>
                    <a:cs typeface="Times New Roman" pitchFamily="18" charset="0"/>
                  </a:rPr>
                  <a:t>catch</a:t>
                </a:r>
                <a:r>
                  <a:rPr lang="en-US" sz="1200" b="1" dirty="0">
                    <a:solidFill>
                      <a:srgbClr val="000000"/>
                    </a:solidFill>
                    <a:latin typeface="Courier New" pitchFamily="49" charset="0"/>
                    <a:cs typeface="Times New Roman" pitchFamily="18" charset="0"/>
                  </a:rPr>
                  <a:t> ( </a:t>
                </a:r>
                <a:r>
                  <a:rPr lang="en-US" sz="1200" b="1" dirty="0" err="1">
                    <a:solidFill>
                      <a:srgbClr val="000000"/>
                    </a:solidFill>
                    <a:latin typeface="Courier New" pitchFamily="49" charset="0"/>
                    <a:cs typeface="Times New Roman" pitchFamily="18" charset="0"/>
                  </a:rPr>
                  <a:t>DivideByZeroException</a:t>
                </a:r>
                <a:r>
                  <a:rPr lang="en-US" sz="1200" b="1" dirty="0">
                    <a:solidFill>
                      <a:srgbClr val="000000"/>
                    </a:solidFill>
                    <a:latin typeface="Courier New" pitchFamily="49" charset="0"/>
                    <a:cs typeface="Times New Roman" pitchFamily="18" charset="0"/>
                  </a:rPr>
                  <a:t> ex ) { </a:t>
                </a:r>
                <a:r>
                  <a:rPr lang="en-US" sz="1200" b="1" dirty="0">
                    <a:solidFill>
                      <a:srgbClr val="33CC33"/>
                    </a:solidFill>
                    <a:latin typeface="Courier New" pitchFamily="49" charset="0"/>
                    <a:cs typeface="Times New Roman" pitchFamily="18" charset="0"/>
                  </a:rPr>
                  <a:t>// exception handler</a:t>
                </a:r>
                <a:endParaRPr lang="en-US" sz="1200" b="1" dirty="0">
                  <a:solidFill>
                    <a:srgbClr val="000000"/>
                  </a:solidFill>
                  <a:latin typeface="Courier New" pitchFamily="49" charset="0"/>
                  <a:cs typeface="Times New Roman" pitchFamily="18" charset="0"/>
                </a:endParaRPr>
              </a:p>
              <a:p>
                <a:pPr eaLnBrk="0" hangingPunct="0">
                  <a:tabLst>
                    <a:tab pos="139700" algn="r"/>
                    <a:tab pos="292100" algn="l"/>
                  </a:tabLst>
                </a:pPr>
                <a:endParaRPr lang="en-US" sz="1200" b="1" dirty="0">
                  <a:latin typeface="Courier New" pitchFamily="49" charset="0"/>
                  <a:cs typeface="Times New Roman" pitchFamily="18" charset="0"/>
                </a:endParaRPr>
              </a:p>
            </p:txBody>
          </p:sp>
        </p:grpSp>
        <p:grpSp>
          <p:nvGrpSpPr>
            <p:cNvPr id="76825" name="Group 23"/>
            <p:cNvGrpSpPr>
              <a:grpSpLocks/>
            </p:cNvGrpSpPr>
            <p:nvPr/>
          </p:nvGrpSpPr>
          <p:grpSpPr bwMode="auto">
            <a:xfrm>
              <a:off x="0" y="7106"/>
              <a:ext cx="3072" cy="374"/>
              <a:chOff x="0" y="7106"/>
              <a:chExt cx="3072" cy="374"/>
            </a:xfrm>
          </p:grpSpPr>
          <p:sp>
            <p:nvSpPr>
              <p:cNvPr id="76850" name="Rectangle 48"/>
              <p:cNvSpPr>
                <a:spLocks noChangeArrowheads="1"/>
              </p:cNvSpPr>
              <p:nvPr/>
            </p:nvSpPr>
            <p:spPr bwMode="auto">
              <a:xfrm>
                <a:off x="0" y="710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6851" name="Rectangle 49"/>
              <p:cNvSpPr>
                <a:spLocks noChangeArrowheads="1"/>
              </p:cNvSpPr>
              <p:nvPr/>
            </p:nvSpPr>
            <p:spPr bwMode="auto">
              <a:xfrm>
                <a:off x="0" y="710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49	</a:t>
                </a:r>
                <a:r>
                  <a:rPr lang="en-US" sz="1200" b="1">
                    <a:solidFill>
                      <a:srgbClr val="000000"/>
                    </a:solidFill>
                    <a:latin typeface="Courier New" pitchFamily="49" charset="0"/>
                    <a:cs typeface="Times New Roman" pitchFamily="18" charset="0"/>
                  </a:rPr>
                  <a:t>         cout &lt;&lt; "Exception occurred: " &lt;&lt; ex.what() &lt;&lt; '\n';</a:t>
                </a:r>
              </a:p>
              <a:p>
                <a:pPr eaLnBrk="0" hangingPunct="0">
                  <a:tabLst>
                    <a:tab pos="139700" algn="r"/>
                    <a:tab pos="292100" algn="l"/>
                  </a:tabLst>
                </a:pPr>
                <a:endParaRPr lang="en-US" sz="1200" b="1">
                  <a:latin typeface="Courier New" pitchFamily="49" charset="0"/>
                  <a:cs typeface="Times New Roman" pitchFamily="18" charset="0"/>
                </a:endParaRPr>
              </a:p>
            </p:txBody>
          </p:sp>
        </p:grpSp>
        <p:grpSp>
          <p:nvGrpSpPr>
            <p:cNvPr id="76826" name="Group 24"/>
            <p:cNvGrpSpPr>
              <a:grpSpLocks/>
            </p:cNvGrpSpPr>
            <p:nvPr/>
          </p:nvGrpSpPr>
          <p:grpSpPr bwMode="auto">
            <a:xfrm>
              <a:off x="0" y="7480"/>
              <a:ext cx="3072" cy="374"/>
              <a:chOff x="0" y="7480"/>
              <a:chExt cx="3072" cy="374"/>
            </a:xfrm>
          </p:grpSpPr>
          <p:sp>
            <p:nvSpPr>
              <p:cNvPr id="76848" name="Rectangle 46"/>
              <p:cNvSpPr>
                <a:spLocks noChangeArrowheads="1"/>
              </p:cNvSpPr>
              <p:nvPr/>
            </p:nvSpPr>
            <p:spPr bwMode="auto">
              <a:xfrm>
                <a:off x="0" y="748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6849" name="Rectangle 47"/>
              <p:cNvSpPr>
                <a:spLocks noChangeArrowheads="1"/>
              </p:cNvSpPr>
              <p:nvPr/>
            </p:nvSpPr>
            <p:spPr bwMode="auto">
              <a:xfrm>
                <a:off x="0" y="748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50	</a:t>
                </a:r>
                <a:r>
                  <a:rPr lang="en-US" sz="1200" b="1">
                    <a:solidFill>
                      <a:srgbClr val="000000"/>
                    </a:solidFill>
                    <a:latin typeface="Courier New" pitchFamily="49" charset="0"/>
                    <a:cs typeface="Times New Roman" pitchFamily="18" charset="0"/>
                  </a:rPr>
                  <a:t>      }</a:t>
                </a:r>
              </a:p>
              <a:p>
                <a:pPr eaLnBrk="0" hangingPunct="0">
                  <a:tabLst>
                    <a:tab pos="139700" algn="r"/>
                    <a:tab pos="292100" algn="l"/>
                  </a:tabLst>
                </a:pPr>
                <a:endParaRPr lang="en-US" sz="1200" b="1">
                  <a:latin typeface="Courier New" pitchFamily="49" charset="0"/>
                  <a:cs typeface="Times New Roman" pitchFamily="18" charset="0"/>
                </a:endParaRPr>
              </a:p>
            </p:txBody>
          </p:sp>
        </p:grpSp>
        <p:grpSp>
          <p:nvGrpSpPr>
            <p:cNvPr id="76827" name="Group 25"/>
            <p:cNvGrpSpPr>
              <a:grpSpLocks/>
            </p:cNvGrpSpPr>
            <p:nvPr/>
          </p:nvGrpSpPr>
          <p:grpSpPr bwMode="auto">
            <a:xfrm>
              <a:off x="0" y="7854"/>
              <a:ext cx="3072" cy="374"/>
              <a:chOff x="0" y="7854"/>
              <a:chExt cx="3072" cy="374"/>
            </a:xfrm>
          </p:grpSpPr>
          <p:sp>
            <p:nvSpPr>
              <p:cNvPr id="76846" name="Rectangle 44"/>
              <p:cNvSpPr>
                <a:spLocks noChangeArrowheads="1"/>
              </p:cNvSpPr>
              <p:nvPr/>
            </p:nvSpPr>
            <p:spPr bwMode="auto">
              <a:xfrm>
                <a:off x="0" y="785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6847" name="Rectangle 45"/>
              <p:cNvSpPr>
                <a:spLocks noChangeArrowheads="1"/>
              </p:cNvSpPr>
              <p:nvPr/>
            </p:nvSpPr>
            <p:spPr bwMode="auto">
              <a:xfrm>
                <a:off x="0" y="785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51	</a:t>
                </a:r>
                <a:endParaRPr lang="en-US" sz="1200" b="1">
                  <a:solidFill>
                    <a:srgbClr val="000000"/>
                  </a:solidFill>
                  <a:latin typeface="Courier New" pitchFamily="49" charset="0"/>
                  <a:cs typeface="Times New Roman" pitchFamily="18" charset="0"/>
                </a:endParaRPr>
              </a:p>
              <a:p>
                <a:pPr eaLnBrk="0" hangingPunct="0">
                  <a:tabLst>
                    <a:tab pos="139700" algn="r"/>
                    <a:tab pos="292100" algn="l"/>
                  </a:tabLst>
                </a:pPr>
                <a:endParaRPr lang="en-US" sz="1200" b="1">
                  <a:latin typeface="Courier New" pitchFamily="49" charset="0"/>
                  <a:cs typeface="Times New Roman" pitchFamily="18" charset="0"/>
                </a:endParaRPr>
              </a:p>
            </p:txBody>
          </p:sp>
        </p:grpSp>
        <p:grpSp>
          <p:nvGrpSpPr>
            <p:cNvPr id="76828" name="Group 26"/>
            <p:cNvGrpSpPr>
              <a:grpSpLocks/>
            </p:cNvGrpSpPr>
            <p:nvPr/>
          </p:nvGrpSpPr>
          <p:grpSpPr bwMode="auto">
            <a:xfrm>
              <a:off x="0" y="8228"/>
              <a:ext cx="3072" cy="374"/>
              <a:chOff x="0" y="8228"/>
              <a:chExt cx="3072" cy="374"/>
            </a:xfrm>
          </p:grpSpPr>
          <p:sp>
            <p:nvSpPr>
              <p:cNvPr id="76844" name="Rectangle 42"/>
              <p:cNvSpPr>
                <a:spLocks noChangeArrowheads="1"/>
              </p:cNvSpPr>
              <p:nvPr/>
            </p:nvSpPr>
            <p:spPr bwMode="auto">
              <a:xfrm>
                <a:off x="0" y="822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6845" name="Rectangle 43"/>
              <p:cNvSpPr>
                <a:spLocks noChangeArrowheads="1"/>
              </p:cNvSpPr>
              <p:nvPr/>
            </p:nvSpPr>
            <p:spPr bwMode="auto">
              <a:xfrm>
                <a:off x="0" y="822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52	</a:t>
                </a:r>
                <a:r>
                  <a:rPr lang="en-US" sz="1200" b="1">
                    <a:solidFill>
                      <a:srgbClr val="000000"/>
                    </a:solidFill>
                    <a:latin typeface="Courier New" pitchFamily="49" charset="0"/>
                    <a:cs typeface="Times New Roman" pitchFamily="18" charset="0"/>
                  </a:rPr>
                  <a:t>      cout &lt;&lt; "\nEnter two integers (end-of-file to end): ";</a:t>
                </a:r>
              </a:p>
              <a:p>
                <a:pPr eaLnBrk="0" hangingPunct="0">
                  <a:tabLst>
                    <a:tab pos="139700" algn="r"/>
                    <a:tab pos="292100" algn="l"/>
                  </a:tabLst>
                </a:pPr>
                <a:endParaRPr lang="en-US" sz="1200" b="1">
                  <a:latin typeface="Courier New" pitchFamily="49" charset="0"/>
                  <a:cs typeface="Times New Roman" pitchFamily="18" charset="0"/>
                </a:endParaRPr>
              </a:p>
            </p:txBody>
          </p:sp>
        </p:grpSp>
        <p:grpSp>
          <p:nvGrpSpPr>
            <p:cNvPr id="76829" name="Group 27"/>
            <p:cNvGrpSpPr>
              <a:grpSpLocks/>
            </p:cNvGrpSpPr>
            <p:nvPr/>
          </p:nvGrpSpPr>
          <p:grpSpPr bwMode="auto">
            <a:xfrm>
              <a:off x="0" y="8602"/>
              <a:ext cx="3072" cy="374"/>
              <a:chOff x="0" y="8602"/>
              <a:chExt cx="3072" cy="374"/>
            </a:xfrm>
          </p:grpSpPr>
          <p:sp>
            <p:nvSpPr>
              <p:cNvPr id="76842" name="Rectangle 40"/>
              <p:cNvSpPr>
                <a:spLocks noChangeArrowheads="1"/>
              </p:cNvSpPr>
              <p:nvPr/>
            </p:nvSpPr>
            <p:spPr bwMode="auto">
              <a:xfrm>
                <a:off x="0" y="860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6843" name="Rectangle 41"/>
              <p:cNvSpPr>
                <a:spLocks noChangeArrowheads="1"/>
              </p:cNvSpPr>
              <p:nvPr/>
            </p:nvSpPr>
            <p:spPr bwMode="auto">
              <a:xfrm>
                <a:off x="0" y="8602"/>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53	</a:t>
                </a:r>
                <a:r>
                  <a:rPr lang="en-US" sz="1200" b="1">
                    <a:solidFill>
                      <a:srgbClr val="000000"/>
                    </a:solidFill>
                    <a:latin typeface="Courier New" pitchFamily="49" charset="0"/>
                    <a:cs typeface="Times New Roman" pitchFamily="18" charset="0"/>
                  </a:rPr>
                  <a:t>   }</a:t>
                </a:r>
              </a:p>
              <a:p>
                <a:pPr eaLnBrk="0" hangingPunct="0">
                  <a:tabLst>
                    <a:tab pos="139700" algn="r"/>
                    <a:tab pos="292100" algn="l"/>
                  </a:tabLst>
                </a:pPr>
                <a:endParaRPr lang="en-US" sz="1200" b="1">
                  <a:latin typeface="Courier New" pitchFamily="49" charset="0"/>
                  <a:cs typeface="Times New Roman" pitchFamily="18" charset="0"/>
                </a:endParaRPr>
              </a:p>
            </p:txBody>
          </p:sp>
        </p:grpSp>
        <p:grpSp>
          <p:nvGrpSpPr>
            <p:cNvPr id="76830" name="Group 28"/>
            <p:cNvGrpSpPr>
              <a:grpSpLocks/>
            </p:cNvGrpSpPr>
            <p:nvPr/>
          </p:nvGrpSpPr>
          <p:grpSpPr bwMode="auto">
            <a:xfrm>
              <a:off x="0" y="8976"/>
              <a:ext cx="3072" cy="374"/>
              <a:chOff x="0" y="8976"/>
              <a:chExt cx="3072" cy="374"/>
            </a:xfrm>
          </p:grpSpPr>
          <p:sp>
            <p:nvSpPr>
              <p:cNvPr id="76840" name="Rectangle 38"/>
              <p:cNvSpPr>
                <a:spLocks noChangeArrowheads="1"/>
              </p:cNvSpPr>
              <p:nvPr/>
            </p:nvSpPr>
            <p:spPr bwMode="auto">
              <a:xfrm>
                <a:off x="0" y="897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6841" name="Rectangle 39"/>
              <p:cNvSpPr>
                <a:spLocks noChangeArrowheads="1"/>
              </p:cNvSpPr>
              <p:nvPr/>
            </p:nvSpPr>
            <p:spPr bwMode="auto">
              <a:xfrm>
                <a:off x="0" y="8976"/>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54	</a:t>
                </a:r>
                <a:endParaRPr lang="en-US" sz="1200" b="1">
                  <a:solidFill>
                    <a:srgbClr val="000000"/>
                  </a:solidFill>
                  <a:latin typeface="Courier New" pitchFamily="49" charset="0"/>
                  <a:cs typeface="Times New Roman" pitchFamily="18" charset="0"/>
                </a:endParaRPr>
              </a:p>
              <a:p>
                <a:pPr eaLnBrk="0" hangingPunct="0">
                  <a:tabLst>
                    <a:tab pos="139700" algn="r"/>
                    <a:tab pos="292100" algn="l"/>
                  </a:tabLst>
                </a:pPr>
                <a:endParaRPr lang="en-US" sz="1200" b="1">
                  <a:latin typeface="Courier New" pitchFamily="49" charset="0"/>
                  <a:cs typeface="Times New Roman" pitchFamily="18" charset="0"/>
                </a:endParaRPr>
              </a:p>
            </p:txBody>
          </p:sp>
        </p:grpSp>
        <p:grpSp>
          <p:nvGrpSpPr>
            <p:cNvPr id="76831" name="Group 29"/>
            <p:cNvGrpSpPr>
              <a:grpSpLocks/>
            </p:cNvGrpSpPr>
            <p:nvPr/>
          </p:nvGrpSpPr>
          <p:grpSpPr bwMode="auto">
            <a:xfrm>
              <a:off x="0" y="9350"/>
              <a:ext cx="3072" cy="374"/>
              <a:chOff x="0" y="9350"/>
              <a:chExt cx="3072" cy="374"/>
            </a:xfrm>
          </p:grpSpPr>
          <p:sp>
            <p:nvSpPr>
              <p:cNvPr id="76838" name="Rectangle 36"/>
              <p:cNvSpPr>
                <a:spLocks noChangeArrowheads="1"/>
              </p:cNvSpPr>
              <p:nvPr/>
            </p:nvSpPr>
            <p:spPr bwMode="auto">
              <a:xfrm>
                <a:off x="0" y="935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6839" name="Rectangle 37"/>
              <p:cNvSpPr>
                <a:spLocks noChangeArrowheads="1"/>
              </p:cNvSpPr>
              <p:nvPr/>
            </p:nvSpPr>
            <p:spPr bwMode="auto">
              <a:xfrm>
                <a:off x="0" y="9350"/>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55	</a:t>
                </a:r>
                <a:r>
                  <a:rPr lang="en-US" sz="1200" b="1">
                    <a:solidFill>
                      <a:srgbClr val="000000"/>
                    </a:solidFill>
                    <a:latin typeface="Courier New" pitchFamily="49" charset="0"/>
                    <a:cs typeface="Times New Roman" pitchFamily="18" charset="0"/>
                  </a:rPr>
                  <a:t>   cout &lt;&lt; endl;</a:t>
                </a:r>
              </a:p>
              <a:p>
                <a:pPr eaLnBrk="0" hangingPunct="0">
                  <a:tabLst>
                    <a:tab pos="139700" algn="r"/>
                    <a:tab pos="292100" algn="l"/>
                  </a:tabLst>
                </a:pPr>
                <a:endParaRPr lang="en-US" sz="1200" b="1">
                  <a:latin typeface="Courier New" pitchFamily="49" charset="0"/>
                  <a:cs typeface="Times New Roman" pitchFamily="18" charset="0"/>
                </a:endParaRPr>
              </a:p>
            </p:txBody>
          </p:sp>
        </p:grpSp>
        <p:grpSp>
          <p:nvGrpSpPr>
            <p:cNvPr id="76832" name="Group 30"/>
            <p:cNvGrpSpPr>
              <a:grpSpLocks/>
            </p:cNvGrpSpPr>
            <p:nvPr/>
          </p:nvGrpSpPr>
          <p:grpSpPr bwMode="auto">
            <a:xfrm>
              <a:off x="0" y="9724"/>
              <a:ext cx="3072" cy="374"/>
              <a:chOff x="0" y="9724"/>
              <a:chExt cx="3072" cy="374"/>
            </a:xfrm>
          </p:grpSpPr>
          <p:sp>
            <p:nvSpPr>
              <p:cNvPr id="76836" name="Rectangle 34"/>
              <p:cNvSpPr>
                <a:spLocks noChangeArrowheads="1"/>
              </p:cNvSpPr>
              <p:nvPr/>
            </p:nvSpPr>
            <p:spPr bwMode="auto">
              <a:xfrm>
                <a:off x="0" y="972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6837" name="Rectangle 35"/>
              <p:cNvSpPr>
                <a:spLocks noChangeArrowheads="1"/>
              </p:cNvSpPr>
              <p:nvPr/>
            </p:nvSpPr>
            <p:spPr bwMode="auto">
              <a:xfrm>
                <a:off x="0" y="9724"/>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56	</a:t>
                </a:r>
                <a:r>
                  <a:rPr lang="en-US" sz="1200" b="1">
                    <a:solidFill>
                      <a:srgbClr val="000000"/>
                    </a:solidFill>
                    <a:latin typeface="Courier New" pitchFamily="49" charset="0"/>
                    <a:cs typeface="Times New Roman" pitchFamily="18" charset="0"/>
                  </a:rPr>
                  <a:t>   </a:t>
                </a:r>
                <a:r>
                  <a:rPr lang="en-US" sz="1200" b="1">
                    <a:solidFill>
                      <a:srgbClr val="275AFF"/>
                    </a:solidFill>
                    <a:latin typeface="Courier New" pitchFamily="49" charset="0"/>
                    <a:cs typeface="Times New Roman" pitchFamily="18" charset="0"/>
                  </a:rPr>
                  <a:t>return</a:t>
                </a:r>
                <a:r>
                  <a:rPr lang="en-US" sz="1200" b="1">
                    <a:solidFill>
                      <a:srgbClr val="000000"/>
                    </a:solidFill>
                    <a:latin typeface="Courier New" pitchFamily="49" charset="0"/>
                    <a:cs typeface="Times New Roman" pitchFamily="18" charset="0"/>
                  </a:rPr>
                  <a:t> 0;      </a:t>
                </a:r>
                <a:r>
                  <a:rPr lang="en-US" sz="1200" b="1">
                    <a:solidFill>
                      <a:srgbClr val="33CC33"/>
                    </a:solidFill>
                    <a:latin typeface="Courier New" pitchFamily="49" charset="0"/>
                    <a:cs typeface="Times New Roman" pitchFamily="18" charset="0"/>
                  </a:rPr>
                  <a:t>// terminate normally</a:t>
                </a:r>
                <a:endParaRPr lang="en-US" sz="1200" b="1">
                  <a:solidFill>
                    <a:srgbClr val="000000"/>
                  </a:solidFill>
                  <a:latin typeface="Courier New" pitchFamily="49" charset="0"/>
                  <a:cs typeface="Times New Roman" pitchFamily="18" charset="0"/>
                </a:endParaRPr>
              </a:p>
              <a:p>
                <a:pPr eaLnBrk="0" hangingPunct="0">
                  <a:tabLst>
                    <a:tab pos="139700" algn="r"/>
                    <a:tab pos="292100" algn="l"/>
                  </a:tabLst>
                </a:pPr>
                <a:endParaRPr lang="en-US" sz="1200" b="1">
                  <a:latin typeface="Courier New" pitchFamily="49" charset="0"/>
                  <a:cs typeface="Times New Roman" pitchFamily="18" charset="0"/>
                </a:endParaRPr>
              </a:p>
            </p:txBody>
          </p:sp>
        </p:grpSp>
        <p:grpSp>
          <p:nvGrpSpPr>
            <p:cNvPr id="76833" name="Group 31"/>
            <p:cNvGrpSpPr>
              <a:grpSpLocks/>
            </p:cNvGrpSpPr>
            <p:nvPr/>
          </p:nvGrpSpPr>
          <p:grpSpPr bwMode="auto">
            <a:xfrm>
              <a:off x="0" y="10098"/>
              <a:ext cx="3072" cy="374"/>
              <a:chOff x="0" y="10098"/>
              <a:chExt cx="3072" cy="374"/>
            </a:xfrm>
          </p:grpSpPr>
          <p:sp>
            <p:nvSpPr>
              <p:cNvPr id="76834" name="Rectangle 32"/>
              <p:cNvSpPr>
                <a:spLocks noChangeArrowheads="1"/>
              </p:cNvSpPr>
              <p:nvPr/>
            </p:nvSpPr>
            <p:spPr bwMode="auto">
              <a:xfrm>
                <a:off x="0" y="1009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eaLnBrk="0" hangingPunct="0">
                  <a:spcBef>
                    <a:spcPct val="50000"/>
                  </a:spcBef>
                </a:pPr>
                <a:endParaRPr lang="tr-TR" sz="1200">
                  <a:solidFill>
                    <a:srgbClr val="000000"/>
                  </a:solidFill>
                  <a:cs typeface="Times New Roman" pitchFamily="18" charset="0"/>
                </a:endParaRPr>
              </a:p>
            </p:txBody>
          </p:sp>
          <p:sp>
            <p:nvSpPr>
              <p:cNvPr id="76835" name="Rectangle 33"/>
              <p:cNvSpPr>
                <a:spLocks noChangeArrowheads="1"/>
              </p:cNvSpPr>
              <p:nvPr/>
            </p:nvSpPr>
            <p:spPr bwMode="auto">
              <a:xfrm>
                <a:off x="0" y="10098"/>
                <a:ext cx="3072" cy="374"/>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tabLst>
                    <a:tab pos="139700" algn="r"/>
                    <a:tab pos="292100" algn="l"/>
                  </a:tabLst>
                </a:pPr>
                <a:r>
                  <a:rPr lang="en-US" sz="1200" b="1">
                    <a:solidFill>
                      <a:srgbClr val="4D8DFF"/>
                    </a:solidFill>
                    <a:latin typeface="Courier New" pitchFamily="49" charset="0"/>
                    <a:cs typeface="Times New Roman" pitchFamily="18" charset="0"/>
                  </a:rPr>
                  <a:t>	57	</a:t>
                </a:r>
                <a:r>
                  <a:rPr lang="en-US" sz="1200" b="1">
                    <a:solidFill>
                      <a:srgbClr val="000000"/>
                    </a:solidFill>
                    <a:latin typeface="Courier New" pitchFamily="49" charset="0"/>
                    <a:cs typeface="Times New Roman" pitchFamily="18" charset="0"/>
                  </a:rPr>
                  <a:t>}</a:t>
                </a:r>
              </a:p>
              <a:p>
                <a:pPr eaLnBrk="0" hangingPunct="0">
                  <a:tabLst>
                    <a:tab pos="139700" algn="r"/>
                    <a:tab pos="292100" algn="l"/>
                  </a:tabLst>
                </a:pPr>
                <a:endParaRPr lang="en-US" sz="1200" b="1">
                  <a:latin typeface="Courier New" pitchFamily="49" charset="0"/>
                  <a:cs typeface="Times New Roman" pitchFamily="18" charset="0"/>
                </a:endParaRPr>
              </a:p>
            </p:txBody>
          </p:sp>
        </p:grpSp>
      </p:grpSp>
      <p:sp>
        <p:nvSpPr>
          <p:cNvPr id="89" name="Rectangle 2"/>
          <p:cNvSpPr txBox="1">
            <a:spLocks noChangeArrowheads="1"/>
          </p:cNvSpPr>
          <p:nvPr/>
        </p:nvSpPr>
        <p:spPr>
          <a:xfrm>
            <a:off x="7086600" y="0"/>
            <a:ext cx="2057400" cy="6096000"/>
          </a:xfrm>
          <a:prstGeom prst="rect">
            <a:avLst/>
          </a:prstGeom>
        </p:spPr>
        <p:txBody>
          <a:bodyPr/>
          <a:lstStyle/>
          <a:p>
            <a:pPr marL="342900" indent="-342900">
              <a:spcBef>
                <a:spcPct val="20000"/>
              </a:spcBef>
              <a:buFontTx/>
              <a:buChar char="•"/>
              <a:defRPr/>
            </a:pPr>
            <a:endParaRPr lang="en-US" sz="3200" kern="0" dirty="0">
              <a:latin typeface="+mn-lt"/>
            </a:endParaRPr>
          </a:p>
          <a:p>
            <a:pPr marL="342900" indent="-342900">
              <a:spcBef>
                <a:spcPct val="20000"/>
              </a:spcBef>
              <a:buFontTx/>
              <a:buChar char="•"/>
              <a:defRPr/>
            </a:pPr>
            <a:r>
              <a:rPr lang="en-US" sz="2000" kern="0" dirty="0">
                <a:latin typeface="+mn-lt"/>
              </a:rPr>
              <a:t>Initialize variables</a:t>
            </a:r>
          </a:p>
          <a:p>
            <a:pPr marL="342900" indent="-342900">
              <a:spcBef>
                <a:spcPct val="20000"/>
              </a:spcBef>
              <a:buFontTx/>
              <a:buChar char="•"/>
              <a:defRPr/>
            </a:pPr>
            <a:endParaRPr lang="en-US" sz="2000" kern="0" dirty="0">
              <a:latin typeface="+mn-lt"/>
            </a:endParaRPr>
          </a:p>
          <a:p>
            <a:pPr>
              <a:spcBef>
                <a:spcPct val="20000"/>
              </a:spcBef>
              <a:defRPr/>
            </a:pPr>
            <a:endParaRPr lang="tr-TR" sz="2000" kern="0"/>
          </a:p>
          <a:p>
            <a:pPr marL="342900" indent="-342900">
              <a:spcBef>
                <a:spcPct val="20000"/>
              </a:spcBef>
              <a:buFontTx/>
              <a:buChar char="•"/>
              <a:defRPr/>
            </a:pPr>
            <a:r>
              <a:rPr lang="en-US" sz="2000" kern="0" dirty="0" smtClean="0">
                <a:latin typeface="+mn-lt"/>
              </a:rPr>
              <a:t>Input </a:t>
            </a:r>
            <a:r>
              <a:rPr lang="en-US" sz="2000" kern="0" dirty="0">
                <a:latin typeface="+mn-lt"/>
              </a:rPr>
              <a:t>data</a:t>
            </a:r>
          </a:p>
          <a:p>
            <a:pPr marL="342900" indent="-342900">
              <a:spcBef>
                <a:spcPct val="20000"/>
              </a:spcBef>
              <a:buFontTx/>
              <a:buChar char="•"/>
              <a:defRPr/>
            </a:pPr>
            <a:endParaRPr lang="tr-TR" sz="2000" kern="0" smtClean="0">
              <a:latin typeface="+mn-lt"/>
            </a:endParaRPr>
          </a:p>
          <a:p>
            <a:pPr marL="342900" indent="-342900">
              <a:spcBef>
                <a:spcPct val="20000"/>
              </a:spcBef>
              <a:buFontTx/>
              <a:buChar char="•"/>
              <a:defRPr/>
            </a:pPr>
            <a:endParaRPr lang="tr-TR" sz="2000" kern="0"/>
          </a:p>
          <a:p>
            <a:pPr marL="342900" indent="-342900">
              <a:spcBef>
                <a:spcPct val="20000"/>
              </a:spcBef>
              <a:buFontTx/>
              <a:buChar char="•"/>
              <a:defRPr/>
            </a:pPr>
            <a:endParaRPr lang="en-US" sz="2000" kern="0" dirty="0">
              <a:latin typeface="+mn-lt"/>
            </a:endParaRPr>
          </a:p>
          <a:p>
            <a:pPr marL="342900" indent="-342900">
              <a:spcBef>
                <a:spcPct val="20000"/>
              </a:spcBef>
              <a:buFontTx/>
              <a:buChar char="•"/>
              <a:defRPr/>
            </a:pPr>
            <a:r>
              <a:rPr lang="en-US" sz="2000" kern="0" dirty="0">
                <a:latin typeface="Courier New" pitchFamily="49" charset="0"/>
              </a:rPr>
              <a:t>try</a:t>
            </a:r>
            <a:r>
              <a:rPr lang="en-US" sz="2000" kern="0" dirty="0">
                <a:latin typeface="+mn-lt"/>
              </a:rPr>
              <a:t> and </a:t>
            </a:r>
            <a:r>
              <a:rPr lang="en-US" sz="2000" kern="0" dirty="0">
                <a:latin typeface="Courier New" pitchFamily="49" charset="0"/>
              </a:rPr>
              <a:t>catch</a:t>
            </a:r>
            <a:r>
              <a:rPr lang="en-US" sz="2000" kern="0" dirty="0">
                <a:latin typeface="+mn-lt"/>
              </a:rPr>
              <a:t> blocks</a:t>
            </a:r>
          </a:p>
          <a:p>
            <a:pPr marL="342900" indent="-342900">
              <a:spcBef>
                <a:spcPct val="20000"/>
              </a:spcBef>
              <a:buFontTx/>
              <a:buChar char="•"/>
              <a:defRPr/>
            </a:pPr>
            <a:endParaRPr lang="en-US" sz="2000" kern="0" dirty="0">
              <a:latin typeface="+mn-lt"/>
            </a:endParaRPr>
          </a:p>
          <a:p>
            <a:pPr marL="342900" indent="-342900">
              <a:spcBef>
                <a:spcPct val="20000"/>
              </a:spcBef>
              <a:buFontTx/>
              <a:buChar char="•"/>
              <a:defRPr/>
            </a:pPr>
            <a:r>
              <a:rPr lang="en-US" sz="2000" kern="0" dirty="0">
                <a:latin typeface="+mn-lt"/>
              </a:rPr>
              <a:t>Function call</a:t>
            </a:r>
          </a:p>
          <a:p>
            <a:pPr marL="342900" indent="-342900">
              <a:spcBef>
                <a:spcPct val="20000"/>
              </a:spcBef>
              <a:buFontTx/>
              <a:buChar char="•"/>
              <a:defRPr/>
            </a:pPr>
            <a:endParaRPr lang="en-US" sz="2000" kern="0" dirty="0">
              <a:latin typeface="+mn-lt"/>
            </a:endParaRPr>
          </a:p>
          <a:p>
            <a:pPr marL="342900" indent="-342900">
              <a:spcBef>
                <a:spcPct val="20000"/>
              </a:spcBef>
              <a:buFontTx/>
              <a:buChar char="•"/>
              <a:defRPr/>
            </a:pPr>
            <a:r>
              <a:rPr lang="en-US" sz="2000" kern="0" dirty="0">
                <a:latin typeface="+mn-lt"/>
              </a:rPr>
              <a:t>Output result</a:t>
            </a:r>
          </a:p>
        </p:txBody>
      </p:sp>
    </p:spTree>
    <p:extLst>
      <p:ext uri="{BB962C8B-B14F-4D97-AF65-F5344CB8AC3E}">
        <p14:creationId xmlns:p14="http://schemas.microsoft.com/office/powerpoint/2010/main" val="42438002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normAutofit/>
          </a:bodyPr>
          <a:lstStyle/>
          <a:p>
            <a:pPr eaLnBrk="1" hangingPunct="1"/>
            <a:r>
              <a:rPr lang="en-US" altLang="zh-TW" sz="3600" b="1" dirty="0" smtClean="0">
                <a:ea typeface="新細明體" pitchFamily="18" charset="-120"/>
              </a:rPr>
              <a:t>Example of a </a:t>
            </a:r>
            <a:r>
              <a:rPr lang="en-US" altLang="zh-TW" sz="3600" b="1" dirty="0" smtClean="0">
                <a:latin typeface="Courier New" pitchFamily="49" charset="0"/>
                <a:ea typeface="新細明體" pitchFamily="18" charset="-120"/>
              </a:rPr>
              <a:t>try-catch</a:t>
            </a:r>
            <a:r>
              <a:rPr lang="en-US" altLang="zh-TW" sz="3600" b="1" dirty="0" smtClean="0">
                <a:ea typeface="新細明體" pitchFamily="18" charset="-120"/>
              </a:rPr>
              <a:t> Statement</a:t>
            </a:r>
          </a:p>
        </p:txBody>
      </p:sp>
      <p:sp>
        <p:nvSpPr>
          <p:cNvPr id="77827" name="Text Box 3"/>
          <p:cNvSpPr txBox="1">
            <a:spLocks noChangeArrowheads="1"/>
          </p:cNvSpPr>
          <p:nvPr/>
        </p:nvSpPr>
        <p:spPr bwMode="auto">
          <a:xfrm>
            <a:off x="457200" y="1600200"/>
            <a:ext cx="7924800" cy="4418517"/>
          </a:xfrm>
          <a:prstGeom prst="rect">
            <a:avLst/>
          </a:prstGeom>
          <a:solidFill>
            <a:srgbClr val="CC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50000"/>
              </a:lnSpc>
              <a:spcBef>
                <a:spcPct val="50000"/>
              </a:spcBef>
            </a:pPr>
            <a:r>
              <a:rPr lang="zh-TW" altLang="en-US" sz="1600" b="1" dirty="0">
                <a:ea typeface="新細明體" pitchFamily="18" charset="-120"/>
                <a:cs typeface="Times New Roman" pitchFamily="18" charset="0"/>
              </a:rPr>
              <a:t> </a:t>
            </a:r>
            <a:r>
              <a:rPr lang="en-US" altLang="zh-TW" sz="1600" b="1" dirty="0">
                <a:solidFill>
                  <a:srgbClr val="0000CC"/>
                </a:solidFill>
                <a:ea typeface="新細明體" pitchFamily="18" charset="-120"/>
                <a:cs typeface="Times New Roman" pitchFamily="18" charset="0"/>
              </a:rPr>
              <a:t>try</a:t>
            </a:r>
          </a:p>
          <a:p>
            <a:pPr algn="just">
              <a:lnSpc>
                <a:spcPct val="50000"/>
              </a:lnSpc>
              <a:spcBef>
                <a:spcPct val="50000"/>
              </a:spcBef>
            </a:pPr>
            <a:r>
              <a:rPr lang="en-US" altLang="zh-TW" sz="1600" b="1" dirty="0">
                <a:ea typeface="新細明體" pitchFamily="18" charset="-120"/>
                <a:cs typeface="Times New Roman" pitchFamily="18" charset="0"/>
              </a:rPr>
              <a:t>{</a:t>
            </a:r>
          </a:p>
          <a:p>
            <a:pPr algn="just">
              <a:lnSpc>
                <a:spcPct val="50000"/>
              </a:lnSpc>
              <a:spcBef>
                <a:spcPct val="50000"/>
              </a:spcBef>
            </a:pPr>
            <a:r>
              <a:rPr lang="en-US" altLang="zh-TW" sz="1600" b="1" dirty="0">
                <a:ea typeface="新細明體" pitchFamily="18" charset="-120"/>
                <a:cs typeface="Times New Roman" pitchFamily="18" charset="0"/>
              </a:rPr>
              <a:t>          // Statements that process personnel data and may throw</a:t>
            </a:r>
          </a:p>
          <a:p>
            <a:pPr algn="just">
              <a:lnSpc>
                <a:spcPct val="50000"/>
              </a:lnSpc>
              <a:spcBef>
                <a:spcPct val="50000"/>
              </a:spcBef>
            </a:pPr>
            <a:r>
              <a:rPr lang="en-US" altLang="zh-TW" sz="1600" b="1" dirty="0">
                <a:ea typeface="新細明體" pitchFamily="18" charset="-120"/>
                <a:cs typeface="Times New Roman" pitchFamily="18" charset="0"/>
              </a:rPr>
              <a:t>          // exceptions of type </a:t>
            </a:r>
            <a:r>
              <a:rPr lang="en-US" altLang="zh-TW" sz="1600" b="1" dirty="0" err="1">
                <a:ea typeface="新細明體" pitchFamily="18" charset="-120"/>
                <a:cs typeface="Times New Roman" pitchFamily="18" charset="0"/>
              </a:rPr>
              <a:t>int</a:t>
            </a:r>
            <a:r>
              <a:rPr lang="en-US" altLang="zh-TW" sz="1600" b="1" dirty="0">
                <a:ea typeface="新細明體" pitchFamily="18" charset="-120"/>
                <a:cs typeface="Times New Roman" pitchFamily="18" charset="0"/>
              </a:rPr>
              <a:t>, string, and </a:t>
            </a:r>
            <a:r>
              <a:rPr lang="en-US" altLang="zh-TW" sz="1600" b="1" dirty="0" err="1">
                <a:ea typeface="新細明體" pitchFamily="18" charset="-120"/>
                <a:cs typeface="Times New Roman" pitchFamily="18" charset="0"/>
              </a:rPr>
              <a:t>SalaryError</a:t>
            </a:r>
            <a:endParaRPr lang="en-US" altLang="zh-TW" sz="1600" b="1" dirty="0">
              <a:ea typeface="新細明體" pitchFamily="18" charset="-120"/>
              <a:cs typeface="Times New Roman" pitchFamily="18" charset="0"/>
            </a:endParaRPr>
          </a:p>
          <a:p>
            <a:pPr algn="just">
              <a:lnSpc>
                <a:spcPct val="50000"/>
              </a:lnSpc>
              <a:spcBef>
                <a:spcPct val="50000"/>
              </a:spcBef>
            </a:pPr>
            <a:r>
              <a:rPr lang="en-US" altLang="zh-TW" sz="1600" b="1" dirty="0">
                <a:ea typeface="新細明體" pitchFamily="18" charset="-120"/>
                <a:cs typeface="Times New Roman" pitchFamily="18" charset="0"/>
              </a:rPr>
              <a:t>}</a:t>
            </a:r>
          </a:p>
          <a:p>
            <a:pPr algn="just">
              <a:lnSpc>
                <a:spcPct val="50000"/>
              </a:lnSpc>
              <a:spcBef>
                <a:spcPct val="50000"/>
              </a:spcBef>
            </a:pPr>
            <a:r>
              <a:rPr lang="en-US" altLang="zh-TW" sz="1600" b="1" dirty="0">
                <a:solidFill>
                  <a:srgbClr val="0000CC"/>
                </a:solidFill>
                <a:ea typeface="新細明體" pitchFamily="18" charset="-120"/>
                <a:cs typeface="Times New Roman" pitchFamily="18" charset="0"/>
              </a:rPr>
              <a:t>catch ( </a:t>
            </a:r>
            <a:r>
              <a:rPr lang="en-US" altLang="zh-TW" sz="1600" b="1" dirty="0" err="1">
                <a:solidFill>
                  <a:srgbClr val="0000CC"/>
                </a:solidFill>
                <a:ea typeface="新細明體" pitchFamily="18" charset="-120"/>
                <a:cs typeface="Times New Roman" pitchFamily="18" charset="0"/>
              </a:rPr>
              <a:t>int</a:t>
            </a:r>
            <a:r>
              <a:rPr lang="en-US" altLang="zh-TW" sz="1600" b="1" dirty="0">
                <a:solidFill>
                  <a:srgbClr val="0000CC"/>
                </a:solidFill>
                <a:ea typeface="新細明體" pitchFamily="18" charset="-120"/>
                <a:cs typeface="Times New Roman" pitchFamily="18" charset="0"/>
              </a:rPr>
              <a:t> )</a:t>
            </a:r>
          </a:p>
          <a:p>
            <a:pPr algn="just">
              <a:lnSpc>
                <a:spcPct val="50000"/>
              </a:lnSpc>
              <a:spcBef>
                <a:spcPct val="50000"/>
              </a:spcBef>
            </a:pPr>
            <a:r>
              <a:rPr lang="en-US" altLang="zh-TW" sz="1600" b="1" dirty="0">
                <a:ea typeface="新細明體" pitchFamily="18" charset="-120"/>
                <a:cs typeface="Times New Roman" pitchFamily="18" charset="0"/>
              </a:rPr>
              <a:t>{</a:t>
            </a:r>
          </a:p>
          <a:p>
            <a:pPr algn="just">
              <a:lnSpc>
                <a:spcPct val="50000"/>
              </a:lnSpc>
              <a:spcBef>
                <a:spcPct val="50000"/>
              </a:spcBef>
            </a:pPr>
            <a:r>
              <a:rPr lang="en-US" altLang="zh-TW" sz="1600" b="1" dirty="0">
                <a:ea typeface="新細明體" pitchFamily="18" charset="-120"/>
                <a:cs typeface="Times New Roman" pitchFamily="18" charset="0"/>
              </a:rPr>
              <a:t>          // Statements to handle an </a:t>
            </a:r>
            <a:r>
              <a:rPr lang="en-US" altLang="zh-TW" sz="1600" b="1" dirty="0" err="1">
                <a:ea typeface="新細明體" pitchFamily="18" charset="-120"/>
                <a:cs typeface="Times New Roman" pitchFamily="18" charset="0"/>
              </a:rPr>
              <a:t>int</a:t>
            </a:r>
            <a:r>
              <a:rPr lang="en-US" altLang="zh-TW" sz="1600" b="1" dirty="0">
                <a:ea typeface="新細明體" pitchFamily="18" charset="-120"/>
                <a:cs typeface="Times New Roman" pitchFamily="18" charset="0"/>
              </a:rPr>
              <a:t> exception</a:t>
            </a:r>
          </a:p>
          <a:p>
            <a:pPr algn="just">
              <a:lnSpc>
                <a:spcPct val="50000"/>
              </a:lnSpc>
              <a:spcBef>
                <a:spcPct val="50000"/>
              </a:spcBef>
            </a:pPr>
            <a:r>
              <a:rPr lang="en-US" altLang="zh-TW" sz="1600" b="1" dirty="0">
                <a:ea typeface="新細明體" pitchFamily="18" charset="-120"/>
                <a:cs typeface="Times New Roman" pitchFamily="18" charset="0"/>
              </a:rPr>
              <a:t>}</a:t>
            </a:r>
          </a:p>
          <a:p>
            <a:pPr algn="just">
              <a:lnSpc>
                <a:spcPct val="50000"/>
              </a:lnSpc>
              <a:spcBef>
                <a:spcPct val="50000"/>
              </a:spcBef>
            </a:pPr>
            <a:r>
              <a:rPr lang="en-US" altLang="zh-TW" sz="1600" b="1" dirty="0">
                <a:solidFill>
                  <a:srgbClr val="0000CC"/>
                </a:solidFill>
                <a:ea typeface="新細明體" pitchFamily="18" charset="-120"/>
                <a:cs typeface="Times New Roman" pitchFamily="18" charset="0"/>
              </a:rPr>
              <a:t>catch ( string s )</a:t>
            </a:r>
          </a:p>
          <a:p>
            <a:pPr algn="just">
              <a:lnSpc>
                <a:spcPct val="50000"/>
              </a:lnSpc>
              <a:spcBef>
                <a:spcPct val="50000"/>
              </a:spcBef>
            </a:pPr>
            <a:r>
              <a:rPr lang="en-US" altLang="zh-TW" sz="1600" b="1" dirty="0">
                <a:ea typeface="新細明體" pitchFamily="18" charset="-120"/>
                <a:cs typeface="Times New Roman" pitchFamily="18" charset="0"/>
              </a:rPr>
              <a:t>{</a:t>
            </a:r>
          </a:p>
          <a:p>
            <a:pPr algn="just">
              <a:lnSpc>
                <a:spcPct val="50000"/>
              </a:lnSpc>
              <a:spcBef>
                <a:spcPct val="50000"/>
              </a:spcBef>
            </a:pPr>
            <a:r>
              <a:rPr lang="en-US" altLang="zh-TW" sz="1600" b="1" dirty="0">
                <a:ea typeface="新細明體" pitchFamily="18" charset="-120"/>
                <a:cs typeface="Times New Roman" pitchFamily="18" charset="0"/>
              </a:rPr>
              <a:t>         </a:t>
            </a:r>
            <a:r>
              <a:rPr lang="en-US" altLang="zh-TW" sz="1600" b="1" dirty="0" err="1">
                <a:ea typeface="新細明體" pitchFamily="18" charset="-120"/>
                <a:cs typeface="Times New Roman" pitchFamily="18" charset="0"/>
              </a:rPr>
              <a:t>cout</a:t>
            </a:r>
            <a:r>
              <a:rPr lang="en-US" altLang="zh-TW" sz="1600" b="1" dirty="0">
                <a:ea typeface="新細明體" pitchFamily="18" charset="-120"/>
                <a:cs typeface="Times New Roman" pitchFamily="18" charset="0"/>
              </a:rPr>
              <a:t> &lt;&lt; s &lt;&lt; </a:t>
            </a:r>
            <a:r>
              <a:rPr lang="en-US" altLang="zh-TW" sz="1600" b="1" dirty="0" err="1">
                <a:ea typeface="新細明體" pitchFamily="18" charset="-120"/>
                <a:cs typeface="Times New Roman" pitchFamily="18" charset="0"/>
              </a:rPr>
              <a:t>endl</a:t>
            </a:r>
            <a:r>
              <a:rPr lang="en-US" altLang="zh-TW" sz="1600" b="1" dirty="0">
                <a:ea typeface="新細明體" pitchFamily="18" charset="-120"/>
                <a:cs typeface="Times New Roman" pitchFamily="18" charset="0"/>
              </a:rPr>
              <a:t>;  // Prints "Invalid customer age"</a:t>
            </a:r>
          </a:p>
          <a:p>
            <a:pPr algn="just">
              <a:lnSpc>
                <a:spcPct val="50000"/>
              </a:lnSpc>
              <a:spcBef>
                <a:spcPct val="50000"/>
              </a:spcBef>
            </a:pPr>
            <a:r>
              <a:rPr lang="en-US" altLang="zh-TW" sz="1600" b="1" dirty="0">
                <a:ea typeface="新細明體" pitchFamily="18" charset="-120"/>
                <a:cs typeface="Times New Roman" pitchFamily="18" charset="0"/>
              </a:rPr>
              <a:t>          // More statements to handle an age error</a:t>
            </a:r>
          </a:p>
          <a:p>
            <a:pPr algn="just">
              <a:lnSpc>
                <a:spcPct val="50000"/>
              </a:lnSpc>
              <a:spcBef>
                <a:spcPct val="50000"/>
              </a:spcBef>
            </a:pPr>
            <a:r>
              <a:rPr lang="en-US" altLang="zh-TW" sz="1600" b="1" dirty="0">
                <a:ea typeface="新細明體" pitchFamily="18" charset="-120"/>
                <a:cs typeface="Times New Roman" pitchFamily="18" charset="0"/>
              </a:rPr>
              <a:t>}</a:t>
            </a:r>
          </a:p>
          <a:p>
            <a:pPr algn="just">
              <a:lnSpc>
                <a:spcPct val="50000"/>
              </a:lnSpc>
              <a:spcBef>
                <a:spcPct val="50000"/>
              </a:spcBef>
            </a:pPr>
            <a:r>
              <a:rPr lang="en-US" altLang="zh-TW" sz="1600" b="1" dirty="0">
                <a:solidFill>
                  <a:srgbClr val="0000CC"/>
                </a:solidFill>
                <a:ea typeface="新細明體" pitchFamily="18" charset="-120"/>
                <a:cs typeface="Times New Roman" pitchFamily="18" charset="0"/>
              </a:rPr>
              <a:t>catch ( </a:t>
            </a:r>
            <a:r>
              <a:rPr lang="en-US" altLang="zh-TW" sz="1600" b="1" dirty="0" err="1">
                <a:solidFill>
                  <a:srgbClr val="0000CC"/>
                </a:solidFill>
                <a:ea typeface="新細明體" pitchFamily="18" charset="-120"/>
                <a:cs typeface="Times New Roman" pitchFamily="18" charset="0"/>
              </a:rPr>
              <a:t>SalaryError</a:t>
            </a:r>
            <a:r>
              <a:rPr lang="en-US" altLang="zh-TW" sz="1600" b="1" dirty="0">
                <a:solidFill>
                  <a:srgbClr val="0000CC"/>
                </a:solidFill>
                <a:ea typeface="新細明體" pitchFamily="18" charset="-120"/>
                <a:cs typeface="Times New Roman" pitchFamily="18" charset="0"/>
              </a:rPr>
              <a:t> )</a:t>
            </a:r>
          </a:p>
          <a:p>
            <a:pPr algn="just">
              <a:lnSpc>
                <a:spcPct val="50000"/>
              </a:lnSpc>
              <a:spcBef>
                <a:spcPct val="50000"/>
              </a:spcBef>
            </a:pPr>
            <a:r>
              <a:rPr lang="en-US" altLang="zh-TW" sz="1600" b="1" dirty="0">
                <a:ea typeface="新細明體" pitchFamily="18" charset="-120"/>
                <a:cs typeface="Times New Roman" pitchFamily="18" charset="0"/>
              </a:rPr>
              <a:t>{</a:t>
            </a:r>
          </a:p>
          <a:p>
            <a:pPr algn="just">
              <a:lnSpc>
                <a:spcPct val="50000"/>
              </a:lnSpc>
              <a:spcBef>
                <a:spcPct val="50000"/>
              </a:spcBef>
            </a:pPr>
            <a:r>
              <a:rPr lang="en-US" altLang="zh-TW" sz="1600" b="1" dirty="0">
                <a:ea typeface="新細明體" pitchFamily="18" charset="-120"/>
                <a:cs typeface="Times New Roman" pitchFamily="18" charset="0"/>
              </a:rPr>
              <a:t>         // Statements to handle a salary error</a:t>
            </a:r>
          </a:p>
          <a:p>
            <a:pPr algn="just">
              <a:lnSpc>
                <a:spcPct val="50000"/>
              </a:lnSpc>
              <a:spcBef>
                <a:spcPct val="50000"/>
              </a:spcBef>
            </a:pPr>
            <a:r>
              <a:rPr lang="en-US" altLang="zh-TW" sz="1600" b="1" dirty="0">
                <a:ea typeface="新細明體" pitchFamily="18" charset="-120"/>
                <a:cs typeface="Times New Roman" pitchFamily="18" charset="0"/>
              </a:rPr>
              <a:t>}</a:t>
            </a:r>
          </a:p>
        </p:txBody>
      </p:sp>
    </p:spTree>
    <p:extLst>
      <p:ext uri="{BB962C8B-B14F-4D97-AF65-F5344CB8AC3E}">
        <p14:creationId xmlns:p14="http://schemas.microsoft.com/office/powerpoint/2010/main" val="36193163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b="1" err="1" smtClean="0"/>
              <a:t>Week</a:t>
            </a:r>
            <a:r>
              <a:rPr lang="tr-TR" b="1" smtClean="0"/>
              <a:t> 3 – Lecture1</a:t>
            </a:r>
            <a:endParaRPr lang="tr-TR" b="1" dirty="0"/>
          </a:p>
        </p:txBody>
      </p:sp>
      <p:sp>
        <p:nvSpPr>
          <p:cNvPr id="3" name="İçerik Yer Tutucusu 2"/>
          <p:cNvSpPr>
            <a:spLocks noGrp="1"/>
          </p:cNvSpPr>
          <p:nvPr>
            <p:ph idx="1"/>
          </p:nvPr>
        </p:nvSpPr>
        <p:spPr/>
        <p:txBody>
          <a:bodyPr>
            <a:normAutofit lnSpcReduction="10000"/>
          </a:bodyPr>
          <a:lstStyle/>
          <a:p>
            <a:pPr marL="0" indent="0" algn="ctr">
              <a:buNone/>
            </a:pPr>
            <a:r>
              <a:rPr lang="tr-TR" b="1" dirty="0" err="1" smtClean="0"/>
              <a:t>Today</a:t>
            </a:r>
            <a:endParaRPr lang="tr-TR" b="1" dirty="0" smtClean="0"/>
          </a:p>
          <a:p>
            <a:pPr marL="0" indent="0">
              <a:buNone/>
            </a:pPr>
            <a:r>
              <a:rPr lang="tr-TR" dirty="0" err="1" smtClean="0"/>
              <a:t>We</a:t>
            </a:r>
            <a:r>
              <a:rPr lang="tr-TR" dirty="0" smtClean="0"/>
              <a:t> </a:t>
            </a:r>
            <a:r>
              <a:rPr lang="tr-TR" dirty="0" err="1" smtClean="0"/>
              <a:t>will</a:t>
            </a:r>
            <a:r>
              <a:rPr lang="tr-TR" dirty="0" smtClean="0"/>
              <a:t> </a:t>
            </a:r>
            <a:r>
              <a:rPr lang="tr-TR" dirty="0" err="1" smtClean="0"/>
              <a:t>cover</a:t>
            </a:r>
            <a:r>
              <a:rPr lang="tr-TR" dirty="0" smtClean="0"/>
              <a:t>;</a:t>
            </a:r>
          </a:p>
          <a:p>
            <a:pPr marL="0" indent="0"/>
            <a:r>
              <a:rPr lang="tr-TR" dirty="0" smtClean="0"/>
              <a:t>  </a:t>
            </a:r>
            <a:r>
              <a:rPr lang="tr-TR" b="1" dirty="0" smtClean="0"/>
              <a:t>Advanced </a:t>
            </a:r>
            <a:r>
              <a:rPr lang="tr-TR" b="1" dirty="0" err="1" smtClean="0"/>
              <a:t>Concepts</a:t>
            </a:r>
            <a:r>
              <a:rPr lang="tr-TR" b="1" dirty="0" smtClean="0"/>
              <a:t> </a:t>
            </a:r>
            <a:r>
              <a:rPr lang="tr-TR" b="1" dirty="0" err="1" smtClean="0"/>
              <a:t>In</a:t>
            </a:r>
            <a:r>
              <a:rPr lang="tr-TR" b="1" dirty="0" smtClean="0"/>
              <a:t> C++</a:t>
            </a:r>
          </a:p>
          <a:p>
            <a:pPr lvl="1">
              <a:buFont typeface="Wingdings" pitchFamily="2" charset="2"/>
              <a:buChar char="Ø"/>
            </a:pPr>
            <a:r>
              <a:rPr lang="tr-TR" dirty="0" smtClean="0"/>
              <a:t>Templates</a:t>
            </a:r>
          </a:p>
          <a:p>
            <a:pPr lvl="1">
              <a:buFont typeface="Wingdings" pitchFamily="2" charset="2"/>
              <a:buChar char="Ø"/>
            </a:pPr>
            <a:r>
              <a:rPr lang="tr-TR" dirty="0" err="1" smtClean="0"/>
              <a:t>Namespaces</a:t>
            </a:r>
            <a:endParaRPr lang="tr-TR" dirty="0" smtClean="0"/>
          </a:p>
          <a:p>
            <a:pPr lvl="1">
              <a:buFont typeface="Wingdings" pitchFamily="2" charset="2"/>
              <a:buChar char="Ø"/>
            </a:pPr>
            <a:r>
              <a:rPr lang="tr-TR" dirty="0" err="1" smtClean="0"/>
              <a:t>Exceptions</a:t>
            </a:r>
            <a:endParaRPr lang="tr-TR" dirty="0" smtClean="0"/>
          </a:p>
          <a:p>
            <a:pPr lvl="1">
              <a:buFont typeface="Wingdings" pitchFamily="2" charset="2"/>
              <a:buChar char="Ø"/>
            </a:pPr>
            <a:r>
              <a:rPr lang="tr-TR" dirty="0" err="1" smtClean="0"/>
              <a:t>Type</a:t>
            </a:r>
            <a:r>
              <a:rPr lang="tr-TR" dirty="0" smtClean="0"/>
              <a:t> </a:t>
            </a:r>
            <a:r>
              <a:rPr lang="tr-TR" dirty="0" err="1" smtClean="0"/>
              <a:t>Casting</a:t>
            </a:r>
            <a:endParaRPr lang="tr-TR" dirty="0"/>
          </a:p>
          <a:p>
            <a:r>
              <a:rPr lang="tr-TR" b="1" dirty="0" smtClean="0"/>
              <a:t>C++ </a:t>
            </a:r>
            <a:r>
              <a:rPr lang="tr-TR" b="1" dirty="0" err="1" smtClean="0"/>
              <a:t>Standar</a:t>
            </a:r>
            <a:r>
              <a:rPr lang="tr-TR" b="1" dirty="0" smtClean="0"/>
              <a:t> Library</a:t>
            </a:r>
          </a:p>
          <a:p>
            <a:pPr lvl="1">
              <a:buFont typeface="Wingdings" pitchFamily="2" charset="2"/>
              <a:buChar char="Ø"/>
            </a:pPr>
            <a:r>
              <a:rPr lang="tr-TR" dirty="0" err="1" smtClean="0"/>
              <a:t>Input</a:t>
            </a:r>
            <a:r>
              <a:rPr lang="tr-TR" dirty="0" smtClean="0"/>
              <a:t> / </a:t>
            </a:r>
            <a:r>
              <a:rPr lang="tr-TR" dirty="0" err="1" smtClean="0"/>
              <a:t>Output</a:t>
            </a:r>
            <a:r>
              <a:rPr lang="tr-TR" dirty="0" smtClean="0"/>
              <a:t> </a:t>
            </a:r>
            <a:r>
              <a:rPr lang="tr-TR" dirty="0" err="1" smtClean="0"/>
              <a:t>with</a:t>
            </a:r>
            <a:r>
              <a:rPr lang="tr-TR" dirty="0" smtClean="0"/>
              <a:t> </a:t>
            </a:r>
            <a:r>
              <a:rPr lang="tr-TR" dirty="0" err="1" smtClean="0"/>
              <a:t>Files</a:t>
            </a:r>
            <a:r>
              <a:rPr lang="tr-TR" dirty="0" smtClean="0"/>
              <a:t> in C++</a:t>
            </a:r>
          </a:p>
        </p:txBody>
      </p:sp>
      <p:sp>
        <p:nvSpPr>
          <p:cNvPr id="5" name="Slide Number Placeholder 4"/>
          <p:cNvSpPr>
            <a:spLocks noGrp="1"/>
          </p:cNvSpPr>
          <p:nvPr>
            <p:ph type="sldNum" sz="quarter" idx="12"/>
          </p:nvPr>
        </p:nvSpPr>
        <p:spPr/>
        <p:txBody>
          <a:bodyPr/>
          <a:lstStyle/>
          <a:p>
            <a:fld id="{D1E949B7-21B3-43A7-9B3A-74D017E7440B}" type="slidenum">
              <a:rPr lang="tr-TR" smtClean="0"/>
              <a:pPr/>
              <a:t>2</a:t>
            </a:fld>
            <a:endParaRPr lang="tr-TR"/>
          </a:p>
        </p:txBody>
      </p:sp>
    </p:spTree>
    <p:extLst>
      <p:ext uri="{BB962C8B-B14F-4D97-AF65-F5344CB8AC3E}">
        <p14:creationId xmlns:p14="http://schemas.microsoft.com/office/powerpoint/2010/main" val="1251121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b="1" smtClean="0"/>
              <a:t>Type Casting</a:t>
            </a:r>
            <a:endParaRPr lang="tr-TR" b="1"/>
          </a:p>
        </p:txBody>
      </p:sp>
      <p:sp>
        <p:nvSpPr>
          <p:cNvPr id="3" name="İçerik Yer Tutucusu 2"/>
          <p:cNvSpPr>
            <a:spLocks noGrp="1"/>
          </p:cNvSpPr>
          <p:nvPr>
            <p:ph idx="1"/>
          </p:nvPr>
        </p:nvSpPr>
        <p:spPr/>
        <p:txBody>
          <a:bodyPr>
            <a:normAutofit/>
          </a:bodyPr>
          <a:lstStyle/>
          <a:p>
            <a:r>
              <a:rPr lang="en-US" sz="2400" dirty="0"/>
              <a:t>Converting an expression of a given type into another type is known as </a:t>
            </a:r>
            <a:r>
              <a:rPr lang="en-US" sz="2400" i="1" dirty="0" smtClean="0"/>
              <a:t>type-casting</a:t>
            </a:r>
            <a:r>
              <a:rPr lang="en-US" sz="2400" dirty="0" smtClean="0"/>
              <a:t>.</a:t>
            </a:r>
            <a:endParaRPr lang="tr-TR" sz="2400" smtClean="0"/>
          </a:p>
          <a:p>
            <a:r>
              <a:rPr lang="en-US" sz="2400" dirty="0" smtClean="0"/>
              <a:t>We </a:t>
            </a:r>
            <a:r>
              <a:rPr lang="en-US" sz="2400" dirty="0"/>
              <a:t>have already seen some ways to type cast</a:t>
            </a:r>
            <a:r>
              <a:rPr lang="en-US" sz="2400" dirty="0" smtClean="0"/>
              <a:t>:</a:t>
            </a:r>
            <a:endParaRPr lang="tr-TR" sz="2400" smtClean="0"/>
          </a:p>
          <a:p>
            <a:endParaRPr lang="tr-TR" sz="2400"/>
          </a:p>
          <a:p>
            <a:pPr>
              <a:buFont typeface="Wingdings" pitchFamily="2" charset="2"/>
              <a:buChar char="Ø"/>
            </a:pPr>
            <a:r>
              <a:rPr lang="tr-TR" b="1" smtClean="0"/>
              <a:t>Implicit Conversion</a:t>
            </a:r>
          </a:p>
          <a:p>
            <a:pPr>
              <a:buFont typeface="Wingdings" pitchFamily="2" charset="2"/>
              <a:buChar char="Ø"/>
            </a:pPr>
            <a:endParaRPr lang="tr-TR" b="1" smtClean="0"/>
          </a:p>
          <a:p>
            <a:pPr>
              <a:buFont typeface="Wingdings" pitchFamily="2" charset="2"/>
              <a:buChar char="Ø"/>
            </a:pPr>
            <a:r>
              <a:rPr lang="tr-TR" b="1" smtClean="0"/>
              <a:t>Explicit Conversion</a:t>
            </a:r>
            <a:endParaRPr lang="tr-TR" b="1"/>
          </a:p>
        </p:txBody>
      </p:sp>
      <p:sp>
        <p:nvSpPr>
          <p:cNvPr id="4" name="Slayt Numarası Yer Tutucusu 3"/>
          <p:cNvSpPr>
            <a:spLocks noGrp="1"/>
          </p:cNvSpPr>
          <p:nvPr>
            <p:ph type="sldNum" sz="quarter" idx="12"/>
          </p:nvPr>
        </p:nvSpPr>
        <p:spPr/>
        <p:txBody>
          <a:bodyPr/>
          <a:lstStyle/>
          <a:p>
            <a:fld id="{D1E949B7-21B3-43A7-9B3A-74D017E7440B}" type="slidenum">
              <a:rPr lang="tr-TR" smtClean="0"/>
              <a:pPr/>
              <a:t>20</a:t>
            </a:fld>
            <a:endParaRPr lang="tr-TR"/>
          </a:p>
        </p:txBody>
      </p:sp>
    </p:spTree>
    <p:extLst>
      <p:ext uri="{BB962C8B-B14F-4D97-AF65-F5344CB8AC3E}">
        <p14:creationId xmlns:p14="http://schemas.microsoft.com/office/powerpoint/2010/main" val="91227359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b="1"/>
              <a:t>Type Casting</a:t>
            </a:r>
            <a:endParaRPr lang="tr-TR"/>
          </a:p>
        </p:txBody>
      </p:sp>
      <p:sp>
        <p:nvSpPr>
          <p:cNvPr id="3" name="İçerik Yer Tutucusu 2"/>
          <p:cNvSpPr>
            <a:spLocks noGrp="1"/>
          </p:cNvSpPr>
          <p:nvPr>
            <p:ph idx="1"/>
          </p:nvPr>
        </p:nvSpPr>
        <p:spPr/>
        <p:txBody>
          <a:bodyPr>
            <a:normAutofit/>
          </a:bodyPr>
          <a:lstStyle/>
          <a:p>
            <a:pPr marL="0" indent="0">
              <a:buNone/>
            </a:pPr>
            <a:r>
              <a:rPr lang="tr-TR" b="1"/>
              <a:t>Implicit C</a:t>
            </a:r>
            <a:r>
              <a:rPr lang="tr-TR" b="1" smtClean="0"/>
              <a:t>onversion</a:t>
            </a:r>
            <a:endParaRPr lang="tr-TR" sz="2400" b="1" smtClean="0"/>
          </a:p>
          <a:p>
            <a:pPr fontAlgn="base">
              <a:spcBef>
                <a:spcPct val="0"/>
              </a:spcBef>
              <a:spcAft>
                <a:spcPct val="0"/>
              </a:spcAft>
            </a:pPr>
            <a:r>
              <a:rPr lang="tr-TR" sz="2400">
                <a:latin typeface="Arial" charset="0"/>
                <a:cs typeface="Arial" charset="0"/>
              </a:rPr>
              <a:t>Implicit conversions do not require any operator</a:t>
            </a:r>
            <a:r>
              <a:rPr lang="tr-TR" sz="2400" smtClean="0">
                <a:latin typeface="Arial" charset="0"/>
                <a:cs typeface="Arial" charset="0"/>
              </a:rPr>
              <a:t>.</a:t>
            </a:r>
          </a:p>
          <a:p>
            <a:pPr fontAlgn="base">
              <a:spcBef>
                <a:spcPct val="0"/>
              </a:spcBef>
              <a:spcAft>
                <a:spcPct val="0"/>
              </a:spcAft>
            </a:pPr>
            <a:endParaRPr lang="tr-TR" sz="2400">
              <a:latin typeface="Arial" charset="0"/>
              <a:cs typeface="Arial" charset="0"/>
            </a:endParaRPr>
          </a:p>
          <a:p>
            <a:pPr fontAlgn="base">
              <a:spcBef>
                <a:spcPct val="0"/>
              </a:spcBef>
              <a:spcAft>
                <a:spcPct val="0"/>
              </a:spcAft>
            </a:pPr>
            <a:r>
              <a:rPr lang="tr-TR" sz="2400">
                <a:latin typeface="Arial" charset="0"/>
                <a:cs typeface="Arial" charset="0"/>
              </a:rPr>
              <a:t>They are automatically performed when a value is copied to a compatible type</a:t>
            </a:r>
            <a:r>
              <a:rPr lang="tr-TR" sz="2400" smtClean="0">
                <a:latin typeface="Arial" charset="0"/>
                <a:cs typeface="Arial" charset="0"/>
              </a:rPr>
              <a:t>. For example:</a:t>
            </a:r>
          </a:p>
          <a:p>
            <a:pPr fontAlgn="base">
              <a:spcBef>
                <a:spcPct val="0"/>
              </a:spcBef>
              <a:spcAft>
                <a:spcPct val="0"/>
              </a:spcAft>
            </a:pPr>
            <a:endParaRPr lang="tr-TR" sz="2400">
              <a:latin typeface="Arial" charset="0"/>
              <a:cs typeface="Arial" charset="0"/>
            </a:endParaRPr>
          </a:p>
          <a:p>
            <a:pPr fontAlgn="base">
              <a:spcBef>
                <a:spcPct val="0"/>
              </a:spcBef>
              <a:spcAft>
                <a:spcPct val="0"/>
              </a:spcAft>
            </a:pPr>
            <a:endParaRPr lang="tr-TR" sz="2400" smtClean="0">
              <a:latin typeface="Arial" charset="0"/>
              <a:cs typeface="Arial" charset="0"/>
            </a:endParaRPr>
          </a:p>
          <a:p>
            <a:endParaRPr lang="tr-TR" sz="2400" smtClean="0"/>
          </a:p>
          <a:p>
            <a:r>
              <a:rPr lang="en-US" sz="2400" dirty="0" smtClean="0"/>
              <a:t>Here</a:t>
            </a:r>
            <a:r>
              <a:rPr lang="en-US" sz="2400" dirty="0"/>
              <a:t>, the value of a has been promoted from short to </a:t>
            </a:r>
            <a:r>
              <a:rPr lang="en-US" sz="2400" dirty="0" err="1"/>
              <a:t>int</a:t>
            </a:r>
            <a:r>
              <a:rPr lang="en-US" sz="2400" dirty="0"/>
              <a:t> and we have not had to specify any type-casting operator. This is known as a standard conversion</a:t>
            </a:r>
            <a:endParaRPr lang="tr-TR" sz="2400" b="1"/>
          </a:p>
        </p:txBody>
      </p:sp>
      <p:sp>
        <p:nvSpPr>
          <p:cNvPr id="4" name="Slayt Numarası Yer Tutucusu 3"/>
          <p:cNvSpPr>
            <a:spLocks noGrp="1"/>
          </p:cNvSpPr>
          <p:nvPr>
            <p:ph type="sldNum" sz="quarter" idx="12"/>
          </p:nvPr>
        </p:nvSpPr>
        <p:spPr/>
        <p:txBody>
          <a:bodyPr/>
          <a:lstStyle/>
          <a:p>
            <a:fld id="{D1E949B7-21B3-43A7-9B3A-74D017E7440B}" type="slidenum">
              <a:rPr lang="tr-TR" smtClean="0"/>
              <a:pPr/>
              <a:t>21</a:t>
            </a:fld>
            <a:endParaRPr lang="tr-TR"/>
          </a:p>
        </p:txBody>
      </p:sp>
      <p:graphicFrame>
        <p:nvGraphicFramePr>
          <p:cNvPr id="7" name="Tablo 6"/>
          <p:cNvGraphicFramePr>
            <a:graphicFrameLocks noGrp="1"/>
          </p:cNvGraphicFramePr>
          <p:nvPr>
            <p:extLst>
              <p:ext uri="{D42A27DB-BD31-4B8C-83A1-F6EECF244321}">
                <p14:modId xmlns:p14="http://schemas.microsoft.com/office/powerpoint/2010/main" val="3222885332"/>
              </p:ext>
            </p:extLst>
          </p:nvPr>
        </p:nvGraphicFramePr>
        <p:xfrm>
          <a:off x="1143000" y="3810000"/>
          <a:ext cx="2971800" cy="914400"/>
        </p:xfrm>
        <a:graphic>
          <a:graphicData uri="http://schemas.openxmlformats.org/drawingml/2006/table">
            <a:tbl>
              <a:tblPr firstRow="1" bandRow="1">
                <a:tableStyleId>{5C22544A-7EE6-4342-B048-85BDC9FD1C3A}</a:tableStyleId>
              </a:tblPr>
              <a:tblGrid>
                <a:gridCol w="2971800"/>
              </a:tblGrid>
              <a:tr h="914400">
                <a:tc>
                  <a:txBody>
                    <a:bodyPr/>
                    <a:lstStyle/>
                    <a:p>
                      <a:pPr marL="0" indent="0">
                        <a:buNone/>
                      </a:pPr>
                      <a:r>
                        <a:rPr lang="tr-TR" sz="1800" b="0" i="1" smtClean="0">
                          <a:solidFill>
                            <a:schemeClr val="tx1"/>
                          </a:solidFill>
                        </a:rPr>
                        <a:t> </a:t>
                      </a:r>
                      <a:r>
                        <a:rPr lang="en-US" sz="1800" b="0" i="1" dirty="0" smtClean="0">
                          <a:solidFill>
                            <a:schemeClr val="tx1"/>
                          </a:solidFill>
                        </a:rPr>
                        <a:t>short a=2000;</a:t>
                      </a:r>
                      <a:endParaRPr lang="tr-TR" sz="1800" b="0" i="1" smtClean="0">
                        <a:solidFill>
                          <a:schemeClr val="tx1"/>
                        </a:solidFill>
                      </a:endParaRPr>
                    </a:p>
                    <a:p>
                      <a:pPr marL="0" indent="0">
                        <a:buNone/>
                      </a:pPr>
                      <a:r>
                        <a:rPr lang="tr-TR" sz="1800" b="0" i="1" smtClean="0">
                          <a:solidFill>
                            <a:schemeClr val="tx1"/>
                          </a:solidFill>
                        </a:rPr>
                        <a:t> i</a:t>
                      </a:r>
                      <a:r>
                        <a:rPr lang="en-US" sz="1800" b="0" i="1" dirty="0" err="1" smtClean="0">
                          <a:solidFill>
                            <a:schemeClr val="tx1"/>
                          </a:solidFill>
                        </a:rPr>
                        <a:t>nt</a:t>
                      </a:r>
                      <a:r>
                        <a:rPr lang="en-US" sz="1800" b="0" i="1" dirty="0" smtClean="0">
                          <a:solidFill>
                            <a:schemeClr val="tx1"/>
                          </a:solidFill>
                        </a:rPr>
                        <a:t> b;</a:t>
                      </a:r>
                      <a:endParaRPr lang="tr-TR" sz="1800" b="0" i="1" smtClean="0">
                        <a:solidFill>
                          <a:schemeClr val="tx1"/>
                        </a:solidFill>
                      </a:endParaRPr>
                    </a:p>
                    <a:p>
                      <a:pPr marL="0" indent="0">
                        <a:buNone/>
                      </a:pPr>
                      <a:r>
                        <a:rPr lang="tr-TR" sz="1800" b="0" i="1" smtClean="0">
                          <a:solidFill>
                            <a:schemeClr val="tx1"/>
                          </a:solidFill>
                        </a:rPr>
                        <a:t> </a:t>
                      </a:r>
                      <a:r>
                        <a:rPr lang="en-US" sz="1800" b="0" i="1" dirty="0" smtClean="0">
                          <a:solidFill>
                            <a:schemeClr val="tx1"/>
                          </a:solidFill>
                        </a:rPr>
                        <a:t>b=a;</a:t>
                      </a:r>
                      <a:endParaRPr lang="tr-TR" b="0" i="1">
                        <a:solidFill>
                          <a:schemeClr val="tx1"/>
                        </a:solidFill>
                      </a:endParaRPr>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409095626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b="1" smtClean="0"/>
              <a:t>Type Casting</a:t>
            </a:r>
            <a:endParaRPr lang="tr-TR" b="1"/>
          </a:p>
        </p:txBody>
      </p:sp>
      <p:sp>
        <p:nvSpPr>
          <p:cNvPr id="3" name="İçerik Yer Tutucusu 2"/>
          <p:cNvSpPr>
            <a:spLocks noGrp="1"/>
          </p:cNvSpPr>
          <p:nvPr>
            <p:ph idx="1"/>
          </p:nvPr>
        </p:nvSpPr>
        <p:spPr/>
        <p:txBody>
          <a:bodyPr>
            <a:normAutofit fontScale="70000" lnSpcReduction="20000"/>
          </a:bodyPr>
          <a:lstStyle/>
          <a:p>
            <a:pPr marL="0" indent="0">
              <a:buNone/>
            </a:pPr>
            <a:r>
              <a:rPr lang="tr-TR" sz="3500" b="1" smtClean="0"/>
              <a:t>Implicit Conversion</a:t>
            </a:r>
          </a:p>
          <a:p>
            <a:pPr marL="0" indent="0">
              <a:buNone/>
            </a:pPr>
            <a:endParaRPr lang="tr-TR" sz="3100" smtClean="0">
              <a:cs typeface="Arial" charset="0"/>
            </a:endParaRPr>
          </a:p>
          <a:p>
            <a:pPr fontAlgn="base">
              <a:spcBef>
                <a:spcPct val="0"/>
              </a:spcBef>
              <a:spcAft>
                <a:spcPct val="0"/>
              </a:spcAft>
            </a:pPr>
            <a:r>
              <a:rPr lang="tr-TR" sz="3100" smtClean="0">
                <a:cs typeface="Arial" charset="0"/>
              </a:rPr>
              <a:t>Implicit conversions also include constructor or operator conversions, which affect classes that include specific constructors or operator functions to perform conversions. For example:</a:t>
            </a:r>
            <a:br>
              <a:rPr lang="tr-TR" sz="3100" smtClean="0">
                <a:cs typeface="Arial" charset="0"/>
              </a:rPr>
            </a:br>
            <a:r>
              <a:rPr lang="tr-TR" sz="3100" smtClean="0">
                <a:cs typeface="Arial" charset="0"/>
              </a:rPr>
              <a:t/>
            </a:r>
            <a:br>
              <a:rPr lang="tr-TR" sz="3100" smtClean="0">
                <a:cs typeface="Arial" charset="0"/>
              </a:rPr>
            </a:br>
            <a:endParaRPr lang="tr-TR" sz="3100" smtClean="0">
              <a:cs typeface="Arial" charset="0"/>
            </a:endParaRPr>
          </a:p>
          <a:p>
            <a:pPr marL="0" lvl="0" indent="0" eaLnBrk="0" fontAlgn="base" hangingPunct="0">
              <a:spcBef>
                <a:spcPct val="0"/>
              </a:spcBef>
              <a:spcAft>
                <a:spcPct val="0"/>
              </a:spcAft>
              <a:buNone/>
            </a:pPr>
            <a:endParaRPr lang="tr-TR" sz="3100" smtClean="0">
              <a:cs typeface="Arial" charset="0"/>
            </a:endParaRPr>
          </a:p>
          <a:p>
            <a:pPr eaLnBrk="0" fontAlgn="base" hangingPunct="0">
              <a:spcBef>
                <a:spcPct val="0"/>
              </a:spcBef>
              <a:spcAft>
                <a:spcPct val="0"/>
              </a:spcAft>
            </a:pPr>
            <a:endParaRPr lang="tr-TR" sz="3100" smtClean="0"/>
          </a:p>
          <a:p>
            <a:pPr eaLnBrk="0" fontAlgn="base" hangingPunct="0">
              <a:spcBef>
                <a:spcPct val="0"/>
              </a:spcBef>
              <a:spcAft>
                <a:spcPct val="0"/>
              </a:spcAft>
            </a:pPr>
            <a:endParaRPr lang="tr-TR" sz="3100" smtClean="0"/>
          </a:p>
          <a:p>
            <a:pPr eaLnBrk="0" fontAlgn="base" hangingPunct="0">
              <a:spcBef>
                <a:spcPct val="0"/>
              </a:spcBef>
              <a:spcAft>
                <a:spcPct val="0"/>
              </a:spcAft>
            </a:pPr>
            <a:endParaRPr lang="tr-TR" sz="3100" smtClean="0"/>
          </a:p>
          <a:p>
            <a:pPr eaLnBrk="0" fontAlgn="base" hangingPunct="0">
              <a:spcBef>
                <a:spcPct val="0"/>
              </a:spcBef>
              <a:spcAft>
                <a:spcPct val="0"/>
              </a:spcAft>
            </a:pPr>
            <a:r>
              <a:rPr lang="en-US" sz="3100" dirty="0" smtClean="0"/>
              <a:t>Here, a implicit conversion happened between objects of class A and class B, because B has a constructor that takes an object of class A as parameter. Therefore implicit conversions from A to B are allowed.</a:t>
            </a:r>
            <a:endParaRPr lang="tr-TR" sz="3100" smtClean="0">
              <a:cs typeface="Arial" charset="0"/>
            </a:endParaRPr>
          </a:p>
          <a:p>
            <a:pPr marL="0" indent="0">
              <a:buNone/>
            </a:pPr>
            <a:endParaRPr lang="tr-TR" sz="3100" b="1"/>
          </a:p>
        </p:txBody>
      </p:sp>
      <p:sp>
        <p:nvSpPr>
          <p:cNvPr id="4" name="Slayt Numarası Yer Tutucusu 3"/>
          <p:cNvSpPr>
            <a:spLocks noGrp="1"/>
          </p:cNvSpPr>
          <p:nvPr>
            <p:ph type="sldNum" sz="quarter" idx="12"/>
          </p:nvPr>
        </p:nvSpPr>
        <p:spPr/>
        <p:txBody>
          <a:bodyPr/>
          <a:lstStyle/>
          <a:p>
            <a:fld id="{D1E949B7-21B3-43A7-9B3A-74D017E7440B}" type="slidenum">
              <a:rPr lang="tr-TR" smtClean="0"/>
              <a:pPr/>
              <a:t>22</a:t>
            </a:fld>
            <a:endParaRPr lang="tr-TR"/>
          </a:p>
        </p:txBody>
      </p:sp>
      <p:graphicFrame>
        <p:nvGraphicFramePr>
          <p:cNvPr id="7" name="Tablo 6"/>
          <p:cNvGraphicFramePr>
            <a:graphicFrameLocks noGrp="1"/>
          </p:cNvGraphicFramePr>
          <p:nvPr>
            <p:extLst>
              <p:ext uri="{D42A27DB-BD31-4B8C-83A1-F6EECF244321}">
                <p14:modId xmlns:p14="http://schemas.microsoft.com/office/powerpoint/2010/main" val="2884642367"/>
              </p:ext>
            </p:extLst>
          </p:nvPr>
        </p:nvGraphicFramePr>
        <p:xfrm>
          <a:off x="1219200" y="3276600"/>
          <a:ext cx="3276600" cy="1219200"/>
        </p:xfrm>
        <a:graphic>
          <a:graphicData uri="http://schemas.openxmlformats.org/drawingml/2006/table">
            <a:tbl>
              <a:tblPr firstRow="1" bandRow="1">
                <a:tableStyleId>{5C22544A-7EE6-4342-B048-85BDC9FD1C3A}</a:tableStyleId>
              </a:tblPr>
              <a:tblGrid>
                <a:gridCol w="3276600"/>
              </a:tblGrid>
              <a:tr h="12192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0" i="1" dirty="0" smtClean="0">
                          <a:solidFill>
                            <a:schemeClr val="tx1"/>
                          </a:solidFill>
                        </a:rPr>
                        <a:t>class</a:t>
                      </a:r>
                      <a:r>
                        <a:rPr lang="en-US" b="0" dirty="0" smtClean="0">
                          <a:solidFill>
                            <a:schemeClr val="tx1"/>
                          </a:solidFill>
                        </a:rPr>
                        <a:t> A {};</a:t>
                      </a:r>
                      <a:endParaRPr lang="tr-TR" b="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i="1" dirty="0" smtClean="0">
                          <a:solidFill>
                            <a:schemeClr val="tx1"/>
                          </a:solidFill>
                        </a:rPr>
                        <a:t>class</a:t>
                      </a:r>
                      <a:r>
                        <a:rPr lang="en-US" b="0" dirty="0" smtClean="0">
                          <a:solidFill>
                            <a:schemeClr val="tx1"/>
                          </a:solidFill>
                        </a:rPr>
                        <a:t> B { </a:t>
                      </a:r>
                      <a:r>
                        <a:rPr lang="en-US" b="0" i="1" dirty="0" smtClean="0">
                          <a:solidFill>
                            <a:schemeClr val="tx1"/>
                          </a:solidFill>
                        </a:rPr>
                        <a:t>public</a:t>
                      </a:r>
                      <a:r>
                        <a:rPr lang="en-US" b="0" dirty="0" smtClean="0">
                          <a:solidFill>
                            <a:schemeClr val="tx1"/>
                          </a:solidFill>
                        </a:rPr>
                        <a:t>: B (A a) {} };</a:t>
                      </a:r>
                      <a:endParaRPr lang="tr-TR" b="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A </a:t>
                      </a:r>
                      <a:r>
                        <a:rPr lang="en-US" b="0" dirty="0" err="1" smtClean="0">
                          <a:solidFill>
                            <a:schemeClr val="tx1"/>
                          </a:solidFill>
                        </a:rPr>
                        <a:t>a</a:t>
                      </a:r>
                      <a:r>
                        <a:rPr lang="en-US" b="0" dirty="0" smtClean="0">
                          <a:solidFill>
                            <a:schemeClr val="tx1"/>
                          </a:solidFill>
                        </a:rPr>
                        <a:t>;</a:t>
                      </a:r>
                      <a:endParaRPr lang="tr-TR" b="0" smtClean="0">
                        <a:solidFill>
                          <a:schemeClr val="tx1"/>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b="0" dirty="0" smtClean="0">
                          <a:solidFill>
                            <a:schemeClr val="tx1"/>
                          </a:solidFill>
                        </a:rPr>
                        <a:t>B b=a;</a:t>
                      </a:r>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31617566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b="1"/>
              <a:t>Type Casting</a:t>
            </a:r>
            <a:endParaRPr lang="tr-TR"/>
          </a:p>
        </p:txBody>
      </p:sp>
      <p:sp>
        <p:nvSpPr>
          <p:cNvPr id="3" name="İçerik Yer Tutucusu 2"/>
          <p:cNvSpPr>
            <a:spLocks noGrp="1"/>
          </p:cNvSpPr>
          <p:nvPr>
            <p:ph idx="1"/>
          </p:nvPr>
        </p:nvSpPr>
        <p:spPr/>
        <p:txBody>
          <a:bodyPr>
            <a:normAutofit fontScale="92500"/>
          </a:bodyPr>
          <a:lstStyle/>
          <a:p>
            <a:pPr marL="0" indent="0">
              <a:buNone/>
            </a:pPr>
            <a:r>
              <a:rPr lang="tr-TR" b="1" smtClean="0"/>
              <a:t>Explicit Conversion</a:t>
            </a:r>
          </a:p>
          <a:p>
            <a:r>
              <a:rPr lang="en-US" sz="2200" dirty="0"/>
              <a:t>C++ is a strong-typed language. Many conversions, specially those that imply a different interpretation of the value, require an explicit conversion. </a:t>
            </a:r>
            <a:r>
              <a:rPr lang="tr-TR" sz="2200"/>
              <a:t>T</a:t>
            </a:r>
            <a:r>
              <a:rPr lang="en-US" sz="2200" dirty="0" err="1" smtClean="0"/>
              <a:t>wo</a:t>
            </a:r>
            <a:r>
              <a:rPr lang="en-US" sz="2200" dirty="0" smtClean="0"/>
              <a:t> </a:t>
            </a:r>
            <a:r>
              <a:rPr lang="en-US" sz="2200" dirty="0"/>
              <a:t>notations for explicit type conversion: </a:t>
            </a:r>
            <a:r>
              <a:rPr lang="en-US" sz="2200" b="1" dirty="0"/>
              <a:t>functional</a:t>
            </a:r>
            <a:r>
              <a:rPr lang="en-US" sz="2200" dirty="0"/>
              <a:t> and </a:t>
            </a:r>
            <a:r>
              <a:rPr lang="en-US" sz="2200" b="1" dirty="0"/>
              <a:t>c-like </a:t>
            </a:r>
            <a:r>
              <a:rPr lang="en-US" sz="2200" dirty="0"/>
              <a:t>casting</a:t>
            </a:r>
            <a:r>
              <a:rPr lang="en-US" sz="2200" dirty="0" smtClean="0"/>
              <a:t>:</a:t>
            </a:r>
            <a:endParaRPr lang="tr-TR" sz="2200" smtClean="0"/>
          </a:p>
          <a:p>
            <a:endParaRPr lang="tr-TR" sz="2400" b="1"/>
          </a:p>
          <a:p>
            <a:endParaRPr lang="tr-TR" sz="2400" b="1" smtClean="0"/>
          </a:p>
          <a:p>
            <a:endParaRPr lang="tr-TR" sz="2400" b="1" smtClean="0"/>
          </a:p>
          <a:p>
            <a:endParaRPr lang="tr-TR" sz="2400" b="1"/>
          </a:p>
          <a:p>
            <a:r>
              <a:rPr lang="en-US" sz="2200" dirty="0"/>
              <a:t>The functionality of these explicit conversion operators is enough for most needs with fundamental data types. However, these operators can be applied indiscriminately on classes and pointers to classes, which can lead to code that while being syntactically correct can cause </a:t>
            </a:r>
            <a:r>
              <a:rPr lang="en-US" sz="2200" b="1" dirty="0"/>
              <a:t>runtime errors</a:t>
            </a:r>
            <a:r>
              <a:rPr lang="en-US" sz="2200" dirty="0" smtClean="0"/>
              <a:t>.</a:t>
            </a:r>
            <a:endParaRPr lang="tr-TR" sz="2200" b="1"/>
          </a:p>
        </p:txBody>
      </p:sp>
      <p:sp>
        <p:nvSpPr>
          <p:cNvPr id="4" name="Slayt Numarası Yer Tutucusu 3"/>
          <p:cNvSpPr>
            <a:spLocks noGrp="1"/>
          </p:cNvSpPr>
          <p:nvPr>
            <p:ph type="sldNum" sz="quarter" idx="12"/>
          </p:nvPr>
        </p:nvSpPr>
        <p:spPr/>
        <p:txBody>
          <a:bodyPr/>
          <a:lstStyle/>
          <a:p>
            <a:fld id="{D1E949B7-21B3-43A7-9B3A-74D017E7440B}" type="slidenum">
              <a:rPr lang="tr-TR" smtClean="0"/>
              <a:pPr/>
              <a:t>23</a:t>
            </a:fld>
            <a:endParaRPr lang="tr-TR"/>
          </a:p>
        </p:txBody>
      </p:sp>
      <p:graphicFrame>
        <p:nvGraphicFramePr>
          <p:cNvPr id="5" name="Tablo 4"/>
          <p:cNvGraphicFramePr>
            <a:graphicFrameLocks noGrp="1"/>
          </p:cNvGraphicFramePr>
          <p:nvPr>
            <p:extLst>
              <p:ext uri="{D42A27DB-BD31-4B8C-83A1-F6EECF244321}">
                <p14:modId xmlns:p14="http://schemas.microsoft.com/office/powerpoint/2010/main" val="77158078"/>
              </p:ext>
            </p:extLst>
          </p:nvPr>
        </p:nvGraphicFramePr>
        <p:xfrm>
          <a:off x="1143000" y="3352800"/>
          <a:ext cx="3657600" cy="1188720"/>
        </p:xfrm>
        <a:graphic>
          <a:graphicData uri="http://schemas.openxmlformats.org/drawingml/2006/table">
            <a:tbl>
              <a:tblPr firstRow="1" bandRow="1">
                <a:tableStyleId>{5C22544A-7EE6-4342-B048-85BDC9FD1C3A}</a:tableStyleId>
              </a:tblPr>
              <a:tblGrid>
                <a:gridCol w="3657600"/>
              </a:tblGrid>
              <a:tr h="914400">
                <a:tc>
                  <a:txBody>
                    <a:bodyPr/>
                    <a:lstStyle/>
                    <a:p>
                      <a:pPr marL="0" indent="0">
                        <a:buNone/>
                      </a:pPr>
                      <a:r>
                        <a:rPr lang="en-US" b="0" i="0" dirty="0" smtClean="0">
                          <a:solidFill>
                            <a:schemeClr val="tx1"/>
                          </a:solidFill>
                        </a:rPr>
                        <a:t>short a=2000;</a:t>
                      </a:r>
                      <a:endParaRPr lang="tr-TR" b="0" i="0" smtClean="0">
                        <a:solidFill>
                          <a:schemeClr val="tx1"/>
                        </a:solidFill>
                      </a:endParaRPr>
                    </a:p>
                    <a:p>
                      <a:pPr marL="0" indent="0">
                        <a:buNone/>
                      </a:pPr>
                      <a:r>
                        <a:rPr lang="en-US" b="0" i="0" dirty="0" err="1" smtClean="0">
                          <a:solidFill>
                            <a:schemeClr val="tx1"/>
                          </a:solidFill>
                        </a:rPr>
                        <a:t>int</a:t>
                      </a:r>
                      <a:r>
                        <a:rPr lang="en-US" b="0" i="0" dirty="0" smtClean="0">
                          <a:solidFill>
                            <a:schemeClr val="tx1"/>
                          </a:solidFill>
                        </a:rPr>
                        <a:t> b;</a:t>
                      </a:r>
                      <a:endParaRPr lang="tr-TR" b="0" i="0" smtClean="0">
                        <a:solidFill>
                          <a:schemeClr val="tx1"/>
                        </a:solidFill>
                      </a:endParaRPr>
                    </a:p>
                    <a:p>
                      <a:pPr marL="0" indent="0">
                        <a:buNone/>
                      </a:pPr>
                      <a:r>
                        <a:rPr lang="en-US" b="0" i="0" dirty="0" smtClean="0">
                          <a:solidFill>
                            <a:schemeClr val="tx1"/>
                          </a:solidFill>
                        </a:rPr>
                        <a:t>b = (</a:t>
                      </a:r>
                      <a:r>
                        <a:rPr lang="en-US" b="0" i="0" dirty="0" err="1" smtClean="0">
                          <a:solidFill>
                            <a:schemeClr val="tx1"/>
                          </a:solidFill>
                        </a:rPr>
                        <a:t>int</a:t>
                      </a:r>
                      <a:r>
                        <a:rPr lang="en-US" b="0" i="0" dirty="0" smtClean="0">
                          <a:solidFill>
                            <a:schemeClr val="tx1"/>
                          </a:solidFill>
                        </a:rPr>
                        <a:t>) a; </a:t>
                      </a:r>
                      <a:r>
                        <a:rPr lang="tr-TR" b="0" i="0" smtClean="0">
                          <a:solidFill>
                            <a:schemeClr val="tx1"/>
                          </a:solidFill>
                        </a:rPr>
                        <a:t>      </a:t>
                      </a:r>
                      <a:r>
                        <a:rPr lang="en-US" b="0" i="0" dirty="0" smtClean="0">
                          <a:solidFill>
                            <a:schemeClr val="tx1"/>
                          </a:solidFill>
                        </a:rPr>
                        <a:t>// c-like cast notation</a:t>
                      </a:r>
                      <a:endParaRPr lang="tr-TR" b="0" i="0" smtClean="0">
                        <a:solidFill>
                          <a:schemeClr val="tx1"/>
                        </a:solidFill>
                      </a:endParaRPr>
                    </a:p>
                    <a:p>
                      <a:pPr marL="0" indent="0">
                        <a:buNone/>
                      </a:pPr>
                      <a:r>
                        <a:rPr lang="en-US" b="0" i="0" dirty="0" smtClean="0">
                          <a:solidFill>
                            <a:schemeClr val="tx1"/>
                          </a:solidFill>
                        </a:rPr>
                        <a:t>b = </a:t>
                      </a:r>
                      <a:r>
                        <a:rPr lang="en-US" b="0" i="0" dirty="0" err="1" smtClean="0">
                          <a:solidFill>
                            <a:schemeClr val="tx1"/>
                          </a:solidFill>
                        </a:rPr>
                        <a:t>int</a:t>
                      </a:r>
                      <a:r>
                        <a:rPr lang="en-US" b="0" i="0" dirty="0" smtClean="0">
                          <a:solidFill>
                            <a:schemeClr val="tx1"/>
                          </a:solidFill>
                        </a:rPr>
                        <a:t> (a); </a:t>
                      </a:r>
                      <a:r>
                        <a:rPr lang="tr-TR" b="0" i="0" smtClean="0">
                          <a:solidFill>
                            <a:schemeClr val="tx1"/>
                          </a:solidFill>
                        </a:rPr>
                        <a:t>      </a:t>
                      </a:r>
                      <a:r>
                        <a:rPr lang="en-US" b="0" i="0" dirty="0" smtClean="0">
                          <a:solidFill>
                            <a:schemeClr val="tx1"/>
                          </a:solidFill>
                        </a:rPr>
                        <a:t>// functional notation</a:t>
                      </a:r>
                      <a:endParaRPr lang="tr-TR" b="0" i="0">
                        <a:solidFill>
                          <a:schemeClr val="tx1"/>
                        </a:solidFill>
                      </a:endParaRPr>
                    </a:p>
                  </a:txBody>
                  <a:tcPr>
                    <a:solidFill>
                      <a:schemeClr val="accent1">
                        <a:lumMod val="20000"/>
                        <a:lumOff val="80000"/>
                      </a:schemeClr>
                    </a:solidFill>
                  </a:tcPr>
                </a:tc>
              </a:tr>
            </a:tbl>
          </a:graphicData>
        </a:graphic>
      </p:graphicFrame>
    </p:spTree>
    <p:extLst>
      <p:ext uri="{BB962C8B-B14F-4D97-AF65-F5344CB8AC3E}">
        <p14:creationId xmlns:p14="http://schemas.microsoft.com/office/powerpoint/2010/main" val="31344833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normAutofit/>
          </a:bodyPr>
          <a:lstStyle/>
          <a:p>
            <a:pPr algn="ctr"/>
            <a:r>
              <a:rPr lang="tr-TR" b="1" smtClean="0"/>
              <a:t>Example 3</a:t>
            </a:r>
            <a:endParaRPr lang="tr-TR" b="1"/>
          </a:p>
        </p:txBody>
      </p:sp>
      <p:sp>
        <p:nvSpPr>
          <p:cNvPr id="5" name="İçerik Yer Tutucusu 4"/>
          <p:cNvSpPr>
            <a:spLocks noGrp="1"/>
          </p:cNvSpPr>
          <p:nvPr>
            <p:ph sz="half" idx="1"/>
          </p:nvPr>
        </p:nvSpPr>
        <p:spPr/>
        <p:txBody>
          <a:bodyPr>
            <a:normAutofit fontScale="47500" lnSpcReduction="20000"/>
          </a:bodyPr>
          <a:lstStyle/>
          <a:p>
            <a:pPr marL="0" indent="0">
              <a:buNone/>
            </a:pPr>
            <a:endParaRPr lang="tr-TR" sz="4400"/>
          </a:p>
          <a:p>
            <a:r>
              <a:rPr lang="tr-TR" sz="4400" smtClean="0"/>
              <a:t>This code </a:t>
            </a:r>
            <a:r>
              <a:rPr lang="tr-TR" sz="4400"/>
              <a:t>is </a:t>
            </a:r>
            <a:r>
              <a:rPr lang="tr-TR" sz="4400" smtClean="0"/>
              <a:t>syntactically</a:t>
            </a:r>
          </a:p>
          <a:p>
            <a:pPr marL="0" indent="0">
              <a:buNone/>
            </a:pPr>
            <a:r>
              <a:rPr lang="tr-TR" sz="4400" smtClean="0"/>
              <a:t>      correct</a:t>
            </a:r>
          </a:p>
          <a:p>
            <a:pPr marL="0" indent="0">
              <a:buNone/>
            </a:pPr>
            <a:endParaRPr lang="tr-TR" sz="4400"/>
          </a:p>
          <a:p>
            <a:pPr marL="0" indent="0">
              <a:buNone/>
            </a:pPr>
            <a:endParaRPr lang="tr-TR" sz="4400" smtClean="0"/>
          </a:p>
          <a:p>
            <a:r>
              <a:rPr lang="en-US" sz="4400" dirty="0"/>
              <a:t>Traditional explicit type-casting allows to convert any pointer into any other pointer type, independently of the types they point to. The subsequent call to member result will produce either a run-time error or a unexpected result</a:t>
            </a:r>
            <a:endParaRPr lang="tr-TR" sz="4400"/>
          </a:p>
        </p:txBody>
      </p:sp>
      <p:sp>
        <p:nvSpPr>
          <p:cNvPr id="6" name="İçerik Yer Tutucusu 5"/>
          <p:cNvSpPr>
            <a:spLocks noGrp="1"/>
          </p:cNvSpPr>
          <p:nvPr>
            <p:ph sz="half" idx="2"/>
          </p:nvPr>
        </p:nvSpPr>
        <p:spPr/>
        <p:txBody>
          <a:bodyPr>
            <a:normAutofit fontScale="47500" lnSpcReduction="20000"/>
          </a:bodyPr>
          <a:lstStyle/>
          <a:p>
            <a:pPr marL="0" indent="0">
              <a:buNone/>
            </a:pPr>
            <a:r>
              <a:rPr lang="tr-TR"/>
              <a:t>// class type-casting</a:t>
            </a:r>
          </a:p>
          <a:p>
            <a:pPr marL="0" indent="0">
              <a:buNone/>
            </a:pPr>
            <a:r>
              <a:rPr lang="tr-TR"/>
              <a:t>#include &lt;iostream&gt;</a:t>
            </a:r>
          </a:p>
          <a:p>
            <a:pPr marL="0" indent="0">
              <a:buNone/>
            </a:pPr>
            <a:r>
              <a:rPr lang="tr-TR"/>
              <a:t>using namespace std;</a:t>
            </a:r>
          </a:p>
          <a:p>
            <a:pPr marL="0" indent="0">
              <a:buNone/>
            </a:pPr>
            <a:endParaRPr lang="tr-TR"/>
          </a:p>
          <a:p>
            <a:pPr marL="0" indent="0">
              <a:buNone/>
            </a:pPr>
            <a:r>
              <a:rPr lang="tr-TR"/>
              <a:t>class CDummy {</a:t>
            </a:r>
          </a:p>
          <a:p>
            <a:pPr marL="0" indent="0">
              <a:buNone/>
            </a:pPr>
            <a:r>
              <a:rPr lang="tr-TR"/>
              <a:t>    float i,j;</a:t>
            </a:r>
          </a:p>
          <a:p>
            <a:pPr marL="0" indent="0">
              <a:buNone/>
            </a:pPr>
            <a:r>
              <a:rPr lang="tr-TR"/>
              <a:t>};</a:t>
            </a:r>
          </a:p>
          <a:p>
            <a:pPr marL="0" indent="0">
              <a:buNone/>
            </a:pPr>
            <a:endParaRPr lang="tr-TR"/>
          </a:p>
          <a:p>
            <a:pPr marL="0" indent="0">
              <a:buNone/>
            </a:pPr>
            <a:r>
              <a:rPr lang="tr-TR"/>
              <a:t>class CAddition {</a:t>
            </a:r>
          </a:p>
          <a:p>
            <a:pPr marL="0" indent="0">
              <a:buNone/>
            </a:pPr>
            <a:r>
              <a:rPr lang="tr-TR"/>
              <a:t>	int x,y;</a:t>
            </a:r>
          </a:p>
          <a:p>
            <a:pPr marL="0" indent="0">
              <a:buNone/>
            </a:pPr>
            <a:r>
              <a:rPr lang="tr-TR"/>
              <a:t>  public:</a:t>
            </a:r>
          </a:p>
          <a:p>
            <a:pPr marL="0" indent="0">
              <a:buNone/>
            </a:pPr>
            <a:r>
              <a:rPr lang="tr-TR"/>
              <a:t>	CAddition (int a, int b) { x=a; y=b; }</a:t>
            </a:r>
          </a:p>
          <a:p>
            <a:pPr marL="0" indent="0">
              <a:buNone/>
            </a:pPr>
            <a:r>
              <a:rPr lang="tr-TR"/>
              <a:t>	int result() { return x+y;}</a:t>
            </a:r>
          </a:p>
          <a:p>
            <a:pPr marL="0" indent="0">
              <a:buNone/>
            </a:pPr>
            <a:r>
              <a:rPr lang="tr-TR"/>
              <a:t>};</a:t>
            </a:r>
          </a:p>
          <a:p>
            <a:pPr marL="0" indent="0">
              <a:buNone/>
            </a:pPr>
            <a:endParaRPr lang="tr-TR"/>
          </a:p>
          <a:p>
            <a:pPr marL="0" indent="0">
              <a:buNone/>
            </a:pPr>
            <a:r>
              <a:rPr lang="tr-TR"/>
              <a:t>int main () {</a:t>
            </a:r>
          </a:p>
          <a:p>
            <a:pPr marL="0" indent="0">
              <a:buNone/>
            </a:pPr>
            <a:r>
              <a:rPr lang="tr-TR"/>
              <a:t>  CDummy d;</a:t>
            </a:r>
          </a:p>
          <a:p>
            <a:pPr marL="0" indent="0">
              <a:buNone/>
            </a:pPr>
            <a:r>
              <a:rPr lang="tr-TR"/>
              <a:t>  CAddition * padd;</a:t>
            </a:r>
          </a:p>
          <a:p>
            <a:pPr marL="0" indent="0">
              <a:buNone/>
            </a:pPr>
            <a:r>
              <a:rPr lang="tr-TR"/>
              <a:t>  padd = (CAddition*) &amp;d;</a:t>
            </a:r>
          </a:p>
          <a:p>
            <a:pPr marL="0" indent="0">
              <a:buNone/>
            </a:pPr>
            <a:r>
              <a:rPr lang="tr-TR"/>
              <a:t>  cout &lt;&lt; padd-&gt;result();</a:t>
            </a:r>
          </a:p>
          <a:p>
            <a:pPr marL="0" indent="0">
              <a:buNone/>
            </a:pPr>
            <a:r>
              <a:rPr lang="tr-TR"/>
              <a:t>  return 0;</a:t>
            </a:r>
          </a:p>
          <a:p>
            <a:pPr marL="0" indent="0">
              <a:buNone/>
            </a:pPr>
            <a:r>
              <a:rPr lang="tr-TR"/>
              <a:t>}</a:t>
            </a:r>
          </a:p>
          <a:p>
            <a:endParaRPr lang="tr-TR"/>
          </a:p>
        </p:txBody>
      </p:sp>
      <p:sp>
        <p:nvSpPr>
          <p:cNvPr id="4" name="Slayt Numarası Yer Tutucusu 3"/>
          <p:cNvSpPr>
            <a:spLocks noGrp="1"/>
          </p:cNvSpPr>
          <p:nvPr>
            <p:ph type="sldNum" sz="quarter" idx="12"/>
          </p:nvPr>
        </p:nvSpPr>
        <p:spPr/>
        <p:txBody>
          <a:bodyPr/>
          <a:lstStyle/>
          <a:p>
            <a:fld id="{D1E949B7-21B3-43A7-9B3A-74D017E7440B}" type="slidenum">
              <a:rPr lang="tr-TR" smtClean="0"/>
              <a:pPr/>
              <a:t>24</a:t>
            </a:fld>
            <a:endParaRPr lang="tr-TR"/>
          </a:p>
        </p:txBody>
      </p:sp>
    </p:spTree>
    <p:extLst>
      <p:ext uri="{BB962C8B-B14F-4D97-AF65-F5344CB8AC3E}">
        <p14:creationId xmlns:p14="http://schemas.microsoft.com/office/powerpoint/2010/main" val="229975713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p:cNvSpPr>
            <a:spLocks noGrp="1"/>
          </p:cNvSpPr>
          <p:nvPr>
            <p:ph type="title"/>
          </p:nvPr>
        </p:nvSpPr>
        <p:spPr/>
        <p:txBody>
          <a:bodyPr/>
          <a:lstStyle/>
          <a:p>
            <a:pPr algn="ctr"/>
            <a:r>
              <a:rPr lang="tr-TR" b="1" dirty="0"/>
              <a:t>C++ </a:t>
            </a:r>
            <a:r>
              <a:rPr lang="tr-TR" b="1" dirty="0" err="1"/>
              <a:t>Standar</a:t>
            </a:r>
            <a:r>
              <a:rPr lang="tr-TR" b="1" dirty="0"/>
              <a:t> Library</a:t>
            </a:r>
          </a:p>
        </p:txBody>
      </p:sp>
      <p:sp>
        <p:nvSpPr>
          <p:cNvPr id="7" name="İçerik Yer Tutucusu 6"/>
          <p:cNvSpPr>
            <a:spLocks noGrp="1"/>
          </p:cNvSpPr>
          <p:nvPr>
            <p:ph idx="1"/>
          </p:nvPr>
        </p:nvSpPr>
        <p:spPr/>
        <p:txBody>
          <a:bodyPr>
            <a:normAutofit/>
          </a:bodyPr>
          <a:lstStyle/>
          <a:p>
            <a:pPr marL="457200" lvl="1" indent="0">
              <a:buNone/>
            </a:pPr>
            <a:endParaRPr lang="tr-TR" sz="3200" b="1" dirty="0" smtClean="0"/>
          </a:p>
          <a:p>
            <a:pPr marL="457200" lvl="1" indent="0">
              <a:buNone/>
            </a:pPr>
            <a:endParaRPr lang="tr-TR" sz="3200" b="1" dirty="0"/>
          </a:p>
          <a:p>
            <a:pPr marL="457200" lvl="1" indent="0">
              <a:buNone/>
            </a:pPr>
            <a:r>
              <a:rPr lang="tr-TR" sz="3200" b="1" dirty="0" err="1" smtClean="0"/>
              <a:t>Input</a:t>
            </a:r>
            <a:r>
              <a:rPr lang="tr-TR" sz="3200" b="1" dirty="0" smtClean="0"/>
              <a:t> </a:t>
            </a:r>
            <a:r>
              <a:rPr lang="tr-TR" sz="3200" b="1" dirty="0"/>
              <a:t>/ </a:t>
            </a:r>
            <a:r>
              <a:rPr lang="tr-TR" sz="3200" b="1" dirty="0" err="1"/>
              <a:t>Output</a:t>
            </a:r>
            <a:r>
              <a:rPr lang="tr-TR" sz="3200" b="1" dirty="0"/>
              <a:t> </a:t>
            </a:r>
            <a:r>
              <a:rPr lang="tr-TR" sz="3200" b="1" dirty="0" err="1"/>
              <a:t>with</a:t>
            </a:r>
            <a:r>
              <a:rPr lang="tr-TR" sz="3200" b="1" dirty="0"/>
              <a:t> </a:t>
            </a:r>
            <a:r>
              <a:rPr lang="tr-TR" sz="3200" b="1" dirty="0" err="1"/>
              <a:t>Files</a:t>
            </a:r>
            <a:r>
              <a:rPr lang="tr-TR" sz="3200" b="1" dirty="0"/>
              <a:t> in C++</a:t>
            </a:r>
          </a:p>
        </p:txBody>
      </p:sp>
      <p:sp>
        <p:nvSpPr>
          <p:cNvPr id="5" name="Slayt Numarası Yer Tutucusu 4"/>
          <p:cNvSpPr>
            <a:spLocks noGrp="1"/>
          </p:cNvSpPr>
          <p:nvPr>
            <p:ph type="sldNum" sz="quarter" idx="12"/>
          </p:nvPr>
        </p:nvSpPr>
        <p:spPr/>
        <p:txBody>
          <a:bodyPr/>
          <a:lstStyle/>
          <a:p>
            <a:fld id="{D1E949B7-21B3-43A7-9B3A-74D017E7440B}" type="slidenum">
              <a:rPr lang="tr-TR" smtClean="0"/>
              <a:pPr/>
              <a:t>25</a:t>
            </a:fld>
            <a:endParaRPr lang="tr-TR"/>
          </a:p>
        </p:txBody>
      </p:sp>
    </p:spTree>
    <p:extLst>
      <p:ext uri="{BB962C8B-B14F-4D97-AF65-F5344CB8AC3E}">
        <p14:creationId xmlns:p14="http://schemas.microsoft.com/office/powerpoint/2010/main" val="29573891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b="1" smtClean="0"/>
              <a:t>I/O with Files</a:t>
            </a:r>
            <a:endParaRPr lang="tr-TR" b="1"/>
          </a:p>
        </p:txBody>
      </p:sp>
      <p:sp>
        <p:nvSpPr>
          <p:cNvPr id="3" name="İçerik Yer Tutucusu 2"/>
          <p:cNvSpPr>
            <a:spLocks noGrp="1"/>
          </p:cNvSpPr>
          <p:nvPr>
            <p:ph idx="1"/>
          </p:nvPr>
        </p:nvSpPr>
        <p:spPr/>
        <p:txBody>
          <a:bodyPr/>
          <a:lstStyle/>
          <a:p>
            <a:r>
              <a:rPr lang="en-US" dirty="0"/>
              <a:t>C++ provides the following classes to perform output and input of characters to/from </a:t>
            </a:r>
            <a:r>
              <a:rPr lang="en-US" dirty="0" smtClean="0"/>
              <a:t>files</a:t>
            </a:r>
            <a:endParaRPr lang="tr-TR" smtClean="0"/>
          </a:p>
          <a:p>
            <a:pPr lvl="1">
              <a:buFont typeface="Wingdings" pitchFamily="2" charset="2"/>
              <a:buChar char="Ø"/>
            </a:pPr>
            <a:r>
              <a:rPr lang="en-US" b="1" dirty="0" err="1"/>
              <a:t>ofstream</a:t>
            </a:r>
            <a:r>
              <a:rPr lang="en-US" b="1" dirty="0"/>
              <a:t>:</a:t>
            </a:r>
            <a:r>
              <a:rPr lang="en-US" dirty="0"/>
              <a:t> Stream class to write on files</a:t>
            </a:r>
          </a:p>
          <a:p>
            <a:pPr lvl="1">
              <a:buFont typeface="Wingdings" pitchFamily="2" charset="2"/>
              <a:buChar char="Ø"/>
            </a:pPr>
            <a:r>
              <a:rPr lang="en-US" b="1" dirty="0" err="1" smtClean="0"/>
              <a:t>ifstream</a:t>
            </a:r>
            <a:r>
              <a:rPr lang="en-US" b="1" dirty="0"/>
              <a:t>:</a:t>
            </a:r>
            <a:r>
              <a:rPr lang="en-US" dirty="0"/>
              <a:t> Stream class to read from files</a:t>
            </a:r>
          </a:p>
          <a:p>
            <a:pPr lvl="1">
              <a:buFont typeface="Wingdings" pitchFamily="2" charset="2"/>
              <a:buChar char="Ø"/>
            </a:pPr>
            <a:r>
              <a:rPr lang="en-US" b="1" dirty="0" err="1"/>
              <a:t>fstream</a:t>
            </a:r>
            <a:r>
              <a:rPr lang="en-US" b="1" dirty="0"/>
              <a:t>:</a:t>
            </a:r>
            <a:r>
              <a:rPr lang="en-US" dirty="0"/>
              <a:t> Stream class to both read and write from/to files.</a:t>
            </a:r>
          </a:p>
          <a:p>
            <a:endParaRPr lang="tr-TR"/>
          </a:p>
        </p:txBody>
      </p:sp>
      <p:sp>
        <p:nvSpPr>
          <p:cNvPr id="4" name="Slayt Numarası Yer Tutucusu 3"/>
          <p:cNvSpPr>
            <a:spLocks noGrp="1"/>
          </p:cNvSpPr>
          <p:nvPr>
            <p:ph type="sldNum" sz="quarter" idx="12"/>
          </p:nvPr>
        </p:nvSpPr>
        <p:spPr/>
        <p:txBody>
          <a:bodyPr/>
          <a:lstStyle/>
          <a:p>
            <a:fld id="{D1E949B7-21B3-43A7-9B3A-74D017E7440B}" type="slidenum">
              <a:rPr lang="tr-TR" smtClean="0"/>
              <a:pPr/>
              <a:t>26</a:t>
            </a:fld>
            <a:endParaRPr lang="tr-TR"/>
          </a:p>
        </p:txBody>
      </p:sp>
    </p:spTree>
    <p:extLst>
      <p:ext uri="{BB962C8B-B14F-4D97-AF65-F5344CB8AC3E}">
        <p14:creationId xmlns:p14="http://schemas.microsoft.com/office/powerpoint/2010/main" val="248915332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b="1" smtClean="0"/>
              <a:t>Example 4</a:t>
            </a:r>
            <a:endParaRPr lang="tr-TR" b="1"/>
          </a:p>
        </p:txBody>
      </p:sp>
      <p:sp>
        <p:nvSpPr>
          <p:cNvPr id="3" name="İçerik Yer Tutucusu 2"/>
          <p:cNvSpPr>
            <a:spLocks noGrp="1"/>
          </p:cNvSpPr>
          <p:nvPr>
            <p:ph idx="1"/>
          </p:nvPr>
        </p:nvSpPr>
        <p:spPr>
          <a:xfrm>
            <a:off x="457200" y="1600200"/>
            <a:ext cx="4419600" cy="4525963"/>
          </a:xfrm>
        </p:spPr>
        <p:txBody>
          <a:bodyPr>
            <a:normAutofit fontScale="70000" lnSpcReduction="20000"/>
          </a:bodyPr>
          <a:lstStyle/>
          <a:p>
            <a:pPr marL="0" indent="0">
              <a:buNone/>
            </a:pPr>
            <a:r>
              <a:rPr lang="tr-TR"/>
              <a:t>// basic file operations</a:t>
            </a:r>
          </a:p>
          <a:p>
            <a:pPr marL="0" indent="0">
              <a:buNone/>
            </a:pPr>
            <a:r>
              <a:rPr lang="tr-TR"/>
              <a:t>#include &lt;iostream&gt;</a:t>
            </a:r>
          </a:p>
          <a:p>
            <a:pPr marL="0" indent="0">
              <a:buNone/>
            </a:pPr>
            <a:r>
              <a:rPr lang="tr-TR"/>
              <a:t>#include &lt;fstream</a:t>
            </a:r>
            <a:r>
              <a:rPr lang="tr-TR" smtClean="0"/>
              <a:t>&gt;</a:t>
            </a:r>
          </a:p>
          <a:p>
            <a:pPr marL="0" indent="0">
              <a:buNone/>
            </a:pPr>
            <a:endParaRPr lang="tr-TR"/>
          </a:p>
          <a:p>
            <a:pPr marL="0" indent="0">
              <a:buNone/>
            </a:pPr>
            <a:r>
              <a:rPr lang="tr-TR"/>
              <a:t>using namespace std;</a:t>
            </a:r>
          </a:p>
          <a:p>
            <a:pPr marL="0" indent="0">
              <a:buNone/>
            </a:pPr>
            <a:endParaRPr lang="tr-TR"/>
          </a:p>
          <a:p>
            <a:pPr marL="0" indent="0">
              <a:buNone/>
            </a:pPr>
            <a:r>
              <a:rPr lang="tr-TR"/>
              <a:t>int main () {</a:t>
            </a:r>
          </a:p>
          <a:p>
            <a:pPr marL="0" indent="0">
              <a:buNone/>
            </a:pPr>
            <a:r>
              <a:rPr lang="tr-TR"/>
              <a:t>  ofstream myfile;</a:t>
            </a:r>
          </a:p>
          <a:p>
            <a:pPr marL="0" indent="0">
              <a:buNone/>
            </a:pPr>
            <a:r>
              <a:rPr lang="tr-TR"/>
              <a:t>  myfile.open ("example.txt");</a:t>
            </a:r>
          </a:p>
          <a:p>
            <a:pPr marL="0" indent="0">
              <a:buNone/>
            </a:pPr>
            <a:r>
              <a:rPr lang="tr-TR"/>
              <a:t>  myfile &lt;&lt; "Writing this to a file.\n";</a:t>
            </a:r>
          </a:p>
          <a:p>
            <a:pPr marL="0" indent="0">
              <a:buNone/>
            </a:pPr>
            <a:r>
              <a:rPr lang="tr-TR"/>
              <a:t>  myfile.close();</a:t>
            </a:r>
          </a:p>
          <a:p>
            <a:pPr marL="0" indent="0">
              <a:buNone/>
            </a:pPr>
            <a:r>
              <a:rPr lang="tr-TR"/>
              <a:t>  return 0;</a:t>
            </a:r>
          </a:p>
          <a:p>
            <a:pPr marL="0" indent="0">
              <a:buNone/>
            </a:pPr>
            <a:r>
              <a:rPr lang="tr-TR"/>
              <a:t>}</a:t>
            </a:r>
          </a:p>
        </p:txBody>
      </p:sp>
      <p:sp>
        <p:nvSpPr>
          <p:cNvPr id="4" name="Slayt Numarası Yer Tutucusu 3"/>
          <p:cNvSpPr>
            <a:spLocks noGrp="1"/>
          </p:cNvSpPr>
          <p:nvPr>
            <p:ph type="sldNum" sz="quarter" idx="12"/>
          </p:nvPr>
        </p:nvSpPr>
        <p:spPr/>
        <p:txBody>
          <a:bodyPr/>
          <a:lstStyle/>
          <a:p>
            <a:fld id="{D1E949B7-21B3-43A7-9B3A-74D017E7440B}" type="slidenum">
              <a:rPr lang="tr-TR" smtClean="0"/>
              <a:pPr/>
              <a:t>27</a:t>
            </a:fld>
            <a:endParaRPr lang="tr-TR"/>
          </a:p>
        </p:txBody>
      </p:sp>
      <p:sp>
        <p:nvSpPr>
          <p:cNvPr id="5" name="İçerik Yer Tutucusu 2"/>
          <p:cNvSpPr txBox="1">
            <a:spLocks/>
          </p:cNvSpPr>
          <p:nvPr/>
        </p:nvSpPr>
        <p:spPr>
          <a:xfrm>
            <a:off x="5410200" y="1752601"/>
            <a:ext cx="3352800" cy="1828799"/>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tr-TR" sz="2800" smtClean="0"/>
              <a:t>Output:</a:t>
            </a:r>
          </a:p>
          <a:p>
            <a:pPr marL="0" indent="0">
              <a:buNone/>
            </a:pPr>
            <a:r>
              <a:rPr lang="en-US" sz="2800" dirty="0" smtClean="0"/>
              <a:t>[</a:t>
            </a:r>
            <a:r>
              <a:rPr lang="en-US" sz="2800" dirty="0"/>
              <a:t>file example.txt] Writing this to a file.</a:t>
            </a:r>
            <a:endParaRPr lang="tr-TR" sz="2800"/>
          </a:p>
        </p:txBody>
      </p:sp>
      <p:sp>
        <p:nvSpPr>
          <p:cNvPr id="6" name="İçerik Yer Tutucusu 2"/>
          <p:cNvSpPr txBox="1">
            <a:spLocks/>
          </p:cNvSpPr>
          <p:nvPr/>
        </p:nvSpPr>
        <p:spPr>
          <a:xfrm>
            <a:off x="5410200" y="3581400"/>
            <a:ext cx="3505200" cy="2438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000" dirty="0">
                <a:solidFill>
                  <a:schemeClr val="accent5">
                    <a:lumMod val="50000"/>
                  </a:schemeClr>
                </a:solidFill>
              </a:rPr>
              <a:t>This code creates a file called example.txt and inserts a sentence into it in the same way we are used to do with </a:t>
            </a:r>
            <a:r>
              <a:rPr lang="en-US" sz="2000" dirty="0" err="1">
                <a:solidFill>
                  <a:schemeClr val="accent5">
                    <a:lumMod val="50000"/>
                  </a:schemeClr>
                </a:solidFill>
              </a:rPr>
              <a:t>cout</a:t>
            </a:r>
            <a:r>
              <a:rPr lang="en-US" sz="2000" dirty="0">
                <a:solidFill>
                  <a:schemeClr val="accent5">
                    <a:lumMod val="50000"/>
                  </a:schemeClr>
                </a:solidFill>
              </a:rPr>
              <a:t>, but using the file stream </a:t>
            </a:r>
            <a:r>
              <a:rPr lang="en-US" sz="2000" dirty="0" err="1">
                <a:solidFill>
                  <a:schemeClr val="accent5">
                    <a:lumMod val="50000"/>
                  </a:schemeClr>
                </a:solidFill>
              </a:rPr>
              <a:t>myfile</a:t>
            </a:r>
            <a:r>
              <a:rPr lang="en-US" sz="2000" dirty="0">
                <a:solidFill>
                  <a:schemeClr val="accent5">
                    <a:lumMod val="50000"/>
                  </a:schemeClr>
                </a:solidFill>
              </a:rPr>
              <a:t> instead.</a:t>
            </a:r>
            <a:endParaRPr lang="tr-TR" sz="2000">
              <a:solidFill>
                <a:schemeClr val="accent5">
                  <a:lumMod val="50000"/>
                </a:schemeClr>
              </a:solidFill>
            </a:endParaRPr>
          </a:p>
        </p:txBody>
      </p:sp>
    </p:spTree>
    <p:extLst>
      <p:ext uri="{BB962C8B-B14F-4D97-AF65-F5344CB8AC3E}">
        <p14:creationId xmlns:p14="http://schemas.microsoft.com/office/powerpoint/2010/main" val="457473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 calcmode="lin" valueType="num">
                                      <p:cBhvr additive="base">
                                        <p:cTn id="1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b="1" smtClean="0"/>
              <a:t>Opening and Closing a File</a:t>
            </a:r>
            <a:endParaRPr lang="tr-TR" b="1"/>
          </a:p>
        </p:txBody>
      </p:sp>
      <p:sp>
        <p:nvSpPr>
          <p:cNvPr id="3" name="İçerik Yer Tutucusu 2"/>
          <p:cNvSpPr>
            <a:spLocks noGrp="1"/>
          </p:cNvSpPr>
          <p:nvPr>
            <p:ph idx="1"/>
          </p:nvPr>
        </p:nvSpPr>
        <p:spPr>
          <a:xfrm>
            <a:off x="457200" y="1600200"/>
            <a:ext cx="8229600" cy="4525963"/>
          </a:xfrm>
        </p:spPr>
        <p:txBody>
          <a:bodyPr>
            <a:normAutofit/>
          </a:bodyPr>
          <a:lstStyle/>
          <a:p>
            <a:r>
              <a:rPr lang="tr-TR" sz="2000" b="1"/>
              <a:t>open (filename, mode);</a:t>
            </a:r>
          </a:p>
          <a:p>
            <a:pPr marL="0" indent="0">
              <a:buNone/>
            </a:pPr>
            <a:r>
              <a:rPr lang="tr-TR" sz="2000" smtClean="0"/>
              <a:t>ofstream myfile;</a:t>
            </a:r>
          </a:p>
          <a:p>
            <a:pPr marL="0" indent="0">
              <a:buNone/>
            </a:pPr>
            <a:r>
              <a:rPr lang="tr-TR" sz="2000" smtClean="0"/>
              <a:t>myfile.open </a:t>
            </a:r>
            <a:r>
              <a:rPr lang="tr-TR" sz="2000"/>
              <a:t>("example.bin", ios::out | ios::app | ios::binary</a:t>
            </a:r>
            <a:r>
              <a:rPr lang="tr-TR" sz="2000" smtClean="0"/>
              <a:t>);</a:t>
            </a:r>
            <a:endParaRPr lang="tr-TR" sz="2000" i="1" smtClean="0"/>
          </a:p>
          <a:p>
            <a:pPr marL="0" indent="0">
              <a:buNone/>
            </a:pPr>
            <a:endParaRPr lang="tr-TR" sz="2000" i="1" smtClean="0"/>
          </a:p>
          <a:p>
            <a:pPr marL="0" indent="0">
              <a:buNone/>
            </a:pPr>
            <a:r>
              <a:rPr lang="en-US" sz="2000" i="1" dirty="0" smtClean="0"/>
              <a:t>if</a:t>
            </a:r>
            <a:r>
              <a:rPr lang="en-US" sz="2000" dirty="0" smtClean="0"/>
              <a:t> </a:t>
            </a:r>
            <a:r>
              <a:rPr lang="en-US" sz="2000" dirty="0"/>
              <a:t>(</a:t>
            </a:r>
            <a:r>
              <a:rPr lang="en-US" sz="2000" dirty="0" err="1"/>
              <a:t>myfile.is_open</a:t>
            </a:r>
            <a:r>
              <a:rPr lang="en-US" sz="2000" dirty="0"/>
              <a:t>()) { </a:t>
            </a:r>
            <a:r>
              <a:rPr lang="en-US" sz="2000" i="1" dirty="0"/>
              <a:t>/* ok, proceed with output */</a:t>
            </a:r>
            <a:r>
              <a:rPr lang="en-US" sz="2000" dirty="0"/>
              <a:t> </a:t>
            </a:r>
            <a:r>
              <a:rPr lang="en-US" sz="2000" dirty="0" smtClean="0"/>
              <a:t>}</a:t>
            </a:r>
            <a:endParaRPr lang="tr-TR" sz="2000" smtClean="0"/>
          </a:p>
          <a:p>
            <a:pPr marL="0" indent="0">
              <a:buNone/>
            </a:pPr>
            <a:endParaRPr lang="tr-TR" sz="2000" smtClean="0"/>
          </a:p>
          <a:p>
            <a:pPr marL="0" indent="0">
              <a:buNone/>
            </a:pPr>
            <a:r>
              <a:rPr lang="tr-TR" sz="2000" smtClean="0"/>
              <a:t>myfile.close</a:t>
            </a:r>
            <a:r>
              <a:rPr lang="tr-TR" sz="2000"/>
              <a:t>();</a:t>
            </a:r>
          </a:p>
        </p:txBody>
      </p:sp>
      <p:sp>
        <p:nvSpPr>
          <p:cNvPr id="4" name="Slayt Numarası Yer Tutucusu 3"/>
          <p:cNvSpPr>
            <a:spLocks noGrp="1"/>
          </p:cNvSpPr>
          <p:nvPr>
            <p:ph type="sldNum" sz="quarter" idx="12"/>
          </p:nvPr>
        </p:nvSpPr>
        <p:spPr/>
        <p:txBody>
          <a:bodyPr/>
          <a:lstStyle/>
          <a:p>
            <a:fld id="{D1E949B7-21B3-43A7-9B3A-74D017E7440B}" type="slidenum">
              <a:rPr lang="tr-TR" smtClean="0"/>
              <a:pPr/>
              <a:t>28</a:t>
            </a:fld>
            <a:endParaRPr lang="tr-TR"/>
          </a:p>
        </p:txBody>
      </p:sp>
      <p:graphicFrame>
        <p:nvGraphicFramePr>
          <p:cNvPr id="5" name="Tablo 4"/>
          <p:cNvGraphicFramePr>
            <a:graphicFrameLocks noGrp="1"/>
          </p:cNvGraphicFramePr>
          <p:nvPr>
            <p:extLst>
              <p:ext uri="{D42A27DB-BD31-4B8C-83A1-F6EECF244321}">
                <p14:modId xmlns:p14="http://schemas.microsoft.com/office/powerpoint/2010/main" val="757873977"/>
              </p:ext>
            </p:extLst>
          </p:nvPr>
        </p:nvGraphicFramePr>
        <p:xfrm>
          <a:off x="609600" y="4419600"/>
          <a:ext cx="6477000" cy="1463040"/>
        </p:xfrm>
        <a:graphic>
          <a:graphicData uri="http://schemas.openxmlformats.org/drawingml/2006/table">
            <a:tbl>
              <a:tblPr/>
              <a:tblGrid>
                <a:gridCol w="3238500"/>
                <a:gridCol w="3238500"/>
              </a:tblGrid>
              <a:tr h="0">
                <a:tc>
                  <a:txBody>
                    <a:bodyPr/>
                    <a:lstStyle/>
                    <a:p>
                      <a:r>
                        <a:rPr lang="tr-TR" b="1"/>
                        <a:t>class</a:t>
                      </a:r>
                    </a:p>
                  </a:txBody>
                  <a:tcPr anchor="ctr">
                    <a:lnL>
                      <a:noFill/>
                    </a:lnL>
                    <a:lnR>
                      <a:noFill/>
                    </a:lnR>
                    <a:lnT>
                      <a:noFill/>
                    </a:lnT>
                    <a:lnB>
                      <a:noFill/>
                    </a:lnB>
                    <a:solidFill>
                      <a:schemeClr val="accent1">
                        <a:lumMod val="20000"/>
                        <a:lumOff val="80000"/>
                      </a:schemeClr>
                    </a:solidFill>
                  </a:tcPr>
                </a:tc>
                <a:tc>
                  <a:txBody>
                    <a:bodyPr/>
                    <a:lstStyle/>
                    <a:p>
                      <a:r>
                        <a:rPr lang="tr-TR" b="1"/>
                        <a:t>default mode parameter</a:t>
                      </a:r>
                    </a:p>
                  </a:txBody>
                  <a:tcPr anchor="ctr">
                    <a:lnL>
                      <a:noFill/>
                    </a:lnL>
                    <a:lnR>
                      <a:noFill/>
                    </a:lnR>
                    <a:lnT>
                      <a:noFill/>
                    </a:lnT>
                    <a:lnB>
                      <a:noFill/>
                    </a:lnB>
                    <a:solidFill>
                      <a:schemeClr val="accent1">
                        <a:lumMod val="20000"/>
                        <a:lumOff val="80000"/>
                      </a:schemeClr>
                    </a:solidFill>
                  </a:tcPr>
                </a:tc>
              </a:tr>
              <a:tr h="0">
                <a:tc>
                  <a:txBody>
                    <a:bodyPr/>
                    <a:lstStyle/>
                    <a:p>
                      <a:r>
                        <a:rPr lang="tr-TR"/>
                        <a:t>ofstream</a:t>
                      </a:r>
                    </a:p>
                  </a:txBody>
                  <a:tcPr anchor="ctr">
                    <a:lnL>
                      <a:noFill/>
                    </a:lnL>
                    <a:lnR>
                      <a:noFill/>
                    </a:lnR>
                    <a:lnT>
                      <a:noFill/>
                    </a:lnT>
                    <a:lnB>
                      <a:noFill/>
                    </a:lnB>
                    <a:solidFill>
                      <a:schemeClr val="accent1">
                        <a:lumMod val="20000"/>
                        <a:lumOff val="80000"/>
                      </a:schemeClr>
                    </a:solidFill>
                  </a:tcPr>
                </a:tc>
                <a:tc>
                  <a:txBody>
                    <a:bodyPr/>
                    <a:lstStyle/>
                    <a:p>
                      <a:r>
                        <a:rPr lang="tr-TR"/>
                        <a:t>ios::out</a:t>
                      </a:r>
                    </a:p>
                  </a:txBody>
                  <a:tcPr anchor="ctr">
                    <a:lnL>
                      <a:noFill/>
                    </a:lnL>
                    <a:lnR>
                      <a:noFill/>
                    </a:lnR>
                    <a:lnT>
                      <a:noFill/>
                    </a:lnT>
                    <a:lnB>
                      <a:noFill/>
                    </a:lnB>
                    <a:solidFill>
                      <a:schemeClr val="accent1">
                        <a:lumMod val="20000"/>
                        <a:lumOff val="80000"/>
                      </a:schemeClr>
                    </a:solidFill>
                  </a:tcPr>
                </a:tc>
              </a:tr>
              <a:tr h="0">
                <a:tc>
                  <a:txBody>
                    <a:bodyPr/>
                    <a:lstStyle/>
                    <a:p>
                      <a:r>
                        <a:rPr lang="tr-TR"/>
                        <a:t>ifstream</a:t>
                      </a:r>
                    </a:p>
                  </a:txBody>
                  <a:tcPr anchor="ctr">
                    <a:lnL>
                      <a:noFill/>
                    </a:lnL>
                    <a:lnR>
                      <a:noFill/>
                    </a:lnR>
                    <a:lnT>
                      <a:noFill/>
                    </a:lnT>
                    <a:lnB>
                      <a:noFill/>
                    </a:lnB>
                    <a:solidFill>
                      <a:schemeClr val="accent1">
                        <a:lumMod val="20000"/>
                        <a:lumOff val="80000"/>
                      </a:schemeClr>
                    </a:solidFill>
                  </a:tcPr>
                </a:tc>
                <a:tc>
                  <a:txBody>
                    <a:bodyPr/>
                    <a:lstStyle/>
                    <a:p>
                      <a:r>
                        <a:rPr lang="tr-TR"/>
                        <a:t>ios::in</a:t>
                      </a:r>
                    </a:p>
                  </a:txBody>
                  <a:tcPr anchor="ctr">
                    <a:lnL>
                      <a:noFill/>
                    </a:lnL>
                    <a:lnR>
                      <a:noFill/>
                    </a:lnR>
                    <a:lnT>
                      <a:noFill/>
                    </a:lnT>
                    <a:lnB>
                      <a:noFill/>
                    </a:lnB>
                    <a:solidFill>
                      <a:schemeClr val="accent1">
                        <a:lumMod val="20000"/>
                        <a:lumOff val="80000"/>
                      </a:schemeClr>
                    </a:solidFill>
                  </a:tcPr>
                </a:tc>
              </a:tr>
              <a:tr h="0">
                <a:tc>
                  <a:txBody>
                    <a:bodyPr/>
                    <a:lstStyle/>
                    <a:p>
                      <a:r>
                        <a:rPr lang="tr-TR"/>
                        <a:t>fstream</a:t>
                      </a:r>
                    </a:p>
                  </a:txBody>
                  <a:tcPr anchor="ctr">
                    <a:lnL>
                      <a:noFill/>
                    </a:lnL>
                    <a:lnR>
                      <a:noFill/>
                    </a:lnR>
                    <a:lnT>
                      <a:noFill/>
                    </a:lnT>
                    <a:lnB>
                      <a:noFill/>
                    </a:lnB>
                    <a:solidFill>
                      <a:schemeClr val="accent1">
                        <a:lumMod val="20000"/>
                        <a:lumOff val="80000"/>
                      </a:schemeClr>
                    </a:solidFill>
                  </a:tcPr>
                </a:tc>
                <a:tc>
                  <a:txBody>
                    <a:bodyPr/>
                    <a:lstStyle/>
                    <a:p>
                      <a:r>
                        <a:rPr lang="tr-TR"/>
                        <a:t>ios::in | ios::out</a:t>
                      </a:r>
                    </a:p>
                  </a:txBody>
                  <a:tcPr anchor="ctr">
                    <a:lnL>
                      <a:noFill/>
                    </a:lnL>
                    <a:lnR>
                      <a:noFill/>
                    </a:lnR>
                    <a:lnT>
                      <a:noFill/>
                    </a:lnT>
                    <a:lnB>
                      <a:noFill/>
                    </a:lnB>
                    <a:solidFill>
                      <a:schemeClr val="accent1">
                        <a:lumMod val="20000"/>
                        <a:lumOff val="80000"/>
                      </a:schemeClr>
                    </a:solidFill>
                  </a:tcPr>
                </a:tc>
              </a:tr>
            </a:tbl>
          </a:graphicData>
        </a:graphic>
      </p:graphicFrame>
    </p:spTree>
    <p:extLst>
      <p:ext uri="{BB962C8B-B14F-4D97-AF65-F5344CB8AC3E}">
        <p14:creationId xmlns:p14="http://schemas.microsoft.com/office/powerpoint/2010/main" val="216863147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b="1" smtClean="0"/>
              <a:t>Example 5</a:t>
            </a:r>
            <a:endParaRPr lang="tr-TR" b="1"/>
          </a:p>
        </p:txBody>
      </p:sp>
      <p:sp>
        <p:nvSpPr>
          <p:cNvPr id="3" name="İçerik Yer Tutucusu 2"/>
          <p:cNvSpPr>
            <a:spLocks noGrp="1"/>
          </p:cNvSpPr>
          <p:nvPr>
            <p:ph idx="1"/>
          </p:nvPr>
        </p:nvSpPr>
        <p:spPr>
          <a:xfrm>
            <a:off x="457200" y="1600200"/>
            <a:ext cx="4114800" cy="4525963"/>
          </a:xfrm>
        </p:spPr>
        <p:txBody>
          <a:bodyPr>
            <a:normAutofit fontScale="55000" lnSpcReduction="20000"/>
          </a:bodyPr>
          <a:lstStyle/>
          <a:p>
            <a:pPr marL="0" indent="0">
              <a:buNone/>
            </a:pPr>
            <a:r>
              <a:rPr lang="tr-TR" smtClean="0"/>
              <a:t>// writing on a text file</a:t>
            </a:r>
          </a:p>
          <a:p>
            <a:pPr marL="0" indent="0">
              <a:buNone/>
            </a:pPr>
            <a:r>
              <a:rPr lang="tr-TR" smtClean="0"/>
              <a:t>#include &lt;iostream&gt;</a:t>
            </a:r>
          </a:p>
          <a:p>
            <a:pPr marL="0" indent="0">
              <a:buNone/>
            </a:pPr>
            <a:r>
              <a:rPr lang="tr-TR" smtClean="0"/>
              <a:t>#include &lt;fstream&gt;</a:t>
            </a:r>
          </a:p>
          <a:p>
            <a:pPr marL="0" indent="0">
              <a:buNone/>
            </a:pPr>
            <a:r>
              <a:rPr lang="tr-TR" smtClean="0"/>
              <a:t>using namespace std;</a:t>
            </a:r>
          </a:p>
          <a:p>
            <a:pPr marL="0" indent="0">
              <a:buNone/>
            </a:pPr>
            <a:endParaRPr lang="tr-TR" smtClean="0"/>
          </a:p>
          <a:p>
            <a:pPr marL="0" indent="0">
              <a:buNone/>
            </a:pPr>
            <a:r>
              <a:rPr lang="tr-TR" smtClean="0"/>
              <a:t>int main () {</a:t>
            </a:r>
          </a:p>
          <a:p>
            <a:pPr marL="0" indent="0">
              <a:buNone/>
            </a:pPr>
            <a:r>
              <a:rPr lang="tr-TR" smtClean="0"/>
              <a:t>  ofstream myfile ("example.txt");</a:t>
            </a:r>
          </a:p>
          <a:p>
            <a:pPr marL="0" indent="0">
              <a:buNone/>
            </a:pPr>
            <a:r>
              <a:rPr lang="tr-TR" smtClean="0"/>
              <a:t>  if (myfile.is_open())</a:t>
            </a:r>
          </a:p>
          <a:p>
            <a:pPr marL="0" indent="0">
              <a:buNone/>
            </a:pPr>
            <a:r>
              <a:rPr lang="tr-TR" smtClean="0"/>
              <a:t>  {</a:t>
            </a:r>
          </a:p>
          <a:p>
            <a:pPr marL="0" indent="0">
              <a:buNone/>
            </a:pPr>
            <a:r>
              <a:rPr lang="tr-TR" smtClean="0"/>
              <a:t>    myfile &lt;&lt; "This is a line.\n";</a:t>
            </a:r>
          </a:p>
          <a:p>
            <a:pPr marL="0" indent="0">
              <a:buNone/>
            </a:pPr>
            <a:r>
              <a:rPr lang="tr-TR" smtClean="0"/>
              <a:t>    myfile &lt;&lt; "This is another line.\n";</a:t>
            </a:r>
          </a:p>
          <a:p>
            <a:pPr marL="0" indent="0">
              <a:buNone/>
            </a:pPr>
            <a:r>
              <a:rPr lang="tr-TR" smtClean="0"/>
              <a:t>    myfile.close();</a:t>
            </a:r>
          </a:p>
          <a:p>
            <a:pPr marL="0" indent="0">
              <a:buNone/>
            </a:pPr>
            <a:r>
              <a:rPr lang="tr-TR" smtClean="0"/>
              <a:t>  }</a:t>
            </a:r>
          </a:p>
          <a:p>
            <a:pPr marL="0" indent="0">
              <a:buNone/>
            </a:pPr>
            <a:r>
              <a:rPr lang="tr-TR" smtClean="0"/>
              <a:t>  else cout &lt;&lt; "Unable to open file";</a:t>
            </a:r>
          </a:p>
          <a:p>
            <a:pPr marL="0" indent="0">
              <a:buNone/>
            </a:pPr>
            <a:r>
              <a:rPr lang="tr-TR" smtClean="0"/>
              <a:t>  return 0;</a:t>
            </a:r>
          </a:p>
          <a:p>
            <a:pPr marL="0" indent="0">
              <a:buNone/>
            </a:pPr>
            <a:r>
              <a:rPr lang="tr-TR" smtClean="0"/>
              <a:t>}</a:t>
            </a:r>
            <a:endParaRPr lang="tr-TR"/>
          </a:p>
        </p:txBody>
      </p:sp>
      <p:sp>
        <p:nvSpPr>
          <p:cNvPr id="4" name="Slayt Numarası Yer Tutucusu 3"/>
          <p:cNvSpPr>
            <a:spLocks noGrp="1"/>
          </p:cNvSpPr>
          <p:nvPr>
            <p:ph type="sldNum" sz="quarter" idx="12"/>
          </p:nvPr>
        </p:nvSpPr>
        <p:spPr/>
        <p:txBody>
          <a:bodyPr/>
          <a:lstStyle/>
          <a:p>
            <a:fld id="{D1E949B7-21B3-43A7-9B3A-74D017E7440B}" type="slidenum">
              <a:rPr lang="tr-TR" smtClean="0"/>
              <a:pPr/>
              <a:t>29</a:t>
            </a:fld>
            <a:endParaRPr lang="tr-TR"/>
          </a:p>
        </p:txBody>
      </p:sp>
      <p:sp>
        <p:nvSpPr>
          <p:cNvPr id="5" name="İçerik Yer Tutucusu 2"/>
          <p:cNvSpPr txBox="1">
            <a:spLocks/>
          </p:cNvSpPr>
          <p:nvPr/>
        </p:nvSpPr>
        <p:spPr>
          <a:xfrm>
            <a:off x="4572000" y="1600200"/>
            <a:ext cx="4191000" cy="46783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tr-TR" sz="2400" smtClean="0"/>
              <a:t>Output:</a:t>
            </a:r>
          </a:p>
          <a:p>
            <a:pPr marL="0" indent="0">
              <a:buNone/>
            </a:pPr>
            <a:r>
              <a:rPr lang="en-US" sz="2400" dirty="0" smtClean="0"/>
              <a:t>[file example.txt]</a:t>
            </a:r>
            <a:endParaRPr lang="tr-TR" sz="2400" smtClean="0"/>
          </a:p>
          <a:p>
            <a:pPr marL="0" indent="0">
              <a:buNone/>
            </a:pPr>
            <a:r>
              <a:rPr lang="en-US" sz="2400" dirty="0" smtClean="0"/>
              <a:t>This </a:t>
            </a:r>
            <a:r>
              <a:rPr lang="en-US" sz="2400" dirty="0"/>
              <a:t>is a </a:t>
            </a:r>
            <a:r>
              <a:rPr lang="en-US" sz="2400" dirty="0" smtClean="0"/>
              <a:t>line.</a:t>
            </a:r>
            <a:endParaRPr lang="tr-TR" sz="2400" smtClean="0"/>
          </a:p>
          <a:p>
            <a:pPr marL="0" indent="0">
              <a:buNone/>
            </a:pPr>
            <a:r>
              <a:rPr lang="en-US" sz="2400" dirty="0" smtClean="0"/>
              <a:t>This </a:t>
            </a:r>
            <a:r>
              <a:rPr lang="en-US" sz="2400" dirty="0"/>
              <a:t>is another line.</a:t>
            </a:r>
            <a:endParaRPr lang="tr-TR" sz="2400"/>
          </a:p>
        </p:txBody>
      </p:sp>
    </p:spTree>
    <p:extLst>
      <p:ext uri="{BB962C8B-B14F-4D97-AF65-F5344CB8AC3E}">
        <p14:creationId xmlns:p14="http://schemas.microsoft.com/office/powerpoint/2010/main" val="1722588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0" name="Rectangle 2"/>
          <p:cNvSpPr>
            <a:spLocks noGrp="1" noChangeArrowheads="1"/>
          </p:cNvSpPr>
          <p:nvPr>
            <p:ph type="title"/>
          </p:nvPr>
        </p:nvSpPr>
        <p:spPr/>
        <p:txBody>
          <a:bodyPr>
            <a:normAutofit/>
          </a:bodyPr>
          <a:lstStyle/>
          <a:p>
            <a:pPr algn="ctr" eaLnBrk="1" hangingPunct="1"/>
            <a:r>
              <a:rPr lang="en-US" b="1" dirty="0" smtClean="0"/>
              <a:t>Templates</a:t>
            </a:r>
          </a:p>
        </p:txBody>
      </p:sp>
      <p:sp>
        <p:nvSpPr>
          <p:cNvPr id="65541" name="Rectangle 3"/>
          <p:cNvSpPr>
            <a:spLocks noGrp="1" noChangeArrowheads="1"/>
          </p:cNvSpPr>
          <p:nvPr>
            <p:ph idx="1"/>
          </p:nvPr>
        </p:nvSpPr>
        <p:spPr/>
        <p:txBody>
          <a:bodyPr/>
          <a:lstStyle/>
          <a:p>
            <a:pPr eaLnBrk="1" hangingPunct="1"/>
            <a:r>
              <a:rPr lang="en-US" smtClean="0"/>
              <a:t>The template allows us to write routines that work for arbitrary types without having to know what these types will be.</a:t>
            </a:r>
          </a:p>
          <a:p>
            <a:pPr lvl="1" eaLnBrk="1" hangingPunct="1"/>
            <a:r>
              <a:rPr lang="en-US" smtClean="0"/>
              <a:t>Similar to </a:t>
            </a:r>
            <a:r>
              <a:rPr lang="en-US" smtClean="0">
                <a:latin typeface="Courier New" pitchFamily="49" charset="0"/>
              </a:rPr>
              <a:t>typedef</a:t>
            </a:r>
            <a:r>
              <a:rPr lang="en-US" smtClean="0"/>
              <a:t> but more powerful</a:t>
            </a:r>
          </a:p>
          <a:p>
            <a:pPr eaLnBrk="1" hangingPunct="1"/>
            <a:r>
              <a:rPr lang="en-US" smtClean="0"/>
              <a:t>Two types:</a:t>
            </a:r>
          </a:p>
          <a:p>
            <a:pPr lvl="1" eaLnBrk="1" hangingPunct="1"/>
            <a:r>
              <a:rPr lang="en-US" smtClean="0"/>
              <a:t>Function templates</a:t>
            </a:r>
          </a:p>
          <a:p>
            <a:pPr lvl="1" eaLnBrk="1" hangingPunct="1"/>
            <a:r>
              <a:rPr lang="en-US" smtClean="0"/>
              <a:t>Class templates</a:t>
            </a:r>
          </a:p>
        </p:txBody>
      </p:sp>
      <p:sp>
        <p:nvSpPr>
          <p:cNvPr id="655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D9187608-C811-4CC0-B778-6EDB8A160EF7}" type="slidenum">
              <a:rPr lang="en-US" sz="1400" smtClean="0"/>
              <a:pPr eaLnBrk="1" hangingPunct="1"/>
              <a:t>3</a:t>
            </a:fld>
            <a:endParaRPr lang="en-US" sz="1400" smtClean="0"/>
          </a:p>
        </p:txBody>
      </p:sp>
    </p:spTree>
    <p:extLst>
      <p:ext uri="{BB962C8B-B14F-4D97-AF65-F5344CB8AC3E}">
        <p14:creationId xmlns:p14="http://schemas.microsoft.com/office/powerpoint/2010/main" val="351826193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b="1" smtClean="0"/>
              <a:t>Example 6</a:t>
            </a:r>
            <a:endParaRPr lang="tr-TR" b="1"/>
          </a:p>
        </p:txBody>
      </p:sp>
      <p:sp>
        <p:nvSpPr>
          <p:cNvPr id="3" name="İçerik Yer Tutucusu 2"/>
          <p:cNvSpPr>
            <a:spLocks noGrp="1"/>
          </p:cNvSpPr>
          <p:nvPr>
            <p:ph idx="1"/>
          </p:nvPr>
        </p:nvSpPr>
        <p:spPr>
          <a:xfrm>
            <a:off x="457200" y="1600200"/>
            <a:ext cx="4114800" cy="4525963"/>
          </a:xfrm>
        </p:spPr>
        <p:txBody>
          <a:bodyPr>
            <a:normAutofit fontScale="40000" lnSpcReduction="20000"/>
          </a:bodyPr>
          <a:lstStyle/>
          <a:p>
            <a:pPr marL="0" indent="0">
              <a:buNone/>
            </a:pPr>
            <a:r>
              <a:rPr lang="tr-TR"/>
              <a:t>// reading a text file</a:t>
            </a:r>
          </a:p>
          <a:p>
            <a:pPr marL="0" indent="0">
              <a:buNone/>
            </a:pPr>
            <a:r>
              <a:rPr lang="tr-TR"/>
              <a:t>#include &lt;iostream&gt;</a:t>
            </a:r>
          </a:p>
          <a:p>
            <a:pPr marL="0" indent="0">
              <a:buNone/>
            </a:pPr>
            <a:r>
              <a:rPr lang="tr-TR"/>
              <a:t>#include &lt;fstream&gt;</a:t>
            </a:r>
          </a:p>
          <a:p>
            <a:pPr marL="0" indent="0">
              <a:buNone/>
            </a:pPr>
            <a:r>
              <a:rPr lang="tr-TR"/>
              <a:t>#include &lt;string&gt;</a:t>
            </a:r>
          </a:p>
          <a:p>
            <a:pPr marL="0" indent="0">
              <a:buNone/>
            </a:pPr>
            <a:r>
              <a:rPr lang="tr-TR"/>
              <a:t>using namespace std;</a:t>
            </a:r>
          </a:p>
          <a:p>
            <a:pPr marL="0" indent="0">
              <a:buNone/>
            </a:pPr>
            <a:endParaRPr lang="tr-TR"/>
          </a:p>
          <a:p>
            <a:pPr marL="0" indent="0">
              <a:buNone/>
            </a:pPr>
            <a:r>
              <a:rPr lang="tr-TR"/>
              <a:t>int main () {</a:t>
            </a:r>
          </a:p>
          <a:p>
            <a:pPr marL="0" indent="0">
              <a:buNone/>
            </a:pPr>
            <a:r>
              <a:rPr lang="tr-TR"/>
              <a:t>  string line;</a:t>
            </a:r>
          </a:p>
          <a:p>
            <a:pPr marL="0" indent="0">
              <a:buNone/>
            </a:pPr>
            <a:r>
              <a:rPr lang="tr-TR"/>
              <a:t>  ifstream myfile ("example.txt");</a:t>
            </a:r>
          </a:p>
          <a:p>
            <a:pPr marL="0" indent="0">
              <a:buNone/>
            </a:pPr>
            <a:r>
              <a:rPr lang="tr-TR"/>
              <a:t>  if (myfile.is_open())</a:t>
            </a:r>
          </a:p>
          <a:p>
            <a:pPr marL="0" indent="0">
              <a:buNone/>
            </a:pPr>
            <a:r>
              <a:rPr lang="tr-TR"/>
              <a:t>  {</a:t>
            </a:r>
          </a:p>
          <a:p>
            <a:pPr marL="0" indent="0">
              <a:buNone/>
            </a:pPr>
            <a:r>
              <a:rPr lang="tr-TR"/>
              <a:t>    while ( myfile.good() )</a:t>
            </a:r>
          </a:p>
          <a:p>
            <a:pPr marL="0" indent="0">
              <a:buNone/>
            </a:pPr>
            <a:r>
              <a:rPr lang="tr-TR"/>
              <a:t>    {</a:t>
            </a:r>
          </a:p>
          <a:p>
            <a:pPr marL="0" indent="0">
              <a:buNone/>
            </a:pPr>
            <a:r>
              <a:rPr lang="tr-TR"/>
              <a:t>      getline (myfile,line);</a:t>
            </a:r>
          </a:p>
          <a:p>
            <a:pPr marL="0" indent="0">
              <a:buNone/>
            </a:pPr>
            <a:r>
              <a:rPr lang="tr-TR"/>
              <a:t>      cout &lt;&lt; line &lt;&lt; endl;</a:t>
            </a:r>
          </a:p>
          <a:p>
            <a:pPr marL="0" indent="0">
              <a:buNone/>
            </a:pPr>
            <a:r>
              <a:rPr lang="tr-TR"/>
              <a:t>    }</a:t>
            </a:r>
          </a:p>
          <a:p>
            <a:pPr marL="0" indent="0">
              <a:buNone/>
            </a:pPr>
            <a:r>
              <a:rPr lang="tr-TR"/>
              <a:t>    myfile.close();</a:t>
            </a:r>
          </a:p>
          <a:p>
            <a:pPr marL="0" indent="0">
              <a:buNone/>
            </a:pPr>
            <a:r>
              <a:rPr lang="tr-TR"/>
              <a:t>  </a:t>
            </a:r>
            <a:r>
              <a:rPr lang="tr-TR" smtClean="0"/>
              <a:t>}</a:t>
            </a:r>
            <a:endParaRPr lang="tr-TR"/>
          </a:p>
          <a:p>
            <a:pPr marL="0" indent="0">
              <a:buNone/>
            </a:pPr>
            <a:r>
              <a:rPr lang="tr-TR"/>
              <a:t>  else cout &lt;&lt; "Unable to open file"; </a:t>
            </a:r>
          </a:p>
          <a:p>
            <a:pPr marL="0" indent="0">
              <a:buNone/>
            </a:pPr>
            <a:endParaRPr lang="tr-TR"/>
          </a:p>
          <a:p>
            <a:pPr marL="0" indent="0">
              <a:buNone/>
            </a:pPr>
            <a:r>
              <a:rPr lang="tr-TR"/>
              <a:t>  return 0;</a:t>
            </a:r>
          </a:p>
          <a:p>
            <a:pPr marL="0" indent="0">
              <a:buNone/>
            </a:pPr>
            <a:r>
              <a:rPr lang="tr-TR"/>
              <a:t>}</a:t>
            </a:r>
          </a:p>
        </p:txBody>
      </p:sp>
      <p:sp>
        <p:nvSpPr>
          <p:cNvPr id="4" name="Slayt Numarası Yer Tutucusu 3"/>
          <p:cNvSpPr>
            <a:spLocks noGrp="1"/>
          </p:cNvSpPr>
          <p:nvPr>
            <p:ph type="sldNum" sz="quarter" idx="12"/>
          </p:nvPr>
        </p:nvSpPr>
        <p:spPr/>
        <p:txBody>
          <a:bodyPr/>
          <a:lstStyle/>
          <a:p>
            <a:fld id="{D1E949B7-21B3-43A7-9B3A-74D017E7440B}" type="slidenum">
              <a:rPr lang="tr-TR" smtClean="0"/>
              <a:pPr/>
              <a:t>30</a:t>
            </a:fld>
            <a:endParaRPr lang="tr-TR"/>
          </a:p>
        </p:txBody>
      </p:sp>
      <p:sp>
        <p:nvSpPr>
          <p:cNvPr id="5" name="İçerik Yer Tutucusu 2"/>
          <p:cNvSpPr txBox="1">
            <a:spLocks/>
          </p:cNvSpPr>
          <p:nvPr/>
        </p:nvSpPr>
        <p:spPr>
          <a:xfrm>
            <a:off x="4572000" y="1600200"/>
            <a:ext cx="4191000" cy="46783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tr-TR" sz="2400" smtClean="0"/>
              <a:t>Output:</a:t>
            </a:r>
          </a:p>
          <a:p>
            <a:pPr marL="0" indent="0">
              <a:buNone/>
            </a:pPr>
            <a:r>
              <a:rPr lang="en-US" sz="2400" dirty="0" smtClean="0"/>
              <a:t>This </a:t>
            </a:r>
            <a:r>
              <a:rPr lang="en-US" sz="2400" dirty="0"/>
              <a:t>is a line. </a:t>
            </a:r>
            <a:endParaRPr lang="tr-TR" sz="2400" smtClean="0"/>
          </a:p>
          <a:p>
            <a:pPr marL="0" indent="0">
              <a:buNone/>
            </a:pPr>
            <a:r>
              <a:rPr lang="en-US" sz="2400" dirty="0" smtClean="0"/>
              <a:t>This </a:t>
            </a:r>
            <a:r>
              <a:rPr lang="en-US" sz="2400" dirty="0"/>
              <a:t>is another line.</a:t>
            </a:r>
            <a:endParaRPr lang="tr-TR" sz="2400"/>
          </a:p>
        </p:txBody>
      </p:sp>
    </p:spTree>
    <p:extLst>
      <p:ext uri="{BB962C8B-B14F-4D97-AF65-F5344CB8AC3E}">
        <p14:creationId xmlns:p14="http://schemas.microsoft.com/office/powerpoint/2010/main" val="2190215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4" name="Rectangle 2"/>
          <p:cNvSpPr>
            <a:spLocks noGrp="1" noChangeArrowheads="1"/>
          </p:cNvSpPr>
          <p:nvPr>
            <p:ph type="title"/>
          </p:nvPr>
        </p:nvSpPr>
        <p:spPr/>
        <p:txBody>
          <a:bodyPr>
            <a:normAutofit/>
          </a:bodyPr>
          <a:lstStyle/>
          <a:p>
            <a:pPr algn="ctr" eaLnBrk="1" hangingPunct="1"/>
            <a:r>
              <a:rPr lang="en-US" b="1" dirty="0" smtClean="0"/>
              <a:t>Function Templates</a:t>
            </a:r>
          </a:p>
        </p:txBody>
      </p:sp>
      <p:sp>
        <p:nvSpPr>
          <p:cNvPr id="66565" name="Rectangle 3"/>
          <p:cNvSpPr>
            <a:spLocks noGrp="1" noChangeArrowheads="1"/>
          </p:cNvSpPr>
          <p:nvPr>
            <p:ph idx="1"/>
          </p:nvPr>
        </p:nvSpPr>
        <p:spPr/>
        <p:txBody>
          <a:bodyPr>
            <a:normAutofit/>
          </a:bodyPr>
          <a:lstStyle/>
          <a:p>
            <a:pPr eaLnBrk="1" hangingPunct="1"/>
            <a:r>
              <a:rPr lang="en-US" sz="2400" dirty="0" smtClean="0"/>
              <a:t>A function template is not an actual function; instead it is a design (or pattern) for a function.</a:t>
            </a:r>
          </a:p>
          <a:p>
            <a:pPr eaLnBrk="1" hangingPunct="1"/>
            <a:r>
              <a:rPr lang="en-US" sz="2400" dirty="0" smtClean="0"/>
              <a:t>This design is expanded (like a preprocessor macro) as needed to provide an actual routine.</a:t>
            </a:r>
          </a:p>
        </p:txBody>
      </p:sp>
      <p:sp>
        <p:nvSpPr>
          <p:cNvPr id="665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0E2235A-4B2F-47F2-AC06-96D6FB7784F4}" type="slidenum">
              <a:rPr lang="en-US" sz="1400" smtClean="0"/>
              <a:pPr eaLnBrk="1" hangingPunct="1"/>
              <a:t>4</a:t>
            </a:fld>
            <a:endParaRPr lang="en-US" sz="1400" smtClean="0"/>
          </a:p>
        </p:txBody>
      </p:sp>
      <p:sp>
        <p:nvSpPr>
          <p:cNvPr id="66566" name="Text Box 4"/>
          <p:cNvSpPr txBox="1">
            <a:spLocks noChangeArrowheads="1"/>
          </p:cNvSpPr>
          <p:nvPr/>
        </p:nvSpPr>
        <p:spPr bwMode="auto">
          <a:xfrm>
            <a:off x="685800" y="3200400"/>
            <a:ext cx="7467600" cy="2554545"/>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dirty="0">
                <a:latin typeface="Courier New" pitchFamily="49" charset="0"/>
              </a:rPr>
              <a:t>// swap function template.</a:t>
            </a:r>
          </a:p>
          <a:p>
            <a:pPr eaLnBrk="1" hangingPunct="1"/>
            <a:r>
              <a:rPr lang="en-US" sz="1600" dirty="0">
                <a:latin typeface="Courier New" pitchFamily="49" charset="0"/>
              </a:rPr>
              <a:t>// Object: must have copy constructor and operator =</a:t>
            </a:r>
          </a:p>
          <a:p>
            <a:pPr eaLnBrk="1" hangingPunct="1"/>
            <a:endParaRPr lang="en-US" sz="1600" dirty="0">
              <a:latin typeface="Courier New" pitchFamily="49" charset="0"/>
            </a:endParaRPr>
          </a:p>
          <a:p>
            <a:pPr eaLnBrk="1" hangingPunct="1"/>
            <a:r>
              <a:rPr lang="en-US" sz="1600" dirty="0">
                <a:latin typeface="Courier New" pitchFamily="49" charset="0"/>
              </a:rPr>
              <a:t>template &lt; class Object&gt;</a:t>
            </a:r>
          </a:p>
          <a:p>
            <a:pPr eaLnBrk="1" hangingPunct="1"/>
            <a:r>
              <a:rPr lang="en-US" sz="1600" dirty="0">
                <a:latin typeface="Courier New" pitchFamily="49" charset="0"/>
              </a:rPr>
              <a:t>void swap( Object &amp;lhs, Object &amp;</a:t>
            </a:r>
            <a:r>
              <a:rPr lang="en-US" sz="1600" dirty="0" err="1">
                <a:latin typeface="Courier New" pitchFamily="49" charset="0"/>
              </a:rPr>
              <a:t>rhs</a:t>
            </a:r>
            <a:r>
              <a:rPr lang="en-US" sz="1600" dirty="0">
                <a:latin typeface="Courier New" pitchFamily="49" charset="0"/>
              </a:rPr>
              <a:t> )</a:t>
            </a:r>
          </a:p>
          <a:p>
            <a:pPr eaLnBrk="1" hangingPunct="1"/>
            <a:r>
              <a:rPr lang="en-US" sz="1600" dirty="0">
                <a:latin typeface="Courier New" pitchFamily="49" charset="0"/>
              </a:rPr>
              <a:t>{</a:t>
            </a:r>
          </a:p>
          <a:p>
            <a:pPr eaLnBrk="1" hangingPunct="1"/>
            <a:r>
              <a:rPr lang="en-US" sz="1600" dirty="0">
                <a:latin typeface="Courier New" pitchFamily="49" charset="0"/>
              </a:rPr>
              <a:t>	Object </a:t>
            </a:r>
            <a:r>
              <a:rPr lang="en-US" sz="1600" dirty="0" err="1">
                <a:latin typeface="Courier New" pitchFamily="49" charset="0"/>
              </a:rPr>
              <a:t>tmp</a:t>
            </a:r>
            <a:r>
              <a:rPr lang="en-US" sz="1600" dirty="0">
                <a:latin typeface="Courier New" pitchFamily="49" charset="0"/>
              </a:rPr>
              <a:t> = lhs;</a:t>
            </a:r>
          </a:p>
          <a:p>
            <a:pPr eaLnBrk="1" hangingPunct="1"/>
            <a:r>
              <a:rPr lang="en-US" sz="1600" dirty="0">
                <a:latin typeface="Courier New" pitchFamily="49" charset="0"/>
              </a:rPr>
              <a:t>	lhs = </a:t>
            </a:r>
            <a:r>
              <a:rPr lang="en-US" sz="1600" dirty="0" err="1">
                <a:latin typeface="Courier New" pitchFamily="49" charset="0"/>
              </a:rPr>
              <a:t>rhs</a:t>
            </a:r>
            <a:r>
              <a:rPr lang="en-US" sz="1600" dirty="0">
                <a:latin typeface="Courier New" pitchFamily="49" charset="0"/>
              </a:rPr>
              <a:t>;</a:t>
            </a:r>
          </a:p>
          <a:p>
            <a:pPr eaLnBrk="1" hangingPunct="1"/>
            <a:r>
              <a:rPr lang="en-US" sz="1600" dirty="0">
                <a:latin typeface="Courier New" pitchFamily="49" charset="0"/>
              </a:rPr>
              <a:t>	</a:t>
            </a:r>
            <a:r>
              <a:rPr lang="en-US" sz="1600" dirty="0" err="1">
                <a:latin typeface="Courier New" pitchFamily="49" charset="0"/>
              </a:rPr>
              <a:t>rhs</a:t>
            </a:r>
            <a:r>
              <a:rPr lang="en-US" sz="1600" dirty="0">
                <a:latin typeface="Courier New" pitchFamily="49" charset="0"/>
              </a:rPr>
              <a:t> = </a:t>
            </a:r>
            <a:r>
              <a:rPr lang="en-US" sz="1600" dirty="0" err="1">
                <a:latin typeface="Courier New" pitchFamily="49" charset="0"/>
              </a:rPr>
              <a:t>tmp</a:t>
            </a:r>
            <a:r>
              <a:rPr lang="en-US" sz="1600" dirty="0">
                <a:latin typeface="Courier New" pitchFamily="49" charset="0"/>
              </a:rPr>
              <a:t>;</a:t>
            </a:r>
          </a:p>
          <a:p>
            <a:pPr eaLnBrk="1" hangingPunct="1"/>
            <a:r>
              <a:rPr lang="en-US" sz="1600" dirty="0">
                <a:latin typeface="Courier New" pitchFamily="49" charset="0"/>
              </a:rPr>
              <a:t>}</a:t>
            </a:r>
          </a:p>
        </p:txBody>
      </p:sp>
      <p:sp>
        <p:nvSpPr>
          <p:cNvPr id="66567" name="Text Box 5"/>
          <p:cNvSpPr txBox="1">
            <a:spLocks noChangeArrowheads="1"/>
          </p:cNvSpPr>
          <p:nvPr/>
        </p:nvSpPr>
        <p:spPr bwMode="auto">
          <a:xfrm>
            <a:off x="2651125" y="5756275"/>
            <a:ext cx="5807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tr-TR"/>
          </a:p>
        </p:txBody>
      </p:sp>
      <p:sp>
        <p:nvSpPr>
          <p:cNvPr id="66568" name="Text Box 6"/>
          <p:cNvSpPr txBox="1">
            <a:spLocks noChangeArrowheads="1"/>
          </p:cNvSpPr>
          <p:nvPr/>
        </p:nvSpPr>
        <p:spPr bwMode="auto">
          <a:xfrm>
            <a:off x="1905000" y="5801518"/>
            <a:ext cx="5943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1800" dirty="0">
                <a:latin typeface="Arial" charset="0"/>
              </a:rPr>
              <a:t>The </a:t>
            </a:r>
            <a:r>
              <a:rPr lang="en-US" sz="1800" dirty="0">
                <a:latin typeface="Courier New" pitchFamily="49" charset="0"/>
              </a:rPr>
              <a:t>swap</a:t>
            </a:r>
            <a:r>
              <a:rPr lang="en-US" sz="1800" dirty="0">
                <a:latin typeface="Arial" charset="0"/>
              </a:rPr>
              <a:t> function template</a:t>
            </a:r>
          </a:p>
        </p:txBody>
      </p:sp>
    </p:spTree>
    <p:extLst>
      <p:ext uri="{BB962C8B-B14F-4D97-AF65-F5344CB8AC3E}">
        <p14:creationId xmlns:p14="http://schemas.microsoft.com/office/powerpoint/2010/main" val="35546533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8" name="Rectangle 2"/>
          <p:cNvSpPr>
            <a:spLocks noGrp="1" noChangeArrowheads="1"/>
          </p:cNvSpPr>
          <p:nvPr>
            <p:ph type="title"/>
          </p:nvPr>
        </p:nvSpPr>
        <p:spPr/>
        <p:txBody>
          <a:bodyPr>
            <a:normAutofit/>
          </a:bodyPr>
          <a:lstStyle/>
          <a:p>
            <a:pPr algn="ctr" eaLnBrk="1" hangingPunct="1"/>
            <a:r>
              <a:rPr lang="en-US" b="1" dirty="0" smtClean="0"/>
              <a:t>Using a template</a:t>
            </a:r>
          </a:p>
        </p:txBody>
      </p:sp>
      <p:sp>
        <p:nvSpPr>
          <p:cNvPr id="67589" name="Rectangle 3"/>
          <p:cNvSpPr>
            <a:spLocks noGrp="1" noChangeArrowheads="1"/>
          </p:cNvSpPr>
          <p:nvPr>
            <p:ph idx="1"/>
          </p:nvPr>
        </p:nvSpPr>
        <p:spPr/>
        <p:txBody>
          <a:bodyPr>
            <a:normAutofit/>
          </a:bodyPr>
          <a:lstStyle/>
          <a:p>
            <a:pPr eaLnBrk="1" hangingPunct="1"/>
            <a:r>
              <a:rPr lang="en-US" sz="2000" dirty="0" smtClean="0"/>
              <a:t>Instantiation of a template with a particular type, logically creates a new function.</a:t>
            </a:r>
          </a:p>
          <a:p>
            <a:pPr eaLnBrk="1" hangingPunct="1"/>
            <a:r>
              <a:rPr lang="en-US" sz="2000" dirty="0" smtClean="0"/>
              <a:t>Only one instantiation is created for each parameter-type combination.</a:t>
            </a:r>
          </a:p>
        </p:txBody>
      </p:sp>
      <p:sp>
        <p:nvSpPr>
          <p:cNvPr id="675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198F32DF-1B08-4312-9351-609E577301F1}" type="slidenum">
              <a:rPr lang="en-US" sz="1400" smtClean="0"/>
              <a:pPr eaLnBrk="1" hangingPunct="1"/>
              <a:t>5</a:t>
            </a:fld>
            <a:endParaRPr lang="en-US" sz="1400" smtClean="0"/>
          </a:p>
        </p:txBody>
      </p:sp>
      <p:sp>
        <p:nvSpPr>
          <p:cNvPr id="67590" name="Text Box 4"/>
          <p:cNvSpPr txBox="1">
            <a:spLocks noChangeArrowheads="1"/>
          </p:cNvSpPr>
          <p:nvPr/>
        </p:nvSpPr>
        <p:spPr bwMode="auto">
          <a:xfrm>
            <a:off x="990600" y="2895600"/>
            <a:ext cx="7315200" cy="31226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800" dirty="0" err="1">
                <a:latin typeface="Courier New" pitchFamily="49" charset="0"/>
              </a:rPr>
              <a:t>int</a:t>
            </a:r>
            <a:r>
              <a:rPr lang="en-US" sz="1800" dirty="0">
                <a:latin typeface="Courier New" pitchFamily="49" charset="0"/>
              </a:rPr>
              <a:t> main()</a:t>
            </a:r>
          </a:p>
          <a:p>
            <a:pPr eaLnBrk="1" hangingPunct="1"/>
            <a:r>
              <a:rPr lang="en-US" sz="1800" dirty="0">
                <a:latin typeface="Courier New" pitchFamily="49" charset="0"/>
              </a:rPr>
              <a:t>{	</a:t>
            </a:r>
            <a:r>
              <a:rPr lang="en-US" sz="1800" dirty="0" err="1">
                <a:latin typeface="Courier New" pitchFamily="49" charset="0"/>
              </a:rPr>
              <a:t>int</a:t>
            </a:r>
            <a:r>
              <a:rPr lang="en-US" sz="1800" dirty="0">
                <a:latin typeface="Courier New" pitchFamily="49" charset="0"/>
              </a:rPr>
              <a:t> x = 5, y = 7;</a:t>
            </a:r>
          </a:p>
          <a:p>
            <a:pPr eaLnBrk="1" hangingPunct="1"/>
            <a:r>
              <a:rPr lang="en-US" sz="1800" dirty="0">
                <a:latin typeface="Courier New" pitchFamily="49" charset="0"/>
              </a:rPr>
              <a:t>	double a = 2, b = 4;</a:t>
            </a:r>
          </a:p>
          <a:p>
            <a:pPr eaLnBrk="1" hangingPunct="1"/>
            <a:r>
              <a:rPr lang="en-US" sz="1800" dirty="0">
                <a:latin typeface="Courier New" pitchFamily="49" charset="0"/>
              </a:rPr>
              <a:t>	swap(</a:t>
            </a:r>
            <a:r>
              <a:rPr lang="en-US" sz="1800" dirty="0" err="1">
                <a:latin typeface="Courier New" pitchFamily="49" charset="0"/>
              </a:rPr>
              <a:t>x,y</a:t>
            </a:r>
            <a:r>
              <a:rPr lang="en-US" sz="1800" dirty="0">
                <a:latin typeface="Courier New" pitchFamily="49" charset="0"/>
              </a:rPr>
              <a:t>);</a:t>
            </a:r>
          </a:p>
          <a:p>
            <a:pPr eaLnBrk="1" hangingPunct="1"/>
            <a:r>
              <a:rPr lang="en-US" sz="1800" dirty="0">
                <a:latin typeface="Courier New" pitchFamily="49" charset="0"/>
              </a:rPr>
              <a:t>	swap(</a:t>
            </a:r>
            <a:r>
              <a:rPr lang="en-US" sz="1800" dirty="0" err="1">
                <a:latin typeface="Courier New" pitchFamily="49" charset="0"/>
              </a:rPr>
              <a:t>x,y</a:t>
            </a:r>
            <a:r>
              <a:rPr lang="en-US" sz="1800" dirty="0">
                <a:latin typeface="Courier New" pitchFamily="49" charset="0"/>
              </a:rPr>
              <a:t>); //uses the same instantiation</a:t>
            </a:r>
          </a:p>
          <a:p>
            <a:pPr eaLnBrk="1" hangingPunct="1"/>
            <a:r>
              <a:rPr lang="en-US" sz="1800" dirty="0">
                <a:latin typeface="Courier New" pitchFamily="49" charset="0"/>
              </a:rPr>
              <a:t>	swap(</a:t>
            </a:r>
            <a:r>
              <a:rPr lang="en-US" sz="1800" dirty="0" err="1">
                <a:latin typeface="Courier New" pitchFamily="49" charset="0"/>
              </a:rPr>
              <a:t>a,b</a:t>
            </a:r>
            <a:r>
              <a:rPr lang="en-US" sz="1800" dirty="0">
                <a:latin typeface="Courier New" pitchFamily="49" charset="0"/>
              </a:rPr>
              <a:t>);</a:t>
            </a:r>
          </a:p>
          <a:p>
            <a:pPr eaLnBrk="1" hangingPunct="1"/>
            <a:r>
              <a:rPr lang="en-US" sz="1800" dirty="0">
                <a:latin typeface="Courier New" pitchFamily="49" charset="0"/>
              </a:rPr>
              <a:t>	</a:t>
            </a:r>
            <a:r>
              <a:rPr lang="en-US" sz="1800" dirty="0" err="1">
                <a:latin typeface="Courier New" pitchFamily="49" charset="0"/>
              </a:rPr>
              <a:t>cout</a:t>
            </a:r>
            <a:r>
              <a:rPr lang="en-US" sz="1800" dirty="0">
                <a:latin typeface="Courier New" pitchFamily="49" charset="0"/>
              </a:rPr>
              <a:t> &lt;&lt; x &lt;&lt; “ “ &lt;&lt; y &lt;&lt; </a:t>
            </a:r>
            <a:r>
              <a:rPr lang="en-US" sz="1800" dirty="0" err="1">
                <a:latin typeface="Courier New" pitchFamily="49" charset="0"/>
              </a:rPr>
              <a:t>endl</a:t>
            </a:r>
            <a:r>
              <a:rPr lang="en-US" sz="1800" dirty="0">
                <a:latin typeface="Courier New" pitchFamily="49" charset="0"/>
              </a:rPr>
              <a:t>;</a:t>
            </a:r>
          </a:p>
          <a:p>
            <a:pPr eaLnBrk="1" hangingPunct="1"/>
            <a:r>
              <a:rPr lang="en-US" sz="1800" dirty="0">
                <a:latin typeface="Courier New" pitchFamily="49" charset="0"/>
              </a:rPr>
              <a:t>	</a:t>
            </a:r>
            <a:r>
              <a:rPr lang="en-US" sz="1800" dirty="0" err="1">
                <a:latin typeface="Courier New" pitchFamily="49" charset="0"/>
              </a:rPr>
              <a:t>cout</a:t>
            </a:r>
            <a:r>
              <a:rPr lang="en-US" sz="1800" dirty="0">
                <a:latin typeface="Courier New" pitchFamily="49" charset="0"/>
              </a:rPr>
              <a:t> &lt;&lt; a &lt;&lt; “ “ &lt;&lt; b &lt;&lt; </a:t>
            </a:r>
            <a:r>
              <a:rPr lang="en-US" sz="1800" dirty="0" err="1">
                <a:latin typeface="Courier New" pitchFamily="49" charset="0"/>
              </a:rPr>
              <a:t>endl</a:t>
            </a:r>
            <a:r>
              <a:rPr lang="en-US" sz="1800" dirty="0">
                <a:latin typeface="Courier New" pitchFamily="49" charset="0"/>
              </a:rPr>
              <a:t>;</a:t>
            </a:r>
          </a:p>
          <a:p>
            <a:pPr eaLnBrk="1" hangingPunct="1"/>
            <a:r>
              <a:rPr lang="en-US" sz="1800" dirty="0">
                <a:latin typeface="Courier New" pitchFamily="49" charset="0"/>
              </a:rPr>
              <a:t>//	swap(x, b); // Illegal: no match</a:t>
            </a:r>
          </a:p>
          <a:p>
            <a:pPr eaLnBrk="1" hangingPunct="1"/>
            <a:r>
              <a:rPr lang="en-US" sz="1800" dirty="0">
                <a:latin typeface="Courier New" pitchFamily="49" charset="0"/>
              </a:rPr>
              <a:t>	return 0;</a:t>
            </a:r>
          </a:p>
          <a:p>
            <a:pPr eaLnBrk="1" hangingPunct="1"/>
            <a:r>
              <a:rPr lang="en-US" sz="1800" dirty="0">
                <a:latin typeface="Courier New" pitchFamily="49" charset="0"/>
              </a:rPr>
              <a:t>}</a:t>
            </a:r>
          </a:p>
        </p:txBody>
      </p:sp>
    </p:spTree>
    <p:extLst>
      <p:ext uri="{BB962C8B-B14F-4D97-AF65-F5344CB8AC3E}">
        <p14:creationId xmlns:p14="http://schemas.microsoft.com/office/powerpoint/2010/main" val="15051748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2" name="Rectangle 2"/>
          <p:cNvSpPr>
            <a:spLocks noGrp="1" noChangeArrowheads="1"/>
          </p:cNvSpPr>
          <p:nvPr>
            <p:ph type="title"/>
          </p:nvPr>
        </p:nvSpPr>
        <p:spPr/>
        <p:txBody>
          <a:bodyPr>
            <a:normAutofit/>
          </a:bodyPr>
          <a:lstStyle/>
          <a:p>
            <a:pPr algn="ctr" eaLnBrk="1" hangingPunct="1"/>
            <a:r>
              <a:rPr lang="en-US" sz="4000" b="1" dirty="0" smtClean="0"/>
              <a:t>Class templates</a:t>
            </a:r>
          </a:p>
        </p:txBody>
      </p:sp>
      <p:sp>
        <p:nvSpPr>
          <p:cNvPr id="68613" name="Rectangle 3"/>
          <p:cNvSpPr>
            <a:spLocks noGrp="1" noChangeArrowheads="1"/>
          </p:cNvSpPr>
          <p:nvPr>
            <p:ph idx="1"/>
          </p:nvPr>
        </p:nvSpPr>
        <p:spPr/>
        <p:txBody>
          <a:bodyPr/>
          <a:lstStyle/>
          <a:p>
            <a:pPr eaLnBrk="1" hangingPunct="1"/>
            <a:r>
              <a:rPr lang="en-US" sz="2400" dirty="0" smtClean="0"/>
              <a:t>Class templates are used to define more complicated data abstractions.</a:t>
            </a:r>
          </a:p>
          <a:p>
            <a:pPr lvl="1" eaLnBrk="1" hangingPunct="1"/>
            <a:r>
              <a:rPr lang="en-US" sz="2000" dirty="0" smtClean="0"/>
              <a:t>e.g. it may be possible to use a class that defines several operations on a collection of integers to manipulate a collection of real numbers.</a:t>
            </a:r>
          </a:p>
          <a:p>
            <a:pPr eaLnBrk="1" hangingPunct="1">
              <a:buFontTx/>
              <a:buNone/>
            </a:pPr>
            <a:endParaRPr lang="en-US" sz="2400" dirty="0" smtClean="0"/>
          </a:p>
        </p:txBody>
      </p:sp>
      <p:sp>
        <p:nvSpPr>
          <p:cNvPr id="686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54319751-5B61-43F7-9AC4-D10FC7378461}" type="slidenum">
              <a:rPr lang="en-US" sz="1400" smtClean="0"/>
              <a:pPr eaLnBrk="1" hangingPunct="1"/>
              <a:t>6</a:t>
            </a:fld>
            <a:endParaRPr lang="en-US" sz="1400" smtClean="0"/>
          </a:p>
        </p:txBody>
      </p:sp>
      <p:sp>
        <p:nvSpPr>
          <p:cNvPr id="68614" name="Text Box 5"/>
          <p:cNvSpPr txBox="1">
            <a:spLocks noChangeArrowheads="1"/>
          </p:cNvSpPr>
          <p:nvPr/>
        </p:nvSpPr>
        <p:spPr bwMode="auto">
          <a:xfrm>
            <a:off x="927970" y="3195181"/>
            <a:ext cx="5029200" cy="280076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sz="1600" dirty="0">
                <a:latin typeface="Courier New" pitchFamily="49" charset="0"/>
              </a:rPr>
              <a:t>// Form of a template interface</a:t>
            </a:r>
          </a:p>
          <a:p>
            <a:pPr eaLnBrk="1" hangingPunct="1"/>
            <a:r>
              <a:rPr lang="en-US" sz="1600" b="1" dirty="0">
                <a:latin typeface="Courier New" pitchFamily="49" charset="0"/>
              </a:rPr>
              <a:t>template &lt;class</a:t>
            </a:r>
            <a:r>
              <a:rPr lang="en-US" sz="1600" dirty="0">
                <a:latin typeface="Courier New" pitchFamily="49" charset="0"/>
              </a:rPr>
              <a:t> T</a:t>
            </a:r>
            <a:r>
              <a:rPr lang="en-US" sz="1600" b="1" dirty="0">
                <a:latin typeface="Courier New" pitchFamily="49" charset="0"/>
              </a:rPr>
              <a:t>&gt;</a:t>
            </a:r>
          </a:p>
          <a:p>
            <a:pPr eaLnBrk="1" hangingPunct="1"/>
            <a:r>
              <a:rPr lang="en-US" sz="1600" b="1" dirty="0">
                <a:latin typeface="Courier New" pitchFamily="49" charset="0"/>
              </a:rPr>
              <a:t>class</a:t>
            </a:r>
            <a:r>
              <a:rPr lang="en-US" sz="1600" dirty="0">
                <a:latin typeface="Courier New" pitchFamily="49" charset="0"/>
              </a:rPr>
              <a:t> </a:t>
            </a:r>
            <a:r>
              <a:rPr lang="en-US" sz="1600" i="1" dirty="0">
                <a:latin typeface="Courier New" pitchFamily="49" charset="0"/>
              </a:rPr>
              <a:t>class-name</a:t>
            </a:r>
          </a:p>
          <a:p>
            <a:pPr eaLnBrk="1" hangingPunct="1"/>
            <a:r>
              <a:rPr lang="en-US" sz="1600" dirty="0">
                <a:latin typeface="Courier New" pitchFamily="49" charset="0"/>
              </a:rPr>
              <a:t>{</a:t>
            </a:r>
          </a:p>
          <a:p>
            <a:pPr eaLnBrk="1" hangingPunct="1"/>
            <a:r>
              <a:rPr lang="en-US" sz="1600" dirty="0">
                <a:latin typeface="Courier New" pitchFamily="49" charset="0"/>
              </a:rPr>
              <a:t>	</a:t>
            </a:r>
            <a:r>
              <a:rPr lang="en-US" sz="1600" b="1" dirty="0">
                <a:latin typeface="Courier New" pitchFamily="49" charset="0"/>
              </a:rPr>
              <a:t>public</a:t>
            </a:r>
            <a:r>
              <a:rPr lang="en-US" sz="1600" dirty="0">
                <a:latin typeface="Courier New" pitchFamily="49" charset="0"/>
              </a:rPr>
              <a:t>:</a:t>
            </a:r>
          </a:p>
          <a:p>
            <a:pPr eaLnBrk="1" hangingPunct="1"/>
            <a:r>
              <a:rPr lang="en-US" sz="1600" dirty="0">
                <a:latin typeface="Courier New" pitchFamily="49" charset="0"/>
              </a:rPr>
              <a:t>	// list of public members</a:t>
            </a:r>
          </a:p>
          <a:p>
            <a:pPr eaLnBrk="1" hangingPunct="1"/>
            <a:r>
              <a:rPr lang="en-US" sz="1600" dirty="0">
                <a:latin typeface="Courier New" pitchFamily="49" charset="0"/>
              </a:rPr>
              <a:t>	...</a:t>
            </a:r>
          </a:p>
          <a:p>
            <a:pPr eaLnBrk="1" hangingPunct="1"/>
            <a:r>
              <a:rPr lang="en-US" sz="1600" dirty="0">
                <a:latin typeface="Courier New" pitchFamily="49" charset="0"/>
              </a:rPr>
              <a:t>	</a:t>
            </a:r>
            <a:r>
              <a:rPr lang="en-US" sz="1600" b="1" dirty="0">
                <a:latin typeface="Courier New" pitchFamily="49" charset="0"/>
              </a:rPr>
              <a:t>private</a:t>
            </a:r>
            <a:r>
              <a:rPr lang="en-US" sz="1600" dirty="0">
                <a:latin typeface="Courier New" pitchFamily="49" charset="0"/>
              </a:rPr>
              <a:t>:</a:t>
            </a:r>
          </a:p>
          <a:p>
            <a:pPr eaLnBrk="1" hangingPunct="1"/>
            <a:r>
              <a:rPr lang="en-US" sz="1600" dirty="0">
                <a:latin typeface="Courier New" pitchFamily="49" charset="0"/>
              </a:rPr>
              <a:t>	// private members</a:t>
            </a:r>
          </a:p>
          <a:p>
            <a:pPr eaLnBrk="1" hangingPunct="1"/>
            <a:r>
              <a:rPr lang="en-US" sz="1600" dirty="0">
                <a:latin typeface="Courier New" pitchFamily="49" charset="0"/>
              </a:rPr>
              <a:t>	...</a:t>
            </a:r>
          </a:p>
          <a:p>
            <a:pPr eaLnBrk="1" hangingPunct="1"/>
            <a:r>
              <a:rPr lang="en-US" sz="1600" dirty="0">
                <a:latin typeface="Courier New" pitchFamily="49" charset="0"/>
              </a:rPr>
              <a:t>};</a:t>
            </a:r>
          </a:p>
        </p:txBody>
      </p:sp>
      <p:sp>
        <p:nvSpPr>
          <p:cNvPr id="68615" name="Text Box 6"/>
          <p:cNvSpPr txBox="1">
            <a:spLocks noChangeArrowheads="1"/>
          </p:cNvSpPr>
          <p:nvPr/>
        </p:nvSpPr>
        <p:spPr bwMode="auto">
          <a:xfrm>
            <a:off x="6400800" y="3200400"/>
            <a:ext cx="2362200" cy="218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r>
              <a:rPr lang="en-US" sz="2000" b="1"/>
              <a:t>Interpretation:</a:t>
            </a:r>
          </a:p>
          <a:p>
            <a:pPr eaLnBrk="1" hangingPunct="1">
              <a:spcBef>
                <a:spcPct val="50000"/>
              </a:spcBef>
            </a:pPr>
            <a:r>
              <a:rPr lang="en-US" sz="1800"/>
              <a:t>Class </a:t>
            </a:r>
            <a:r>
              <a:rPr lang="en-US" sz="1800" i="1"/>
              <a:t>class-name</a:t>
            </a:r>
            <a:r>
              <a:rPr lang="en-US" sz="1800"/>
              <a:t> is a template class with parameter T. T is a placeholder for a built-in or user-defined data type</a:t>
            </a:r>
            <a:r>
              <a:rPr lang="en-US" sz="1400"/>
              <a:t>.</a:t>
            </a:r>
          </a:p>
        </p:txBody>
      </p:sp>
    </p:spTree>
    <p:extLst>
      <p:ext uri="{BB962C8B-B14F-4D97-AF65-F5344CB8AC3E}">
        <p14:creationId xmlns:p14="http://schemas.microsoft.com/office/powerpoint/2010/main" val="18604829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Rectangle 2"/>
          <p:cNvSpPr>
            <a:spLocks noGrp="1" noChangeArrowheads="1"/>
          </p:cNvSpPr>
          <p:nvPr>
            <p:ph type="title"/>
          </p:nvPr>
        </p:nvSpPr>
        <p:spPr/>
        <p:txBody>
          <a:bodyPr/>
          <a:lstStyle/>
          <a:p>
            <a:pPr algn="ctr" eaLnBrk="1" hangingPunct="1"/>
            <a:r>
              <a:rPr lang="en-US" b="1" dirty="0" smtClean="0"/>
              <a:t>Implementation</a:t>
            </a:r>
          </a:p>
        </p:txBody>
      </p:sp>
      <p:sp>
        <p:nvSpPr>
          <p:cNvPr id="69637" name="Rectangle 3"/>
          <p:cNvSpPr>
            <a:spLocks noGrp="1" noChangeArrowheads="1"/>
          </p:cNvSpPr>
          <p:nvPr>
            <p:ph idx="1"/>
          </p:nvPr>
        </p:nvSpPr>
        <p:spPr/>
        <p:txBody>
          <a:bodyPr/>
          <a:lstStyle/>
          <a:p>
            <a:pPr eaLnBrk="1" hangingPunct="1"/>
            <a:r>
              <a:rPr lang="en-US" sz="2400" smtClean="0"/>
              <a:t>Each member function must be declared as a template.</a:t>
            </a:r>
          </a:p>
          <a:p>
            <a:pPr eaLnBrk="1" hangingPunct="1"/>
            <a:endParaRPr lang="en-US" sz="2400" smtClean="0"/>
          </a:p>
          <a:p>
            <a:pPr eaLnBrk="1" hangingPunct="1">
              <a:buFontTx/>
              <a:buNone/>
            </a:pPr>
            <a:r>
              <a:rPr lang="en-US" sz="2000" smtClean="0">
                <a:latin typeface="Courier New" pitchFamily="49" charset="0"/>
              </a:rPr>
              <a:t>// Typical member implementation.</a:t>
            </a:r>
          </a:p>
          <a:p>
            <a:pPr eaLnBrk="1" hangingPunct="1">
              <a:buFontTx/>
              <a:buNone/>
            </a:pPr>
            <a:r>
              <a:rPr lang="en-US" sz="2000" b="1" smtClean="0">
                <a:latin typeface="Courier New" pitchFamily="49" charset="0"/>
              </a:rPr>
              <a:t>template</a:t>
            </a:r>
            <a:r>
              <a:rPr lang="en-US" sz="2000" smtClean="0">
                <a:latin typeface="Courier New" pitchFamily="49" charset="0"/>
              </a:rPr>
              <a:t> </a:t>
            </a:r>
            <a:r>
              <a:rPr lang="en-US" sz="2000" b="1" smtClean="0">
                <a:latin typeface="Courier New" pitchFamily="49" charset="0"/>
              </a:rPr>
              <a:t>&lt;class</a:t>
            </a:r>
            <a:r>
              <a:rPr lang="en-US" sz="2000" smtClean="0">
                <a:latin typeface="Courier New" pitchFamily="49" charset="0"/>
              </a:rPr>
              <a:t> T</a:t>
            </a:r>
            <a:r>
              <a:rPr lang="en-US" sz="2000" b="1" smtClean="0">
                <a:latin typeface="Courier New" pitchFamily="49" charset="0"/>
              </a:rPr>
              <a:t>&gt;</a:t>
            </a:r>
          </a:p>
          <a:p>
            <a:pPr eaLnBrk="1" hangingPunct="1">
              <a:buFontTx/>
              <a:buNone/>
            </a:pPr>
            <a:r>
              <a:rPr lang="en-US" sz="2000" smtClean="0">
                <a:latin typeface="Courier New" pitchFamily="49" charset="0"/>
              </a:rPr>
              <a:t>ReturnType</a:t>
            </a:r>
          </a:p>
          <a:p>
            <a:pPr eaLnBrk="1" hangingPunct="1">
              <a:buFontTx/>
              <a:buNone/>
            </a:pPr>
            <a:r>
              <a:rPr lang="en-US" sz="2000" smtClean="0">
                <a:latin typeface="Courier New" pitchFamily="49" charset="0"/>
              </a:rPr>
              <a:t>class-name</a:t>
            </a:r>
            <a:r>
              <a:rPr lang="en-US" sz="2000" b="1" smtClean="0">
                <a:latin typeface="Courier New" pitchFamily="49" charset="0"/>
              </a:rPr>
              <a:t>&lt;</a:t>
            </a:r>
            <a:r>
              <a:rPr lang="en-US" sz="2000" smtClean="0">
                <a:latin typeface="Courier New" pitchFamily="49" charset="0"/>
              </a:rPr>
              <a:t>T</a:t>
            </a:r>
            <a:r>
              <a:rPr lang="en-US" sz="2000" b="1" smtClean="0">
                <a:latin typeface="Courier New" pitchFamily="49" charset="0"/>
              </a:rPr>
              <a:t>&gt;::</a:t>
            </a:r>
            <a:r>
              <a:rPr lang="en-US" sz="2000" smtClean="0">
                <a:latin typeface="Courier New" pitchFamily="49" charset="0"/>
              </a:rPr>
              <a:t>MemberName( Parameter List ) /* const*/</a:t>
            </a:r>
          </a:p>
          <a:p>
            <a:pPr eaLnBrk="1" hangingPunct="1">
              <a:buFontTx/>
              <a:buNone/>
            </a:pPr>
            <a:r>
              <a:rPr lang="en-US" sz="2000" smtClean="0">
                <a:latin typeface="Courier New" pitchFamily="49" charset="0"/>
              </a:rPr>
              <a:t>{</a:t>
            </a:r>
          </a:p>
          <a:p>
            <a:pPr eaLnBrk="1" hangingPunct="1">
              <a:buFontTx/>
              <a:buNone/>
            </a:pPr>
            <a:r>
              <a:rPr lang="en-US" sz="2000" smtClean="0">
                <a:latin typeface="Courier New" pitchFamily="49" charset="0"/>
              </a:rPr>
              <a:t>	// Member body</a:t>
            </a:r>
          </a:p>
          <a:p>
            <a:pPr eaLnBrk="1" hangingPunct="1">
              <a:buFontTx/>
              <a:buNone/>
            </a:pPr>
            <a:r>
              <a:rPr lang="en-US" sz="2000" smtClean="0">
                <a:latin typeface="Courier New" pitchFamily="49" charset="0"/>
              </a:rPr>
              <a:t>}</a:t>
            </a:r>
          </a:p>
          <a:p>
            <a:pPr eaLnBrk="1" hangingPunct="1">
              <a:buFontTx/>
              <a:buNone/>
            </a:pPr>
            <a:endParaRPr lang="en-US" sz="2000" smtClean="0">
              <a:latin typeface="Courier New" pitchFamily="49" charset="0"/>
            </a:endParaRPr>
          </a:p>
        </p:txBody>
      </p:sp>
      <p:sp>
        <p:nvSpPr>
          <p:cNvPr id="696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8311C1A3-9899-4F92-8051-A38A0C7D1874}" type="slidenum">
              <a:rPr lang="en-US" sz="1400" smtClean="0"/>
              <a:pPr eaLnBrk="1" hangingPunct="1"/>
              <a:t>7</a:t>
            </a:fld>
            <a:endParaRPr lang="en-US" sz="1400" smtClean="0"/>
          </a:p>
        </p:txBody>
      </p:sp>
    </p:spTree>
    <p:extLst>
      <p:ext uri="{BB962C8B-B14F-4D97-AF65-F5344CB8AC3E}">
        <p14:creationId xmlns:p14="http://schemas.microsoft.com/office/powerpoint/2010/main" val="7060789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0" name="Rectangle 2"/>
          <p:cNvSpPr>
            <a:spLocks noGrp="1" noChangeArrowheads="1"/>
          </p:cNvSpPr>
          <p:nvPr>
            <p:ph type="title"/>
          </p:nvPr>
        </p:nvSpPr>
        <p:spPr/>
        <p:txBody>
          <a:bodyPr>
            <a:noAutofit/>
          </a:bodyPr>
          <a:lstStyle/>
          <a:p>
            <a:pPr algn="ctr" eaLnBrk="1" hangingPunct="1"/>
            <a:r>
              <a:rPr lang="en-US" b="1" dirty="0" smtClean="0"/>
              <a:t>Object declarations using </a:t>
            </a:r>
            <a:br>
              <a:rPr lang="en-US" b="1" dirty="0" smtClean="0"/>
            </a:br>
            <a:r>
              <a:rPr lang="en-US" b="1" dirty="0" smtClean="0"/>
              <a:t>template classes</a:t>
            </a:r>
          </a:p>
        </p:txBody>
      </p:sp>
      <p:sp>
        <p:nvSpPr>
          <p:cNvPr id="70661" name="Rectangle 3"/>
          <p:cNvSpPr>
            <a:spLocks noGrp="1" noChangeArrowheads="1"/>
          </p:cNvSpPr>
          <p:nvPr>
            <p:ph idx="1"/>
          </p:nvPr>
        </p:nvSpPr>
        <p:spPr/>
        <p:txBody>
          <a:bodyPr/>
          <a:lstStyle/>
          <a:p>
            <a:pPr eaLnBrk="1" hangingPunct="1">
              <a:buFontTx/>
              <a:buNone/>
            </a:pPr>
            <a:r>
              <a:rPr lang="en-US" b="1" smtClean="0"/>
              <a:t>Form:</a:t>
            </a:r>
          </a:p>
          <a:p>
            <a:pPr eaLnBrk="1" hangingPunct="1">
              <a:buFontTx/>
              <a:buNone/>
            </a:pPr>
            <a:r>
              <a:rPr lang="en-US" smtClean="0"/>
              <a:t>	</a:t>
            </a:r>
            <a:r>
              <a:rPr lang="en-US" i="1" smtClean="0"/>
              <a:t>class-name</a:t>
            </a:r>
            <a:r>
              <a:rPr lang="en-US" smtClean="0"/>
              <a:t> &lt;</a:t>
            </a:r>
            <a:r>
              <a:rPr lang="en-US" i="1" smtClean="0"/>
              <a:t>type</a:t>
            </a:r>
            <a:r>
              <a:rPr lang="en-US" smtClean="0"/>
              <a:t>&gt; </a:t>
            </a:r>
            <a:r>
              <a:rPr lang="en-US" i="1" smtClean="0"/>
              <a:t>an-object</a:t>
            </a:r>
            <a:r>
              <a:rPr lang="en-US" smtClean="0"/>
              <a:t>;</a:t>
            </a:r>
          </a:p>
          <a:p>
            <a:pPr eaLnBrk="1" hangingPunct="1">
              <a:buFontTx/>
              <a:buNone/>
            </a:pPr>
            <a:r>
              <a:rPr lang="en-US" b="1" smtClean="0"/>
              <a:t>Interpretation:</a:t>
            </a:r>
          </a:p>
          <a:p>
            <a:pPr lvl="1" eaLnBrk="1" hangingPunct="1"/>
            <a:r>
              <a:rPr lang="en-US" i="1" smtClean="0"/>
              <a:t>Type</a:t>
            </a:r>
            <a:r>
              <a:rPr lang="en-US" smtClean="0"/>
              <a:t> may be any defined data type. </a:t>
            </a:r>
            <a:r>
              <a:rPr lang="en-US" i="1" smtClean="0"/>
              <a:t>Class-name</a:t>
            </a:r>
            <a:r>
              <a:rPr lang="en-US" smtClean="0"/>
              <a:t> is the name of a template class. The object </a:t>
            </a:r>
            <a:br>
              <a:rPr lang="en-US" smtClean="0"/>
            </a:br>
            <a:r>
              <a:rPr lang="en-US" i="1" smtClean="0"/>
              <a:t>an-object</a:t>
            </a:r>
            <a:r>
              <a:rPr lang="en-US" smtClean="0"/>
              <a:t> is created when the arguments specified between &lt; &gt; replace their corresponding parameters in the template class. </a:t>
            </a:r>
          </a:p>
          <a:p>
            <a:pPr eaLnBrk="1" hangingPunct="1">
              <a:buFontTx/>
              <a:buNone/>
            </a:pPr>
            <a:endParaRPr lang="en-US" smtClean="0"/>
          </a:p>
        </p:txBody>
      </p:sp>
      <p:sp>
        <p:nvSpPr>
          <p:cNvPr id="706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ACEC887A-13A0-4894-B36D-3EC25983F29E}" type="slidenum">
              <a:rPr lang="en-US" sz="1400" smtClean="0"/>
              <a:pPr eaLnBrk="1" hangingPunct="1"/>
              <a:t>8</a:t>
            </a:fld>
            <a:endParaRPr lang="en-US" sz="1400" smtClean="0"/>
          </a:p>
        </p:txBody>
      </p:sp>
    </p:spTree>
    <p:extLst>
      <p:ext uri="{BB962C8B-B14F-4D97-AF65-F5344CB8AC3E}">
        <p14:creationId xmlns:p14="http://schemas.microsoft.com/office/powerpoint/2010/main" val="710825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4" name="Rectangle 2"/>
          <p:cNvSpPr>
            <a:spLocks noGrp="1" noChangeArrowheads="1"/>
          </p:cNvSpPr>
          <p:nvPr>
            <p:ph type="title"/>
          </p:nvPr>
        </p:nvSpPr>
        <p:spPr/>
        <p:txBody>
          <a:bodyPr>
            <a:normAutofit/>
          </a:bodyPr>
          <a:lstStyle/>
          <a:p>
            <a:pPr algn="ctr" eaLnBrk="1" hangingPunct="1"/>
            <a:r>
              <a:rPr lang="en-US" b="1" dirty="0" smtClean="0"/>
              <a:t>Example</a:t>
            </a:r>
            <a:r>
              <a:rPr lang="tr-TR" b="1" smtClean="0"/>
              <a:t> 1</a:t>
            </a:r>
            <a:endParaRPr lang="en-US" b="1" dirty="0" smtClean="0"/>
          </a:p>
        </p:txBody>
      </p:sp>
      <p:sp>
        <p:nvSpPr>
          <p:cNvPr id="71685" name="Rectangle 3"/>
          <p:cNvSpPr>
            <a:spLocks noGrp="1" noChangeArrowheads="1"/>
          </p:cNvSpPr>
          <p:nvPr>
            <p:ph idx="1"/>
          </p:nvPr>
        </p:nvSpPr>
        <p:spPr/>
        <p:txBody>
          <a:bodyPr/>
          <a:lstStyle/>
          <a:p>
            <a:pPr eaLnBrk="1" hangingPunct="1">
              <a:buFontTx/>
              <a:buNone/>
            </a:pPr>
            <a:r>
              <a:rPr lang="en-US" sz="1800" dirty="0" smtClean="0">
                <a:latin typeface="Courier New" pitchFamily="49" charset="0"/>
              </a:rPr>
              <a:t>// Memory cell interface</a:t>
            </a:r>
          </a:p>
          <a:p>
            <a:pPr eaLnBrk="1" hangingPunct="1">
              <a:buFontTx/>
              <a:buNone/>
            </a:pPr>
            <a:endParaRPr lang="en-US" sz="1800" dirty="0" smtClean="0">
              <a:latin typeface="Courier New" pitchFamily="49" charset="0"/>
            </a:endParaRPr>
          </a:p>
          <a:p>
            <a:pPr eaLnBrk="1" hangingPunct="1">
              <a:buFontTx/>
              <a:buNone/>
            </a:pPr>
            <a:r>
              <a:rPr lang="en-US" sz="1800" dirty="0" smtClean="0">
                <a:latin typeface="Courier New" pitchFamily="49" charset="0"/>
              </a:rPr>
              <a:t>template &lt;class Object&gt;</a:t>
            </a:r>
          </a:p>
          <a:p>
            <a:pPr eaLnBrk="1" hangingPunct="1">
              <a:buFontTx/>
              <a:buNone/>
            </a:pPr>
            <a:r>
              <a:rPr lang="en-US" sz="1800" dirty="0" smtClean="0">
                <a:latin typeface="Courier New" pitchFamily="49" charset="0"/>
              </a:rPr>
              <a:t>class </a:t>
            </a:r>
            <a:r>
              <a:rPr lang="en-US" sz="1800" dirty="0" err="1" smtClean="0">
                <a:latin typeface="Courier New" pitchFamily="49" charset="0"/>
              </a:rPr>
              <a:t>MemoryCell</a:t>
            </a:r>
            <a:endParaRPr lang="en-US" sz="1800" dirty="0" smtClean="0">
              <a:latin typeface="Courier New" pitchFamily="49" charset="0"/>
            </a:endParaRPr>
          </a:p>
          <a:p>
            <a:pPr eaLnBrk="1" hangingPunct="1">
              <a:buFontTx/>
              <a:buNone/>
            </a:pPr>
            <a:r>
              <a:rPr lang="en-US" sz="1800" dirty="0" smtClean="0">
                <a:latin typeface="Courier New" pitchFamily="49" charset="0"/>
              </a:rPr>
              <a:t>{</a:t>
            </a:r>
          </a:p>
          <a:p>
            <a:pPr eaLnBrk="1" hangingPunct="1">
              <a:buFontTx/>
              <a:buNone/>
            </a:pPr>
            <a:r>
              <a:rPr lang="en-US" sz="1800" dirty="0" smtClean="0">
                <a:latin typeface="Courier New" pitchFamily="49" charset="0"/>
              </a:rPr>
              <a:t>	public:</a:t>
            </a:r>
          </a:p>
          <a:p>
            <a:pPr eaLnBrk="1" hangingPunct="1">
              <a:buFontTx/>
              <a:buNone/>
            </a:pPr>
            <a:r>
              <a:rPr lang="en-US" sz="1800" dirty="0" smtClean="0">
                <a:latin typeface="Courier New" pitchFamily="49" charset="0"/>
              </a:rPr>
              <a:t>	   </a:t>
            </a:r>
            <a:r>
              <a:rPr lang="en-US" sz="1800" dirty="0" err="1" smtClean="0">
                <a:latin typeface="Courier New" pitchFamily="49" charset="0"/>
              </a:rPr>
              <a:t>MemoryCell</a:t>
            </a:r>
            <a:r>
              <a:rPr lang="en-US" sz="1800" dirty="0" smtClean="0">
                <a:latin typeface="Courier New" pitchFamily="49" charset="0"/>
              </a:rPr>
              <a:t>( </a:t>
            </a:r>
            <a:r>
              <a:rPr lang="en-US" sz="1800" dirty="0" err="1" smtClean="0">
                <a:latin typeface="Courier New" pitchFamily="49" charset="0"/>
              </a:rPr>
              <a:t>const</a:t>
            </a:r>
            <a:r>
              <a:rPr lang="en-US" sz="1800" dirty="0" smtClean="0">
                <a:latin typeface="Courier New" pitchFamily="49" charset="0"/>
              </a:rPr>
              <a:t> Object &amp; </a:t>
            </a:r>
            <a:r>
              <a:rPr lang="en-US" sz="1800" dirty="0" err="1" smtClean="0">
                <a:latin typeface="Courier New" pitchFamily="49" charset="0"/>
              </a:rPr>
              <a:t>initVal</a:t>
            </a:r>
            <a:r>
              <a:rPr lang="en-US" sz="1800" dirty="0" smtClean="0">
                <a:latin typeface="Courier New" pitchFamily="49" charset="0"/>
              </a:rPr>
              <a:t> = Object() );</a:t>
            </a:r>
          </a:p>
          <a:p>
            <a:pPr eaLnBrk="1" hangingPunct="1">
              <a:buFontTx/>
              <a:buNone/>
            </a:pPr>
            <a:r>
              <a:rPr lang="en-US" sz="1800" dirty="0" smtClean="0">
                <a:latin typeface="Courier New" pitchFamily="49" charset="0"/>
              </a:rPr>
              <a:t>	   </a:t>
            </a:r>
            <a:r>
              <a:rPr lang="en-US" sz="1800" dirty="0" err="1" smtClean="0">
                <a:latin typeface="Courier New" pitchFamily="49" charset="0"/>
              </a:rPr>
              <a:t>const</a:t>
            </a:r>
            <a:r>
              <a:rPr lang="en-US" sz="1800" dirty="0" smtClean="0">
                <a:latin typeface="Courier New" pitchFamily="49" charset="0"/>
              </a:rPr>
              <a:t> Object &amp; read( ) </a:t>
            </a:r>
            <a:r>
              <a:rPr lang="en-US" sz="1800" dirty="0" err="1" smtClean="0">
                <a:latin typeface="Courier New" pitchFamily="49" charset="0"/>
              </a:rPr>
              <a:t>const</a:t>
            </a:r>
            <a:r>
              <a:rPr lang="en-US" sz="1800" dirty="0" smtClean="0">
                <a:latin typeface="Courier New" pitchFamily="49" charset="0"/>
              </a:rPr>
              <a:t>;</a:t>
            </a:r>
          </a:p>
          <a:p>
            <a:pPr eaLnBrk="1" hangingPunct="1">
              <a:buFontTx/>
              <a:buNone/>
            </a:pPr>
            <a:r>
              <a:rPr lang="en-US" sz="1800" dirty="0" smtClean="0">
                <a:latin typeface="Courier New" pitchFamily="49" charset="0"/>
              </a:rPr>
              <a:t>	   void write( </a:t>
            </a:r>
            <a:r>
              <a:rPr lang="en-US" sz="1800" dirty="0" err="1" smtClean="0">
                <a:latin typeface="Courier New" pitchFamily="49" charset="0"/>
              </a:rPr>
              <a:t>const</a:t>
            </a:r>
            <a:r>
              <a:rPr lang="en-US" sz="1800" dirty="0" smtClean="0">
                <a:latin typeface="Courier New" pitchFamily="49" charset="0"/>
              </a:rPr>
              <a:t> Object &amp; x);</a:t>
            </a:r>
          </a:p>
          <a:p>
            <a:pPr eaLnBrk="1" hangingPunct="1">
              <a:buFontTx/>
              <a:buNone/>
            </a:pPr>
            <a:endParaRPr lang="en-US" sz="1800" dirty="0" smtClean="0">
              <a:latin typeface="Courier New" pitchFamily="49" charset="0"/>
            </a:endParaRPr>
          </a:p>
          <a:p>
            <a:pPr eaLnBrk="1" hangingPunct="1">
              <a:buFontTx/>
              <a:buNone/>
            </a:pPr>
            <a:r>
              <a:rPr lang="en-US" sz="1800" dirty="0" smtClean="0">
                <a:latin typeface="Courier New" pitchFamily="49" charset="0"/>
              </a:rPr>
              <a:t>	private:</a:t>
            </a:r>
          </a:p>
          <a:p>
            <a:pPr eaLnBrk="1" hangingPunct="1">
              <a:buFontTx/>
              <a:buNone/>
            </a:pPr>
            <a:r>
              <a:rPr lang="en-US" sz="1800" dirty="0" smtClean="0">
                <a:latin typeface="Courier New" pitchFamily="49" charset="0"/>
              </a:rPr>
              <a:t>	   Object </a:t>
            </a:r>
            <a:r>
              <a:rPr lang="en-US" sz="1800" dirty="0" err="1" smtClean="0">
                <a:latin typeface="Courier New" pitchFamily="49" charset="0"/>
              </a:rPr>
              <a:t>storedValue</a:t>
            </a:r>
            <a:r>
              <a:rPr lang="en-US" sz="1800" dirty="0" smtClean="0">
                <a:latin typeface="Courier New" pitchFamily="49" charset="0"/>
              </a:rPr>
              <a:t>;</a:t>
            </a:r>
          </a:p>
          <a:p>
            <a:pPr eaLnBrk="1" hangingPunct="1">
              <a:buFontTx/>
              <a:buNone/>
            </a:pPr>
            <a:r>
              <a:rPr lang="en-US" sz="1800" dirty="0" smtClean="0">
                <a:latin typeface="Courier New" pitchFamily="49" charset="0"/>
              </a:rPr>
              <a:t>};</a:t>
            </a:r>
          </a:p>
        </p:txBody>
      </p:sp>
      <p:sp>
        <p:nvSpPr>
          <p:cNvPr id="716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F3FCEA3-D182-4536-911C-2F996D030FD6}" type="slidenum">
              <a:rPr lang="en-US" sz="1400" smtClean="0"/>
              <a:pPr eaLnBrk="1" hangingPunct="1"/>
              <a:t>9</a:t>
            </a:fld>
            <a:endParaRPr lang="en-US" sz="1400" smtClean="0"/>
          </a:p>
        </p:txBody>
      </p:sp>
    </p:spTree>
    <p:extLst>
      <p:ext uri="{BB962C8B-B14F-4D97-AF65-F5344CB8AC3E}">
        <p14:creationId xmlns:p14="http://schemas.microsoft.com/office/powerpoint/2010/main" val="210571105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1028</TotalTime>
  <Words>1513</Words>
  <Application>Microsoft Office PowerPoint</Application>
  <PresentationFormat>Ekran Gösterisi (4:3)</PresentationFormat>
  <Paragraphs>455</Paragraphs>
  <Slides>30</Slides>
  <Notes>0</Notes>
  <HiddenSlides>0</HiddenSlides>
  <MMClips>0</MMClips>
  <ScaleCrop>false</ScaleCrop>
  <HeadingPairs>
    <vt:vector size="4" baseType="variant">
      <vt:variant>
        <vt:lpstr>Tema</vt:lpstr>
      </vt:variant>
      <vt:variant>
        <vt:i4>1</vt:i4>
      </vt:variant>
      <vt:variant>
        <vt:lpstr>Slayt Başlıkları</vt:lpstr>
      </vt:variant>
      <vt:variant>
        <vt:i4>30</vt:i4>
      </vt:variant>
    </vt:vector>
  </HeadingPairs>
  <TitlesOfParts>
    <vt:vector size="31" baseType="lpstr">
      <vt:lpstr>Office Theme</vt:lpstr>
      <vt:lpstr> Short Course on Programming in C/C++ </vt:lpstr>
      <vt:lpstr>Week 3 – Lecture1</vt:lpstr>
      <vt:lpstr>Templates</vt:lpstr>
      <vt:lpstr>Function Templates</vt:lpstr>
      <vt:lpstr>Using a template</vt:lpstr>
      <vt:lpstr>Class templates</vt:lpstr>
      <vt:lpstr>Implementation</vt:lpstr>
      <vt:lpstr>Object declarations using  template classes</vt:lpstr>
      <vt:lpstr>Example 1</vt:lpstr>
      <vt:lpstr>Class template implementation</vt:lpstr>
      <vt:lpstr>A simple test routine</vt:lpstr>
      <vt:lpstr>Namespaces</vt:lpstr>
      <vt:lpstr>Namespaces</vt:lpstr>
      <vt:lpstr>Example 2</vt:lpstr>
      <vt:lpstr>Exceptions</vt:lpstr>
      <vt:lpstr>Exceptions</vt:lpstr>
      <vt:lpstr>PowerPoint Sunusu</vt:lpstr>
      <vt:lpstr>PowerPoint Sunusu</vt:lpstr>
      <vt:lpstr>Example of a try-catch Statement</vt:lpstr>
      <vt:lpstr>Type Casting</vt:lpstr>
      <vt:lpstr>Type Casting</vt:lpstr>
      <vt:lpstr>Type Casting</vt:lpstr>
      <vt:lpstr>Type Casting</vt:lpstr>
      <vt:lpstr>Example 3</vt:lpstr>
      <vt:lpstr>C++ Standar Library</vt:lpstr>
      <vt:lpstr>I/O with Files</vt:lpstr>
      <vt:lpstr>Example 4</vt:lpstr>
      <vt:lpstr>Opening and Closing a File</vt:lpstr>
      <vt:lpstr>Example 5</vt:lpstr>
      <vt:lpstr>Example 6</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Onur Pekcan</dc:creator>
  <cp:lastModifiedBy>khassault</cp:lastModifiedBy>
  <cp:revision>174</cp:revision>
  <dcterms:created xsi:type="dcterms:W3CDTF">2012-09-05T10:05:08Z</dcterms:created>
  <dcterms:modified xsi:type="dcterms:W3CDTF">2012-09-20T10:15:13Z</dcterms:modified>
</cp:coreProperties>
</file>