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374" r:id="rId2"/>
    <p:sldId id="262" r:id="rId3"/>
    <p:sldId id="400" r:id="rId4"/>
    <p:sldId id="401" r:id="rId5"/>
    <p:sldId id="402" r:id="rId6"/>
    <p:sldId id="403" r:id="rId7"/>
    <p:sldId id="404" r:id="rId8"/>
    <p:sldId id="405" r:id="rId9"/>
    <p:sldId id="406" r:id="rId10"/>
    <p:sldId id="407" r:id="rId11"/>
    <p:sldId id="408" r:id="rId12"/>
    <p:sldId id="409" r:id="rId13"/>
    <p:sldId id="422" r:id="rId14"/>
    <p:sldId id="423" r:id="rId15"/>
    <p:sldId id="424" r:id="rId16"/>
    <p:sldId id="425" r:id="rId17"/>
    <p:sldId id="426" r:id="rId18"/>
    <p:sldId id="427" r:id="rId19"/>
    <p:sldId id="428" r:id="rId20"/>
    <p:sldId id="429" r:id="rId21"/>
    <p:sldId id="430" r:id="rId22"/>
    <p:sldId id="417" r:id="rId23"/>
    <p:sldId id="418" r:id="rId24"/>
    <p:sldId id="419" r:id="rId25"/>
    <p:sldId id="420" r:id="rId26"/>
    <p:sldId id="416" r:id="rId27"/>
    <p:sldId id="431" r:id="rId28"/>
    <p:sldId id="432" r:id="rId2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F5C269-C6D5-470D-9891-8DD355487E88}" type="datetimeFigureOut">
              <a:rPr lang="tr-TR" smtClean="0"/>
              <a:pPr/>
              <a:t>20.09.2012</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CC5D9B-11D3-4A88-A6F7-11F9D3BE8A6C}" type="slidenum">
              <a:rPr lang="tr-TR" smtClean="0"/>
              <a:pPr/>
              <a:t>‹#›</a:t>
            </a:fld>
            <a:endParaRPr lang="tr-TR"/>
          </a:p>
        </p:txBody>
      </p:sp>
    </p:spTree>
    <p:extLst>
      <p:ext uri="{BB962C8B-B14F-4D97-AF65-F5344CB8AC3E}">
        <p14:creationId xmlns:p14="http://schemas.microsoft.com/office/powerpoint/2010/main" val="365162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11349" y="5581352"/>
            <a:ext cx="1059176" cy="5908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escription: http://www.ceng.metu.edu.tr/~temizer/media/MobilityLogo.bmp"/>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96704" y="5638800"/>
            <a:ext cx="2644053" cy="5905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3733800" y="6305550"/>
            <a:ext cx="5334000" cy="523220"/>
          </a:xfrm>
          <a:prstGeom prst="rect">
            <a:avLst/>
          </a:prstGeom>
          <a:solidFill>
            <a:schemeClr val="bg1"/>
          </a:solidFill>
        </p:spPr>
        <p:txBody>
          <a:bodyPr wrap="square" rtlCol="0">
            <a:spAutoFit/>
          </a:bodyPr>
          <a:lstStyle/>
          <a:p>
            <a:pPr algn="r"/>
            <a:r>
              <a:rPr lang="en-US" sz="1400" b="1" dirty="0" smtClean="0">
                <a:solidFill>
                  <a:srgbClr val="FF0000"/>
                </a:solidFill>
                <a:effectLst>
                  <a:outerShdw blurRad="38100" dist="38100" dir="2700000" algn="tl">
                    <a:srgbClr val="000000">
                      <a:alpha val="43137"/>
                    </a:srgbClr>
                  </a:outerShdw>
                </a:effectLst>
              </a:rPr>
              <a:t>Mobility Research Lab</a:t>
            </a:r>
          </a:p>
          <a:p>
            <a:pPr algn="r"/>
            <a:r>
              <a:rPr lang="en-US" sz="1400" b="1" dirty="0" smtClean="0">
                <a:solidFill>
                  <a:srgbClr val="FF0000"/>
                </a:solidFill>
                <a:effectLst>
                  <a:outerShdw blurRad="38100" dist="38100" dir="2700000" algn="tl">
                    <a:srgbClr val="000000">
                      <a:alpha val="43137"/>
                    </a:srgbClr>
                  </a:outerShdw>
                </a:effectLst>
              </a:rPr>
              <a:t>mobility.ceng.metu.edu.tr</a:t>
            </a:r>
          </a:p>
        </p:txBody>
      </p:sp>
      <p:sp>
        <p:nvSpPr>
          <p:cNvPr id="12" name="TextBox 11"/>
          <p:cNvSpPr txBox="1"/>
          <p:nvPr userDrawn="1"/>
        </p:nvSpPr>
        <p:spPr>
          <a:xfrm>
            <a:off x="0" y="6305550"/>
            <a:ext cx="5867400" cy="523220"/>
          </a:xfrm>
          <a:prstGeom prst="rect">
            <a:avLst/>
          </a:prstGeom>
          <a:solidFill>
            <a:schemeClr val="bg1"/>
          </a:solidFill>
        </p:spPr>
        <p:txBody>
          <a:bodyPr wrap="square" rtlCol="0">
            <a:spAutoFit/>
          </a:bodyPr>
          <a:lstStyle/>
          <a:p>
            <a:pPr algn="l"/>
            <a:r>
              <a:rPr lang="en-US" sz="1400" b="1" dirty="0" smtClean="0">
                <a:solidFill>
                  <a:srgbClr val="FF0000"/>
                </a:solidFill>
                <a:effectLst>
                  <a:outerShdw blurRad="38100" dist="38100" dir="2700000" algn="tl">
                    <a:srgbClr val="000000">
                      <a:alpha val="43137"/>
                    </a:srgbClr>
                  </a:outerShdw>
                </a:effectLst>
              </a:rPr>
              <a:t>A</a:t>
            </a:r>
            <a:r>
              <a:rPr lang="en-US" sz="1400" b="1" dirty="0" smtClean="0">
                <a:solidFill>
                  <a:srgbClr val="002060"/>
                </a:solidFill>
                <a:effectLst>
                  <a:outerShdw blurRad="38100" dist="38100" dir="2700000" algn="tl">
                    <a:srgbClr val="000000">
                      <a:alpha val="43137"/>
                    </a:srgbClr>
                  </a:outerShdw>
                </a:effectLst>
              </a:rPr>
              <a:t>pplied</a:t>
            </a:r>
            <a:r>
              <a:rPr lang="en-US" sz="1400" b="1" dirty="0" smtClean="0">
                <a:effectLst>
                  <a:outerShdw blurRad="38100" dist="38100" dir="2700000" algn="tl">
                    <a:srgbClr val="000000">
                      <a:alpha val="43137"/>
                    </a:srgbClr>
                  </a:outerShdw>
                </a:effectLst>
              </a:rPr>
              <a:t> </a:t>
            </a:r>
            <a:r>
              <a:rPr lang="en-US" sz="1400" b="1" dirty="0" smtClean="0">
                <a:solidFill>
                  <a:srgbClr val="FF0000"/>
                </a:solidFill>
                <a:effectLst>
                  <a:outerShdw blurRad="38100" dist="38100" dir="2700000" algn="tl">
                    <a:srgbClr val="000000">
                      <a:alpha val="43137"/>
                    </a:srgbClr>
                  </a:outerShdw>
                </a:effectLst>
              </a:rPr>
              <a:t>I</a:t>
            </a:r>
            <a:r>
              <a:rPr lang="en-US" sz="1400" b="1" dirty="0" smtClean="0">
                <a:solidFill>
                  <a:srgbClr val="00B050"/>
                </a:solidFill>
                <a:effectLst>
                  <a:outerShdw blurRad="38100" dist="38100" dir="2700000" algn="tl">
                    <a:srgbClr val="000000">
                      <a:alpha val="43137"/>
                    </a:srgbClr>
                  </a:outerShdw>
                </a:effectLst>
              </a:rPr>
              <a:t>nnovative</a:t>
            </a:r>
            <a:r>
              <a:rPr lang="en-US" sz="1400" b="1" dirty="0" smtClean="0">
                <a:effectLst>
                  <a:outerShdw blurRad="38100" dist="38100" dir="2700000" algn="tl">
                    <a:srgbClr val="000000">
                      <a:alpha val="43137"/>
                    </a:srgbClr>
                  </a:outerShdw>
                </a:effectLst>
              </a:rPr>
              <a:t> </a:t>
            </a:r>
            <a:r>
              <a:rPr lang="en-US" sz="1400" b="1" dirty="0" smtClean="0">
                <a:solidFill>
                  <a:srgbClr val="FF0000"/>
                </a:solidFill>
                <a:effectLst>
                  <a:outerShdw blurRad="38100" dist="38100" dir="2700000" algn="tl">
                    <a:srgbClr val="000000">
                      <a:alpha val="43137"/>
                    </a:srgbClr>
                  </a:outerShdw>
                </a:effectLst>
              </a:rPr>
              <a:t>I</a:t>
            </a:r>
            <a:r>
              <a:rPr lang="en-US" sz="1400" b="1" dirty="0" smtClean="0">
                <a:solidFill>
                  <a:srgbClr val="7030A0"/>
                </a:solidFill>
                <a:effectLst>
                  <a:outerShdw blurRad="38100" dist="38100" dir="2700000" algn="tl">
                    <a:srgbClr val="000000">
                      <a:alpha val="43137"/>
                    </a:srgbClr>
                  </a:outerShdw>
                </a:effectLst>
              </a:rPr>
              <a:t>nterdisciplinary</a:t>
            </a:r>
            <a:r>
              <a:rPr lang="en-US" sz="1400" b="1" dirty="0" smtClean="0">
                <a:effectLst>
                  <a:outerShdw blurRad="38100" dist="38100" dir="2700000" algn="tl">
                    <a:srgbClr val="000000">
                      <a:alpha val="43137"/>
                    </a:srgbClr>
                  </a:outerShdw>
                </a:effectLst>
              </a:rPr>
              <a:t> </a:t>
            </a:r>
            <a:r>
              <a:rPr lang="en-US" sz="1400" b="1" dirty="0" smtClean="0">
                <a:solidFill>
                  <a:srgbClr val="0070C0"/>
                </a:solidFill>
                <a:effectLst>
                  <a:outerShdw blurRad="38100" dist="38100" dir="2700000" algn="tl">
                    <a:srgbClr val="000000">
                      <a:alpha val="43137"/>
                    </a:srgbClr>
                  </a:outerShdw>
                </a:effectLst>
              </a:rPr>
              <a:t>(AI2) </a:t>
            </a:r>
            <a:r>
              <a:rPr lang="en-US" sz="1400" b="1" dirty="0" smtClean="0">
                <a:solidFill>
                  <a:srgbClr val="FF0000"/>
                </a:solidFill>
                <a:effectLst>
                  <a:outerShdw blurRad="38100" dist="38100" dir="2700000" algn="tl">
                    <a:srgbClr val="000000">
                      <a:alpha val="43137"/>
                    </a:srgbClr>
                  </a:outerShdw>
                </a:effectLst>
              </a:rPr>
              <a:t>Research Lab</a:t>
            </a:r>
          </a:p>
          <a:p>
            <a:pPr algn="l"/>
            <a:r>
              <a:rPr lang="en-US" sz="1400" b="1" dirty="0" smtClean="0">
                <a:effectLst>
                  <a:outerShdw blurRad="38100" dist="38100" dir="2700000" algn="tl">
                    <a:srgbClr val="000000">
                      <a:alpha val="43137"/>
                    </a:srgbClr>
                  </a:outerShdw>
                </a:effectLst>
              </a:rPr>
              <a:t>www.ai2lab.org</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pic>
        <p:nvPicPr>
          <p:cNvPr id="14" name="Resim 1"/>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14800" y="5574867"/>
            <a:ext cx="1409700" cy="5810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Users\Andac\Desktop\logo1.gi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2400" y="152400"/>
            <a:ext cx="547688" cy="4569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Users\Andac\Desktop\logo1.gi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82000" y="174054"/>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2052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842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8038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249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11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35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endParaRPr lang="tr-TR" dirty="0" smtClean="0"/>
          </a:p>
        </p:txBody>
      </p:sp>
      <p:sp>
        <p:nvSpPr>
          <p:cNvPr id="9" name="Slide Number Placeholder 8"/>
          <p:cNvSpPr>
            <a:spLocks noGrp="1"/>
          </p:cNvSpPr>
          <p:nvPr>
            <p:ph type="sldNum" sz="quarter" idx="12"/>
          </p:nvPr>
        </p:nvSpPr>
        <p:spPr/>
        <p:txBody>
          <a:bodyPr/>
          <a:lstStyle/>
          <a:p>
            <a:fld id="{D1E949B7-21B3-43A7-9B3A-74D017E7440B}" type="slidenum">
              <a:rPr lang="tr-TR" smtClean="0"/>
              <a:pPr/>
              <a:t>‹#›</a:t>
            </a:fld>
            <a:endParaRPr lang="tr-TR"/>
          </a:p>
        </p:txBody>
      </p:sp>
      <p:pic>
        <p:nvPicPr>
          <p:cNvPr id="10"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470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dirty="0" smtClean="0"/>
          </a:p>
        </p:txBody>
      </p:sp>
      <p:sp>
        <p:nvSpPr>
          <p:cNvPr id="5" name="Slide Number Placeholder 4"/>
          <p:cNvSpPr>
            <a:spLocks noGrp="1"/>
          </p:cNvSpPr>
          <p:nvPr>
            <p:ph type="sldNum" sz="quarter" idx="12"/>
          </p:nvPr>
        </p:nvSpPr>
        <p:spPr/>
        <p:txBody>
          <a:bodyPr/>
          <a:lstStyle/>
          <a:p>
            <a:fld id="{D1E949B7-21B3-43A7-9B3A-74D017E7440B}" type="slidenum">
              <a:rPr lang="tr-TR" smtClean="0"/>
              <a:pPr/>
              <a:t>‹#›</a:t>
            </a:fld>
            <a:endParaRPr lang="tr-TR"/>
          </a:p>
        </p:txBody>
      </p:sp>
      <p:pic>
        <p:nvPicPr>
          <p:cNvPr id="6"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155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endParaRPr lang="tr-TR" dirty="0" smtClean="0"/>
          </a:p>
        </p:txBody>
      </p:sp>
      <p:sp>
        <p:nvSpPr>
          <p:cNvPr id="4" name="Slide Number Placeholder 3"/>
          <p:cNvSpPr>
            <a:spLocks noGrp="1"/>
          </p:cNvSpPr>
          <p:nvPr>
            <p:ph type="sldNum" sz="quarter" idx="12"/>
          </p:nvPr>
        </p:nvSpPr>
        <p:spPr/>
        <p:txBody>
          <a:bodyPr/>
          <a:lstStyle/>
          <a:p>
            <a:fld id="{D1E949B7-21B3-43A7-9B3A-74D017E7440B}" type="slidenum">
              <a:rPr lang="tr-TR" smtClean="0"/>
              <a:pPr/>
              <a:t>‹#›</a:t>
            </a:fld>
            <a:endParaRPr lang="tr-TR"/>
          </a:p>
        </p:txBody>
      </p:sp>
      <p:pic>
        <p:nvPicPr>
          <p:cNvPr id="5"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042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606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8962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949B7-21B3-43A7-9B3A-74D017E7440B}" type="slidenum">
              <a:rPr lang="tr-TR" smtClean="0"/>
              <a:pPr/>
              <a:t>‹#›</a:t>
            </a:fld>
            <a:endParaRPr lang="tr-TR"/>
          </a:p>
        </p:txBody>
      </p:sp>
      <p:sp>
        <p:nvSpPr>
          <p:cNvPr id="7" name="Rectangle 6"/>
          <p:cNvSpPr/>
          <p:nvPr userDrawn="1"/>
        </p:nvSpPr>
        <p:spPr>
          <a:xfrm>
            <a:off x="0" y="6248400"/>
            <a:ext cx="9144000" cy="48588"/>
          </a:xfrm>
          <a:prstGeom prst="rect">
            <a:avLst/>
          </a:prstGeom>
          <a:gradFill flip="none" rotWithShape="1">
            <a:gsLst>
              <a:gs pos="0">
                <a:schemeClr val="accent2">
                  <a:shade val="51000"/>
                  <a:satMod val="130000"/>
                  <a:alpha val="73000"/>
                </a:schemeClr>
              </a:gs>
              <a:gs pos="80000">
                <a:schemeClr val="accent2">
                  <a:shade val="93000"/>
                  <a:satMod val="130000"/>
                  <a:alpha val="73000"/>
                </a:schemeClr>
              </a:gs>
              <a:gs pos="100000">
                <a:schemeClr val="accent2">
                  <a:shade val="94000"/>
                  <a:satMod val="135000"/>
                  <a:alpha val="7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Rectangle 9"/>
          <p:cNvSpPr/>
          <p:nvPr userDrawn="1"/>
        </p:nvSpPr>
        <p:spPr>
          <a:xfrm>
            <a:off x="0" y="1447800"/>
            <a:ext cx="9144000" cy="48588"/>
          </a:xfrm>
          <a:prstGeom prst="rect">
            <a:avLst/>
          </a:prstGeom>
          <a:gradFill flip="none" rotWithShape="1">
            <a:gsLst>
              <a:gs pos="0">
                <a:schemeClr val="accent2">
                  <a:shade val="51000"/>
                  <a:satMod val="130000"/>
                  <a:alpha val="73000"/>
                </a:schemeClr>
              </a:gs>
              <a:gs pos="80000">
                <a:schemeClr val="accent2">
                  <a:shade val="93000"/>
                  <a:satMod val="130000"/>
                  <a:alpha val="73000"/>
                </a:schemeClr>
              </a:gs>
              <a:gs pos="100000">
                <a:schemeClr val="accent2">
                  <a:shade val="94000"/>
                  <a:satMod val="135000"/>
                  <a:alpha val="7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219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tr-TR" b="1" dirty="0"/>
              <a:t/>
            </a:r>
            <a:br>
              <a:rPr lang="tr-TR" b="1" dirty="0"/>
            </a:br>
            <a:r>
              <a:rPr lang="en-US" b="1" dirty="0"/>
              <a:t>Short Course on Programming in C/C++</a:t>
            </a:r>
            <a:r>
              <a:rPr lang="tr-TR" dirty="0"/>
              <a:t/>
            </a:r>
            <a:br>
              <a:rPr lang="tr-TR" dirty="0"/>
            </a:br>
            <a:endParaRPr lang="tr-TR" dirty="0"/>
          </a:p>
        </p:txBody>
      </p:sp>
      <p:sp>
        <p:nvSpPr>
          <p:cNvPr id="3" name="Subtitle 2"/>
          <p:cNvSpPr>
            <a:spLocks noGrp="1"/>
          </p:cNvSpPr>
          <p:nvPr>
            <p:ph type="subTitle" idx="1"/>
          </p:nvPr>
        </p:nvSpPr>
        <p:spPr>
          <a:xfrm>
            <a:off x="1371600" y="3733800"/>
            <a:ext cx="6400800" cy="1752600"/>
          </a:xfrm>
        </p:spPr>
        <p:txBody>
          <a:bodyPr/>
          <a:lstStyle/>
          <a:p>
            <a:r>
              <a:rPr lang="tr-TR" sz="1600" dirty="0" err="1"/>
              <a:t>Organized</a:t>
            </a:r>
            <a:r>
              <a:rPr lang="tr-TR" sz="1600" dirty="0"/>
              <a:t> </a:t>
            </a:r>
            <a:r>
              <a:rPr lang="tr-TR" sz="1600" dirty="0" err="1"/>
              <a:t>by</a:t>
            </a:r>
            <a:r>
              <a:rPr lang="tr-TR" sz="1600" dirty="0"/>
              <a:t> </a:t>
            </a:r>
            <a:r>
              <a:rPr lang="tr-TR" sz="2800" dirty="0"/>
              <a:t>Onur </a:t>
            </a:r>
            <a:r>
              <a:rPr lang="tr-TR" sz="2800" dirty="0" smtClean="0"/>
              <a:t>Pekcan</a:t>
            </a:r>
            <a:endParaRPr lang="tr-TR" dirty="0" smtClean="0"/>
          </a:p>
          <a:p>
            <a:r>
              <a:rPr lang="tr-TR" sz="1600" dirty="0" err="1" smtClean="0"/>
              <a:t>Contributor</a:t>
            </a:r>
            <a:r>
              <a:rPr lang="tr-TR" sz="2800" smtClean="0"/>
              <a:t> Selim </a:t>
            </a:r>
            <a:r>
              <a:rPr lang="tr-TR" sz="2800" dirty="0" err="1" smtClean="0"/>
              <a:t>Temizer</a:t>
            </a:r>
            <a:r>
              <a:rPr lang="tr-TR" sz="2800" dirty="0" smtClean="0"/>
              <a:t>      </a:t>
            </a:r>
            <a:r>
              <a:rPr lang="tr-TR" sz="1400" dirty="0" err="1"/>
              <a:t>Instructor</a:t>
            </a:r>
            <a:r>
              <a:rPr lang="tr-TR" sz="2800" dirty="0"/>
              <a:t> Hasan Yılmaz</a:t>
            </a:r>
          </a:p>
        </p:txBody>
      </p:sp>
    </p:spTree>
    <p:extLst>
      <p:ext uri="{BB962C8B-B14F-4D97-AF65-F5344CB8AC3E}">
        <p14:creationId xmlns:p14="http://schemas.microsoft.com/office/powerpoint/2010/main" val="546729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algn="ctr"/>
            <a:r>
              <a:rPr lang="tr-TR" b="1" smtClean="0"/>
              <a:t>list</a:t>
            </a:r>
          </a:p>
        </p:txBody>
      </p:sp>
      <p:sp>
        <p:nvSpPr>
          <p:cNvPr id="78851" name="Content Placeholder 2"/>
          <p:cNvSpPr>
            <a:spLocks noGrp="1"/>
          </p:cNvSpPr>
          <p:nvPr>
            <p:ph idx="1"/>
          </p:nvPr>
        </p:nvSpPr>
        <p:spPr/>
        <p:txBody>
          <a:bodyPr>
            <a:normAutofit/>
          </a:bodyPr>
          <a:lstStyle/>
          <a:p>
            <a:r>
              <a:rPr lang="en-US" sz="2400" dirty="0"/>
              <a:t>Compared to other base standard sequence containers (</a:t>
            </a:r>
            <a:r>
              <a:rPr lang="en-US" sz="2400" dirty="0" smtClean="0"/>
              <a:t>vectors </a:t>
            </a:r>
            <a:r>
              <a:rPr lang="en-US" sz="2400" dirty="0"/>
              <a:t>and </a:t>
            </a:r>
            <a:r>
              <a:rPr lang="en-US" sz="2400" dirty="0" err="1"/>
              <a:t>deques</a:t>
            </a:r>
            <a:r>
              <a:rPr lang="en-US" sz="2400" dirty="0"/>
              <a:t>), lists perform generally better in inserting, extracting and moving elements in any position within the container for which we already have an iterator, and therefore also in algorithms that make intensive use of these, like sorting algorithms</a:t>
            </a:r>
            <a:endParaRPr lang="tr-TR" sz="2400" smtClean="0"/>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AB05A3-B286-4A8E-9C48-9DB01BFD0794}" type="slidenum">
              <a:rPr lang="en-US" sz="1400" smtClean="0"/>
              <a:pPr eaLnBrk="1" hangingPunct="1"/>
              <a:t>10</a:t>
            </a:fld>
            <a:endParaRPr lang="en-US" sz="1400" smtClean="0"/>
          </a:p>
        </p:txBody>
      </p:sp>
    </p:spTree>
    <p:extLst>
      <p:ext uri="{BB962C8B-B14F-4D97-AF65-F5344CB8AC3E}">
        <p14:creationId xmlns:p14="http://schemas.microsoft.com/office/powerpoint/2010/main" val="3938795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algn="ctr"/>
            <a:r>
              <a:rPr lang="tr-TR" b="1" smtClean="0"/>
              <a:t>Example 1</a:t>
            </a:r>
          </a:p>
        </p:txBody>
      </p:sp>
      <p:sp>
        <p:nvSpPr>
          <p:cNvPr id="78851" name="Content Placeholder 2"/>
          <p:cNvSpPr>
            <a:spLocks noGrp="1"/>
          </p:cNvSpPr>
          <p:nvPr>
            <p:ph idx="1"/>
          </p:nvPr>
        </p:nvSpPr>
        <p:spPr/>
        <p:txBody>
          <a:bodyPr>
            <a:normAutofit fontScale="32500" lnSpcReduction="20000"/>
          </a:bodyPr>
          <a:lstStyle/>
          <a:p>
            <a:pPr marL="0" indent="0">
              <a:buNone/>
            </a:pPr>
            <a:r>
              <a:rPr lang="en-US" dirty="0" smtClean="0"/>
              <a:t>// constructing lists</a:t>
            </a:r>
          </a:p>
          <a:p>
            <a:pPr marL="0" indent="0">
              <a:buNone/>
            </a:pPr>
            <a:r>
              <a:rPr lang="en-US" dirty="0" smtClean="0"/>
              <a:t>#include &lt;</a:t>
            </a:r>
            <a:r>
              <a:rPr lang="en-US" dirty="0" err="1" smtClean="0"/>
              <a:t>iostream</a:t>
            </a:r>
            <a:r>
              <a:rPr lang="en-US" dirty="0" smtClean="0"/>
              <a:t>&gt;</a:t>
            </a:r>
          </a:p>
          <a:p>
            <a:pPr marL="0" indent="0">
              <a:buNone/>
            </a:pPr>
            <a:r>
              <a:rPr lang="en-US" dirty="0" smtClean="0"/>
              <a:t>#include &lt;list&gt;</a:t>
            </a:r>
          </a:p>
          <a:p>
            <a:pPr marL="0" indent="0">
              <a:buNone/>
            </a:pPr>
            <a:r>
              <a:rPr lang="en-US" dirty="0" smtClean="0"/>
              <a:t>using namespace </a:t>
            </a:r>
            <a:r>
              <a:rPr lang="en-US" dirty="0" err="1" smtClean="0"/>
              <a:t>std</a:t>
            </a:r>
            <a:r>
              <a:rPr lang="en-US" dirty="0" smtClean="0"/>
              <a:t>;</a:t>
            </a:r>
          </a:p>
          <a:p>
            <a:pPr marL="0" indent="0">
              <a:buNone/>
            </a:pPr>
            <a:endParaRPr lang="en-US" dirty="0"/>
          </a:p>
          <a:p>
            <a:pPr marL="0" indent="0">
              <a:buNone/>
            </a:pPr>
            <a:r>
              <a:rPr lang="en-US" dirty="0" err="1"/>
              <a:t>int</a:t>
            </a:r>
            <a:r>
              <a:rPr lang="en-US" dirty="0"/>
              <a:t> main ()</a:t>
            </a:r>
          </a:p>
          <a:p>
            <a:pPr marL="0" indent="0">
              <a:buNone/>
            </a:pPr>
            <a:r>
              <a:rPr lang="en-US" dirty="0"/>
              <a:t>{</a:t>
            </a:r>
          </a:p>
          <a:p>
            <a:pPr marL="0" indent="0">
              <a:buNone/>
            </a:pPr>
            <a:r>
              <a:rPr lang="en-US" dirty="0"/>
              <a:t>  // constructors used in the same order as described above:</a:t>
            </a:r>
          </a:p>
          <a:p>
            <a:pPr marL="0" indent="0">
              <a:buNone/>
            </a:pPr>
            <a:r>
              <a:rPr lang="en-US" dirty="0"/>
              <a:t>  list&lt;</a:t>
            </a:r>
            <a:r>
              <a:rPr lang="en-US" dirty="0" err="1"/>
              <a:t>int</a:t>
            </a:r>
            <a:r>
              <a:rPr lang="en-US" dirty="0"/>
              <a:t>&gt; first;                                // empty list of </a:t>
            </a:r>
            <a:r>
              <a:rPr lang="en-US" dirty="0" err="1"/>
              <a:t>ints</a:t>
            </a:r>
            <a:endParaRPr lang="en-US" dirty="0"/>
          </a:p>
          <a:p>
            <a:pPr marL="0" indent="0">
              <a:buNone/>
            </a:pPr>
            <a:r>
              <a:rPr lang="en-US" dirty="0"/>
              <a:t>  list&lt;</a:t>
            </a:r>
            <a:r>
              <a:rPr lang="en-US" dirty="0" err="1"/>
              <a:t>int</a:t>
            </a:r>
            <a:r>
              <a:rPr lang="en-US" dirty="0"/>
              <a:t>&gt; second (4,100);                       // four </a:t>
            </a:r>
            <a:r>
              <a:rPr lang="en-US" dirty="0" err="1"/>
              <a:t>ints</a:t>
            </a:r>
            <a:r>
              <a:rPr lang="en-US" dirty="0"/>
              <a:t> with value 100</a:t>
            </a:r>
          </a:p>
          <a:p>
            <a:pPr marL="0" indent="0">
              <a:buNone/>
            </a:pPr>
            <a:r>
              <a:rPr lang="en-US" dirty="0"/>
              <a:t>  list&lt;</a:t>
            </a:r>
            <a:r>
              <a:rPr lang="en-US" dirty="0" err="1"/>
              <a:t>int</a:t>
            </a:r>
            <a:r>
              <a:rPr lang="en-US" dirty="0"/>
              <a:t>&gt; third (</a:t>
            </a:r>
            <a:r>
              <a:rPr lang="en-US" dirty="0" err="1"/>
              <a:t>second.begin</a:t>
            </a:r>
            <a:r>
              <a:rPr lang="en-US" dirty="0"/>
              <a:t>(),</a:t>
            </a:r>
            <a:r>
              <a:rPr lang="en-US" dirty="0" err="1"/>
              <a:t>second.end</a:t>
            </a:r>
            <a:r>
              <a:rPr lang="en-US" dirty="0"/>
              <a:t>());  // iterating through second</a:t>
            </a:r>
          </a:p>
          <a:p>
            <a:pPr marL="0" indent="0">
              <a:buNone/>
            </a:pPr>
            <a:r>
              <a:rPr lang="en-US" dirty="0"/>
              <a:t>  list&lt;</a:t>
            </a:r>
            <a:r>
              <a:rPr lang="en-US" dirty="0" err="1"/>
              <a:t>int</a:t>
            </a:r>
            <a:r>
              <a:rPr lang="en-US" dirty="0"/>
              <a:t>&gt; fourth (third);                       // a copy of third</a:t>
            </a:r>
          </a:p>
          <a:p>
            <a:pPr marL="0" indent="0">
              <a:buNone/>
            </a:pPr>
            <a:endParaRPr lang="en-US" dirty="0"/>
          </a:p>
          <a:p>
            <a:pPr marL="0" indent="0">
              <a:buNone/>
            </a:pPr>
            <a:r>
              <a:rPr lang="en-US" dirty="0"/>
              <a:t>  // the iterator constructor can also be used to construct from arrays:</a:t>
            </a:r>
          </a:p>
          <a:p>
            <a:pPr marL="0" indent="0">
              <a:buNone/>
            </a:pPr>
            <a:r>
              <a:rPr lang="en-US" dirty="0"/>
              <a:t>  </a:t>
            </a:r>
            <a:r>
              <a:rPr lang="en-US" dirty="0" err="1"/>
              <a:t>int</a:t>
            </a:r>
            <a:r>
              <a:rPr lang="en-US" dirty="0"/>
              <a:t> </a:t>
            </a:r>
            <a:r>
              <a:rPr lang="en-US" dirty="0" err="1"/>
              <a:t>myints</a:t>
            </a:r>
            <a:r>
              <a:rPr lang="en-US" dirty="0"/>
              <a:t>[] = {16,2,77,29};</a:t>
            </a:r>
          </a:p>
          <a:p>
            <a:pPr marL="0" indent="0">
              <a:buNone/>
            </a:pPr>
            <a:r>
              <a:rPr lang="en-US" dirty="0"/>
              <a:t>  list&lt;</a:t>
            </a:r>
            <a:r>
              <a:rPr lang="en-US" dirty="0" err="1"/>
              <a:t>int</a:t>
            </a:r>
            <a:r>
              <a:rPr lang="en-US" dirty="0"/>
              <a:t>&gt; fifth (</a:t>
            </a:r>
            <a:r>
              <a:rPr lang="en-US" dirty="0" err="1"/>
              <a:t>myints</a:t>
            </a:r>
            <a:r>
              <a:rPr lang="en-US" dirty="0"/>
              <a:t>, </a:t>
            </a:r>
            <a:r>
              <a:rPr lang="en-US" dirty="0" err="1"/>
              <a:t>myints</a:t>
            </a:r>
            <a:r>
              <a:rPr lang="en-US" dirty="0"/>
              <a:t> + </a:t>
            </a:r>
            <a:r>
              <a:rPr lang="en-US" dirty="0" err="1"/>
              <a:t>sizeof</a:t>
            </a:r>
            <a:r>
              <a:rPr lang="en-US" dirty="0"/>
              <a:t>(</a:t>
            </a:r>
            <a:r>
              <a:rPr lang="en-US" dirty="0" err="1"/>
              <a:t>myints</a:t>
            </a:r>
            <a:r>
              <a:rPr lang="en-US" dirty="0"/>
              <a:t>) / </a:t>
            </a:r>
            <a:r>
              <a:rPr lang="en-US" dirty="0" err="1"/>
              <a:t>sizeof</a:t>
            </a:r>
            <a:r>
              <a:rPr lang="en-US" dirty="0"/>
              <a:t>(</a:t>
            </a:r>
            <a:r>
              <a:rPr lang="en-US" dirty="0" err="1"/>
              <a:t>int</a:t>
            </a:r>
            <a:r>
              <a:rPr lang="en-US" dirty="0"/>
              <a:t>) );</a:t>
            </a:r>
          </a:p>
          <a:p>
            <a:pPr marL="0" indent="0">
              <a:buNone/>
            </a:pPr>
            <a:endParaRPr lang="en-US" dirty="0"/>
          </a:p>
          <a:p>
            <a:pPr marL="0" indent="0">
              <a:buNone/>
            </a:pPr>
            <a:r>
              <a:rPr lang="en-US" dirty="0"/>
              <a:t>  </a:t>
            </a:r>
            <a:r>
              <a:rPr lang="en-US" dirty="0" err="1"/>
              <a:t>cout</a:t>
            </a:r>
            <a:r>
              <a:rPr lang="en-US" dirty="0"/>
              <a:t> &lt;&lt; "The contents of fifth are: ";</a:t>
            </a:r>
          </a:p>
          <a:p>
            <a:pPr marL="0" indent="0">
              <a:buNone/>
            </a:pPr>
            <a:r>
              <a:rPr lang="en-US" dirty="0"/>
              <a:t>  for (list&lt;</a:t>
            </a:r>
            <a:r>
              <a:rPr lang="en-US" dirty="0" err="1"/>
              <a:t>int</a:t>
            </a:r>
            <a:r>
              <a:rPr lang="en-US" dirty="0"/>
              <a:t>&gt;::iterator it = </a:t>
            </a:r>
            <a:r>
              <a:rPr lang="en-US" dirty="0" err="1"/>
              <a:t>fifth.begin</a:t>
            </a:r>
            <a:r>
              <a:rPr lang="en-US" dirty="0"/>
              <a:t>(); it != </a:t>
            </a:r>
            <a:r>
              <a:rPr lang="en-US" dirty="0" err="1"/>
              <a:t>fifth.end</a:t>
            </a:r>
            <a:r>
              <a:rPr lang="en-US" dirty="0"/>
              <a:t>(); it++)</a:t>
            </a:r>
          </a:p>
          <a:p>
            <a:pPr marL="0" indent="0">
              <a:buNone/>
            </a:pPr>
            <a:r>
              <a:rPr lang="en-US" dirty="0"/>
              <a:t>    </a:t>
            </a:r>
            <a:r>
              <a:rPr lang="en-US" dirty="0" err="1"/>
              <a:t>cout</a:t>
            </a:r>
            <a:r>
              <a:rPr lang="en-US" dirty="0"/>
              <a:t> &lt;&lt; *it &lt;&lt; " ";</a:t>
            </a:r>
          </a:p>
          <a:p>
            <a:pPr marL="0" indent="0">
              <a:buNone/>
            </a:pPr>
            <a:endParaRPr lang="en-US" dirty="0"/>
          </a:p>
          <a:p>
            <a:pPr marL="0" indent="0">
              <a:buNone/>
            </a:pPr>
            <a:r>
              <a:rPr lang="en-US" dirty="0"/>
              <a:t>  </a:t>
            </a:r>
            <a:r>
              <a:rPr lang="en-US" dirty="0" err="1"/>
              <a:t>cout</a:t>
            </a:r>
            <a:r>
              <a:rPr lang="en-US" dirty="0"/>
              <a:t> &lt;&lt; </a:t>
            </a:r>
            <a:r>
              <a:rPr lang="en-US" dirty="0" err="1"/>
              <a:t>endl</a:t>
            </a:r>
            <a:r>
              <a:rPr lang="en-US" dirty="0"/>
              <a:t>;</a:t>
            </a:r>
          </a:p>
          <a:p>
            <a:pPr marL="0" indent="0">
              <a:buNone/>
            </a:pPr>
            <a:endParaRPr lang="en-US" dirty="0"/>
          </a:p>
          <a:p>
            <a:pPr marL="0" indent="0">
              <a:buNone/>
            </a:pPr>
            <a:r>
              <a:rPr lang="en-US" dirty="0"/>
              <a:t>  return 0;</a:t>
            </a:r>
          </a:p>
          <a:p>
            <a:pPr marL="0" indent="0">
              <a:buNone/>
            </a:pPr>
            <a:r>
              <a:rPr lang="en-US" dirty="0" smtClean="0"/>
              <a:t>}</a:t>
            </a:r>
            <a:endParaRPr lang="tr-TR" smtClean="0"/>
          </a:p>
          <a:p>
            <a:pPr marL="0" indent="0">
              <a:buNone/>
            </a:pPr>
            <a:endParaRPr lang="tr-TR" smtClean="0"/>
          </a:p>
          <a:p>
            <a:pPr marL="0" indent="0">
              <a:buNone/>
            </a:pPr>
            <a:r>
              <a:rPr lang="en-US" dirty="0"/>
              <a:t>The contents of fifth are: 16 2 77 29</a:t>
            </a:r>
            <a:endParaRPr lang="tr-TR" smtClean="0"/>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AB05A3-B286-4A8E-9C48-9DB01BFD0794}" type="slidenum">
              <a:rPr lang="en-US" sz="1400" smtClean="0"/>
              <a:pPr eaLnBrk="1" hangingPunct="1"/>
              <a:t>11</a:t>
            </a:fld>
            <a:endParaRPr lang="en-US" sz="1400" smtClean="0"/>
          </a:p>
        </p:txBody>
      </p:sp>
    </p:spTree>
    <p:extLst>
      <p:ext uri="{BB962C8B-B14F-4D97-AF65-F5344CB8AC3E}">
        <p14:creationId xmlns:p14="http://schemas.microsoft.com/office/powerpoint/2010/main" val="3187740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lvl="1" algn="ctr" rtl="0">
              <a:spcBef>
                <a:spcPct val="0"/>
              </a:spcBef>
            </a:pPr>
            <a:r>
              <a:rPr lang="tr-TR" sz="4400" b="1" smtClean="0"/>
              <a:t>Container Classes</a:t>
            </a:r>
            <a:endParaRPr lang="tr-TR" sz="4400"/>
          </a:p>
        </p:txBody>
      </p:sp>
      <p:sp>
        <p:nvSpPr>
          <p:cNvPr id="3" name="İçerik Yer Tutucusu 2"/>
          <p:cNvSpPr>
            <a:spLocks noGrp="1"/>
          </p:cNvSpPr>
          <p:nvPr>
            <p:ph idx="1"/>
          </p:nvPr>
        </p:nvSpPr>
        <p:spPr/>
        <p:txBody>
          <a:bodyPr>
            <a:normAutofit/>
          </a:bodyPr>
          <a:lstStyle/>
          <a:p>
            <a:endParaRPr lang="tr-TR" b="1" smtClean="0"/>
          </a:p>
          <a:p>
            <a:r>
              <a:rPr lang="tr-TR" b="1" smtClean="0"/>
              <a:t>stack</a:t>
            </a:r>
            <a:endParaRPr lang="tr-TR" b="1"/>
          </a:p>
          <a:p>
            <a:endParaRPr lang="tr-TR" b="1" smtClean="0"/>
          </a:p>
          <a:p>
            <a:r>
              <a:rPr lang="tr-TR" b="1" smtClean="0"/>
              <a:t>queue</a:t>
            </a:r>
            <a:endParaRPr lang="tr-TR" b="1"/>
          </a:p>
          <a:p>
            <a:endParaRPr lang="tr-TR" b="1" smtClean="0"/>
          </a:p>
          <a:p>
            <a:r>
              <a:rPr lang="tr-TR" b="1" smtClean="0"/>
              <a:t>priority </a:t>
            </a:r>
            <a:r>
              <a:rPr lang="tr-TR" b="1"/>
              <a:t>queue</a:t>
            </a:r>
          </a:p>
          <a:p>
            <a:endParaRPr lang="tr-TR" b="1"/>
          </a:p>
        </p:txBody>
      </p:sp>
      <p:sp>
        <p:nvSpPr>
          <p:cNvPr id="4" name="Slayt Numarası Yer Tutucusu 3"/>
          <p:cNvSpPr>
            <a:spLocks noGrp="1"/>
          </p:cNvSpPr>
          <p:nvPr>
            <p:ph type="sldNum" sz="quarter" idx="12"/>
          </p:nvPr>
        </p:nvSpPr>
        <p:spPr/>
        <p:txBody>
          <a:bodyPr/>
          <a:lstStyle/>
          <a:p>
            <a:fld id="{D1E949B7-21B3-43A7-9B3A-74D017E7440B}" type="slidenum">
              <a:rPr lang="tr-TR" smtClean="0"/>
              <a:pPr/>
              <a:t>12</a:t>
            </a:fld>
            <a:endParaRPr lang="tr-TR"/>
          </a:p>
        </p:txBody>
      </p:sp>
    </p:spTree>
    <p:extLst>
      <p:ext uri="{BB962C8B-B14F-4D97-AF65-F5344CB8AC3E}">
        <p14:creationId xmlns:p14="http://schemas.microsoft.com/office/powerpoint/2010/main" val="226838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D6EF58E-1EA1-4359-A197-EF14592EE81E}" type="slidenum">
              <a:rPr lang="en-US" sz="1400" smtClean="0"/>
              <a:pPr eaLnBrk="1" hangingPunct="1"/>
              <a:t>13</a:t>
            </a:fld>
            <a:endParaRPr lang="en-US" sz="1400" smtClean="0"/>
          </a:p>
        </p:txBody>
      </p:sp>
      <p:sp>
        <p:nvSpPr>
          <p:cNvPr id="5123" name="Rectangle 2"/>
          <p:cNvSpPr>
            <a:spLocks noGrp="1" noChangeArrowheads="1"/>
          </p:cNvSpPr>
          <p:nvPr>
            <p:ph type="title"/>
          </p:nvPr>
        </p:nvSpPr>
        <p:spPr/>
        <p:txBody>
          <a:bodyPr>
            <a:normAutofit/>
          </a:bodyPr>
          <a:lstStyle/>
          <a:p>
            <a:pPr algn="ctr" eaLnBrk="1" hangingPunct="1"/>
            <a:r>
              <a:rPr lang="en-US" b="1" dirty="0" smtClean="0"/>
              <a:t>The Stack ADT</a:t>
            </a:r>
          </a:p>
        </p:txBody>
      </p:sp>
      <p:sp>
        <p:nvSpPr>
          <p:cNvPr id="5124" name="Rectangle 3"/>
          <p:cNvSpPr>
            <a:spLocks noGrp="1" noChangeArrowheads="1"/>
          </p:cNvSpPr>
          <p:nvPr>
            <p:ph type="body" idx="1"/>
          </p:nvPr>
        </p:nvSpPr>
        <p:spPr/>
        <p:txBody>
          <a:bodyPr/>
          <a:lstStyle/>
          <a:p>
            <a:pPr eaLnBrk="1" hangingPunct="1"/>
            <a:r>
              <a:rPr lang="en-US" sz="2800" smtClean="0"/>
              <a:t>The </a:t>
            </a:r>
            <a:r>
              <a:rPr lang="en-US" sz="2800" smtClean="0">
                <a:solidFill>
                  <a:schemeClr val="tx2"/>
                </a:solidFill>
              </a:rPr>
              <a:t>Stack</a:t>
            </a:r>
            <a:r>
              <a:rPr lang="en-US" sz="2800" smtClean="0"/>
              <a:t> ADT stores arbitrary objects.</a:t>
            </a:r>
          </a:p>
          <a:p>
            <a:pPr eaLnBrk="1" hangingPunct="1"/>
            <a:r>
              <a:rPr lang="en-US" sz="2800" smtClean="0"/>
              <a:t>Insertions and deletions follow the </a:t>
            </a:r>
            <a:r>
              <a:rPr lang="en-US" sz="2800" i="1" smtClean="0"/>
              <a:t>last-in first-out</a:t>
            </a:r>
            <a:r>
              <a:rPr lang="en-US" sz="2800" smtClean="0"/>
              <a:t> (LIFO) scheme.</a:t>
            </a:r>
          </a:p>
          <a:p>
            <a:pPr eaLnBrk="1" hangingPunct="1">
              <a:buClr>
                <a:schemeClr val="tx1"/>
              </a:buClr>
            </a:pPr>
            <a:r>
              <a:rPr lang="en-US" sz="2800" smtClean="0"/>
              <a:t>It is like a stack of trays:</a:t>
            </a:r>
          </a:p>
          <a:p>
            <a:pPr lvl="1" eaLnBrk="1" hangingPunct="1">
              <a:buClr>
                <a:schemeClr val="tx1"/>
              </a:buClr>
            </a:pPr>
            <a:r>
              <a:rPr lang="en-US" smtClean="0"/>
              <a:t>Trays can be added to the top of the stack.</a:t>
            </a:r>
          </a:p>
          <a:p>
            <a:pPr lvl="1" eaLnBrk="1" hangingPunct="1">
              <a:buClr>
                <a:schemeClr val="tx1"/>
              </a:buClr>
            </a:pPr>
            <a:r>
              <a:rPr lang="en-US" smtClean="0"/>
              <a:t>Trays can be removed from the top of the stack.</a:t>
            </a:r>
            <a:endParaRPr lang="en-US" sz="2400" smtClean="0"/>
          </a:p>
          <a:p>
            <a:pPr eaLnBrk="1" hangingPunct="1"/>
            <a:r>
              <a:rPr lang="en-US" sz="2800" smtClean="0"/>
              <a:t>Main stack operations:</a:t>
            </a:r>
          </a:p>
          <a:p>
            <a:pPr lvl="1" eaLnBrk="1" hangingPunct="1"/>
            <a:r>
              <a:rPr lang="en-US" sz="2400" b="1" smtClean="0">
                <a:solidFill>
                  <a:schemeClr val="tx2"/>
                </a:solidFill>
              </a:rPr>
              <a:t>push</a:t>
            </a:r>
            <a:r>
              <a:rPr lang="en-US" sz="2400" smtClean="0"/>
              <a:t>(object o): inserts  element o</a:t>
            </a:r>
          </a:p>
          <a:p>
            <a:pPr lvl="1" eaLnBrk="1" hangingPunct="1"/>
            <a:r>
              <a:rPr lang="en-US" sz="2400" b="1" smtClean="0">
                <a:solidFill>
                  <a:schemeClr val="tx2"/>
                </a:solidFill>
              </a:rPr>
              <a:t>pop</a:t>
            </a:r>
            <a:r>
              <a:rPr lang="en-US" sz="2400" smtClean="0"/>
              <a:t>(): removes and returns the last inserted element</a:t>
            </a:r>
          </a:p>
          <a:p>
            <a:pPr eaLnBrk="1" hangingPunct="1"/>
            <a:endParaRPr lang="en-US" sz="2800" smtClean="0"/>
          </a:p>
        </p:txBody>
      </p:sp>
    </p:spTree>
    <p:extLst>
      <p:ext uri="{BB962C8B-B14F-4D97-AF65-F5344CB8AC3E}">
        <p14:creationId xmlns:p14="http://schemas.microsoft.com/office/powerpoint/2010/main" val="202128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A5A3B1B-0DB9-4523-9B60-F47225D00A6C}" type="slidenum">
              <a:rPr lang="en-US" sz="1400" smtClean="0"/>
              <a:pPr eaLnBrk="1" hangingPunct="1"/>
              <a:t>14</a:t>
            </a:fld>
            <a:endParaRPr lang="en-US" sz="1400" smtClean="0"/>
          </a:p>
        </p:txBody>
      </p:sp>
      <p:sp>
        <p:nvSpPr>
          <p:cNvPr id="6147" name="Line 2"/>
          <p:cNvSpPr>
            <a:spLocks noChangeShapeType="1"/>
          </p:cNvSpPr>
          <p:nvPr/>
        </p:nvSpPr>
        <p:spPr bwMode="auto">
          <a:xfrm>
            <a:off x="2209800" y="1601788"/>
            <a:ext cx="0" cy="3465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48" name="Line 3"/>
          <p:cNvSpPr>
            <a:spLocks noChangeShapeType="1"/>
          </p:cNvSpPr>
          <p:nvPr/>
        </p:nvSpPr>
        <p:spPr bwMode="auto">
          <a:xfrm>
            <a:off x="2209800" y="5067300"/>
            <a:ext cx="21637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49" name="Line 4"/>
          <p:cNvSpPr>
            <a:spLocks noChangeShapeType="1"/>
          </p:cNvSpPr>
          <p:nvPr/>
        </p:nvSpPr>
        <p:spPr bwMode="auto">
          <a:xfrm flipV="1">
            <a:off x="4373563" y="1601788"/>
            <a:ext cx="0" cy="3465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0" name="Line 5"/>
          <p:cNvSpPr>
            <a:spLocks noChangeShapeType="1"/>
          </p:cNvSpPr>
          <p:nvPr/>
        </p:nvSpPr>
        <p:spPr bwMode="auto">
          <a:xfrm>
            <a:off x="2209800" y="4251325"/>
            <a:ext cx="21637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1" name="Line 6"/>
          <p:cNvSpPr>
            <a:spLocks noChangeShapeType="1"/>
          </p:cNvSpPr>
          <p:nvPr/>
        </p:nvSpPr>
        <p:spPr bwMode="auto">
          <a:xfrm>
            <a:off x="2209800" y="3436938"/>
            <a:ext cx="21637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2" name="Line 7"/>
          <p:cNvSpPr>
            <a:spLocks noChangeShapeType="1"/>
          </p:cNvSpPr>
          <p:nvPr/>
        </p:nvSpPr>
        <p:spPr bwMode="auto">
          <a:xfrm>
            <a:off x="2209800" y="2620963"/>
            <a:ext cx="21637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3" name="Line 8"/>
          <p:cNvSpPr>
            <a:spLocks noChangeShapeType="1"/>
          </p:cNvSpPr>
          <p:nvPr/>
        </p:nvSpPr>
        <p:spPr bwMode="auto">
          <a:xfrm>
            <a:off x="2209800" y="4659313"/>
            <a:ext cx="21637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4" name="Line 9"/>
          <p:cNvSpPr>
            <a:spLocks noChangeShapeType="1"/>
          </p:cNvSpPr>
          <p:nvPr/>
        </p:nvSpPr>
        <p:spPr bwMode="auto">
          <a:xfrm>
            <a:off x="2209800" y="3844925"/>
            <a:ext cx="21637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5" name="Line 10"/>
          <p:cNvSpPr>
            <a:spLocks noChangeShapeType="1"/>
          </p:cNvSpPr>
          <p:nvPr/>
        </p:nvSpPr>
        <p:spPr bwMode="auto">
          <a:xfrm>
            <a:off x="2209800" y="3028950"/>
            <a:ext cx="21637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6" name="Freeform 11"/>
          <p:cNvSpPr>
            <a:spLocks/>
          </p:cNvSpPr>
          <p:nvPr/>
        </p:nvSpPr>
        <p:spPr bwMode="auto">
          <a:xfrm>
            <a:off x="2603500" y="990600"/>
            <a:ext cx="588963" cy="1222375"/>
          </a:xfrm>
          <a:custGeom>
            <a:avLst/>
            <a:gdLst>
              <a:gd name="T0" fmla="*/ 0 w 540"/>
              <a:gd name="T1" fmla="*/ 0 h 1080"/>
              <a:gd name="T2" fmla="*/ 392642 w 540"/>
              <a:gd name="T3" fmla="*/ 407458 h 1080"/>
              <a:gd name="T4" fmla="*/ 588963 w 540"/>
              <a:gd name="T5" fmla="*/ 1222375 h 1080"/>
              <a:gd name="T6" fmla="*/ 0 60000 65536"/>
              <a:gd name="T7" fmla="*/ 0 60000 65536"/>
              <a:gd name="T8" fmla="*/ 0 60000 65536"/>
              <a:gd name="T9" fmla="*/ 0 w 540"/>
              <a:gd name="T10" fmla="*/ 0 h 1080"/>
              <a:gd name="T11" fmla="*/ 540 w 540"/>
              <a:gd name="T12" fmla="*/ 1080 h 1080"/>
            </a:gdLst>
            <a:ahLst/>
            <a:cxnLst>
              <a:cxn ang="T6">
                <a:pos x="T0" y="T1"/>
              </a:cxn>
              <a:cxn ang="T7">
                <a:pos x="T2" y="T3"/>
              </a:cxn>
              <a:cxn ang="T8">
                <a:pos x="T4" y="T5"/>
              </a:cxn>
            </a:cxnLst>
            <a:rect l="T9" t="T10" r="T11" b="T12"/>
            <a:pathLst>
              <a:path w="540" h="1080">
                <a:moveTo>
                  <a:pt x="0" y="0"/>
                </a:moveTo>
                <a:cubicBezTo>
                  <a:pt x="135" y="90"/>
                  <a:pt x="270" y="180"/>
                  <a:pt x="360" y="360"/>
                </a:cubicBezTo>
                <a:cubicBezTo>
                  <a:pt x="450" y="540"/>
                  <a:pt x="510" y="960"/>
                  <a:pt x="540" y="1080"/>
                </a:cubicBezTo>
              </a:path>
            </a:pathLst>
          </a:custGeom>
          <a:noFill/>
          <a:ln w="3810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157" name="Freeform 12"/>
          <p:cNvSpPr>
            <a:spLocks/>
          </p:cNvSpPr>
          <p:nvPr/>
        </p:nvSpPr>
        <p:spPr bwMode="auto">
          <a:xfrm>
            <a:off x="3389313" y="990600"/>
            <a:ext cx="458787" cy="1222375"/>
          </a:xfrm>
          <a:custGeom>
            <a:avLst/>
            <a:gdLst>
              <a:gd name="T0" fmla="*/ 65541 w 420"/>
              <a:gd name="T1" fmla="*/ 1222375 h 1080"/>
              <a:gd name="T2" fmla="*/ 65541 w 420"/>
              <a:gd name="T3" fmla="*/ 407458 h 1080"/>
              <a:gd name="T4" fmla="*/ 458787 w 420"/>
              <a:gd name="T5" fmla="*/ 0 h 1080"/>
              <a:gd name="T6" fmla="*/ 0 60000 65536"/>
              <a:gd name="T7" fmla="*/ 0 60000 65536"/>
              <a:gd name="T8" fmla="*/ 0 60000 65536"/>
              <a:gd name="T9" fmla="*/ 0 w 420"/>
              <a:gd name="T10" fmla="*/ 0 h 1080"/>
              <a:gd name="T11" fmla="*/ 420 w 420"/>
              <a:gd name="T12" fmla="*/ 1080 h 1080"/>
            </a:gdLst>
            <a:ahLst/>
            <a:cxnLst>
              <a:cxn ang="T6">
                <a:pos x="T0" y="T1"/>
              </a:cxn>
              <a:cxn ang="T7">
                <a:pos x="T2" y="T3"/>
              </a:cxn>
              <a:cxn ang="T8">
                <a:pos x="T4" y="T5"/>
              </a:cxn>
            </a:cxnLst>
            <a:rect l="T9" t="T10" r="T11" b="T12"/>
            <a:pathLst>
              <a:path w="420" h="1080">
                <a:moveTo>
                  <a:pt x="60" y="1080"/>
                </a:moveTo>
                <a:cubicBezTo>
                  <a:pt x="30" y="810"/>
                  <a:pt x="0" y="540"/>
                  <a:pt x="60" y="360"/>
                </a:cubicBezTo>
                <a:cubicBezTo>
                  <a:pt x="120" y="180"/>
                  <a:pt x="270" y="90"/>
                  <a:pt x="420" y="0"/>
                </a:cubicBezTo>
              </a:path>
            </a:pathLst>
          </a:custGeom>
          <a:noFill/>
          <a:ln w="3810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158" name="Text Box 13"/>
          <p:cNvSpPr txBox="1">
            <a:spLocks noChangeArrowheads="1"/>
          </p:cNvSpPr>
          <p:nvPr/>
        </p:nvSpPr>
        <p:spPr bwMode="auto">
          <a:xfrm>
            <a:off x="6338888" y="2417763"/>
            <a:ext cx="196691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t>top</a:t>
            </a:r>
          </a:p>
        </p:txBody>
      </p:sp>
      <p:sp>
        <p:nvSpPr>
          <p:cNvPr id="6159" name="Line 14"/>
          <p:cNvSpPr>
            <a:spLocks noChangeShapeType="1"/>
          </p:cNvSpPr>
          <p:nvPr/>
        </p:nvSpPr>
        <p:spPr bwMode="auto">
          <a:xfrm rot="10800000">
            <a:off x="4373563" y="2825750"/>
            <a:ext cx="17684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6160" name="Text Box 17"/>
          <p:cNvSpPr txBox="1">
            <a:spLocks noChangeArrowheads="1"/>
          </p:cNvSpPr>
          <p:nvPr/>
        </p:nvSpPr>
        <p:spPr bwMode="auto">
          <a:xfrm>
            <a:off x="1295400" y="762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a:t>push</a:t>
            </a:r>
          </a:p>
        </p:txBody>
      </p:sp>
      <p:sp>
        <p:nvSpPr>
          <p:cNvPr id="6161" name="Text Box 18"/>
          <p:cNvSpPr txBox="1">
            <a:spLocks noChangeArrowheads="1"/>
          </p:cNvSpPr>
          <p:nvPr/>
        </p:nvSpPr>
        <p:spPr bwMode="auto">
          <a:xfrm>
            <a:off x="4267200" y="762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a:t>pop</a:t>
            </a:r>
          </a:p>
        </p:txBody>
      </p:sp>
      <p:sp>
        <p:nvSpPr>
          <p:cNvPr id="6162" name="Text Box 19"/>
          <p:cNvSpPr txBox="1">
            <a:spLocks noChangeArrowheads="1"/>
          </p:cNvSpPr>
          <p:nvPr/>
        </p:nvSpPr>
        <p:spPr bwMode="auto">
          <a:xfrm>
            <a:off x="1905000" y="54102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3200" b="1"/>
              <a:t>Stack</a:t>
            </a:r>
          </a:p>
        </p:txBody>
      </p:sp>
    </p:spTree>
    <p:extLst>
      <p:ext uri="{BB962C8B-B14F-4D97-AF65-F5344CB8AC3E}">
        <p14:creationId xmlns:p14="http://schemas.microsoft.com/office/powerpoint/2010/main" val="128027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9762D61-28FC-454A-ABD8-4A0F1C7F7D0A}" type="slidenum">
              <a:rPr lang="en-US" sz="1400" smtClean="0"/>
              <a:pPr eaLnBrk="1" hangingPunct="1"/>
              <a:t>15</a:t>
            </a:fld>
            <a:endParaRPr lang="en-US" sz="1400" smtClean="0"/>
          </a:p>
        </p:txBody>
      </p:sp>
      <p:sp>
        <p:nvSpPr>
          <p:cNvPr id="7171" name="Rectangle 2"/>
          <p:cNvSpPr>
            <a:spLocks noGrp="1" noChangeArrowheads="1"/>
          </p:cNvSpPr>
          <p:nvPr>
            <p:ph type="title"/>
          </p:nvPr>
        </p:nvSpPr>
        <p:spPr/>
        <p:txBody>
          <a:bodyPr>
            <a:normAutofit/>
          </a:bodyPr>
          <a:lstStyle/>
          <a:p>
            <a:pPr algn="ctr" eaLnBrk="1" hangingPunct="1"/>
            <a:r>
              <a:rPr lang="en-US" b="1" dirty="0" smtClean="0"/>
              <a:t>The Stack ADT</a:t>
            </a:r>
          </a:p>
        </p:txBody>
      </p:sp>
      <p:sp>
        <p:nvSpPr>
          <p:cNvPr id="7172" name="Rectangle 3"/>
          <p:cNvSpPr>
            <a:spLocks noGrp="1" noChangeArrowheads="1"/>
          </p:cNvSpPr>
          <p:nvPr>
            <p:ph type="body" idx="1"/>
          </p:nvPr>
        </p:nvSpPr>
        <p:spPr/>
        <p:txBody>
          <a:bodyPr/>
          <a:lstStyle/>
          <a:p>
            <a:pPr eaLnBrk="1" hangingPunct="1"/>
            <a:r>
              <a:rPr lang="en-US" smtClean="0"/>
              <a:t>Auxiliary stack operations:</a:t>
            </a:r>
          </a:p>
          <a:p>
            <a:pPr lvl="1" eaLnBrk="1" hangingPunct="1"/>
            <a:r>
              <a:rPr lang="en-US" b="1" smtClean="0">
                <a:solidFill>
                  <a:schemeClr val="tx2"/>
                </a:solidFill>
              </a:rPr>
              <a:t>top</a:t>
            </a:r>
            <a:r>
              <a:rPr lang="en-US" smtClean="0"/>
              <a:t>(): returns a reference to the last inserted element without removing it</a:t>
            </a:r>
          </a:p>
          <a:p>
            <a:pPr lvl="1" eaLnBrk="1" hangingPunct="1"/>
            <a:r>
              <a:rPr lang="en-US" b="1" smtClean="0">
                <a:solidFill>
                  <a:schemeClr val="tx2"/>
                </a:solidFill>
              </a:rPr>
              <a:t>size</a:t>
            </a:r>
            <a:r>
              <a:rPr lang="en-US" smtClean="0"/>
              <a:t>(): returns the number of elements stored</a:t>
            </a:r>
          </a:p>
          <a:p>
            <a:pPr lvl="1" eaLnBrk="1" hangingPunct="1"/>
            <a:r>
              <a:rPr lang="en-US" b="1" smtClean="0">
                <a:solidFill>
                  <a:schemeClr val="tx2"/>
                </a:solidFill>
              </a:rPr>
              <a:t>isEmpty</a:t>
            </a:r>
            <a:r>
              <a:rPr lang="en-US" smtClean="0"/>
              <a:t>(): returns a Boolean value indicating whether no elements are stored</a:t>
            </a:r>
          </a:p>
          <a:p>
            <a:pPr eaLnBrk="1" hangingPunct="1"/>
            <a:endParaRPr lang="en-US" smtClean="0"/>
          </a:p>
        </p:txBody>
      </p:sp>
    </p:spTree>
    <p:extLst>
      <p:ext uri="{BB962C8B-B14F-4D97-AF65-F5344CB8AC3E}">
        <p14:creationId xmlns:p14="http://schemas.microsoft.com/office/powerpoint/2010/main" val="167633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313989D-C64F-48D6-A30A-484E315D4305}" type="slidenum">
              <a:rPr lang="en-US" sz="1400" smtClean="0"/>
              <a:pPr eaLnBrk="1" hangingPunct="1"/>
              <a:t>16</a:t>
            </a:fld>
            <a:endParaRPr lang="en-US" sz="1400" smtClean="0"/>
          </a:p>
        </p:txBody>
      </p:sp>
      <p:sp>
        <p:nvSpPr>
          <p:cNvPr id="8195" name="Rectangle 2"/>
          <p:cNvSpPr>
            <a:spLocks noGrp="1" noChangeArrowheads="1"/>
          </p:cNvSpPr>
          <p:nvPr>
            <p:ph type="title"/>
          </p:nvPr>
        </p:nvSpPr>
        <p:spPr/>
        <p:txBody>
          <a:bodyPr>
            <a:normAutofit/>
          </a:bodyPr>
          <a:lstStyle/>
          <a:p>
            <a:pPr algn="ctr" eaLnBrk="1" hangingPunct="1"/>
            <a:r>
              <a:rPr lang="en-US" b="1" dirty="0" smtClean="0"/>
              <a:t>Exceptions</a:t>
            </a:r>
          </a:p>
        </p:txBody>
      </p:sp>
      <p:sp>
        <p:nvSpPr>
          <p:cNvPr id="8196" name="Rectangle 3"/>
          <p:cNvSpPr>
            <a:spLocks noGrp="1" noChangeArrowheads="1"/>
          </p:cNvSpPr>
          <p:nvPr>
            <p:ph type="body" idx="1"/>
          </p:nvPr>
        </p:nvSpPr>
        <p:spPr/>
        <p:txBody>
          <a:bodyPr/>
          <a:lstStyle/>
          <a:p>
            <a:pPr eaLnBrk="1" hangingPunct="1">
              <a:lnSpc>
                <a:spcPct val="90000"/>
              </a:lnSpc>
            </a:pPr>
            <a:r>
              <a:rPr lang="en-US" smtClean="0"/>
              <a:t>Attempting the execution of an operation of ADT may sometimes cause an error condition, called an exception</a:t>
            </a:r>
          </a:p>
          <a:p>
            <a:pPr eaLnBrk="1" hangingPunct="1">
              <a:lnSpc>
                <a:spcPct val="90000"/>
              </a:lnSpc>
            </a:pPr>
            <a:r>
              <a:rPr lang="en-US" smtClean="0"/>
              <a:t>Exceptions are said to be “thrown” by an operation that cannot be executed</a:t>
            </a:r>
          </a:p>
          <a:p>
            <a:pPr eaLnBrk="1" hangingPunct="1">
              <a:lnSpc>
                <a:spcPct val="90000"/>
              </a:lnSpc>
            </a:pPr>
            <a:r>
              <a:rPr lang="en-US" smtClean="0"/>
              <a:t>In the </a:t>
            </a:r>
            <a:r>
              <a:rPr lang="en-US" smtClean="0">
                <a:solidFill>
                  <a:schemeClr val="tx2"/>
                </a:solidFill>
              </a:rPr>
              <a:t>Stack</a:t>
            </a:r>
            <a:r>
              <a:rPr lang="en-US" smtClean="0"/>
              <a:t> ADT, operations </a:t>
            </a:r>
            <a:r>
              <a:rPr lang="en-US" smtClean="0">
                <a:solidFill>
                  <a:schemeClr val="tx2"/>
                </a:solidFill>
              </a:rPr>
              <a:t>pop</a:t>
            </a:r>
            <a:r>
              <a:rPr lang="en-US" smtClean="0"/>
              <a:t> and </a:t>
            </a:r>
            <a:r>
              <a:rPr lang="en-US" smtClean="0">
                <a:solidFill>
                  <a:schemeClr val="tx2"/>
                </a:solidFill>
              </a:rPr>
              <a:t>top</a:t>
            </a:r>
            <a:r>
              <a:rPr lang="en-US" smtClean="0"/>
              <a:t> cannot be performed if the stack is empty</a:t>
            </a:r>
          </a:p>
          <a:p>
            <a:pPr eaLnBrk="1" hangingPunct="1">
              <a:lnSpc>
                <a:spcPct val="90000"/>
              </a:lnSpc>
            </a:pPr>
            <a:r>
              <a:rPr lang="en-US" smtClean="0"/>
              <a:t>Attempting the execution of </a:t>
            </a:r>
            <a:r>
              <a:rPr lang="en-US" smtClean="0">
                <a:solidFill>
                  <a:schemeClr val="tx2"/>
                </a:solidFill>
              </a:rPr>
              <a:t>pop</a:t>
            </a:r>
            <a:r>
              <a:rPr lang="en-US" smtClean="0"/>
              <a:t> or </a:t>
            </a:r>
            <a:r>
              <a:rPr lang="en-US" smtClean="0">
                <a:solidFill>
                  <a:schemeClr val="tx2"/>
                </a:solidFill>
              </a:rPr>
              <a:t>top</a:t>
            </a:r>
            <a:r>
              <a:rPr lang="en-US" smtClean="0"/>
              <a:t> on an empty stack throws an EmptyStackException.</a:t>
            </a:r>
          </a:p>
        </p:txBody>
      </p:sp>
    </p:spTree>
    <p:extLst>
      <p:ext uri="{BB962C8B-B14F-4D97-AF65-F5344CB8AC3E}">
        <p14:creationId xmlns:p14="http://schemas.microsoft.com/office/powerpoint/2010/main" val="422130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16B54D5-F020-4233-91E2-F1933E51FE3D}" type="slidenum">
              <a:rPr lang="en-US" sz="1400" smtClean="0"/>
              <a:pPr eaLnBrk="1" hangingPunct="1"/>
              <a:t>17</a:t>
            </a:fld>
            <a:endParaRPr lang="en-US" sz="1400" smtClean="0"/>
          </a:p>
        </p:txBody>
      </p:sp>
      <p:sp>
        <p:nvSpPr>
          <p:cNvPr id="9219" name="Rectangle 2"/>
          <p:cNvSpPr>
            <a:spLocks noGrp="1" noChangeArrowheads="1"/>
          </p:cNvSpPr>
          <p:nvPr>
            <p:ph type="title"/>
          </p:nvPr>
        </p:nvSpPr>
        <p:spPr/>
        <p:txBody>
          <a:bodyPr>
            <a:normAutofit/>
          </a:bodyPr>
          <a:lstStyle/>
          <a:p>
            <a:pPr algn="ctr" eaLnBrk="1" hangingPunct="1"/>
            <a:r>
              <a:rPr lang="en-US" b="1" dirty="0" smtClean="0"/>
              <a:t>Applications of Stacks</a:t>
            </a:r>
          </a:p>
        </p:txBody>
      </p:sp>
      <p:sp>
        <p:nvSpPr>
          <p:cNvPr id="9220" name="Rectangle 3"/>
          <p:cNvSpPr>
            <a:spLocks noGrp="1" noChangeArrowheads="1"/>
          </p:cNvSpPr>
          <p:nvPr>
            <p:ph type="body" idx="1"/>
          </p:nvPr>
        </p:nvSpPr>
        <p:spPr/>
        <p:txBody>
          <a:bodyPr/>
          <a:lstStyle/>
          <a:p>
            <a:pPr eaLnBrk="1" hangingPunct="1"/>
            <a:r>
              <a:rPr lang="en-US" smtClean="0"/>
              <a:t>Direct applications</a:t>
            </a:r>
          </a:p>
          <a:p>
            <a:pPr lvl="1" eaLnBrk="1" hangingPunct="1"/>
            <a:r>
              <a:rPr lang="en-US" smtClean="0"/>
              <a:t>Page-visited history in a Web browser</a:t>
            </a:r>
          </a:p>
          <a:p>
            <a:pPr lvl="1" eaLnBrk="1" hangingPunct="1"/>
            <a:r>
              <a:rPr lang="en-US" smtClean="0"/>
              <a:t>Undo sequence in a text editor</a:t>
            </a:r>
          </a:p>
          <a:p>
            <a:pPr lvl="1" eaLnBrk="1" hangingPunct="1"/>
            <a:r>
              <a:rPr lang="en-US" smtClean="0"/>
              <a:t>Saving local variables when one function calls another, and this one calls another, and so on.</a:t>
            </a:r>
          </a:p>
          <a:p>
            <a:pPr eaLnBrk="1" hangingPunct="1"/>
            <a:r>
              <a:rPr lang="en-US" smtClean="0"/>
              <a:t>Indirect applications</a:t>
            </a:r>
          </a:p>
          <a:p>
            <a:pPr lvl="1" eaLnBrk="1" hangingPunct="1"/>
            <a:r>
              <a:rPr lang="en-US" smtClean="0"/>
              <a:t>Auxiliary data structure for algorithms</a:t>
            </a:r>
          </a:p>
          <a:p>
            <a:pPr lvl="1" eaLnBrk="1" hangingPunct="1"/>
            <a:r>
              <a:rPr lang="en-US" smtClean="0"/>
              <a:t>Component of other data structures</a:t>
            </a:r>
          </a:p>
        </p:txBody>
      </p:sp>
    </p:spTree>
    <p:extLst>
      <p:ext uri="{BB962C8B-B14F-4D97-AF65-F5344CB8AC3E}">
        <p14:creationId xmlns:p14="http://schemas.microsoft.com/office/powerpoint/2010/main" val="2879821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C3F4BBD-B44B-49F5-B7F8-B7919CE921A4}" type="slidenum">
              <a:rPr lang="en-US" sz="1400" smtClean="0"/>
              <a:pPr eaLnBrk="1" hangingPunct="1"/>
              <a:t>18</a:t>
            </a:fld>
            <a:endParaRPr lang="en-US" sz="1400" smtClean="0"/>
          </a:p>
        </p:txBody>
      </p:sp>
      <p:sp>
        <p:nvSpPr>
          <p:cNvPr id="10243" name="Rectangle 2"/>
          <p:cNvSpPr>
            <a:spLocks noGrp="1" noChangeArrowheads="1"/>
          </p:cNvSpPr>
          <p:nvPr>
            <p:ph type="title"/>
          </p:nvPr>
        </p:nvSpPr>
        <p:spPr/>
        <p:txBody>
          <a:bodyPr>
            <a:normAutofit/>
          </a:bodyPr>
          <a:lstStyle/>
          <a:p>
            <a:pPr algn="ctr" eaLnBrk="1" hangingPunct="1"/>
            <a:r>
              <a:rPr lang="en-US" b="1" dirty="0" smtClean="0"/>
              <a:t>Stacks and Computer Languages</a:t>
            </a:r>
          </a:p>
        </p:txBody>
      </p:sp>
      <p:sp>
        <p:nvSpPr>
          <p:cNvPr id="10244" name="Rectangle 3"/>
          <p:cNvSpPr>
            <a:spLocks noGrp="1" noChangeArrowheads="1"/>
          </p:cNvSpPr>
          <p:nvPr>
            <p:ph type="body" idx="1"/>
          </p:nvPr>
        </p:nvSpPr>
        <p:spPr/>
        <p:txBody>
          <a:bodyPr>
            <a:normAutofit lnSpcReduction="10000"/>
          </a:bodyPr>
          <a:lstStyle/>
          <a:p>
            <a:pPr marL="609600" indent="-609600" eaLnBrk="1" hangingPunct="1">
              <a:lnSpc>
                <a:spcPct val="90000"/>
              </a:lnSpc>
            </a:pPr>
            <a:r>
              <a:rPr lang="en-US" sz="2400" smtClean="0"/>
              <a:t>A stack can be used to check for unbalanced symbols (e.g. matching parentheses)</a:t>
            </a:r>
          </a:p>
          <a:p>
            <a:pPr marL="609600" indent="-609600" eaLnBrk="1" hangingPunct="1">
              <a:lnSpc>
                <a:spcPct val="90000"/>
              </a:lnSpc>
            </a:pPr>
            <a:r>
              <a:rPr lang="en-US" sz="2400" u="sng" smtClean="0"/>
              <a:t>Algorithm</a:t>
            </a:r>
          </a:p>
          <a:p>
            <a:pPr marL="990600" lvl="1" indent="-533400" eaLnBrk="1" hangingPunct="1">
              <a:lnSpc>
                <a:spcPct val="90000"/>
              </a:lnSpc>
              <a:buFontTx/>
              <a:buAutoNum type="arabicPeriod"/>
            </a:pPr>
            <a:r>
              <a:rPr lang="en-US" sz="2000" smtClean="0">
                <a:latin typeface="Courier New" pitchFamily="49" charset="0"/>
              </a:rPr>
              <a:t>Make an empty stack.</a:t>
            </a:r>
          </a:p>
          <a:p>
            <a:pPr marL="990600" lvl="1" indent="-533400" eaLnBrk="1" hangingPunct="1">
              <a:lnSpc>
                <a:spcPct val="90000"/>
              </a:lnSpc>
              <a:buFontTx/>
              <a:buAutoNum type="arabicPeriod"/>
            </a:pPr>
            <a:r>
              <a:rPr lang="en-US" sz="2000" smtClean="0">
                <a:latin typeface="Courier New" pitchFamily="49" charset="0"/>
              </a:rPr>
              <a:t>Read symbols until the end of file.</a:t>
            </a:r>
          </a:p>
          <a:p>
            <a:pPr marL="1371600" lvl="2" indent="-457200" eaLnBrk="1" hangingPunct="1">
              <a:lnSpc>
                <a:spcPct val="90000"/>
              </a:lnSpc>
              <a:buFontTx/>
              <a:buAutoNum type="alphaLcPeriod"/>
            </a:pPr>
            <a:r>
              <a:rPr lang="en-US" sz="2000" smtClean="0">
                <a:latin typeface="Courier New" pitchFamily="49" charset="0"/>
              </a:rPr>
              <a:t>If the token is an opening symbol, push it onto the stack.</a:t>
            </a:r>
          </a:p>
          <a:p>
            <a:pPr marL="1371600" lvl="2" indent="-457200" eaLnBrk="1" hangingPunct="1">
              <a:lnSpc>
                <a:spcPct val="90000"/>
              </a:lnSpc>
              <a:buFontTx/>
              <a:buAutoNum type="alphaLcPeriod"/>
            </a:pPr>
            <a:r>
              <a:rPr lang="en-US" sz="2000" smtClean="0">
                <a:latin typeface="Courier New" pitchFamily="49" charset="0"/>
              </a:rPr>
              <a:t>If it is a closing symbol and the stack is empty, report an error.</a:t>
            </a:r>
          </a:p>
          <a:p>
            <a:pPr marL="1371600" lvl="2" indent="-457200" eaLnBrk="1" hangingPunct="1">
              <a:lnSpc>
                <a:spcPct val="90000"/>
              </a:lnSpc>
              <a:buFontTx/>
              <a:buAutoNum type="alphaLcPeriod"/>
            </a:pPr>
            <a:r>
              <a:rPr lang="en-US" sz="2000" smtClean="0">
                <a:latin typeface="Courier New" pitchFamily="49" charset="0"/>
              </a:rPr>
              <a:t>Otherwise, pop the stack. If the symbol popped is not the corresponding opening symbol, report an error.</a:t>
            </a:r>
          </a:p>
          <a:p>
            <a:pPr marL="990600" lvl="1" indent="-533400" eaLnBrk="1" hangingPunct="1">
              <a:lnSpc>
                <a:spcPct val="90000"/>
              </a:lnSpc>
              <a:buFontTx/>
              <a:buAutoNum type="arabicPeriod"/>
            </a:pPr>
            <a:r>
              <a:rPr lang="en-US" sz="2000" smtClean="0">
                <a:latin typeface="Courier New" pitchFamily="49" charset="0"/>
              </a:rPr>
              <a:t>At the end of the file, if the stack is not empty, report an error.</a:t>
            </a:r>
          </a:p>
        </p:txBody>
      </p:sp>
    </p:spTree>
    <p:extLst>
      <p:ext uri="{BB962C8B-B14F-4D97-AF65-F5344CB8AC3E}">
        <p14:creationId xmlns:p14="http://schemas.microsoft.com/office/powerpoint/2010/main" val="139084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C172081-6240-42F8-88DF-EC991831CA3A}" type="slidenum">
              <a:rPr lang="en-US" sz="1400" smtClean="0"/>
              <a:pPr eaLnBrk="1" hangingPunct="1"/>
              <a:t>19</a:t>
            </a:fld>
            <a:endParaRPr lang="en-US" sz="1400" smtClean="0"/>
          </a:p>
        </p:txBody>
      </p:sp>
      <p:grpSp>
        <p:nvGrpSpPr>
          <p:cNvPr id="11267" name="Group 2"/>
          <p:cNvGrpSpPr>
            <a:grpSpLocks/>
          </p:cNvGrpSpPr>
          <p:nvPr/>
        </p:nvGrpSpPr>
        <p:grpSpPr bwMode="auto">
          <a:xfrm>
            <a:off x="7162800" y="1600200"/>
            <a:ext cx="1676400" cy="4495800"/>
            <a:chOff x="4512" y="864"/>
            <a:chExt cx="912" cy="3024"/>
          </a:xfrm>
        </p:grpSpPr>
        <p:sp>
          <p:nvSpPr>
            <p:cNvPr id="11278" name="Rectangle 3"/>
            <p:cNvSpPr>
              <a:spLocks noChangeArrowheads="1"/>
            </p:cNvSpPr>
            <p:nvPr/>
          </p:nvSpPr>
          <p:spPr bwMode="auto">
            <a:xfrm>
              <a:off x="4512" y="864"/>
              <a:ext cx="912" cy="302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tr-TR">
                <a:latin typeface="Tahoma" pitchFamily="34" charset="0"/>
              </a:endParaRPr>
            </a:p>
          </p:txBody>
        </p:sp>
        <p:sp>
          <p:nvSpPr>
            <p:cNvPr id="11279" name="Line 4"/>
            <p:cNvSpPr>
              <a:spLocks noChangeShapeType="1"/>
            </p:cNvSpPr>
            <p:nvPr/>
          </p:nvSpPr>
          <p:spPr bwMode="auto">
            <a:xfrm>
              <a:off x="4512" y="864"/>
              <a:ext cx="0" cy="30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1280" name="Line 5"/>
            <p:cNvSpPr>
              <a:spLocks noChangeShapeType="1"/>
            </p:cNvSpPr>
            <p:nvPr/>
          </p:nvSpPr>
          <p:spPr bwMode="auto">
            <a:xfrm>
              <a:off x="5424" y="864"/>
              <a:ext cx="0" cy="30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11281" name="Line 6"/>
            <p:cNvSpPr>
              <a:spLocks noChangeShapeType="1"/>
            </p:cNvSpPr>
            <p:nvPr/>
          </p:nvSpPr>
          <p:spPr bwMode="auto">
            <a:xfrm>
              <a:off x="4512" y="3876"/>
              <a:ext cx="9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tr-TR"/>
            </a:p>
          </p:txBody>
        </p:sp>
      </p:grpSp>
      <p:sp>
        <p:nvSpPr>
          <p:cNvPr id="11268" name="Rectangle 7"/>
          <p:cNvSpPr>
            <a:spLocks noGrp="1" noChangeArrowheads="1"/>
          </p:cNvSpPr>
          <p:nvPr>
            <p:ph type="title"/>
          </p:nvPr>
        </p:nvSpPr>
        <p:spPr/>
        <p:txBody>
          <a:bodyPr/>
          <a:lstStyle/>
          <a:p>
            <a:pPr algn="ctr" eaLnBrk="1" hangingPunct="1"/>
            <a:r>
              <a:rPr lang="en-US" b="1" dirty="0" smtClean="0"/>
              <a:t>C++ Run-time Stack</a:t>
            </a:r>
          </a:p>
        </p:txBody>
      </p:sp>
      <p:sp>
        <p:nvSpPr>
          <p:cNvPr id="11269" name="Rectangle 8"/>
          <p:cNvSpPr>
            <a:spLocks noGrp="1" noChangeArrowheads="1"/>
          </p:cNvSpPr>
          <p:nvPr>
            <p:ph type="body" idx="1"/>
          </p:nvPr>
        </p:nvSpPr>
        <p:spPr>
          <a:xfrm>
            <a:off x="533400" y="1627188"/>
            <a:ext cx="4800600" cy="4392612"/>
          </a:xfrm>
        </p:spPr>
        <p:txBody>
          <a:bodyPr>
            <a:normAutofit fontScale="92500"/>
          </a:bodyPr>
          <a:lstStyle/>
          <a:p>
            <a:pPr eaLnBrk="1" hangingPunct="1">
              <a:lnSpc>
                <a:spcPct val="90000"/>
              </a:lnSpc>
            </a:pPr>
            <a:r>
              <a:rPr lang="en-US" sz="2400" dirty="0" smtClean="0"/>
              <a:t>The C++ run-time system keeps track of the chain of active functions with a stack</a:t>
            </a:r>
          </a:p>
          <a:p>
            <a:pPr eaLnBrk="1" hangingPunct="1">
              <a:lnSpc>
                <a:spcPct val="90000"/>
              </a:lnSpc>
            </a:pPr>
            <a:r>
              <a:rPr lang="en-US" sz="2400" dirty="0" smtClean="0"/>
              <a:t>When a function is called, the run-time system pushes on the stack a frame containing</a:t>
            </a:r>
          </a:p>
          <a:p>
            <a:pPr lvl="1" eaLnBrk="1" hangingPunct="1">
              <a:lnSpc>
                <a:spcPct val="90000"/>
              </a:lnSpc>
            </a:pPr>
            <a:r>
              <a:rPr lang="en-US" sz="2400" dirty="0" smtClean="0"/>
              <a:t>Local variables and return value</a:t>
            </a:r>
          </a:p>
          <a:p>
            <a:pPr lvl="1" eaLnBrk="1" hangingPunct="1">
              <a:lnSpc>
                <a:spcPct val="90000"/>
              </a:lnSpc>
            </a:pPr>
            <a:r>
              <a:rPr lang="en-US" sz="2400" dirty="0" smtClean="0"/>
              <a:t>Program counter, keeping track of the statement being executed </a:t>
            </a:r>
          </a:p>
          <a:p>
            <a:pPr eaLnBrk="1" hangingPunct="1">
              <a:lnSpc>
                <a:spcPct val="90000"/>
              </a:lnSpc>
            </a:pPr>
            <a:r>
              <a:rPr lang="en-US" sz="2400" dirty="0" smtClean="0"/>
              <a:t>When a function returns, its frame is popped from the stack and control is passed to the method on top of the stack</a:t>
            </a:r>
          </a:p>
        </p:txBody>
      </p:sp>
      <p:sp>
        <p:nvSpPr>
          <p:cNvPr id="11270" name="Rectangle 9"/>
          <p:cNvSpPr>
            <a:spLocks noChangeArrowheads="1"/>
          </p:cNvSpPr>
          <p:nvPr/>
        </p:nvSpPr>
        <p:spPr bwMode="auto">
          <a:xfrm>
            <a:off x="8220075" y="3565525"/>
            <a:ext cx="7938"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1271" name="Freeform 10"/>
          <p:cNvSpPr>
            <a:spLocks/>
          </p:cNvSpPr>
          <p:nvPr/>
        </p:nvSpPr>
        <p:spPr bwMode="auto">
          <a:xfrm>
            <a:off x="8277225" y="4351338"/>
            <a:ext cx="7938" cy="9525"/>
          </a:xfrm>
          <a:custGeom>
            <a:avLst/>
            <a:gdLst>
              <a:gd name="T0" fmla="*/ 7938 w 5"/>
              <a:gd name="T1" fmla="*/ 0 h 6"/>
              <a:gd name="T2" fmla="*/ 7938 w 5"/>
              <a:gd name="T3" fmla="*/ 0 h 6"/>
              <a:gd name="T4" fmla="*/ 0 w 5"/>
              <a:gd name="T5" fmla="*/ 9525 h 6"/>
              <a:gd name="T6" fmla="*/ 0 w 5"/>
              <a:gd name="T7" fmla="*/ 9525 h 6"/>
              <a:gd name="T8" fmla="*/ 7938 w 5"/>
              <a:gd name="T9" fmla="*/ 0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5" y="0"/>
                </a:moveTo>
                <a:lnTo>
                  <a:pt x="5" y="0"/>
                </a:lnTo>
                <a:lnTo>
                  <a:pt x="0" y="6"/>
                </a:lnTo>
                <a:lnTo>
                  <a:pt x="5"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1272" name="Rectangle 11"/>
          <p:cNvSpPr>
            <a:spLocks noChangeArrowheads="1"/>
          </p:cNvSpPr>
          <p:nvPr/>
        </p:nvSpPr>
        <p:spPr bwMode="auto">
          <a:xfrm>
            <a:off x="8220075" y="1625600"/>
            <a:ext cx="7938" cy="15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1273" name="Rectangle 12"/>
          <p:cNvSpPr>
            <a:spLocks noChangeArrowheads="1"/>
          </p:cNvSpPr>
          <p:nvPr/>
        </p:nvSpPr>
        <p:spPr bwMode="auto">
          <a:xfrm>
            <a:off x="8220075" y="2281238"/>
            <a:ext cx="7938"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1274" name="Text Box 13"/>
          <p:cNvSpPr txBox="1">
            <a:spLocks noChangeArrowheads="1"/>
          </p:cNvSpPr>
          <p:nvPr/>
        </p:nvSpPr>
        <p:spPr bwMode="auto">
          <a:xfrm>
            <a:off x="5334000" y="1600200"/>
            <a:ext cx="19050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28600" eaLnBrk="0" hangingPunct="0">
              <a:tabLst>
                <a:tab pos="228600" algn="l"/>
              </a:tabLst>
              <a:defRPr sz="2400">
                <a:solidFill>
                  <a:schemeClr val="tx1"/>
                </a:solidFill>
                <a:latin typeface="Times New Roman" pitchFamily="18" charset="0"/>
              </a:defRPr>
            </a:lvl1pPr>
            <a:lvl2pPr marL="742950" indent="-285750" defTabSz="228600" eaLnBrk="0" hangingPunct="0">
              <a:tabLst>
                <a:tab pos="228600" algn="l"/>
              </a:tabLst>
              <a:defRPr sz="2400">
                <a:solidFill>
                  <a:schemeClr val="tx1"/>
                </a:solidFill>
                <a:latin typeface="Times New Roman" pitchFamily="18" charset="0"/>
              </a:defRPr>
            </a:lvl2pPr>
            <a:lvl3pPr marL="1143000" indent="-228600" defTabSz="228600" eaLnBrk="0" hangingPunct="0">
              <a:tabLst>
                <a:tab pos="228600" algn="l"/>
              </a:tabLst>
              <a:defRPr sz="2400">
                <a:solidFill>
                  <a:schemeClr val="tx1"/>
                </a:solidFill>
                <a:latin typeface="Times New Roman" pitchFamily="18" charset="0"/>
              </a:defRPr>
            </a:lvl3pPr>
            <a:lvl4pPr marL="1600200" indent="-228600" defTabSz="228600" eaLnBrk="0" hangingPunct="0">
              <a:tabLst>
                <a:tab pos="228600" algn="l"/>
              </a:tabLst>
              <a:defRPr sz="2400">
                <a:solidFill>
                  <a:schemeClr val="tx1"/>
                </a:solidFill>
                <a:latin typeface="Times New Roman" pitchFamily="18" charset="0"/>
              </a:defRPr>
            </a:lvl4pPr>
            <a:lvl5pPr marL="2057400" indent="-228600" defTabSz="228600" eaLnBrk="0" hangingPunct="0">
              <a:tabLst>
                <a:tab pos="228600" algn="l"/>
              </a:tabLst>
              <a:defRPr sz="2400">
                <a:solidFill>
                  <a:schemeClr val="tx1"/>
                </a:solidFill>
                <a:latin typeface="Times New Roman" pitchFamily="18" charset="0"/>
              </a:defRPr>
            </a:lvl5pPr>
            <a:lvl6pPr marL="2514600" indent="-228600" defTabSz="228600" eaLnBrk="0" fontAlgn="base" hangingPunct="0">
              <a:spcBef>
                <a:spcPct val="0"/>
              </a:spcBef>
              <a:spcAft>
                <a:spcPct val="0"/>
              </a:spcAft>
              <a:tabLst>
                <a:tab pos="228600" algn="l"/>
              </a:tabLst>
              <a:defRPr sz="2400">
                <a:solidFill>
                  <a:schemeClr val="tx1"/>
                </a:solidFill>
                <a:latin typeface="Times New Roman" pitchFamily="18" charset="0"/>
              </a:defRPr>
            </a:lvl6pPr>
            <a:lvl7pPr marL="2971800" indent="-228600" defTabSz="228600" eaLnBrk="0" fontAlgn="base" hangingPunct="0">
              <a:spcBef>
                <a:spcPct val="0"/>
              </a:spcBef>
              <a:spcAft>
                <a:spcPct val="0"/>
              </a:spcAft>
              <a:tabLst>
                <a:tab pos="228600" algn="l"/>
              </a:tabLst>
              <a:defRPr sz="2400">
                <a:solidFill>
                  <a:schemeClr val="tx1"/>
                </a:solidFill>
                <a:latin typeface="Times New Roman" pitchFamily="18" charset="0"/>
              </a:defRPr>
            </a:lvl7pPr>
            <a:lvl8pPr marL="3429000" indent="-228600" defTabSz="228600" eaLnBrk="0" fontAlgn="base" hangingPunct="0">
              <a:spcBef>
                <a:spcPct val="0"/>
              </a:spcBef>
              <a:spcAft>
                <a:spcPct val="0"/>
              </a:spcAft>
              <a:tabLst>
                <a:tab pos="228600" algn="l"/>
              </a:tabLst>
              <a:defRPr sz="2400">
                <a:solidFill>
                  <a:schemeClr val="tx1"/>
                </a:solidFill>
                <a:latin typeface="Times New Roman" pitchFamily="18" charset="0"/>
              </a:defRPr>
            </a:lvl8pPr>
            <a:lvl9pPr marL="3886200" indent="-228600" defTabSz="228600" eaLnBrk="0" fontAlgn="base" hangingPunct="0">
              <a:spcBef>
                <a:spcPct val="0"/>
              </a:spcBef>
              <a:spcAft>
                <a:spcPct val="0"/>
              </a:spcAft>
              <a:tabLst>
                <a:tab pos="228600" algn="l"/>
              </a:tabLst>
              <a:defRPr sz="2400">
                <a:solidFill>
                  <a:schemeClr val="tx1"/>
                </a:solidFill>
                <a:latin typeface="Times New Roman" pitchFamily="18" charset="0"/>
              </a:defRPr>
            </a:lvl9pPr>
          </a:lstStyle>
          <a:p>
            <a:pPr eaLnBrk="1" hangingPunct="1">
              <a:spcBef>
                <a:spcPct val="50000"/>
              </a:spcBef>
            </a:pPr>
            <a:r>
              <a:rPr lang="en-US" sz="2200" dirty="0">
                <a:solidFill>
                  <a:schemeClr val="tx2"/>
                </a:solidFill>
                <a:latin typeface="Arial" pitchFamily="34" charset="0"/>
              </a:rPr>
              <a:t>main</a:t>
            </a:r>
            <a:r>
              <a:rPr lang="en-US" sz="2200" dirty="0">
                <a:solidFill>
                  <a:schemeClr val="accent2"/>
                </a:solidFill>
                <a:latin typeface="Arial" pitchFamily="34" charset="0"/>
              </a:rPr>
              <a:t>() {</a:t>
            </a:r>
            <a:br>
              <a:rPr lang="en-US" sz="2200" dirty="0">
                <a:solidFill>
                  <a:schemeClr val="accent2"/>
                </a:solidFill>
                <a:latin typeface="Arial" pitchFamily="34" charset="0"/>
              </a:rPr>
            </a:br>
            <a:r>
              <a:rPr lang="en-US" sz="2200" dirty="0">
                <a:solidFill>
                  <a:schemeClr val="accent2"/>
                </a:solidFill>
                <a:latin typeface="Arial" pitchFamily="34" charset="0"/>
              </a:rPr>
              <a:t>	</a:t>
            </a:r>
            <a:r>
              <a:rPr lang="en-US" sz="2200" dirty="0" err="1">
                <a:solidFill>
                  <a:schemeClr val="accent2"/>
                </a:solidFill>
                <a:latin typeface="Arial" pitchFamily="34" charset="0"/>
              </a:rPr>
              <a:t>int</a:t>
            </a:r>
            <a:r>
              <a:rPr lang="en-US" sz="2200" dirty="0">
                <a:solidFill>
                  <a:schemeClr val="accent2"/>
                </a:solidFill>
                <a:latin typeface="Arial" pitchFamily="34" charset="0"/>
              </a:rPr>
              <a:t> </a:t>
            </a:r>
            <a:r>
              <a:rPr lang="en-US" sz="2200" dirty="0" err="1">
                <a:solidFill>
                  <a:schemeClr val="accent2"/>
                </a:solidFill>
                <a:latin typeface="Arial" pitchFamily="34" charset="0"/>
              </a:rPr>
              <a:t>i</a:t>
            </a:r>
            <a:r>
              <a:rPr lang="en-US" sz="2200" dirty="0">
                <a:solidFill>
                  <a:schemeClr val="accent2"/>
                </a:solidFill>
                <a:latin typeface="Arial" pitchFamily="34" charset="0"/>
              </a:rPr>
              <a:t> = 5;</a:t>
            </a:r>
            <a:br>
              <a:rPr lang="en-US" sz="2200" dirty="0">
                <a:solidFill>
                  <a:schemeClr val="accent2"/>
                </a:solidFill>
                <a:latin typeface="Arial" pitchFamily="34" charset="0"/>
              </a:rPr>
            </a:br>
            <a:r>
              <a:rPr lang="en-US" sz="2200" dirty="0">
                <a:solidFill>
                  <a:schemeClr val="accent2"/>
                </a:solidFill>
                <a:latin typeface="Arial" pitchFamily="34" charset="0"/>
              </a:rPr>
              <a:t>	foo(</a:t>
            </a:r>
            <a:r>
              <a:rPr lang="en-US" sz="2200" dirty="0" err="1">
                <a:solidFill>
                  <a:schemeClr val="accent2"/>
                </a:solidFill>
                <a:latin typeface="Arial" pitchFamily="34" charset="0"/>
              </a:rPr>
              <a:t>i</a:t>
            </a:r>
            <a:r>
              <a:rPr lang="en-US" sz="2200" dirty="0">
                <a:solidFill>
                  <a:schemeClr val="accent2"/>
                </a:solidFill>
                <a:latin typeface="Arial" pitchFamily="34" charset="0"/>
              </a:rPr>
              <a:t>);</a:t>
            </a:r>
            <a:br>
              <a:rPr lang="en-US" sz="2200" dirty="0">
                <a:solidFill>
                  <a:schemeClr val="accent2"/>
                </a:solidFill>
                <a:latin typeface="Arial" pitchFamily="34" charset="0"/>
              </a:rPr>
            </a:br>
            <a:r>
              <a:rPr lang="en-US" sz="2200" dirty="0">
                <a:solidFill>
                  <a:schemeClr val="accent2"/>
                </a:solidFill>
                <a:latin typeface="Arial" pitchFamily="34" charset="0"/>
              </a:rPr>
              <a:t>	}</a:t>
            </a:r>
          </a:p>
          <a:p>
            <a:pPr eaLnBrk="1" hangingPunct="1">
              <a:spcBef>
                <a:spcPct val="50000"/>
              </a:spcBef>
            </a:pPr>
            <a:r>
              <a:rPr lang="en-US" sz="2200" dirty="0">
                <a:solidFill>
                  <a:schemeClr val="tx2"/>
                </a:solidFill>
                <a:latin typeface="Arial" pitchFamily="34" charset="0"/>
              </a:rPr>
              <a:t>foo</a:t>
            </a:r>
            <a:r>
              <a:rPr lang="en-US" sz="2200" dirty="0">
                <a:solidFill>
                  <a:schemeClr val="accent2"/>
                </a:solidFill>
                <a:latin typeface="Arial" pitchFamily="34" charset="0"/>
              </a:rPr>
              <a:t>(</a:t>
            </a:r>
            <a:r>
              <a:rPr lang="en-US" sz="2200" dirty="0" err="1">
                <a:solidFill>
                  <a:schemeClr val="accent2"/>
                </a:solidFill>
                <a:latin typeface="Arial" pitchFamily="34" charset="0"/>
              </a:rPr>
              <a:t>int</a:t>
            </a:r>
            <a:r>
              <a:rPr lang="en-US" sz="2200" dirty="0">
                <a:solidFill>
                  <a:schemeClr val="accent2"/>
                </a:solidFill>
                <a:latin typeface="Arial" pitchFamily="34" charset="0"/>
              </a:rPr>
              <a:t> j) {</a:t>
            </a:r>
            <a:br>
              <a:rPr lang="en-US" sz="2200" dirty="0">
                <a:solidFill>
                  <a:schemeClr val="accent2"/>
                </a:solidFill>
                <a:latin typeface="Arial" pitchFamily="34" charset="0"/>
              </a:rPr>
            </a:br>
            <a:r>
              <a:rPr lang="en-US" sz="2200" dirty="0">
                <a:solidFill>
                  <a:schemeClr val="accent2"/>
                </a:solidFill>
                <a:latin typeface="Arial" pitchFamily="34" charset="0"/>
              </a:rPr>
              <a:t>	</a:t>
            </a:r>
            <a:r>
              <a:rPr lang="en-US" sz="2200" dirty="0" err="1">
                <a:solidFill>
                  <a:schemeClr val="accent2"/>
                </a:solidFill>
                <a:latin typeface="Arial" pitchFamily="34" charset="0"/>
              </a:rPr>
              <a:t>int</a:t>
            </a:r>
            <a:r>
              <a:rPr lang="en-US" sz="2200" dirty="0">
                <a:solidFill>
                  <a:schemeClr val="accent2"/>
                </a:solidFill>
                <a:latin typeface="Arial" pitchFamily="34" charset="0"/>
              </a:rPr>
              <a:t> k;</a:t>
            </a:r>
            <a:br>
              <a:rPr lang="en-US" sz="2200" dirty="0">
                <a:solidFill>
                  <a:schemeClr val="accent2"/>
                </a:solidFill>
                <a:latin typeface="Arial" pitchFamily="34" charset="0"/>
              </a:rPr>
            </a:br>
            <a:r>
              <a:rPr lang="en-US" sz="2200" dirty="0">
                <a:solidFill>
                  <a:schemeClr val="accent2"/>
                </a:solidFill>
                <a:latin typeface="Arial" pitchFamily="34" charset="0"/>
              </a:rPr>
              <a:t>	k = j+1;</a:t>
            </a:r>
            <a:br>
              <a:rPr lang="en-US" sz="2200" dirty="0">
                <a:solidFill>
                  <a:schemeClr val="accent2"/>
                </a:solidFill>
                <a:latin typeface="Arial" pitchFamily="34" charset="0"/>
              </a:rPr>
            </a:br>
            <a:r>
              <a:rPr lang="en-US" sz="2200" dirty="0">
                <a:solidFill>
                  <a:schemeClr val="accent2"/>
                </a:solidFill>
                <a:latin typeface="Arial" pitchFamily="34" charset="0"/>
              </a:rPr>
              <a:t>	bar(k);</a:t>
            </a:r>
            <a:br>
              <a:rPr lang="en-US" sz="2200" dirty="0">
                <a:solidFill>
                  <a:schemeClr val="accent2"/>
                </a:solidFill>
                <a:latin typeface="Arial" pitchFamily="34" charset="0"/>
              </a:rPr>
            </a:br>
            <a:r>
              <a:rPr lang="en-US" sz="2200" dirty="0">
                <a:solidFill>
                  <a:schemeClr val="accent2"/>
                </a:solidFill>
                <a:latin typeface="Arial" pitchFamily="34" charset="0"/>
              </a:rPr>
              <a:t>	}</a:t>
            </a:r>
          </a:p>
          <a:p>
            <a:pPr eaLnBrk="1" hangingPunct="1">
              <a:spcBef>
                <a:spcPct val="50000"/>
              </a:spcBef>
            </a:pPr>
            <a:r>
              <a:rPr lang="en-US" sz="2200" dirty="0">
                <a:solidFill>
                  <a:schemeClr val="tx2"/>
                </a:solidFill>
                <a:latin typeface="Arial" pitchFamily="34" charset="0"/>
              </a:rPr>
              <a:t>bar</a:t>
            </a:r>
            <a:r>
              <a:rPr lang="en-US" sz="2200" dirty="0">
                <a:solidFill>
                  <a:schemeClr val="accent2"/>
                </a:solidFill>
                <a:latin typeface="Arial" pitchFamily="34" charset="0"/>
              </a:rPr>
              <a:t>(</a:t>
            </a:r>
            <a:r>
              <a:rPr lang="en-US" sz="2200" dirty="0" err="1">
                <a:solidFill>
                  <a:schemeClr val="accent2"/>
                </a:solidFill>
                <a:latin typeface="Arial" pitchFamily="34" charset="0"/>
              </a:rPr>
              <a:t>int</a:t>
            </a:r>
            <a:r>
              <a:rPr lang="en-US" sz="2200" dirty="0">
                <a:solidFill>
                  <a:schemeClr val="accent2"/>
                </a:solidFill>
                <a:latin typeface="Arial" pitchFamily="34" charset="0"/>
              </a:rPr>
              <a:t> m) {</a:t>
            </a:r>
            <a:br>
              <a:rPr lang="en-US" sz="2200" dirty="0">
                <a:solidFill>
                  <a:schemeClr val="accent2"/>
                </a:solidFill>
                <a:latin typeface="Arial" pitchFamily="34" charset="0"/>
              </a:rPr>
            </a:br>
            <a:r>
              <a:rPr lang="en-US" sz="2200" dirty="0">
                <a:solidFill>
                  <a:schemeClr val="accent2"/>
                </a:solidFill>
                <a:latin typeface="Arial" pitchFamily="34" charset="0"/>
              </a:rPr>
              <a:t>	…</a:t>
            </a:r>
            <a:br>
              <a:rPr lang="en-US" sz="2200" dirty="0">
                <a:solidFill>
                  <a:schemeClr val="accent2"/>
                </a:solidFill>
                <a:latin typeface="Arial" pitchFamily="34" charset="0"/>
              </a:rPr>
            </a:br>
            <a:r>
              <a:rPr lang="en-US" sz="2200" dirty="0">
                <a:solidFill>
                  <a:schemeClr val="accent2"/>
                </a:solidFill>
                <a:latin typeface="Arial" pitchFamily="34" charset="0"/>
              </a:rPr>
              <a:t>	}</a:t>
            </a:r>
          </a:p>
        </p:txBody>
      </p:sp>
      <p:sp>
        <p:nvSpPr>
          <p:cNvPr id="11275" name="Rectangle 14"/>
          <p:cNvSpPr>
            <a:spLocks noChangeArrowheads="1"/>
          </p:cNvSpPr>
          <p:nvPr/>
        </p:nvSpPr>
        <p:spPr bwMode="auto">
          <a:xfrm>
            <a:off x="7315200" y="2057400"/>
            <a:ext cx="1143000" cy="1066800"/>
          </a:xfrm>
          <a:prstGeom prst="rect">
            <a:avLst/>
          </a:prstGeom>
          <a:solidFill>
            <a:schemeClr val="accent1"/>
          </a:solidFill>
          <a:ln w="9525">
            <a:solidFill>
              <a:schemeClr val="tx1"/>
            </a:solidFill>
            <a:miter lim="800000"/>
            <a:headEnd/>
            <a:tailEnd/>
          </a:ln>
        </p:spPr>
        <p:txBody>
          <a:bodyPr wrap="none" anchor="ctr"/>
          <a:lstStyle/>
          <a:p>
            <a:r>
              <a:rPr lang="en-US" sz="2000">
                <a:solidFill>
                  <a:schemeClr val="tx2"/>
                </a:solidFill>
                <a:latin typeface="Tahoma" pitchFamily="34" charset="0"/>
              </a:rPr>
              <a:t>bar</a:t>
            </a:r>
          </a:p>
          <a:p>
            <a:r>
              <a:rPr lang="en-US" sz="2000">
                <a:latin typeface="Tahoma" pitchFamily="34" charset="0"/>
              </a:rPr>
              <a:t>  PC = 1</a:t>
            </a:r>
            <a:br>
              <a:rPr lang="en-US" sz="2000">
                <a:latin typeface="Tahoma" pitchFamily="34" charset="0"/>
              </a:rPr>
            </a:br>
            <a:r>
              <a:rPr lang="en-US" sz="2000">
                <a:latin typeface="Tahoma" pitchFamily="34" charset="0"/>
              </a:rPr>
              <a:t>  m = 6</a:t>
            </a:r>
          </a:p>
        </p:txBody>
      </p:sp>
      <p:sp>
        <p:nvSpPr>
          <p:cNvPr id="11276" name="Rectangle 15"/>
          <p:cNvSpPr>
            <a:spLocks noChangeArrowheads="1"/>
          </p:cNvSpPr>
          <p:nvPr/>
        </p:nvSpPr>
        <p:spPr bwMode="auto">
          <a:xfrm>
            <a:off x="7315200" y="3314700"/>
            <a:ext cx="1143000" cy="1447800"/>
          </a:xfrm>
          <a:prstGeom prst="rect">
            <a:avLst/>
          </a:prstGeom>
          <a:solidFill>
            <a:schemeClr val="accent1"/>
          </a:solidFill>
          <a:ln w="9525">
            <a:solidFill>
              <a:schemeClr val="tx1"/>
            </a:solidFill>
            <a:miter lim="800000"/>
            <a:headEnd/>
            <a:tailEnd/>
          </a:ln>
        </p:spPr>
        <p:txBody>
          <a:bodyPr wrap="none" anchor="ctr"/>
          <a:lstStyle/>
          <a:p>
            <a:r>
              <a:rPr lang="en-US" sz="2000">
                <a:solidFill>
                  <a:schemeClr val="tx2"/>
                </a:solidFill>
                <a:latin typeface="Tahoma" pitchFamily="34" charset="0"/>
              </a:rPr>
              <a:t>foo</a:t>
            </a:r>
          </a:p>
          <a:p>
            <a:r>
              <a:rPr lang="en-US" sz="2000">
                <a:latin typeface="Tahoma" pitchFamily="34" charset="0"/>
              </a:rPr>
              <a:t>  PC = 3</a:t>
            </a:r>
            <a:br>
              <a:rPr lang="en-US" sz="2000">
                <a:latin typeface="Tahoma" pitchFamily="34" charset="0"/>
              </a:rPr>
            </a:br>
            <a:r>
              <a:rPr lang="en-US" sz="2000">
                <a:latin typeface="Tahoma" pitchFamily="34" charset="0"/>
              </a:rPr>
              <a:t>  j = 5</a:t>
            </a:r>
          </a:p>
          <a:p>
            <a:r>
              <a:rPr lang="en-US" sz="2000">
                <a:latin typeface="Tahoma" pitchFamily="34" charset="0"/>
              </a:rPr>
              <a:t>  k = 6</a:t>
            </a:r>
          </a:p>
        </p:txBody>
      </p:sp>
      <p:sp>
        <p:nvSpPr>
          <p:cNvPr id="11277" name="Rectangle 16"/>
          <p:cNvSpPr>
            <a:spLocks noChangeArrowheads="1"/>
          </p:cNvSpPr>
          <p:nvPr/>
        </p:nvSpPr>
        <p:spPr bwMode="auto">
          <a:xfrm>
            <a:off x="7315200" y="4953000"/>
            <a:ext cx="1143000" cy="1066800"/>
          </a:xfrm>
          <a:prstGeom prst="rect">
            <a:avLst/>
          </a:prstGeom>
          <a:solidFill>
            <a:schemeClr val="accent1"/>
          </a:solidFill>
          <a:ln w="9525">
            <a:solidFill>
              <a:schemeClr val="tx1"/>
            </a:solidFill>
            <a:miter lim="800000"/>
            <a:headEnd/>
            <a:tailEnd/>
          </a:ln>
        </p:spPr>
        <p:txBody>
          <a:bodyPr wrap="none" anchor="ctr"/>
          <a:lstStyle/>
          <a:p>
            <a:r>
              <a:rPr lang="en-US" sz="2000">
                <a:solidFill>
                  <a:schemeClr val="tx2"/>
                </a:solidFill>
                <a:latin typeface="Tahoma" pitchFamily="34" charset="0"/>
              </a:rPr>
              <a:t>main</a:t>
            </a:r>
          </a:p>
          <a:p>
            <a:r>
              <a:rPr lang="en-US" sz="2000">
                <a:latin typeface="Tahoma" pitchFamily="34" charset="0"/>
              </a:rPr>
              <a:t>  PC = 2</a:t>
            </a:r>
            <a:br>
              <a:rPr lang="en-US" sz="2000">
                <a:latin typeface="Tahoma" pitchFamily="34" charset="0"/>
              </a:rPr>
            </a:br>
            <a:r>
              <a:rPr lang="en-US" sz="2000">
                <a:latin typeface="Tahoma" pitchFamily="34" charset="0"/>
              </a:rPr>
              <a:t>  i = 5</a:t>
            </a:r>
          </a:p>
        </p:txBody>
      </p:sp>
    </p:spTree>
    <p:extLst>
      <p:ext uri="{BB962C8B-B14F-4D97-AF65-F5344CB8AC3E}">
        <p14:creationId xmlns:p14="http://schemas.microsoft.com/office/powerpoint/2010/main" val="80303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err="1" smtClean="0"/>
              <a:t>Week</a:t>
            </a:r>
            <a:r>
              <a:rPr lang="tr-TR" b="1" smtClean="0"/>
              <a:t> 3 – Lecture2</a:t>
            </a:r>
            <a:endParaRPr lang="tr-TR" b="1" dirty="0"/>
          </a:p>
        </p:txBody>
      </p:sp>
      <p:sp>
        <p:nvSpPr>
          <p:cNvPr id="3" name="İçerik Yer Tutucusu 2"/>
          <p:cNvSpPr>
            <a:spLocks noGrp="1"/>
          </p:cNvSpPr>
          <p:nvPr>
            <p:ph idx="1"/>
          </p:nvPr>
        </p:nvSpPr>
        <p:spPr/>
        <p:txBody>
          <a:bodyPr>
            <a:normAutofit fontScale="77500" lnSpcReduction="20000"/>
          </a:bodyPr>
          <a:lstStyle/>
          <a:p>
            <a:pPr marL="0" indent="0" algn="ctr">
              <a:buNone/>
            </a:pPr>
            <a:r>
              <a:rPr lang="tr-TR" b="1"/>
              <a:t>Today</a:t>
            </a:r>
          </a:p>
          <a:p>
            <a:pPr marL="0" indent="0">
              <a:buNone/>
            </a:pPr>
            <a:r>
              <a:rPr lang="tr-TR"/>
              <a:t>We will cover;</a:t>
            </a:r>
          </a:p>
          <a:p>
            <a:pPr marL="0" indent="0">
              <a:buNone/>
            </a:pPr>
            <a:r>
              <a:rPr lang="tr-TR" sz="3800" b="1"/>
              <a:t>Standard Template Library (STL)</a:t>
            </a:r>
          </a:p>
          <a:p>
            <a:pPr lvl="1">
              <a:buFont typeface="Wingdings" pitchFamily="2" charset="2"/>
              <a:buChar char="Ø"/>
            </a:pPr>
            <a:r>
              <a:rPr lang="tr-TR" sz="3400" b="1"/>
              <a:t>Sequences</a:t>
            </a:r>
          </a:p>
          <a:p>
            <a:pPr lvl="2">
              <a:buFont typeface="Wingdings" pitchFamily="2" charset="2"/>
              <a:buChar char="§"/>
            </a:pPr>
            <a:r>
              <a:rPr lang="tr-TR" sz="3000" smtClean="0"/>
              <a:t>vector</a:t>
            </a:r>
            <a:endParaRPr lang="tr-TR" sz="3000"/>
          </a:p>
          <a:p>
            <a:pPr lvl="2">
              <a:buFont typeface="Wingdings" pitchFamily="2" charset="2"/>
              <a:buChar char="§"/>
            </a:pPr>
            <a:r>
              <a:rPr lang="tr-TR" sz="3000"/>
              <a:t>d</a:t>
            </a:r>
            <a:r>
              <a:rPr lang="tr-TR" sz="3000" smtClean="0"/>
              <a:t>eque</a:t>
            </a:r>
            <a:endParaRPr lang="tr-TR" sz="3000"/>
          </a:p>
          <a:p>
            <a:pPr lvl="2">
              <a:buFont typeface="Wingdings" pitchFamily="2" charset="2"/>
              <a:buChar char="§"/>
            </a:pPr>
            <a:r>
              <a:rPr lang="tr-TR" sz="3000"/>
              <a:t>list</a:t>
            </a:r>
          </a:p>
          <a:p>
            <a:pPr lvl="1">
              <a:buFont typeface="Wingdings" pitchFamily="2" charset="2"/>
              <a:buChar char="Ø"/>
            </a:pPr>
            <a:r>
              <a:rPr lang="tr-TR" sz="3400" b="1"/>
              <a:t>Container Classes</a:t>
            </a:r>
          </a:p>
          <a:p>
            <a:pPr lvl="2">
              <a:buFont typeface="Wingdings" pitchFamily="2" charset="2"/>
              <a:buChar char="§"/>
            </a:pPr>
            <a:r>
              <a:rPr lang="tr-TR" sz="3000" smtClean="0"/>
              <a:t>stack</a:t>
            </a:r>
            <a:endParaRPr lang="tr-TR" sz="3000"/>
          </a:p>
          <a:p>
            <a:pPr lvl="2">
              <a:buFont typeface="Wingdings" pitchFamily="2" charset="2"/>
              <a:buChar char="§"/>
            </a:pPr>
            <a:r>
              <a:rPr lang="tr-TR" sz="3000" smtClean="0"/>
              <a:t>queue</a:t>
            </a:r>
            <a:endParaRPr lang="tr-TR" sz="3000"/>
          </a:p>
          <a:p>
            <a:pPr lvl="2">
              <a:buFont typeface="Wingdings" pitchFamily="2" charset="2"/>
              <a:buChar char="§"/>
            </a:pPr>
            <a:r>
              <a:rPr lang="tr-TR" sz="3000" smtClean="0"/>
              <a:t>priority </a:t>
            </a:r>
            <a:r>
              <a:rPr lang="tr-TR" sz="3000"/>
              <a:t>queue</a:t>
            </a:r>
            <a:endParaRPr lang="tr-TR" dirty="0"/>
          </a:p>
        </p:txBody>
      </p:sp>
      <p:sp>
        <p:nvSpPr>
          <p:cNvPr id="5" name="Slide Number Placeholder 4"/>
          <p:cNvSpPr>
            <a:spLocks noGrp="1"/>
          </p:cNvSpPr>
          <p:nvPr>
            <p:ph type="sldNum" sz="quarter" idx="12"/>
          </p:nvPr>
        </p:nvSpPr>
        <p:spPr/>
        <p:txBody>
          <a:bodyPr/>
          <a:lstStyle/>
          <a:p>
            <a:fld id="{D1E949B7-21B3-43A7-9B3A-74D017E7440B}" type="slidenum">
              <a:rPr lang="tr-TR" smtClean="0"/>
              <a:pPr/>
              <a:t>2</a:t>
            </a:fld>
            <a:endParaRPr lang="tr-TR"/>
          </a:p>
        </p:txBody>
      </p:sp>
    </p:spTree>
    <p:extLst>
      <p:ext uri="{BB962C8B-B14F-4D97-AF65-F5344CB8AC3E}">
        <p14:creationId xmlns:p14="http://schemas.microsoft.com/office/powerpoint/2010/main" val="125112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EB331B1-88B4-49A9-BF0B-6981D0B41758}" type="slidenum">
              <a:rPr lang="en-US" sz="1400" smtClean="0"/>
              <a:pPr eaLnBrk="1" hangingPunct="1"/>
              <a:t>20</a:t>
            </a:fld>
            <a:endParaRPr lang="en-US" sz="1400" smtClean="0"/>
          </a:p>
        </p:txBody>
      </p:sp>
      <p:sp>
        <p:nvSpPr>
          <p:cNvPr id="12291" name="Rectangle 2"/>
          <p:cNvSpPr>
            <a:spLocks noGrp="1" noChangeArrowheads="1"/>
          </p:cNvSpPr>
          <p:nvPr>
            <p:ph type="title"/>
          </p:nvPr>
        </p:nvSpPr>
        <p:spPr/>
        <p:txBody>
          <a:bodyPr/>
          <a:lstStyle/>
          <a:p>
            <a:pPr algn="ctr" eaLnBrk="1" hangingPunct="1"/>
            <a:r>
              <a:rPr lang="en-US" b="1" dirty="0" smtClean="0"/>
              <a:t>Array-based Stack</a:t>
            </a:r>
          </a:p>
        </p:txBody>
      </p:sp>
      <p:sp>
        <p:nvSpPr>
          <p:cNvPr id="12292" name="Rectangle 3"/>
          <p:cNvSpPr>
            <a:spLocks noGrp="1" noChangeArrowheads="1"/>
          </p:cNvSpPr>
          <p:nvPr>
            <p:ph type="body" sz="half" idx="1"/>
          </p:nvPr>
        </p:nvSpPr>
        <p:spPr>
          <a:xfrm>
            <a:off x="381000" y="1600200"/>
            <a:ext cx="3810000" cy="3505200"/>
          </a:xfrm>
        </p:spPr>
        <p:txBody>
          <a:bodyPr>
            <a:normAutofit lnSpcReduction="10000"/>
          </a:bodyPr>
          <a:lstStyle/>
          <a:p>
            <a:pPr eaLnBrk="1" hangingPunct="1">
              <a:lnSpc>
                <a:spcPct val="90000"/>
              </a:lnSpc>
            </a:pPr>
            <a:r>
              <a:rPr lang="en-US" dirty="0" smtClean="0"/>
              <a:t>A simple way of implementing the Stack ADT uses an array.</a:t>
            </a:r>
          </a:p>
          <a:p>
            <a:pPr eaLnBrk="1" hangingPunct="1">
              <a:lnSpc>
                <a:spcPct val="90000"/>
              </a:lnSpc>
            </a:pPr>
            <a:r>
              <a:rPr lang="en-US" dirty="0" smtClean="0"/>
              <a:t>We add elements from left to right.</a:t>
            </a:r>
          </a:p>
          <a:p>
            <a:pPr eaLnBrk="1" hangingPunct="1">
              <a:lnSpc>
                <a:spcPct val="90000"/>
              </a:lnSpc>
            </a:pPr>
            <a:r>
              <a:rPr lang="en-US" dirty="0" smtClean="0"/>
              <a:t>A variable keeps track of the  index of the top element </a:t>
            </a:r>
          </a:p>
        </p:txBody>
      </p:sp>
      <p:sp>
        <p:nvSpPr>
          <p:cNvPr id="12293" name="Freeform 4"/>
          <p:cNvSpPr>
            <a:spLocks/>
          </p:cNvSpPr>
          <p:nvPr/>
        </p:nvSpPr>
        <p:spPr bwMode="auto">
          <a:xfrm>
            <a:off x="5715000" y="5461000"/>
            <a:ext cx="1509713" cy="379413"/>
          </a:xfrm>
          <a:custGeom>
            <a:avLst/>
            <a:gdLst>
              <a:gd name="T0" fmla="*/ 1509713 w 951"/>
              <a:gd name="T1" fmla="*/ 379413 h 239"/>
              <a:gd name="T2" fmla="*/ 1509713 w 951"/>
              <a:gd name="T3" fmla="*/ 0 h 239"/>
              <a:gd name="T4" fmla="*/ 0 w 951"/>
              <a:gd name="T5" fmla="*/ 0 h 239"/>
              <a:gd name="T6" fmla="*/ 38100 w 951"/>
              <a:gd name="T7" fmla="*/ 163513 h 239"/>
              <a:gd name="T8" fmla="*/ 165100 w 951"/>
              <a:gd name="T9" fmla="*/ 227013 h 239"/>
              <a:gd name="T10" fmla="*/ 190500 w 951"/>
              <a:gd name="T11" fmla="*/ 379413 h 239"/>
              <a:gd name="T12" fmla="*/ 1509713 w 951"/>
              <a:gd name="T13" fmla="*/ 379413 h 239"/>
              <a:gd name="T14" fmla="*/ 0 60000 65536"/>
              <a:gd name="T15" fmla="*/ 0 60000 65536"/>
              <a:gd name="T16" fmla="*/ 0 60000 65536"/>
              <a:gd name="T17" fmla="*/ 0 60000 65536"/>
              <a:gd name="T18" fmla="*/ 0 60000 65536"/>
              <a:gd name="T19" fmla="*/ 0 60000 65536"/>
              <a:gd name="T20" fmla="*/ 0 60000 65536"/>
              <a:gd name="T21" fmla="*/ 0 w 951"/>
              <a:gd name="T22" fmla="*/ 0 h 239"/>
              <a:gd name="T23" fmla="*/ 951 w 951"/>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1" h="239">
                <a:moveTo>
                  <a:pt x="951" y="239"/>
                </a:moveTo>
                <a:lnTo>
                  <a:pt x="951" y="0"/>
                </a:lnTo>
                <a:lnTo>
                  <a:pt x="0" y="0"/>
                </a:lnTo>
                <a:lnTo>
                  <a:pt x="24" y="103"/>
                </a:lnTo>
                <a:lnTo>
                  <a:pt x="104" y="143"/>
                </a:lnTo>
                <a:lnTo>
                  <a:pt x="120" y="239"/>
                </a:lnTo>
                <a:lnTo>
                  <a:pt x="951" y="239"/>
                </a:lnTo>
                <a:close/>
              </a:path>
            </a:pathLst>
          </a:custGeom>
          <a:solidFill>
            <a:schemeClr val="accent1"/>
          </a:solidFill>
          <a:ln w="9525">
            <a:solidFill>
              <a:schemeClr val="tx1"/>
            </a:solidFill>
            <a:round/>
            <a:headEnd/>
            <a:tailEnd/>
          </a:ln>
        </p:spPr>
        <p:txBody>
          <a:bodyPr/>
          <a:lstStyle/>
          <a:p>
            <a:endParaRPr lang="tr-TR"/>
          </a:p>
        </p:txBody>
      </p:sp>
      <p:sp>
        <p:nvSpPr>
          <p:cNvPr id="12294" name="Freeform 5"/>
          <p:cNvSpPr>
            <a:spLocks/>
          </p:cNvSpPr>
          <p:nvPr/>
        </p:nvSpPr>
        <p:spPr bwMode="auto">
          <a:xfrm>
            <a:off x="1905000" y="5461000"/>
            <a:ext cx="2982913" cy="379413"/>
          </a:xfrm>
          <a:custGeom>
            <a:avLst/>
            <a:gdLst>
              <a:gd name="T0" fmla="*/ 0 w 1879"/>
              <a:gd name="T1" fmla="*/ 0 h 239"/>
              <a:gd name="T2" fmla="*/ 0 w 1879"/>
              <a:gd name="T3" fmla="*/ 379413 h 239"/>
              <a:gd name="T4" fmla="*/ 2982913 w 1879"/>
              <a:gd name="T5" fmla="*/ 379413 h 239"/>
              <a:gd name="T6" fmla="*/ 2957513 w 1879"/>
              <a:gd name="T7" fmla="*/ 214313 h 239"/>
              <a:gd name="T8" fmla="*/ 2830513 w 1879"/>
              <a:gd name="T9" fmla="*/ 125413 h 239"/>
              <a:gd name="T10" fmla="*/ 2805113 w 1879"/>
              <a:gd name="T11" fmla="*/ 0 h 239"/>
              <a:gd name="T12" fmla="*/ 0 w 1879"/>
              <a:gd name="T13" fmla="*/ 0 h 239"/>
              <a:gd name="T14" fmla="*/ 0 60000 65536"/>
              <a:gd name="T15" fmla="*/ 0 60000 65536"/>
              <a:gd name="T16" fmla="*/ 0 60000 65536"/>
              <a:gd name="T17" fmla="*/ 0 60000 65536"/>
              <a:gd name="T18" fmla="*/ 0 60000 65536"/>
              <a:gd name="T19" fmla="*/ 0 60000 65536"/>
              <a:gd name="T20" fmla="*/ 0 60000 65536"/>
              <a:gd name="T21" fmla="*/ 0 w 1879"/>
              <a:gd name="T22" fmla="*/ 0 h 239"/>
              <a:gd name="T23" fmla="*/ 1879 w 1879"/>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9" h="239">
                <a:moveTo>
                  <a:pt x="0" y="0"/>
                </a:moveTo>
                <a:lnTo>
                  <a:pt x="0" y="239"/>
                </a:lnTo>
                <a:lnTo>
                  <a:pt x="1879" y="239"/>
                </a:lnTo>
                <a:lnTo>
                  <a:pt x="1863" y="135"/>
                </a:lnTo>
                <a:lnTo>
                  <a:pt x="1783" y="79"/>
                </a:lnTo>
                <a:lnTo>
                  <a:pt x="1767" y="0"/>
                </a:lnTo>
                <a:lnTo>
                  <a:pt x="0" y="0"/>
                </a:lnTo>
                <a:close/>
              </a:path>
            </a:pathLst>
          </a:custGeom>
          <a:solidFill>
            <a:schemeClr val="accent1"/>
          </a:solidFill>
          <a:ln w="9525">
            <a:solidFill>
              <a:schemeClr val="tx1"/>
            </a:solidFill>
            <a:round/>
            <a:headEnd/>
            <a:tailEnd/>
          </a:ln>
        </p:spPr>
        <p:txBody>
          <a:bodyPr/>
          <a:lstStyle/>
          <a:p>
            <a:endParaRPr lang="tr-TR"/>
          </a:p>
        </p:txBody>
      </p:sp>
      <p:sp>
        <p:nvSpPr>
          <p:cNvPr id="12295" name="Rectangle 6"/>
          <p:cNvSpPr>
            <a:spLocks noChangeArrowheads="1"/>
          </p:cNvSpPr>
          <p:nvPr/>
        </p:nvSpPr>
        <p:spPr bwMode="auto">
          <a:xfrm>
            <a:off x="4710113" y="5448300"/>
            <a:ext cx="12700" cy="25400"/>
          </a:xfrm>
          <a:prstGeom prst="rect">
            <a:avLst/>
          </a:prstGeom>
          <a:solidFill>
            <a:schemeClr val="tx1"/>
          </a:solidFill>
          <a:ln w="9525">
            <a:solidFill>
              <a:schemeClr val="tx1"/>
            </a:solidFill>
            <a:miter lim="800000"/>
            <a:headEnd/>
            <a:tailEnd/>
          </a:ln>
        </p:spPr>
        <p:txBody>
          <a:bodyPr/>
          <a:lstStyle/>
          <a:p>
            <a:endParaRPr lang="tr-TR"/>
          </a:p>
        </p:txBody>
      </p:sp>
      <p:sp>
        <p:nvSpPr>
          <p:cNvPr id="12296" name="Rectangle 7"/>
          <p:cNvSpPr>
            <a:spLocks noChangeArrowheads="1"/>
          </p:cNvSpPr>
          <p:nvPr/>
        </p:nvSpPr>
        <p:spPr bwMode="auto">
          <a:xfrm>
            <a:off x="1892300" y="5448300"/>
            <a:ext cx="2817813" cy="25400"/>
          </a:xfrm>
          <a:prstGeom prst="rect">
            <a:avLst/>
          </a:prstGeom>
          <a:solidFill>
            <a:schemeClr val="tx1"/>
          </a:solidFill>
          <a:ln w="9525">
            <a:solidFill>
              <a:schemeClr val="tx1"/>
            </a:solidFill>
            <a:miter lim="800000"/>
            <a:headEnd/>
            <a:tailEnd/>
          </a:ln>
        </p:spPr>
        <p:txBody>
          <a:bodyPr/>
          <a:lstStyle/>
          <a:p>
            <a:endParaRPr lang="tr-TR"/>
          </a:p>
        </p:txBody>
      </p:sp>
      <p:sp>
        <p:nvSpPr>
          <p:cNvPr id="12297" name="Rectangle 8"/>
          <p:cNvSpPr>
            <a:spLocks noChangeArrowheads="1"/>
          </p:cNvSpPr>
          <p:nvPr/>
        </p:nvSpPr>
        <p:spPr bwMode="auto">
          <a:xfrm>
            <a:off x="1892300" y="5461000"/>
            <a:ext cx="25400" cy="392113"/>
          </a:xfrm>
          <a:prstGeom prst="rect">
            <a:avLst/>
          </a:prstGeom>
          <a:solidFill>
            <a:schemeClr val="tx1"/>
          </a:solidFill>
          <a:ln w="9525">
            <a:solidFill>
              <a:schemeClr val="tx1"/>
            </a:solidFill>
            <a:miter lim="800000"/>
            <a:headEnd/>
            <a:tailEnd/>
          </a:ln>
        </p:spPr>
        <p:txBody>
          <a:bodyPr/>
          <a:lstStyle/>
          <a:p>
            <a:endParaRPr lang="tr-TR"/>
          </a:p>
        </p:txBody>
      </p:sp>
      <p:sp>
        <p:nvSpPr>
          <p:cNvPr id="12298" name="Rectangle 9"/>
          <p:cNvSpPr>
            <a:spLocks noChangeArrowheads="1"/>
          </p:cNvSpPr>
          <p:nvPr/>
        </p:nvSpPr>
        <p:spPr bwMode="auto">
          <a:xfrm>
            <a:off x="4887913" y="5827713"/>
            <a:ext cx="12700" cy="25400"/>
          </a:xfrm>
          <a:prstGeom prst="rect">
            <a:avLst/>
          </a:prstGeom>
          <a:solidFill>
            <a:schemeClr val="tx1"/>
          </a:solidFill>
          <a:ln w="9525">
            <a:solidFill>
              <a:schemeClr val="tx1"/>
            </a:solidFill>
            <a:miter lim="800000"/>
            <a:headEnd/>
            <a:tailEnd/>
          </a:ln>
        </p:spPr>
        <p:txBody>
          <a:bodyPr/>
          <a:lstStyle/>
          <a:p>
            <a:endParaRPr lang="tr-TR"/>
          </a:p>
        </p:txBody>
      </p:sp>
      <p:sp>
        <p:nvSpPr>
          <p:cNvPr id="12299" name="Rectangle 10"/>
          <p:cNvSpPr>
            <a:spLocks noChangeArrowheads="1"/>
          </p:cNvSpPr>
          <p:nvPr/>
        </p:nvSpPr>
        <p:spPr bwMode="auto">
          <a:xfrm>
            <a:off x="1905000" y="5827713"/>
            <a:ext cx="2982913" cy="25400"/>
          </a:xfrm>
          <a:prstGeom prst="rect">
            <a:avLst/>
          </a:prstGeom>
          <a:solidFill>
            <a:schemeClr val="tx1"/>
          </a:solidFill>
          <a:ln w="9525">
            <a:solidFill>
              <a:schemeClr val="tx1"/>
            </a:solidFill>
            <a:miter lim="800000"/>
            <a:headEnd/>
            <a:tailEnd/>
          </a:ln>
        </p:spPr>
        <p:txBody>
          <a:bodyPr/>
          <a:lstStyle/>
          <a:p>
            <a:endParaRPr lang="tr-TR"/>
          </a:p>
        </p:txBody>
      </p:sp>
      <p:sp>
        <p:nvSpPr>
          <p:cNvPr id="12300" name="Rectangle 11"/>
          <p:cNvSpPr>
            <a:spLocks noChangeArrowheads="1"/>
          </p:cNvSpPr>
          <p:nvPr/>
        </p:nvSpPr>
        <p:spPr bwMode="auto">
          <a:xfrm>
            <a:off x="5713413" y="5448300"/>
            <a:ext cx="12700" cy="25400"/>
          </a:xfrm>
          <a:prstGeom prst="rect">
            <a:avLst/>
          </a:prstGeom>
          <a:solidFill>
            <a:schemeClr val="tx1"/>
          </a:solidFill>
          <a:ln w="9525">
            <a:solidFill>
              <a:schemeClr val="tx1"/>
            </a:solidFill>
            <a:miter lim="800000"/>
            <a:headEnd/>
            <a:tailEnd/>
          </a:ln>
        </p:spPr>
        <p:txBody>
          <a:bodyPr/>
          <a:lstStyle/>
          <a:p>
            <a:endParaRPr lang="tr-TR"/>
          </a:p>
        </p:txBody>
      </p:sp>
      <p:sp>
        <p:nvSpPr>
          <p:cNvPr id="12301" name="Rectangle 12"/>
          <p:cNvSpPr>
            <a:spLocks noChangeArrowheads="1"/>
          </p:cNvSpPr>
          <p:nvPr/>
        </p:nvSpPr>
        <p:spPr bwMode="auto">
          <a:xfrm>
            <a:off x="5726113" y="5448300"/>
            <a:ext cx="2640012" cy="25400"/>
          </a:xfrm>
          <a:prstGeom prst="rect">
            <a:avLst/>
          </a:prstGeom>
          <a:solidFill>
            <a:schemeClr val="tx1"/>
          </a:solidFill>
          <a:ln w="9525">
            <a:solidFill>
              <a:schemeClr val="tx1"/>
            </a:solidFill>
            <a:miter lim="800000"/>
            <a:headEnd/>
            <a:tailEnd/>
          </a:ln>
        </p:spPr>
        <p:txBody>
          <a:bodyPr/>
          <a:lstStyle/>
          <a:p>
            <a:endParaRPr lang="tr-TR"/>
          </a:p>
        </p:txBody>
      </p:sp>
      <p:sp>
        <p:nvSpPr>
          <p:cNvPr id="12302" name="Rectangle 13"/>
          <p:cNvSpPr>
            <a:spLocks noChangeArrowheads="1"/>
          </p:cNvSpPr>
          <p:nvPr/>
        </p:nvSpPr>
        <p:spPr bwMode="auto">
          <a:xfrm>
            <a:off x="8340725" y="5461000"/>
            <a:ext cx="25400" cy="392113"/>
          </a:xfrm>
          <a:prstGeom prst="rect">
            <a:avLst/>
          </a:prstGeom>
          <a:solidFill>
            <a:schemeClr val="tx1"/>
          </a:solidFill>
          <a:ln w="9525">
            <a:solidFill>
              <a:schemeClr val="tx1"/>
            </a:solidFill>
            <a:miter lim="800000"/>
            <a:headEnd/>
            <a:tailEnd/>
          </a:ln>
        </p:spPr>
        <p:txBody>
          <a:bodyPr/>
          <a:lstStyle/>
          <a:p>
            <a:endParaRPr lang="tr-TR"/>
          </a:p>
        </p:txBody>
      </p:sp>
      <p:sp>
        <p:nvSpPr>
          <p:cNvPr id="12303" name="Rectangle 14"/>
          <p:cNvSpPr>
            <a:spLocks noChangeArrowheads="1"/>
          </p:cNvSpPr>
          <p:nvPr/>
        </p:nvSpPr>
        <p:spPr bwMode="auto">
          <a:xfrm>
            <a:off x="5878513" y="5827713"/>
            <a:ext cx="12700" cy="25400"/>
          </a:xfrm>
          <a:prstGeom prst="rect">
            <a:avLst/>
          </a:prstGeom>
          <a:solidFill>
            <a:schemeClr val="tx1"/>
          </a:solidFill>
          <a:ln w="9525">
            <a:solidFill>
              <a:schemeClr val="tx1"/>
            </a:solidFill>
            <a:miter lim="800000"/>
            <a:headEnd/>
            <a:tailEnd/>
          </a:ln>
        </p:spPr>
        <p:txBody>
          <a:bodyPr/>
          <a:lstStyle/>
          <a:p>
            <a:endParaRPr lang="tr-TR"/>
          </a:p>
        </p:txBody>
      </p:sp>
      <p:sp>
        <p:nvSpPr>
          <p:cNvPr id="12304" name="Rectangle 15"/>
          <p:cNvSpPr>
            <a:spLocks noChangeArrowheads="1"/>
          </p:cNvSpPr>
          <p:nvPr/>
        </p:nvSpPr>
        <p:spPr bwMode="auto">
          <a:xfrm>
            <a:off x="5891213" y="5827713"/>
            <a:ext cx="2462212" cy="25400"/>
          </a:xfrm>
          <a:prstGeom prst="rect">
            <a:avLst/>
          </a:prstGeom>
          <a:solidFill>
            <a:schemeClr val="tx1"/>
          </a:solidFill>
          <a:ln w="9525">
            <a:solidFill>
              <a:schemeClr val="tx1"/>
            </a:solidFill>
            <a:miter lim="800000"/>
            <a:headEnd/>
            <a:tailEnd/>
          </a:ln>
        </p:spPr>
        <p:txBody>
          <a:bodyPr/>
          <a:lstStyle/>
          <a:p>
            <a:endParaRPr lang="tr-TR"/>
          </a:p>
        </p:txBody>
      </p:sp>
      <p:sp>
        <p:nvSpPr>
          <p:cNvPr id="12305" name="Rectangle 16"/>
          <p:cNvSpPr>
            <a:spLocks noChangeArrowheads="1"/>
          </p:cNvSpPr>
          <p:nvPr/>
        </p:nvSpPr>
        <p:spPr bwMode="auto">
          <a:xfrm>
            <a:off x="2286000"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06" name="Rectangle 17"/>
          <p:cNvSpPr>
            <a:spLocks noChangeArrowheads="1"/>
          </p:cNvSpPr>
          <p:nvPr/>
        </p:nvSpPr>
        <p:spPr bwMode="auto">
          <a:xfrm>
            <a:off x="2286000"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07" name="Rectangle 18"/>
          <p:cNvSpPr>
            <a:spLocks noChangeArrowheads="1"/>
          </p:cNvSpPr>
          <p:nvPr/>
        </p:nvSpPr>
        <p:spPr bwMode="auto">
          <a:xfrm>
            <a:off x="2286000"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08" name="Rectangle 19"/>
          <p:cNvSpPr>
            <a:spLocks noChangeArrowheads="1"/>
          </p:cNvSpPr>
          <p:nvPr/>
        </p:nvSpPr>
        <p:spPr bwMode="auto">
          <a:xfrm>
            <a:off x="2667000"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09" name="Rectangle 20"/>
          <p:cNvSpPr>
            <a:spLocks noChangeArrowheads="1"/>
          </p:cNvSpPr>
          <p:nvPr/>
        </p:nvSpPr>
        <p:spPr bwMode="auto">
          <a:xfrm>
            <a:off x="2667000"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10" name="Rectangle 21"/>
          <p:cNvSpPr>
            <a:spLocks noChangeArrowheads="1"/>
          </p:cNvSpPr>
          <p:nvPr/>
        </p:nvSpPr>
        <p:spPr bwMode="auto">
          <a:xfrm>
            <a:off x="2667000"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11" name="Rectangle 22"/>
          <p:cNvSpPr>
            <a:spLocks noChangeArrowheads="1"/>
          </p:cNvSpPr>
          <p:nvPr/>
        </p:nvSpPr>
        <p:spPr bwMode="auto">
          <a:xfrm>
            <a:off x="3808413"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12" name="Rectangle 23"/>
          <p:cNvSpPr>
            <a:spLocks noChangeArrowheads="1"/>
          </p:cNvSpPr>
          <p:nvPr/>
        </p:nvSpPr>
        <p:spPr bwMode="auto">
          <a:xfrm>
            <a:off x="3808413"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13" name="Rectangle 24"/>
          <p:cNvSpPr>
            <a:spLocks noChangeArrowheads="1"/>
          </p:cNvSpPr>
          <p:nvPr/>
        </p:nvSpPr>
        <p:spPr bwMode="auto">
          <a:xfrm>
            <a:off x="3808413"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14" name="Rectangle 25"/>
          <p:cNvSpPr>
            <a:spLocks noChangeArrowheads="1"/>
          </p:cNvSpPr>
          <p:nvPr/>
        </p:nvSpPr>
        <p:spPr bwMode="auto">
          <a:xfrm>
            <a:off x="3427413"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15" name="Rectangle 26"/>
          <p:cNvSpPr>
            <a:spLocks noChangeArrowheads="1"/>
          </p:cNvSpPr>
          <p:nvPr/>
        </p:nvSpPr>
        <p:spPr bwMode="auto">
          <a:xfrm>
            <a:off x="3427413"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16" name="Rectangle 27"/>
          <p:cNvSpPr>
            <a:spLocks noChangeArrowheads="1"/>
          </p:cNvSpPr>
          <p:nvPr/>
        </p:nvSpPr>
        <p:spPr bwMode="auto">
          <a:xfrm>
            <a:off x="3427413"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17" name="Rectangle 28"/>
          <p:cNvSpPr>
            <a:spLocks noChangeArrowheads="1"/>
          </p:cNvSpPr>
          <p:nvPr/>
        </p:nvSpPr>
        <p:spPr bwMode="auto">
          <a:xfrm>
            <a:off x="3048000"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18" name="Rectangle 29"/>
          <p:cNvSpPr>
            <a:spLocks noChangeArrowheads="1"/>
          </p:cNvSpPr>
          <p:nvPr/>
        </p:nvSpPr>
        <p:spPr bwMode="auto">
          <a:xfrm>
            <a:off x="3048000"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19" name="Rectangle 30"/>
          <p:cNvSpPr>
            <a:spLocks noChangeArrowheads="1"/>
          </p:cNvSpPr>
          <p:nvPr/>
        </p:nvSpPr>
        <p:spPr bwMode="auto">
          <a:xfrm>
            <a:off x="3048000"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20" name="Rectangle 31"/>
          <p:cNvSpPr>
            <a:spLocks noChangeArrowheads="1"/>
          </p:cNvSpPr>
          <p:nvPr/>
        </p:nvSpPr>
        <p:spPr bwMode="auto">
          <a:xfrm>
            <a:off x="4189413"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21" name="Rectangle 32"/>
          <p:cNvSpPr>
            <a:spLocks noChangeArrowheads="1"/>
          </p:cNvSpPr>
          <p:nvPr/>
        </p:nvSpPr>
        <p:spPr bwMode="auto">
          <a:xfrm>
            <a:off x="4189413"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22" name="Rectangle 33"/>
          <p:cNvSpPr>
            <a:spLocks noChangeArrowheads="1"/>
          </p:cNvSpPr>
          <p:nvPr/>
        </p:nvSpPr>
        <p:spPr bwMode="auto">
          <a:xfrm>
            <a:off x="4189413"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23" name="Rectangle 34"/>
          <p:cNvSpPr>
            <a:spLocks noChangeArrowheads="1"/>
          </p:cNvSpPr>
          <p:nvPr/>
        </p:nvSpPr>
        <p:spPr bwMode="auto">
          <a:xfrm>
            <a:off x="6804025"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24" name="Rectangle 35"/>
          <p:cNvSpPr>
            <a:spLocks noChangeArrowheads="1"/>
          </p:cNvSpPr>
          <p:nvPr/>
        </p:nvSpPr>
        <p:spPr bwMode="auto">
          <a:xfrm>
            <a:off x="6804025"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25" name="Rectangle 36"/>
          <p:cNvSpPr>
            <a:spLocks noChangeArrowheads="1"/>
          </p:cNvSpPr>
          <p:nvPr/>
        </p:nvSpPr>
        <p:spPr bwMode="auto">
          <a:xfrm>
            <a:off x="6804025"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26" name="Rectangle 37"/>
          <p:cNvSpPr>
            <a:spLocks noChangeArrowheads="1"/>
          </p:cNvSpPr>
          <p:nvPr/>
        </p:nvSpPr>
        <p:spPr bwMode="auto">
          <a:xfrm>
            <a:off x="4570413"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27" name="Rectangle 38"/>
          <p:cNvSpPr>
            <a:spLocks noChangeArrowheads="1"/>
          </p:cNvSpPr>
          <p:nvPr/>
        </p:nvSpPr>
        <p:spPr bwMode="auto">
          <a:xfrm>
            <a:off x="4570413"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28" name="Rectangle 39"/>
          <p:cNvSpPr>
            <a:spLocks noChangeArrowheads="1"/>
          </p:cNvSpPr>
          <p:nvPr/>
        </p:nvSpPr>
        <p:spPr bwMode="auto">
          <a:xfrm>
            <a:off x="4570413"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29" name="Rectangle 40"/>
          <p:cNvSpPr>
            <a:spLocks noChangeArrowheads="1"/>
          </p:cNvSpPr>
          <p:nvPr/>
        </p:nvSpPr>
        <p:spPr bwMode="auto">
          <a:xfrm>
            <a:off x="6424613"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30" name="Rectangle 41"/>
          <p:cNvSpPr>
            <a:spLocks noChangeArrowheads="1"/>
          </p:cNvSpPr>
          <p:nvPr/>
        </p:nvSpPr>
        <p:spPr bwMode="auto">
          <a:xfrm>
            <a:off x="6424613"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31" name="Rectangle 42"/>
          <p:cNvSpPr>
            <a:spLocks noChangeArrowheads="1"/>
          </p:cNvSpPr>
          <p:nvPr/>
        </p:nvSpPr>
        <p:spPr bwMode="auto">
          <a:xfrm>
            <a:off x="6424613"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32" name="Rectangle 43"/>
          <p:cNvSpPr>
            <a:spLocks noChangeArrowheads="1"/>
          </p:cNvSpPr>
          <p:nvPr/>
        </p:nvSpPr>
        <p:spPr bwMode="auto">
          <a:xfrm>
            <a:off x="6043613"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33" name="Rectangle 44"/>
          <p:cNvSpPr>
            <a:spLocks noChangeArrowheads="1"/>
          </p:cNvSpPr>
          <p:nvPr/>
        </p:nvSpPr>
        <p:spPr bwMode="auto">
          <a:xfrm>
            <a:off x="6043613"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34" name="Rectangle 45"/>
          <p:cNvSpPr>
            <a:spLocks noChangeArrowheads="1"/>
          </p:cNvSpPr>
          <p:nvPr/>
        </p:nvSpPr>
        <p:spPr bwMode="auto">
          <a:xfrm>
            <a:off x="6043613"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35" name="Rectangle 46"/>
          <p:cNvSpPr>
            <a:spLocks noChangeArrowheads="1"/>
          </p:cNvSpPr>
          <p:nvPr/>
        </p:nvSpPr>
        <p:spPr bwMode="auto">
          <a:xfrm>
            <a:off x="7197725"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36" name="Rectangle 47"/>
          <p:cNvSpPr>
            <a:spLocks noChangeArrowheads="1"/>
          </p:cNvSpPr>
          <p:nvPr/>
        </p:nvSpPr>
        <p:spPr bwMode="auto">
          <a:xfrm>
            <a:off x="7197725"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37" name="Rectangle 48"/>
          <p:cNvSpPr>
            <a:spLocks noChangeArrowheads="1"/>
          </p:cNvSpPr>
          <p:nvPr/>
        </p:nvSpPr>
        <p:spPr bwMode="auto">
          <a:xfrm>
            <a:off x="7197725"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38" name="Rectangle 49"/>
          <p:cNvSpPr>
            <a:spLocks noChangeArrowheads="1"/>
          </p:cNvSpPr>
          <p:nvPr/>
        </p:nvSpPr>
        <p:spPr bwMode="auto">
          <a:xfrm>
            <a:off x="7578725"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39" name="Rectangle 50"/>
          <p:cNvSpPr>
            <a:spLocks noChangeArrowheads="1"/>
          </p:cNvSpPr>
          <p:nvPr/>
        </p:nvSpPr>
        <p:spPr bwMode="auto">
          <a:xfrm>
            <a:off x="7578725"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40" name="Rectangle 51"/>
          <p:cNvSpPr>
            <a:spLocks noChangeArrowheads="1"/>
          </p:cNvSpPr>
          <p:nvPr/>
        </p:nvSpPr>
        <p:spPr bwMode="auto">
          <a:xfrm>
            <a:off x="7578725"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41" name="Rectangle 52"/>
          <p:cNvSpPr>
            <a:spLocks noChangeArrowheads="1"/>
          </p:cNvSpPr>
          <p:nvPr/>
        </p:nvSpPr>
        <p:spPr bwMode="auto">
          <a:xfrm>
            <a:off x="7959725"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42" name="Rectangle 53"/>
          <p:cNvSpPr>
            <a:spLocks noChangeArrowheads="1"/>
          </p:cNvSpPr>
          <p:nvPr/>
        </p:nvSpPr>
        <p:spPr bwMode="auto">
          <a:xfrm>
            <a:off x="7959725" y="5461000"/>
            <a:ext cx="25400" cy="379413"/>
          </a:xfrm>
          <a:prstGeom prst="rect">
            <a:avLst/>
          </a:prstGeom>
          <a:solidFill>
            <a:schemeClr val="tx1"/>
          </a:solidFill>
          <a:ln w="9525">
            <a:solidFill>
              <a:schemeClr val="tx1"/>
            </a:solidFill>
            <a:miter lim="800000"/>
            <a:headEnd/>
            <a:tailEnd/>
          </a:ln>
        </p:spPr>
        <p:txBody>
          <a:bodyPr/>
          <a:lstStyle/>
          <a:p>
            <a:endParaRPr lang="tr-TR"/>
          </a:p>
        </p:txBody>
      </p:sp>
      <p:sp>
        <p:nvSpPr>
          <p:cNvPr id="12343" name="Rectangle 54"/>
          <p:cNvSpPr>
            <a:spLocks noChangeArrowheads="1"/>
          </p:cNvSpPr>
          <p:nvPr/>
        </p:nvSpPr>
        <p:spPr bwMode="auto">
          <a:xfrm>
            <a:off x="1447800" y="5499100"/>
            <a:ext cx="296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b="1" i="1">
                <a:solidFill>
                  <a:schemeClr val="accent2"/>
                </a:solidFill>
              </a:rPr>
              <a:t>S</a:t>
            </a:r>
            <a:endParaRPr lang="en-US" b="1">
              <a:solidFill>
                <a:schemeClr val="accent2"/>
              </a:solidFill>
              <a:latin typeface="Tahoma" pitchFamily="34" charset="0"/>
            </a:endParaRPr>
          </a:p>
        </p:txBody>
      </p:sp>
      <p:sp>
        <p:nvSpPr>
          <p:cNvPr id="12344" name="Rectangle 55"/>
          <p:cNvSpPr>
            <a:spLocks noChangeArrowheads="1"/>
          </p:cNvSpPr>
          <p:nvPr/>
        </p:nvSpPr>
        <p:spPr bwMode="auto">
          <a:xfrm>
            <a:off x="2019300" y="58420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chemeClr val="accent2"/>
                </a:solidFill>
              </a:rPr>
              <a:t>0</a:t>
            </a:r>
            <a:endParaRPr lang="en-US">
              <a:solidFill>
                <a:schemeClr val="accent2"/>
              </a:solidFill>
              <a:latin typeface="Tahoma" pitchFamily="34" charset="0"/>
            </a:endParaRPr>
          </a:p>
        </p:txBody>
      </p:sp>
      <p:sp>
        <p:nvSpPr>
          <p:cNvPr id="12345" name="Rectangle 56"/>
          <p:cNvSpPr>
            <a:spLocks noChangeArrowheads="1"/>
          </p:cNvSpPr>
          <p:nvPr/>
        </p:nvSpPr>
        <p:spPr bwMode="auto">
          <a:xfrm>
            <a:off x="2425700" y="58420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chemeClr val="accent2"/>
                </a:solidFill>
              </a:rPr>
              <a:t>1</a:t>
            </a:r>
            <a:endParaRPr lang="en-US">
              <a:solidFill>
                <a:schemeClr val="accent2"/>
              </a:solidFill>
              <a:latin typeface="Tahoma" pitchFamily="34" charset="0"/>
            </a:endParaRPr>
          </a:p>
        </p:txBody>
      </p:sp>
      <p:sp>
        <p:nvSpPr>
          <p:cNvPr id="12346" name="Rectangle 57"/>
          <p:cNvSpPr>
            <a:spLocks noChangeArrowheads="1"/>
          </p:cNvSpPr>
          <p:nvPr/>
        </p:nvSpPr>
        <p:spPr bwMode="auto">
          <a:xfrm>
            <a:off x="2806700" y="58420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chemeClr val="accent2"/>
                </a:solidFill>
              </a:rPr>
              <a:t>2</a:t>
            </a:r>
            <a:endParaRPr lang="en-US">
              <a:solidFill>
                <a:schemeClr val="accent2"/>
              </a:solidFill>
              <a:latin typeface="Tahoma" pitchFamily="34" charset="0"/>
            </a:endParaRPr>
          </a:p>
        </p:txBody>
      </p:sp>
      <p:sp>
        <p:nvSpPr>
          <p:cNvPr id="12347" name="Rectangle 58"/>
          <p:cNvSpPr>
            <a:spLocks noChangeArrowheads="1"/>
          </p:cNvSpPr>
          <p:nvPr/>
        </p:nvSpPr>
        <p:spPr bwMode="auto">
          <a:xfrm>
            <a:off x="6883400" y="5843588"/>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b="1" i="1">
                <a:solidFill>
                  <a:schemeClr val="accent2"/>
                </a:solidFill>
              </a:rPr>
              <a:t>t</a:t>
            </a:r>
            <a:endParaRPr lang="en-US" b="1">
              <a:solidFill>
                <a:schemeClr val="accent2"/>
              </a:solidFill>
              <a:latin typeface="Tahoma" pitchFamily="34" charset="0"/>
            </a:endParaRPr>
          </a:p>
        </p:txBody>
      </p:sp>
      <p:sp>
        <p:nvSpPr>
          <p:cNvPr id="12348" name="Rectangle 59"/>
          <p:cNvSpPr>
            <a:spLocks noChangeArrowheads="1"/>
          </p:cNvSpPr>
          <p:nvPr/>
        </p:nvSpPr>
        <p:spPr bwMode="auto">
          <a:xfrm>
            <a:off x="4697413"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49" name="Freeform 60"/>
          <p:cNvSpPr>
            <a:spLocks/>
          </p:cNvSpPr>
          <p:nvPr/>
        </p:nvSpPr>
        <p:spPr bwMode="auto">
          <a:xfrm>
            <a:off x="4697413" y="5461000"/>
            <a:ext cx="101600" cy="201613"/>
          </a:xfrm>
          <a:custGeom>
            <a:avLst/>
            <a:gdLst>
              <a:gd name="T0" fmla="*/ 25400 w 64"/>
              <a:gd name="T1" fmla="*/ 0 h 127"/>
              <a:gd name="T2" fmla="*/ 50800 w 64"/>
              <a:gd name="T3" fmla="*/ 112713 h 127"/>
              <a:gd name="T4" fmla="*/ 50800 w 64"/>
              <a:gd name="T5" fmla="*/ 112713 h 127"/>
              <a:gd name="T6" fmla="*/ 50800 w 64"/>
              <a:gd name="T7" fmla="*/ 112713 h 127"/>
              <a:gd name="T8" fmla="*/ 63500 w 64"/>
              <a:gd name="T9" fmla="*/ 150813 h 127"/>
              <a:gd name="T10" fmla="*/ 63500 w 64"/>
              <a:gd name="T11" fmla="*/ 150813 h 127"/>
              <a:gd name="T12" fmla="*/ 63500 w 64"/>
              <a:gd name="T13" fmla="*/ 150813 h 127"/>
              <a:gd name="T14" fmla="*/ 101600 w 64"/>
              <a:gd name="T15" fmla="*/ 188913 h 127"/>
              <a:gd name="T16" fmla="*/ 101600 w 64"/>
              <a:gd name="T17" fmla="*/ 176213 h 127"/>
              <a:gd name="T18" fmla="*/ 88900 w 64"/>
              <a:gd name="T19" fmla="*/ 201613 h 127"/>
              <a:gd name="T20" fmla="*/ 88900 w 64"/>
              <a:gd name="T21" fmla="*/ 201613 h 127"/>
              <a:gd name="T22" fmla="*/ 50800 w 64"/>
              <a:gd name="T23" fmla="*/ 163513 h 127"/>
              <a:gd name="T24" fmla="*/ 50800 w 64"/>
              <a:gd name="T25" fmla="*/ 163513 h 127"/>
              <a:gd name="T26" fmla="*/ 38100 w 64"/>
              <a:gd name="T27" fmla="*/ 163513 h 127"/>
              <a:gd name="T28" fmla="*/ 25400 w 64"/>
              <a:gd name="T29" fmla="*/ 125413 h 127"/>
              <a:gd name="T30" fmla="*/ 25400 w 64"/>
              <a:gd name="T31" fmla="*/ 125413 h 127"/>
              <a:gd name="T32" fmla="*/ 25400 w 64"/>
              <a:gd name="T33" fmla="*/ 112713 h 127"/>
              <a:gd name="T34" fmla="*/ 0 w 64"/>
              <a:gd name="T35" fmla="*/ 0 h 127"/>
              <a:gd name="T36" fmla="*/ 25400 w 64"/>
              <a:gd name="T37" fmla="*/ 0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27"/>
              <a:gd name="T59" fmla="*/ 64 w 64"/>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27">
                <a:moveTo>
                  <a:pt x="16" y="0"/>
                </a:moveTo>
                <a:lnTo>
                  <a:pt x="32" y="71"/>
                </a:lnTo>
                <a:lnTo>
                  <a:pt x="40" y="95"/>
                </a:lnTo>
                <a:lnTo>
                  <a:pt x="64" y="119"/>
                </a:lnTo>
                <a:lnTo>
                  <a:pt x="64" y="111"/>
                </a:lnTo>
                <a:lnTo>
                  <a:pt x="56" y="127"/>
                </a:lnTo>
                <a:lnTo>
                  <a:pt x="32" y="103"/>
                </a:lnTo>
                <a:lnTo>
                  <a:pt x="24" y="103"/>
                </a:lnTo>
                <a:lnTo>
                  <a:pt x="16" y="79"/>
                </a:lnTo>
                <a:lnTo>
                  <a:pt x="16" y="71"/>
                </a:lnTo>
                <a:lnTo>
                  <a:pt x="0" y="0"/>
                </a:lnTo>
                <a:lnTo>
                  <a:pt x="16" y="0"/>
                </a:lnTo>
                <a:close/>
              </a:path>
            </a:pathLst>
          </a:custGeom>
          <a:solidFill>
            <a:schemeClr val="tx1"/>
          </a:solidFill>
          <a:ln w="9525">
            <a:solidFill>
              <a:schemeClr val="tx1"/>
            </a:solidFill>
            <a:round/>
            <a:headEnd/>
            <a:tailEnd/>
          </a:ln>
        </p:spPr>
        <p:txBody>
          <a:bodyPr/>
          <a:lstStyle/>
          <a:p>
            <a:endParaRPr lang="tr-TR"/>
          </a:p>
        </p:txBody>
      </p:sp>
      <p:sp>
        <p:nvSpPr>
          <p:cNvPr id="12350" name="Freeform 61"/>
          <p:cNvSpPr>
            <a:spLocks/>
          </p:cNvSpPr>
          <p:nvPr/>
        </p:nvSpPr>
        <p:spPr bwMode="auto">
          <a:xfrm>
            <a:off x="4786313" y="5637213"/>
            <a:ext cx="101600" cy="63500"/>
          </a:xfrm>
          <a:custGeom>
            <a:avLst/>
            <a:gdLst>
              <a:gd name="T0" fmla="*/ 12700 w 64"/>
              <a:gd name="T1" fmla="*/ 0 h 40"/>
              <a:gd name="T2" fmla="*/ 101600 w 64"/>
              <a:gd name="T3" fmla="*/ 38100 h 40"/>
              <a:gd name="T4" fmla="*/ 101600 w 64"/>
              <a:gd name="T5" fmla="*/ 50800 h 40"/>
              <a:gd name="T6" fmla="*/ 76200 w 64"/>
              <a:gd name="T7" fmla="*/ 50800 h 40"/>
              <a:gd name="T8" fmla="*/ 88900 w 64"/>
              <a:gd name="T9" fmla="*/ 63500 h 40"/>
              <a:gd name="T10" fmla="*/ 0 w 64"/>
              <a:gd name="T11" fmla="*/ 25400 h 40"/>
              <a:gd name="T12" fmla="*/ 12700 w 64"/>
              <a:gd name="T13" fmla="*/ 0 h 40"/>
              <a:gd name="T14" fmla="*/ 0 60000 65536"/>
              <a:gd name="T15" fmla="*/ 0 60000 65536"/>
              <a:gd name="T16" fmla="*/ 0 60000 65536"/>
              <a:gd name="T17" fmla="*/ 0 60000 65536"/>
              <a:gd name="T18" fmla="*/ 0 60000 65536"/>
              <a:gd name="T19" fmla="*/ 0 60000 65536"/>
              <a:gd name="T20" fmla="*/ 0 60000 65536"/>
              <a:gd name="T21" fmla="*/ 0 w 64"/>
              <a:gd name="T22" fmla="*/ 0 h 40"/>
              <a:gd name="T23" fmla="*/ 64 w 64"/>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0">
                <a:moveTo>
                  <a:pt x="8" y="0"/>
                </a:moveTo>
                <a:lnTo>
                  <a:pt x="64" y="24"/>
                </a:lnTo>
                <a:lnTo>
                  <a:pt x="64" y="32"/>
                </a:lnTo>
                <a:lnTo>
                  <a:pt x="48" y="32"/>
                </a:lnTo>
                <a:lnTo>
                  <a:pt x="56" y="40"/>
                </a:lnTo>
                <a:lnTo>
                  <a:pt x="0" y="16"/>
                </a:lnTo>
                <a:lnTo>
                  <a:pt x="8" y="0"/>
                </a:lnTo>
                <a:close/>
              </a:path>
            </a:pathLst>
          </a:custGeom>
          <a:solidFill>
            <a:schemeClr val="tx1"/>
          </a:solidFill>
          <a:ln w="9525">
            <a:solidFill>
              <a:schemeClr val="tx1"/>
            </a:solidFill>
            <a:round/>
            <a:headEnd/>
            <a:tailEnd/>
          </a:ln>
        </p:spPr>
        <p:txBody>
          <a:bodyPr/>
          <a:lstStyle/>
          <a:p>
            <a:endParaRPr lang="tr-TR"/>
          </a:p>
        </p:txBody>
      </p:sp>
      <p:sp>
        <p:nvSpPr>
          <p:cNvPr id="12351" name="Rectangle 62"/>
          <p:cNvSpPr>
            <a:spLocks noChangeArrowheads="1"/>
          </p:cNvSpPr>
          <p:nvPr/>
        </p:nvSpPr>
        <p:spPr bwMode="auto">
          <a:xfrm>
            <a:off x="4887913"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52" name="Freeform 63"/>
          <p:cNvSpPr>
            <a:spLocks/>
          </p:cNvSpPr>
          <p:nvPr/>
        </p:nvSpPr>
        <p:spPr bwMode="auto">
          <a:xfrm>
            <a:off x="4862513" y="5688013"/>
            <a:ext cx="50800" cy="152400"/>
          </a:xfrm>
          <a:custGeom>
            <a:avLst/>
            <a:gdLst>
              <a:gd name="T0" fmla="*/ 25400 w 32"/>
              <a:gd name="T1" fmla="*/ 0 h 96"/>
              <a:gd name="T2" fmla="*/ 0 w 32"/>
              <a:gd name="T3" fmla="*/ 0 h 96"/>
              <a:gd name="T4" fmla="*/ 25400 w 32"/>
              <a:gd name="T5" fmla="*/ 152400 h 96"/>
              <a:gd name="T6" fmla="*/ 50800 w 32"/>
              <a:gd name="T7" fmla="*/ 152400 h 96"/>
              <a:gd name="T8" fmla="*/ 25400 w 32"/>
              <a:gd name="T9" fmla="*/ 0 h 96"/>
              <a:gd name="T10" fmla="*/ 0 60000 65536"/>
              <a:gd name="T11" fmla="*/ 0 60000 65536"/>
              <a:gd name="T12" fmla="*/ 0 60000 65536"/>
              <a:gd name="T13" fmla="*/ 0 60000 65536"/>
              <a:gd name="T14" fmla="*/ 0 60000 65536"/>
              <a:gd name="T15" fmla="*/ 0 w 32"/>
              <a:gd name="T16" fmla="*/ 0 h 96"/>
              <a:gd name="T17" fmla="*/ 32 w 32"/>
              <a:gd name="T18" fmla="*/ 96 h 96"/>
            </a:gdLst>
            <a:ahLst/>
            <a:cxnLst>
              <a:cxn ang="T10">
                <a:pos x="T0" y="T1"/>
              </a:cxn>
              <a:cxn ang="T11">
                <a:pos x="T2" y="T3"/>
              </a:cxn>
              <a:cxn ang="T12">
                <a:pos x="T4" y="T5"/>
              </a:cxn>
              <a:cxn ang="T13">
                <a:pos x="T6" y="T7"/>
              </a:cxn>
              <a:cxn ang="T14">
                <a:pos x="T8" y="T9"/>
              </a:cxn>
            </a:cxnLst>
            <a:rect l="T15" t="T16" r="T17" b="T18"/>
            <a:pathLst>
              <a:path w="32" h="96">
                <a:moveTo>
                  <a:pt x="16" y="0"/>
                </a:moveTo>
                <a:lnTo>
                  <a:pt x="0" y="0"/>
                </a:lnTo>
                <a:lnTo>
                  <a:pt x="16" y="96"/>
                </a:lnTo>
                <a:lnTo>
                  <a:pt x="32" y="96"/>
                </a:lnTo>
                <a:lnTo>
                  <a:pt x="16" y="0"/>
                </a:lnTo>
                <a:close/>
              </a:path>
            </a:pathLst>
          </a:custGeom>
          <a:solidFill>
            <a:schemeClr val="tx1"/>
          </a:solidFill>
          <a:ln w="9525">
            <a:solidFill>
              <a:schemeClr val="tx1"/>
            </a:solidFill>
            <a:round/>
            <a:headEnd/>
            <a:tailEnd/>
          </a:ln>
        </p:spPr>
        <p:txBody>
          <a:bodyPr/>
          <a:lstStyle/>
          <a:p>
            <a:endParaRPr lang="tr-TR"/>
          </a:p>
        </p:txBody>
      </p:sp>
      <p:sp>
        <p:nvSpPr>
          <p:cNvPr id="12353" name="Rectangle 64"/>
          <p:cNvSpPr>
            <a:spLocks noChangeArrowheads="1"/>
          </p:cNvSpPr>
          <p:nvPr/>
        </p:nvSpPr>
        <p:spPr bwMode="auto">
          <a:xfrm>
            <a:off x="5688013" y="5448300"/>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54" name="Freeform 65"/>
          <p:cNvSpPr>
            <a:spLocks/>
          </p:cNvSpPr>
          <p:nvPr/>
        </p:nvSpPr>
        <p:spPr bwMode="auto">
          <a:xfrm>
            <a:off x="5688013" y="5461000"/>
            <a:ext cx="101600" cy="201613"/>
          </a:xfrm>
          <a:custGeom>
            <a:avLst/>
            <a:gdLst>
              <a:gd name="T0" fmla="*/ 25400 w 64"/>
              <a:gd name="T1" fmla="*/ 0 h 127"/>
              <a:gd name="T2" fmla="*/ 38100 w 64"/>
              <a:gd name="T3" fmla="*/ 112713 h 127"/>
              <a:gd name="T4" fmla="*/ 38100 w 64"/>
              <a:gd name="T5" fmla="*/ 112713 h 127"/>
              <a:gd name="T6" fmla="*/ 38100 w 64"/>
              <a:gd name="T7" fmla="*/ 112713 h 127"/>
              <a:gd name="T8" fmla="*/ 63500 w 64"/>
              <a:gd name="T9" fmla="*/ 150813 h 127"/>
              <a:gd name="T10" fmla="*/ 63500 w 64"/>
              <a:gd name="T11" fmla="*/ 150813 h 127"/>
              <a:gd name="T12" fmla="*/ 63500 w 64"/>
              <a:gd name="T13" fmla="*/ 150813 h 127"/>
              <a:gd name="T14" fmla="*/ 101600 w 64"/>
              <a:gd name="T15" fmla="*/ 188913 h 127"/>
              <a:gd name="T16" fmla="*/ 101600 w 64"/>
              <a:gd name="T17" fmla="*/ 176213 h 127"/>
              <a:gd name="T18" fmla="*/ 88900 w 64"/>
              <a:gd name="T19" fmla="*/ 201613 h 127"/>
              <a:gd name="T20" fmla="*/ 88900 w 64"/>
              <a:gd name="T21" fmla="*/ 201613 h 127"/>
              <a:gd name="T22" fmla="*/ 50800 w 64"/>
              <a:gd name="T23" fmla="*/ 163513 h 127"/>
              <a:gd name="T24" fmla="*/ 50800 w 64"/>
              <a:gd name="T25" fmla="*/ 163513 h 127"/>
              <a:gd name="T26" fmla="*/ 38100 w 64"/>
              <a:gd name="T27" fmla="*/ 163513 h 127"/>
              <a:gd name="T28" fmla="*/ 12700 w 64"/>
              <a:gd name="T29" fmla="*/ 125413 h 127"/>
              <a:gd name="T30" fmla="*/ 12700 w 64"/>
              <a:gd name="T31" fmla="*/ 125413 h 127"/>
              <a:gd name="T32" fmla="*/ 12700 w 64"/>
              <a:gd name="T33" fmla="*/ 112713 h 127"/>
              <a:gd name="T34" fmla="*/ 0 w 64"/>
              <a:gd name="T35" fmla="*/ 0 h 127"/>
              <a:gd name="T36" fmla="*/ 25400 w 64"/>
              <a:gd name="T37" fmla="*/ 0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27"/>
              <a:gd name="T59" fmla="*/ 64 w 64"/>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27">
                <a:moveTo>
                  <a:pt x="16" y="0"/>
                </a:moveTo>
                <a:lnTo>
                  <a:pt x="24" y="71"/>
                </a:lnTo>
                <a:lnTo>
                  <a:pt x="40" y="95"/>
                </a:lnTo>
                <a:lnTo>
                  <a:pt x="64" y="119"/>
                </a:lnTo>
                <a:lnTo>
                  <a:pt x="64" y="111"/>
                </a:lnTo>
                <a:lnTo>
                  <a:pt x="56" y="127"/>
                </a:lnTo>
                <a:lnTo>
                  <a:pt x="32" y="103"/>
                </a:lnTo>
                <a:lnTo>
                  <a:pt x="24" y="103"/>
                </a:lnTo>
                <a:lnTo>
                  <a:pt x="8" y="79"/>
                </a:lnTo>
                <a:lnTo>
                  <a:pt x="8" y="71"/>
                </a:lnTo>
                <a:lnTo>
                  <a:pt x="0" y="0"/>
                </a:lnTo>
                <a:lnTo>
                  <a:pt x="16" y="0"/>
                </a:lnTo>
                <a:close/>
              </a:path>
            </a:pathLst>
          </a:custGeom>
          <a:solidFill>
            <a:schemeClr val="tx1"/>
          </a:solidFill>
          <a:ln w="9525">
            <a:solidFill>
              <a:schemeClr val="tx1"/>
            </a:solidFill>
            <a:round/>
            <a:headEnd/>
            <a:tailEnd/>
          </a:ln>
        </p:spPr>
        <p:txBody>
          <a:bodyPr/>
          <a:lstStyle/>
          <a:p>
            <a:endParaRPr lang="tr-TR"/>
          </a:p>
        </p:txBody>
      </p:sp>
      <p:sp>
        <p:nvSpPr>
          <p:cNvPr id="12355" name="Freeform 66"/>
          <p:cNvSpPr>
            <a:spLocks/>
          </p:cNvSpPr>
          <p:nvPr/>
        </p:nvSpPr>
        <p:spPr bwMode="auto">
          <a:xfrm>
            <a:off x="5776913" y="5637213"/>
            <a:ext cx="101600" cy="63500"/>
          </a:xfrm>
          <a:custGeom>
            <a:avLst/>
            <a:gdLst>
              <a:gd name="T0" fmla="*/ 12700 w 64"/>
              <a:gd name="T1" fmla="*/ 0 h 40"/>
              <a:gd name="T2" fmla="*/ 101600 w 64"/>
              <a:gd name="T3" fmla="*/ 38100 h 40"/>
              <a:gd name="T4" fmla="*/ 101600 w 64"/>
              <a:gd name="T5" fmla="*/ 50800 h 40"/>
              <a:gd name="T6" fmla="*/ 76200 w 64"/>
              <a:gd name="T7" fmla="*/ 50800 h 40"/>
              <a:gd name="T8" fmla="*/ 88900 w 64"/>
              <a:gd name="T9" fmla="*/ 63500 h 40"/>
              <a:gd name="T10" fmla="*/ 0 w 64"/>
              <a:gd name="T11" fmla="*/ 25400 h 40"/>
              <a:gd name="T12" fmla="*/ 12700 w 64"/>
              <a:gd name="T13" fmla="*/ 0 h 40"/>
              <a:gd name="T14" fmla="*/ 0 60000 65536"/>
              <a:gd name="T15" fmla="*/ 0 60000 65536"/>
              <a:gd name="T16" fmla="*/ 0 60000 65536"/>
              <a:gd name="T17" fmla="*/ 0 60000 65536"/>
              <a:gd name="T18" fmla="*/ 0 60000 65536"/>
              <a:gd name="T19" fmla="*/ 0 60000 65536"/>
              <a:gd name="T20" fmla="*/ 0 60000 65536"/>
              <a:gd name="T21" fmla="*/ 0 w 64"/>
              <a:gd name="T22" fmla="*/ 0 h 40"/>
              <a:gd name="T23" fmla="*/ 64 w 64"/>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0">
                <a:moveTo>
                  <a:pt x="8" y="0"/>
                </a:moveTo>
                <a:lnTo>
                  <a:pt x="64" y="24"/>
                </a:lnTo>
                <a:lnTo>
                  <a:pt x="64" y="32"/>
                </a:lnTo>
                <a:lnTo>
                  <a:pt x="48" y="32"/>
                </a:lnTo>
                <a:lnTo>
                  <a:pt x="56" y="40"/>
                </a:lnTo>
                <a:lnTo>
                  <a:pt x="0" y="16"/>
                </a:lnTo>
                <a:lnTo>
                  <a:pt x="8" y="0"/>
                </a:lnTo>
                <a:close/>
              </a:path>
            </a:pathLst>
          </a:custGeom>
          <a:solidFill>
            <a:schemeClr val="tx1"/>
          </a:solidFill>
          <a:ln w="9525">
            <a:solidFill>
              <a:schemeClr val="tx1"/>
            </a:solidFill>
            <a:round/>
            <a:headEnd/>
            <a:tailEnd/>
          </a:ln>
        </p:spPr>
        <p:txBody>
          <a:bodyPr/>
          <a:lstStyle/>
          <a:p>
            <a:endParaRPr lang="tr-TR"/>
          </a:p>
        </p:txBody>
      </p:sp>
      <p:sp>
        <p:nvSpPr>
          <p:cNvPr id="12356" name="Rectangle 67"/>
          <p:cNvSpPr>
            <a:spLocks noChangeArrowheads="1"/>
          </p:cNvSpPr>
          <p:nvPr/>
        </p:nvSpPr>
        <p:spPr bwMode="auto">
          <a:xfrm>
            <a:off x="5878513" y="5840413"/>
            <a:ext cx="25400" cy="12700"/>
          </a:xfrm>
          <a:prstGeom prst="rect">
            <a:avLst/>
          </a:prstGeom>
          <a:solidFill>
            <a:schemeClr val="tx1"/>
          </a:solidFill>
          <a:ln w="9525">
            <a:solidFill>
              <a:schemeClr val="tx1"/>
            </a:solidFill>
            <a:miter lim="800000"/>
            <a:headEnd/>
            <a:tailEnd/>
          </a:ln>
        </p:spPr>
        <p:txBody>
          <a:bodyPr/>
          <a:lstStyle/>
          <a:p>
            <a:endParaRPr lang="tr-TR"/>
          </a:p>
        </p:txBody>
      </p:sp>
      <p:sp>
        <p:nvSpPr>
          <p:cNvPr id="12357" name="Freeform 68"/>
          <p:cNvSpPr>
            <a:spLocks/>
          </p:cNvSpPr>
          <p:nvPr/>
        </p:nvSpPr>
        <p:spPr bwMode="auto">
          <a:xfrm>
            <a:off x="5853113" y="5688013"/>
            <a:ext cx="50800" cy="152400"/>
          </a:xfrm>
          <a:custGeom>
            <a:avLst/>
            <a:gdLst>
              <a:gd name="T0" fmla="*/ 25400 w 32"/>
              <a:gd name="T1" fmla="*/ 0 h 96"/>
              <a:gd name="T2" fmla="*/ 0 w 32"/>
              <a:gd name="T3" fmla="*/ 0 h 96"/>
              <a:gd name="T4" fmla="*/ 25400 w 32"/>
              <a:gd name="T5" fmla="*/ 152400 h 96"/>
              <a:gd name="T6" fmla="*/ 50800 w 32"/>
              <a:gd name="T7" fmla="*/ 152400 h 96"/>
              <a:gd name="T8" fmla="*/ 25400 w 32"/>
              <a:gd name="T9" fmla="*/ 0 h 96"/>
              <a:gd name="T10" fmla="*/ 0 60000 65536"/>
              <a:gd name="T11" fmla="*/ 0 60000 65536"/>
              <a:gd name="T12" fmla="*/ 0 60000 65536"/>
              <a:gd name="T13" fmla="*/ 0 60000 65536"/>
              <a:gd name="T14" fmla="*/ 0 60000 65536"/>
              <a:gd name="T15" fmla="*/ 0 w 32"/>
              <a:gd name="T16" fmla="*/ 0 h 96"/>
              <a:gd name="T17" fmla="*/ 32 w 32"/>
              <a:gd name="T18" fmla="*/ 96 h 96"/>
            </a:gdLst>
            <a:ahLst/>
            <a:cxnLst>
              <a:cxn ang="T10">
                <a:pos x="T0" y="T1"/>
              </a:cxn>
              <a:cxn ang="T11">
                <a:pos x="T2" y="T3"/>
              </a:cxn>
              <a:cxn ang="T12">
                <a:pos x="T4" y="T5"/>
              </a:cxn>
              <a:cxn ang="T13">
                <a:pos x="T6" y="T7"/>
              </a:cxn>
              <a:cxn ang="T14">
                <a:pos x="T8" y="T9"/>
              </a:cxn>
            </a:cxnLst>
            <a:rect l="T15" t="T16" r="T17" b="T18"/>
            <a:pathLst>
              <a:path w="32" h="96">
                <a:moveTo>
                  <a:pt x="16" y="0"/>
                </a:moveTo>
                <a:lnTo>
                  <a:pt x="0" y="0"/>
                </a:lnTo>
                <a:lnTo>
                  <a:pt x="16" y="96"/>
                </a:lnTo>
                <a:lnTo>
                  <a:pt x="32" y="96"/>
                </a:lnTo>
                <a:lnTo>
                  <a:pt x="16" y="0"/>
                </a:lnTo>
                <a:close/>
              </a:path>
            </a:pathLst>
          </a:custGeom>
          <a:solidFill>
            <a:schemeClr val="tx1"/>
          </a:solidFill>
          <a:ln w="9525">
            <a:solidFill>
              <a:schemeClr val="tx1"/>
            </a:solidFill>
            <a:round/>
            <a:headEnd/>
            <a:tailEnd/>
          </a:ln>
        </p:spPr>
        <p:txBody>
          <a:bodyPr/>
          <a:lstStyle/>
          <a:p>
            <a:endParaRPr lang="tr-TR"/>
          </a:p>
        </p:txBody>
      </p:sp>
      <p:sp>
        <p:nvSpPr>
          <p:cNvPr id="12358" name="Rectangle 69"/>
          <p:cNvSpPr>
            <a:spLocks noChangeArrowheads="1"/>
          </p:cNvSpPr>
          <p:nvPr/>
        </p:nvSpPr>
        <p:spPr bwMode="auto">
          <a:xfrm>
            <a:off x="5141913" y="53340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t>…</a:t>
            </a:r>
          </a:p>
        </p:txBody>
      </p:sp>
      <p:sp>
        <p:nvSpPr>
          <p:cNvPr id="12359" name="Text Box 70"/>
          <p:cNvSpPr txBox="1">
            <a:spLocks noChangeArrowheads="1"/>
          </p:cNvSpPr>
          <p:nvPr/>
        </p:nvSpPr>
        <p:spPr bwMode="auto">
          <a:xfrm>
            <a:off x="4419600" y="1600200"/>
            <a:ext cx="4419600" cy="3387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228600" eaLnBrk="0" hangingPunct="0">
              <a:defRPr sz="2400">
                <a:solidFill>
                  <a:schemeClr val="tx1"/>
                </a:solidFill>
                <a:latin typeface="Times New Roman" pitchFamily="18" charset="0"/>
              </a:defRPr>
            </a:lvl1pPr>
            <a:lvl2pPr marL="742950" indent="-285750" defTabSz="228600" eaLnBrk="0" hangingPunct="0">
              <a:defRPr sz="2400">
                <a:solidFill>
                  <a:schemeClr val="tx1"/>
                </a:solidFill>
                <a:latin typeface="Times New Roman" pitchFamily="18" charset="0"/>
              </a:defRPr>
            </a:lvl2pPr>
            <a:lvl3pPr marL="1143000" indent="-228600" defTabSz="228600" eaLnBrk="0" hangingPunct="0">
              <a:defRPr sz="2400">
                <a:solidFill>
                  <a:schemeClr val="tx1"/>
                </a:solidFill>
                <a:latin typeface="Times New Roman" pitchFamily="18" charset="0"/>
              </a:defRPr>
            </a:lvl3pPr>
            <a:lvl4pPr marL="1600200" indent="-228600" defTabSz="228600" eaLnBrk="0" hangingPunct="0">
              <a:defRPr sz="2400">
                <a:solidFill>
                  <a:schemeClr val="tx1"/>
                </a:solidFill>
                <a:latin typeface="Times New Roman" pitchFamily="18" charset="0"/>
              </a:defRPr>
            </a:lvl4pPr>
            <a:lvl5pPr marL="2057400" indent="-228600" defTabSz="228600" eaLnBrk="0" hangingPunct="0">
              <a:defRPr sz="2400">
                <a:solidFill>
                  <a:schemeClr val="tx1"/>
                </a:solidFill>
                <a:latin typeface="Times New Roman" pitchFamily="18" charset="0"/>
              </a:defRPr>
            </a:lvl5pPr>
            <a:lvl6pPr marL="2514600" indent="-228600" defTabSz="228600" eaLnBrk="0" fontAlgn="base" hangingPunct="0">
              <a:spcBef>
                <a:spcPct val="0"/>
              </a:spcBef>
              <a:spcAft>
                <a:spcPct val="0"/>
              </a:spcAft>
              <a:defRPr sz="2400">
                <a:solidFill>
                  <a:schemeClr val="tx1"/>
                </a:solidFill>
                <a:latin typeface="Times New Roman" pitchFamily="18" charset="0"/>
              </a:defRPr>
            </a:lvl6pPr>
            <a:lvl7pPr marL="2971800" indent="-228600" defTabSz="228600" eaLnBrk="0" fontAlgn="base" hangingPunct="0">
              <a:spcBef>
                <a:spcPct val="0"/>
              </a:spcBef>
              <a:spcAft>
                <a:spcPct val="0"/>
              </a:spcAft>
              <a:defRPr sz="2400">
                <a:solidFill>
                  <a:schemeClr val="tx1"/>
                </a:solidFill>
                <a:latin typeface="Times New Roman" pitchFamily="18" charset="0"/>
              </a:defRPr>
            </a:lvl7pPr>
            <a:lvl8pPr marL="3429000" indent="-228600" defTabSz="228600" eaLnBrk="0" fontAlgn="base" hangingPunct="0">
              <a:spcBef>
                <a:spcPct val="0"/>
              </a:spcBef>
              <a:spcAft>
                <a:spcPct val="0"/>
              </a:spcAft>
              <a:defRPr sz="2400">
                <a:solidFill>
                  <a:schemeClr val="tx1"/>
                </a:solidFill>
                <a:latin typeface="Times New Roman" pitchFamily="18" charset="0"/>
              </a:defRPr>
            </a:lvl8pPr>
            <a:lvl9pPr marL="3886200" indent="-228600" defTabSz="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solidFill>
                  <a:srgbClr val="000000"/>
                </a:solidFill>
              </a:rPr>
              <a:t>Algorithm</a:t>
            </a:r>
            <a:r>
              <a:rPr lang="en-US" dirty="0"/>
              <a:t> </a:t>
            </a:r>
            <a:r>
              <a:rPr lang="en-US" b="1" i="1" dirty="0">
                <a:solidFill>
                  <a:schemeClr val="tx2"/>
                </a:solidFill>
              </a:rPr>
              <a:t>size</a:t>
            </a:r>
            <a:r>
              <a:rPr lang="en-US" dirty="0">
                <a:solidFill>
                  <a:schemeClr val="tx2"/>
                </a:solidFill>
              </a:rPr>
              <a:t>()</a:t>
            </a:r>
          </a:p>
          <a:p>
            <a:pPr eaLnBrk="1" hangingPunct="1"/>
            <a:r>
              <a:rPr lang="en-US" dirty="0">
                <a:solidFill>
                  <a:schemeClr val="accent2"/>
                </a:solidFill>
              </a:rPr>
              <a:t>	</a:t>
            </a:r>
            <a:r>
              <a:rPr lang="en-US" b="1" dirty="0">
                <a:solidFill>
                  <a:srgbClr val="000000"/>
                </a:solidFill>
                <a:sym typeface="Symbol" pitchFamily="18" charset="2"/>
              </a:rPr>
              <a:t>return</a:t>
            </a:r>
            <a:r>
              <a:rPr lang="en-US" dirty="0">
                <a:sym typeface="Symbol" pitchFamily="18" charset="2"/>
              </a:rPr>
              <a:t> </a:t>
            </a:r>
            <a:r>
              <a:rPr lang="en-US" b="1" i="1" dirty="0">
                <a:solidFill>
                  <a:schemeClr val="accent2"/>
                </a:solidFill>
                <a:sym typeface="Symbol" pitchFamily="18" charset="2"/>
              </a:rPr>
              <a:t>t</a:t>
            </a:r>
            <a:r>
              <a:rPr lang="en-US" dirty="0">
                <a:solidFill>
                  <a:schemeClr val="accent2"/>
                </a:solidFill>
                <a:sym typeface="Symbol" pitchFamily="18" charset="2"/>
              </a:rPr>
              <a:t> +</a:t>
            </a:r>
            <a:r>
              <a:rPr lang="en-US" dirty="0">
                <a:solidFill>
                  <a:schemeClr val="tx2"/>
                </a:solidFill>
                <a:sym typeface="Symbol" pitchFamily="18" charset="2"/>
              </a:rPr>
              <a:t> </a:t>
            </a:r>
            <a:r>
              <a:rPr lang="en-US" dirty="0">
                <a:solidFill>
                  <a:schemeClr val="accent2"/>
                </a:solidFill>
                <a:sym typeface="Symbol" pitchFamily="18" charset="2"/>
              </a:rPr>
              <a:t>1</a:t>
            </a:r>
          </a:p>
          <a:p>
            <a:pPr eaLnBrk="1" hangingPunct="1"/>
            <a:endParaRPr lang="en-US" b="1" dirty="0">
              <a:solidFill>
                <a:schemeClr val="tx2"/>
              </a:solidFill>
            </a:endParaRPr>
          </a:p>
          <a:p>
            <a:pPr eaLnBrk="1" hangingPunct="1"/>
            <a:r>
              <a:rPr lang="en-US" b="1" dirty="0">
                <a:solidFill>
                  <a:srgbClr val="000000"/>
                </a:solidFill>
              </a:rPr>
              <a:t>Algorithm</a:t>
            </a:r>
            <a:r>
              <a:rPr lang="en-US" dirty="0"/>
              <a:t> </a:t>
            </a:r>
            <a:r>
              <a:rPr lang="en-US" b="1" i="1" dirty="0">
                <a:solidFill>
                  <a:schemeClr val="tx2"/>
                </a:solidFill>
              </a:rPr>
              <a:t>pop</a:t>
            </a:r>
            <a:r>
              <a:rPr lang="en-US" dirty="0">
                <a:solidFill>
                  <a:schemeClr val="tx2"/>
                </a:solidFill>
              </a:rPr>
              <a:t>()</a:t>
            </a:r>
          </a:p>
          <a:p>
            <a:pPr eaLnBrk="1" hangingPunct="1"/>
            <a:r>
              <a:rPr lang="en-US" dirty="0">
                <a:sym typeface="Symbol" pitchFamily="18" charset="2"/>
              </a:rPr>
              <a:t>	</a:t>
            </a:r>
            <a:r>
              <a:rPr lang="en-US" b="1" dirty="0">
                <a:solidFill>
                  <a:srgbClr val="000000"/>
                </a:solidFill>
                <a:sym typeface="Symbol" pitchFamily="18" charset="2"/>
              </a:rPr>
              <a:t>if</a:t>
            </a:r>
            <a:r>
              <a:rPr lang="en-US" dirty="0">
                <a:sym typeface="Symbol" pitchFamily="18" charset="2"/>
              </a:rPr>
              <a:t> </a:t>
            </a:r>
            <a:r>
              <a:rPr lang="en-US" b="1" i="1" dirty="0" err="1">
                <a:solidFill>
                  <a:schemeClr val="accent2"/>
                </a:solidFill>
                <a:sym typeface="Symbol" pitchFamily="18" charset="2"/>
              </a:rPr>
              <a:t>isEmpty</a:t>
            </a:r>
            <a:r>
              <a:rPr lang="en-US" dirty="0">
                <a:solidFill>
                  <a:schemeClr val="accent2"/>
                </a:solidFill>
              </a:rPr>
              <a:t>()</a:t>
            </a:r>
            <a:r>
              <a:rPr lang="en-US" dirty="0">
                <a:sym typeface="Symbol" pitchFamily="18" charset="2"/>
              </a:rPr>
              <a:t> </a:t>
            </a:r>
            <a:r>
              <a:rPr lang="en-US" b="1" dirty="0">
                <a:solidFill>
                  <a:srgbClr val="000000"/>
                </a:solidFill>
                <a:sym typeface="Symbol" pitchFamily="18" charset="2"/>
              </a:rPr>
              <a:t>then</a:t>
            </a:r>
          </a:p>
          <a:p>
            <a:pPr eaLnBrk="1" hangingPunct="1"/>
            <a:r>
              <a:rPr lang="en-US" b="1" dirty="0">
                <a:solidFill>
                  <a:srgbClr val="000000"/>
                </a:solidFill>
                <a:sym typeface="Symbol" pitchFamily="18" charset="2"/>
              </a:rPr>
              <a:t>		throw </a:t>
            </a:r>
            <a:r>
              <a:rPr lang="en-US" b="1" i="1" dirty="0" err="1">
                <a:solidFill>
                  <a:schemeClr val="accent2"/>
                </a:solidFill>
                <a:sym typeface="Symbol" pitchFamily="18" charset="2"/>
              </a:rPr>
              <a:t>EmptyStackException</a:t>
            </a:r>
            <a:endParaRPr lang="en-US" b="1" dirty="0">
              <a:solidFill>
                <a:srgbClr val="000000"/>
              </a:solidFill>
              <a:sym typeface="Symbol" pitchFamily="18" charset="2"/>
            </a:endParaRPr>
          </a:p>
          <a:p>
            <a:pPr eaLnBrk="1" hangingPunct="1"/>
            <a:r>
              <a:rPr lang="en-US" dirty="0">
                <a:solidFill>
                  <a:schemeClr val="accent2"/>
                </a:solidFill>
                <a:sym typeface="Symbol" pitchFamily="18" charset="2"/>
              </a:rPr>
              <a:t>	</a:t>
            </a:r>
            <a:r>
              <a:rPr lang="en-US" b="1" dirty="0">
                <a:solidFill>
                  <a:srgbClr val="000000"/>
                </a:solidFill>
                <a:sym typeface="Symbol" pitchFamily="18" charset="2"/>
              </a:rPr>
              <a:t>else </a:t>
            </a:r>
            <a:r>
              <a:rPr lang="en-US" dirty="0">
                <a:sym typeface="Symbol" pitchFamily="18" charset="2"/>
              </a:rPr>
              <a:t> </a:t>
            </a:r>
            <a:endParaRPr lang="en-US" dirty="0"/>
          </a:p>
          <a:p>
            <a:pPr eaLnBrk="1" hangingPunct="1"/>
            <a:r>
              <a:rPr lang="en-US" dirty="0">
                <a:solidFill>
                  <a:schemeClr val="accent2"/>
                </a:solidFill>
              </a:rPr>
              <a:t>		</a:t>
            </a:r>
            <a:r>
              <a:rPr lang="en-US" b="1" i="1" dirty="0">
                <a:solidFill>
                  <a:schemeClr val="accent2"/>
                </a:solidFill>
              </a:rPr>
              <a:t>t</a:t>
            </a:r>
            <a:r>
              <a:rPr lang="en-US" dirty="0">
                <a:solidFill>
                  <a:schemeClr val="tx2"/>
                </a:solidFill>
              </a:rPr>
              <a:t> </a:t>
            </a:r>
            <a:r>
              <a:rPr lang="en-US" dirty="0">
                <a:solidFill>
                  <a:srgbClr val="000000"/>
                </a:solidFill>
                <a:sym typeface="Symbol" pitchFamily="18" charset="2"/>
              </a:rPr>
              <a:t></a:t>
            </a:r>
            <a:r>
              <a:rPr lang="en-US" dirty="0">
                <a:solidFill>
                  <a:schemeClr val="tx2"/>
                </a:solidFill>
                <a:sym typeface="Symbol" pitchFamily="18" charset="2"/>
              </a:rPr>
              <a:t> </a:t>
            </a:r>
            <a:r>
              <a:rPr lang="en-US" b="1" i="1" dirty="0">
                <a:solidFill>
                  <a:schemeClr val="accent2"/>
                </a:solidFill>
                <a:sym typeface="Symbol" pitchFamily="18" charset="2"/>
              </a:rPr>
              <a:t>t</a:t>
            </a:r>
            <a:r>
              <a:rPr lang="en-US" dirty="0">
                <a:solidFill>
                  <a:schemeClr val="accent2"/>
                </a:solidFill>
                <a:sym typeface="Symbol" pitchFamily="18" charset="2"/>
              </a:rPr>
              <a:t> </a:t>
            </a:r>
            <a:r>
              <a:rPr lang="en-US" dirty="0">
                <a:solidFill>
                  <a:schemeClr val="tx2"/>
                </a:solidFill>
                <a:sym typeface="Symbol" pitchFamily="18" charset="2"/>
              </a:rPr>
              <a:t> </a:t>
            </a:r>
            <a:r>
              <a:rPr lang="en-US" dirty="0">
                <a:solidFill>
                  <a:schemeClr val="accent2"/>
                </a:solidFill>
                <a:sym typeface="Symbol" pitchFamily="18" charset="2"/>
              </a:rPr>
              <a:t>1</a:t>
            </a:r>
          </a:p>
          <a:p>
            <a:pPr eaLnBrk="1" hangingPunct="1"/>
            <a:r>
              <a:rPr lang="en-US" b="1" dirty="0">
                <a:solidFill>
                  <a:srgbClr val="000000"/>
                </a:solidFill>
                <a:sym typeface="Symbol" pitchFamily="18" charset="2"/>
              </a:rPr>
              <a:t>		return</a:t>
            </a:r>
            <a:r>
              <a:rPr lang="en-US" dirty="0">
                <a:sym typeface="Symbol" pitchFamily="18" charset="2"/>
              </a:rPr>
              <a:t> </a:t>
            </a:r>
            <a:r>
              <a:rPr lang="en-US" b="1" i="1" dirty="0">
                <a:solidFill>
                  <a:schemeClr val="accent2"/>
                </a:solidFill>
                <a:sym typeface="Symbol" pitchFamily="18" charset="2"/>
              </a:rPr>
              <a:t>S</a:t>
            </a:r>
            <a:r>
              <a:rPr lang="en-US" dirty="0">
                <a:solidFill>
                  <a:schemeClr val="accent2"/>
                </a:solidFill>
                <a:sym typeface="Symbol" pitchFamily="18" charset="2"/>
              </a:rPr>
              <a:t>[</a:t>
            </a:r>
            <a:r>
              <a:rPr lang="en-US" b="1" i="1" dirty="0">
                <a:solidFill>
                  <a:schemeClr val="accent2"/>
                </a:solidFill>
                <a:sym typeface="Symbol" pitchFamily="18" charset="2"/>
              </a:rPr>
              <a:t>t </a:t>
            </a:r>
            <a:r>
              <a:rPr lang="en-US" dirty="0">
                <a:solidFill>
                  <a:schemeClr val="accent2"/>
                </a:solidFill>
                <a:sym typeface="Symbol" pitchFamily="18" charset="2"/>
              </a:rPr>
              <a:t>+</a:t>
            </a:r>
            <a:r>
              <a:rPr lang="en-US" dirty="0">
                <a:solidFill>
                  <a:schemeClr val="tx2"/>
                </a:solidFill>
                <a:sym typeface="Symbol" pitchFamily="18" charset="2"/>
              </a:rPr>
              <a:t> </a:t>
            </a:r>
            <a:r>
              <a:rPr lang="en-US" dirty="0">
                <a:solidFill>
                  <a:schemeClr val="accent2"/>
                </a:solidFill>
                <a:sym typeface="Symbol" pitchFamily="18" charset="2"/>
              </a:rPr>
              <a:t>1]</a:t>
            </a:r>
          </a:p>
        </p:txBody>
      </p:sp>
    </p:spTree>
    <p:extLst>
      <p:ext uri="{BB962C8B-B14F-4D97-AF65-F5344CB8AC3E}">
        <p14:creationId xmlns:p14="http://schemas.microsoft.com/office/powerpoint/2010/main" val="410378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DAA7C57-0BF9-4216-90DA-877E548AC93D}" type="slidenum">
              <a:rPr lang="en-US" sz="1400" smtClean="0"/>
              <a:pPr eaLnBrk="1" hangingPunct="1"/>
              <a:t>21</a:t>
            </a:fld>
            <a:endParaRPr lang="en-US" sz="1400" smtClean="0"/>
          </a:p>
        </p:txBody>
      </p:sp>
      <p:sp>
        <p:nvSpPr>
          <p:cNvPr id="13315" name="Rectangle 2"/>
          <p:cNvSpPr>
            <a:spLocks noGrp="1" noChangeArrowheads="1"/>
          </p:cNvSpPr>
          <p:nvPr>
            <p:ph type="title"/>
          </p:nvPr>
        </p:nvSpPr>
        <p:spPr/>
        <p:txBody>
          <a:bodyPr/>
          <a:lstStyle/>
          <a:p>
            <a:pPr algn="ctr" eaLnBrk="1" hangingPunct="1"/>
            <a:r>
              <a:rPr lang="en-US" b="1" dirty="0" smtClean="0"/>
              <a:t>Array-based Stack (cont.)</a:t>
            </a:r>
          </a:p>
        </p:txBody>
      </p:sp>
      <p:sp>
        <p:nvSpPr>
          <p:cNvPr id="13316" name="Rectangle 3"/>
          <p:cNvSpPr>
            <a:spLocks noGrp="1" noChangeArrowheads="1"/>
          </p:cNvSpPr>
          <p:nvPr>
            <p:ph type="body" idx="1"/>
          </p:nvPr>
        </p:nvSpPr>
        <p:spPr>
          <a:xfrm>
            <a:off x="533400" y="1676400"/>
            <a:ext cx="3886200" cy="3429000"/>
          </a:xfrm>
        </p:spPr>
        <p:txBody>
          <a:bodyPr>
            <a:normAutofit lnSpcReduction="10000"/>
          </a:bodyPr>
          <a:lstStyle/>
          <a:p>
            <a:pPr eaLnBrk="1" hangingPunct="1">
              <a:lnSpc>
                <a:spcPct val="80000"/>
              </a:lnSpc>
            </a:pPr>
            <a:r>
              <a:rPr lang="en-US" sz="2800" dirty="0" smtClean="0"/>
              <a:t>The array storing the stack elements may become full</a:t>
            </a:r>
          </a:p>
          <a:p>
            <a:pPr eaLnBrk="1" hangingPunct="1">
              <a:lnSpc>
                <a:spcPct val="80000"/>
              </a:lnSpc>
            </a:pPr>
            <a:r>
              <a:rPr lang="en-US" sz="2800" dirty="0" smtClean="0"/>
              <a:t>A push operation will then throw a </a:t>
            </a:r>
            <a:r>
              <a:rPr lang="en-US" sz="2800" dirty="0" err="1" smtClean="0">
                <a:solidFill>
                  <a:schemeClr val="accent2"/>
                </a:solidFill>
              </a:rPr>
              <a:t>FullStackException</a:t>
            </a:r>
            <a:endParaRPr lang="en-US" sz="2800" dirty="0" smtClean="0">
              <a:solidFill>
                <a:schemeClr val="accent2"/>
              </a:solidFill>
            </a:endParaRPr>
          </a:p>
          <a:p>
            <a:pPr lvl="1" eaLnBrk="1" hangingPunct="1">
              <a:lnSpc>
                <a:spcPct val="80000"/>
              </a:lnSpc>
            </a:pPr>
            <a:r>
              <a:rPr lang="en-US" sz="2400" dirty="0" smtClean="0"/>
              <a:t>Limitation of the array-based  implementation</a:t>
            </a:r>
          </a:p>
          <a:p>
            <a:pPr lvl="1" eaLnBrk="1" hangingPunct="1">
              <a:lnSpc>
                <a:spcPct val="80000"/>
              </a:lnSpc>
            </a:pPr>
            <a:r>
              <a:rPr lang="en-US" sz="2400" dirty="0" smtClean="0"/>
              <a:t>Not intrinsic to the Stack ADT</a:t>
            </a:r>
            <a:endParaRPr lang="en-US" dirty="0" smtClean="0"/>
          </a:p>
        </p:txBody>
      </p:sp>
      <p:sp>
        <p:nvSpPr>
          <p:cNvPr id="13317" name="Rectangle 4"/>
          <p:cNvSpPr>
            <a:spLocks noChangeArrowheads="1"/>
          </p:cNvSpPr>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endParaRPr lang="tr-TR" sz="4000" b="1">
              <a:solidFill>
                <a:schemeClr val="tx2"/>
              </a:solidFill>
            </a:endParaRPr>
          </a:p>
        </p:txBody>
      </p:sp>
      <p:sp>
        <p:nvSpPr>
          <p:cNvPr id="13318" name="Rectangle 5" descr="Rectangle: Click to edit Master text styles&#10;Second level&#10;Third level&#10;Fourth level&#10;Fifth level"/>
          <p:cNvSpPr>
            <a:spLocks noChangeArrowheads="1"/>
          </p:cNvSpPr>
          <p:nvPr/>
        </p:nvSpPr>
        <p:spPr bwMode="auto">
          <a:xfrm>
            <a:off x="685800" y="1752600"/>
            <a:ext cx="3581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endParaRPr lang="tr-TR"/>
          </a:p>
        </p:txBody>
      </p:sp>
      <p:grpSp>
        <p:nvGrpSpPr>
          <p:cNvPr id="13319" name="Group 6"/>
          <p:cNvGrpSpPr>
            <a:grpSpLocks/>
          </p:cNvGrpSpPr>
          <p:nvPr/>
        </p:nvGrpSpPr>
        <p:grpSpPr bwMode="auto">
          <a:xfrm>
            <a:off x="1447800" y="5257800"/>
            <a:ext cx="6934200" cy="871538"/>
            <a:chOff x="912" y="3435"/>
            <a:chExt cx="4368" cy="549"/>
          </a:xfrm>
        </p:grpSpPr>
        <p:sp>
          <p:nvSpPr>
            <p:cNvPr id="13321" name="Rectangle 7"/>
            <p:cNvSpPr>
              <a:spLocks noChangeArrowheads="1"/>
            </p:cNvSpPr>
            <p:nvPr/>
          </p:nvSpPr>
          <p:spPr bwMode="auto">
            <a:xfrm>
              <a:off x="4560" y="3512"/>
              <a:ext cx="720" cy="2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r-TR"/>
            </a:p>
          </p:txBody>
        </p:sp>
        <p:sp>
          <p:nvSpPr>
            <p:cNvPr id="13322" name="Freeform 8"/>
            <p:cNvSpPr>
              <a:spLocks/>
            </p:cNvSpPr>
            <p:nvPr/>
          </p:nvSpPr>
          <p:spPr bwMode="auto">
            <a:xfrm>
              <a:off x="3600" y="3515"/>
              <a:ext cx="951" cy="239"/>
            </a:xfrm>
            <a:custGeom>
              <a:avLst/>
              <a:gdLst>
                <a:gd name="T0" fmla="*/ 951 w 951"/>
                <a:gd name="T1" fmla="*/ 239 h 239"/>
                <a:gd name="T2" fmla="*/ 951 w 951"/>
                <a:gd name="T3" fmla="*/ 0 h 239"/>
                <a:gd name="T4" fmla="*/ 0 w 951"/>
                <a:gd name="T5" fmla="*/ 0 h 239"/>
                <a:gd name="T6" fmla="*/ 24 w 951"/>
                <a:gd name="T7" fmla="*/ 103 h 239"/>
                <a:gd name="T8" fmla="*/ 104 w 951"/>
                <a:gd name="T9" fmla="*/ 143 h 239"/>
                <a:gd name="T10" fmla="*/ 120 w 951"/>
                <a:gd name="T11" fmla="*/ 239 h 239"/>
                <a:gd name="T12" fmla="*/ 951 w 951"/>
                <a:gd name="T13" fmla="*/ 239 h 239"/>
                <a:gd name="T14" fmla="*/ 0 60000 65536"/>
                <a:gd name="T15" fmla="*/ 0 60000 65536"/>
                <a:gd name="T16" fmla="*/ 0 60000 65536"/>
                <a:gd name="T17" fmla="*/ 0 60000 65536"/>
                <a:gd name="T18" fmla="*/ 0 60000 65536"/>
                <a:gd name="T19" fmla="*/ 0 60000 65536"/>
                <a:gd name="T20" fmla="*/ 0 60000 65536"/>
                <a:gd name="T21" fmla="*/ 0 w 951"/>
                <a:gd name="T22" fmla="*/ 0 h 239"/>
                <a:gd name="T23" fmla="*/ 951 w 951"/>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1" h="239">
                  <a:moveTo>
                    <a:pt x="951" y="239"/>
                  </a:moveTo>
                  <a:lnTo>
                    <a:pt x="951" y="0"/>
                  </a:lnTo>
                  <a:lnTo>
                    <a:pt x="0" y="0"/>
                  </a:lnTo>
                  <a:lnTo>
                    <a:pt x="24" y="103"/>
                  </a:lnTo>
                  <a:lnTo>
                    <a:pt x="104" y="143"/>
                  </a:lnTo>
                  <a:lnTo>
                    <a:pt x="120" y="239"/>
                  </a:lnTo>
                  <a:lnTo>
                    <a:pt x="951" y="239"/>
                  </a:lnTo>
                  <a:close/>
                </a:path>
              </a:pathLst>
            </a:custGeom>
            <a:solidFill>
              <a:schemeClr val="accent1"/>
            </a:solidFill>
            <a:ln w="9525">
              <a:solidFill>
                <a:schemeClr val="tx1"/>
              </a:solidFill>
              <a:round/>
              <a:headEnd/>
              <a:tailEnd/>
            </a:ln>
          </p:spPr>
          <p:txBody>
            <a:bodyPr/>
            <a:lstStyle/>
            <a:p>
              <a:endParaRPr lang="tr-TR"/>
            </a:p>
          </p:txBody>
        </p:sp>
        <p:sp>
          <p:nvSpPr>
            <p:cNvPr id="13323" name="Freeform 9"/>
            <p:cNvSpPr>
              <a:spLocks/>
            </p:cNvSpPr>
            <p:nvPr/>
          </p:nvSpPr>
          <p:spPr bwMode="auto">
            <a:xfrm>
              <a:off x="1200" y="3515"/>
              <a:ext cx="1879" cy="239"/>
            </a:xfrm>
            <a:custGeom>
              <a:avLst/>
              <a:gdLst>
                <a:gd name="T0" fmla="*/ 0 w 1879"/>
                <a:gd name="T1" fmla="*/ 0 h 239"/>
                <a:gd name="T2" fmla="*/ 0 w 1879"/>
                <a:gd name="T3" fmla="*/ 239 h 239"/>
                <a:gd name="T4" fmla="*/ 1879 w 1879"/>
                <a:gd name="T5" fmla="*/ 239 h 239"/>
                <a:gd name="T6" fmla="*/ 1863 w 1879"/>
                <a:gd name="T7" fmla="*/ 135 h 239"/>
                <a:gd name="T8" fmla="*/ 1783 w 1879"/>
                <a:gd name="T9" fmla="*/ 79 h 239"/>
                <a:gd name="T10" fmla="*/ 1767 w 1879"/>
                <a:gd name="T11" fmla="*/ 0 h 239"/>
                <a:gd name="T12" fmla="*/ 0 w 1879"/>
                <a:gd name="T13" fmla="*/ 0 h 239"/>
                <a:gd name="T14" fmla="*/ 0 60000 65536"/>
                <a:gd name="T15" fmla="*/ 0 60000 65536"/>
                <a:gd name="T16" fmla="*/ 0 60000 65536"/>
                <a:gd name="T17" fmla="*/ 0 60000 65536"/>
                <a:gd name="T18" fmla="*/ 0 60000 65536"/>
                <a:gd name="T19" fmla="*/ 0 60000 65536"/>
                <a:gd name="T20" fmla="*/ 0 60000 65536"/>
                <a:gd name="T21" fmla="*/ 0 w 1879"/>
                <a:gd name="T22" fmla="*/ 0 h 239"/>
                <a:gd name="T23" fmla="*/ 1879 w 1879"/>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9" h="239">
                  <a:moveTo>
                    <a:pt x="0" y="0"/>
                  </a:moveTo>
                  <a:lnTo>
                    <a:pt x="0" y="239"/>
                  </a:lnTo>
                  <a:lnTo>
                    <a:pt x="1879" y="239"/>
                  </a:lnTo>
                  <a:lnTo>
                    <a:pt x="1863" y="135"/>
                  </a:lnTo>
                  <a:lnTo>
                    <a:pt x="1783" y="79"/>
                  </a:lnTo>
                  <a:lnTo>
                    <a:pt x="1767" y="0"/>
                  </a:lnTo>
                  <a:lnTo>
                    <a:pt x="0" y="0"/>
                  </a:lnTo>
                  <a:close/>
                </a:path>
              </a:pathLst>
            </a:custGeom>
            <a:solidFill>
              <a:schemeClr val="accent1"/>
            </a:solidFill>
            <a:ln w="9525">
              <a:solidFill>
                <a:schemeClr val="tx1"/>
              </a:solidFill>
              <a:round/>
              <a:headEnd/>
              <a:tailEnd/>
            </a:ln>
          </p:spPr>
          <p:txBody>
            <a:bodyPr/>
            <a:lstStyle/>
            <a:p>
              <a:endParaRPr lang="tr-TR"/>
            </a:p>
          </p:txBody>
        </p:sp>
        <p:sp>
          <p:nvSpPr>
            <p:cNvPr id="13324" name="Rectangle 10"/>
            <p:cNvSpPr>
              <a:spLocks noChangeArrowheads="1"/>
            </p:cNvSpPr>
            <p:nvPr/>
          </p:nvSpPr>
          <p:spPr bwMode="auto">
            <a:xfrm>
              <a:off x="2967" y="3507"/>
              <a:ext cx="8" cy="16"/>
            </a:xfrm>
            <a:prstGeom prst="rect">
              <a:avLst/>
            </a:prstGeom>
            <a:solidFill>
              <a:schemeClr val="tx1"/>
            </a:solidFill>
            <a:ln w="9525">
              <a:solidFill>
                <a:schemeClr val="tx1"/>
              </a:solidFill>
              <a:miter lim="800000"/>
              <a:headEnd/>
              <a:tailEnd/>
            </a:ln>
          </p:spPr>
          <p:txBody>
            <a:bodyPr/>
            <a:lstStyle/>
            <a:p>
              <a:endParaRPr lang="tr-TR"/>
            </a:p>
          </p:txBody>
        </p:sp>
        <p:sp>
          <p:nvSpPr>
            <p:cNvPr id="13325" name="Rectangle 11"/>
            <p:cNvSpPr>
              <a:spLocks noChangeArrowheads="1"/>
            </p:cNvSpPr>
            <p:nvPr/>
          </p:nvSpPr>
          <p:spPr bwMode="auto">
            <a:xfrm>
              <a:off x="1192" y="3507"/>
              <a:ext cx="1775" cy="16"/>
            </a:xfrm>
            <a:prstGeom prst="rect">
              <a:avLst/>
            </a:prstGeom>
            <a:solidFill>
              <a:schemeClr val="tx1"/>
            </a:solidFill>
            <a:ln w="9525">
              <a:solidFill>
                <a:schemeClr val="tx1"/>
              </a:solidFill>
              <a:miter lim="800000"/>
              <a:headEnd/>
              <a:tailEnd/>
            </a:ln>
          </p:spPr>
          <p:txBody>
            <a:bodyPr/>
            <a:lstStyle/>
            <a:p>
              <a:endParaRPr lang="tr-TR"/>
            </a:p>
          </p:txBody>
        </p:sp>
        <p:sp>
          <p:nvSpPr>
            <p:cNvPr id="13326" name="Rectangle 12"/>
            <p:cNvSpPr>
              <a:spLocks noChangeArrowheads="1"/>
            </p:cNvSpPr>
            <p:nvPr/>
          </p:nvSpPr>
          <p:spPr bwMode="auto">
            <a:xfrm>
              <a:off x="1192" y="3515"/>
              <a:ext cx="16" cy="247"/>
            </a:xfrm>
            <a:prstGeom prst="rect">
              <a:avLst/>
            </a:prstGeom>
            <a:solidFill>
              <a:schemeClr val="tx1"/>
            </a:solidFill>
            <a:ln w="9525">
              <a:solidFill>
                <a:schemeClr val="tx1"/>
              </a:solidFill>
              <a:miter lim="800000"/>
              <a:headEnd/>
              <a:tailEnd/>
            </a:ln>
          </p:spPr>
          <p:txBody>
            <a:bodyPr/>
            <a:lstStyle/>
            <a:p>
              <a:endParaRPr lang="tr-TR"/>
            </a:p>
          </p:txBody>
        </p:sp>
        <p:sp>
          <p:nvSpPr>
            <p:cNvPr id="13327" name="Rectangle 13"/>
            <p:cNvSpPr>
              <a:spLocks noChangeArrowheads="1"/>
            </p:cNvSpPr>
            <p:nvPr/>
          </p:nvSpPr>
          <p:spPr bwMode="auto">
            <a:xfrm>
              <a:off x="3079" y="3746"/>
              <a:ext cx="8" cy="16"/>
            </a:xfrm>
            <a:prstGeom prst="rect">
              <a:avLst/>
            </a:prstGeom>
            <a:solidFill>
              <a:schemeClr val="tx1"/>
            </a:solidFill>
            <a:ln w="9525">
              <a:solidFill>
                <a:schemeClr val="tx1"/>
              </a:solidFill>
              <a:miter lim="800000"/>
              <a:headEnd/>
              <a:tailEnd/>
            </a:ln>
          </p:spPr>
          <p:txBody>
            <a:bodyPr/>
            <a:lstStyle/>
            <a:p>
              <a:endParaRPr lang="tr-TR"/>
            </a:p>
          </p:txBody>
        </p:sp>
        <p:sp>
          <p:nvSpPr>
            <p:cNvPr id="13328" name="Rectangle 14"/>
            <p:cNvSpPr>
              <a:spLocks noChangeArrowheads="1"/>
            </p:cNvSpPr>
            <p:nvPr/>
          </p:nvSpPr>
          <p:spPr bwMode="auto">
            <a:xfrm>
              <a:off x="1200" y="3746"/>
              <a:ext cx="1879" cy="16"/>
            </a:xfrm>
            <a:prstGeom prst="rect">
              <a:avLst/>
            </a:prstGeom>
            <a:solidFill>
              <a:schemeClr val="tx1"/>
            </a:solidFill>
            <a:ln w="9525">
              <a:solidFill>
                <a:schemeClr val="tx1"/>
              </a:solidFill>
              <a:miter lim="800000"/>
              <a:headEnd/>
              <a:tailEnd/>
            </a:ln>
          </p:spPr>
          <p:txBody>
            <a:bodyPr/>
            <a:lstStyle/>
            <a:p>
              <a:endParaRPr lang="tr-TR"/>
            </a:p>
          </p:txBody>
        </p:sp>
        <p:sp>
          <p:nvSpPr>
            <p:cNvPr id="13329" name="Rectangle 15"/>
            <p:cNvSpPr>
              <a:spLocks noChangeArrowheads="1"/>
            </p:cNvSpPr>
            <p:nvPr/>
          </p:nvSpPr>
          <p:spPr bwMode="auto">
            <a:xfrm>
              <a:off x="3599" y="3507"/>
              <a:ext cx="8" cy="16"/>
            </a:xfrm>
            <a:prstGeom prst="rect">
              <a:avLst/>
            </a:prstGeom>
            <a:solidFill>
              <a:schemeClr val="tx1"/>
            </a:solidFill>
            <a:ln w="9525">
              <a:solidFill>
                <a:schemeClr val="tx1"/>
              </a:solidFill>
              <a:miter lim="800000"/>
              <a:headEnd/>
              <a:tailEnd/>
            </a:ln>
          </p:spPr>
          <p:txBody>
            <a:bodyPr/>
            <a:lstStyle/>
            <a:p>
              <a:endParaRPr lang="tr-TR"/>
            </a:p>
          </p:txBody>
        </p:sp>
        <p:sp>
          <p:nvSpPr>
            <p:cNvPr id="13330" name="Rectangle 16"/>
            <p:cNvSpPr>
              <a:spLocks noChangeArrowheads="1"/>
            </p:cNvSpPr>
            <p:nvPr/>
          </p:nvSpPr>
          <p:spPr bwMode="auto">
            <a:xfrm>
              <a:off x="3607" y="3507"/>
              <a:ext cx="1663" cy="16"/>
            </a:xfrm>
            <a:prstGeom prst="rect">
              <a:avLst/>
            </a:prstGeom>
            <a:solidFill>
              <a:schemeClr val="tx1"/>
            </a:solidFill>
            <a:ln w="9525">
              <a:solidFill>
                <a:schemeClr val="tx1"/>
              </a:solidFill>
              <a:miter lim="800000"/>
              <a:headEnd/>
              <a:tailEnd/>
            </a:ln>
          </p:spPr>
          <p:txBody>
            <a:bodyPr/>
            <a:lstStyle/>
            <a:p>
              <a:endParaRPr lang="tr-TR"/>
            </a:p>
          </p:txBody>
        </p:sp>
        <p:sp>
          <p:nvSpPr>
            <p:cNvPr id="13331" name="Rectangle 17"/>
            <p:cNvSpPr>
              <a:spLocks noChangeArrowheads="1"/>
            </p:cNvSpPr>
            <p:nvPr/>
          </p:nvSpPr>
          <p:spPr bwMode="auto">
            <a:xfrm>
              <a:off x="5254" y="3515"/>
              <a:ext cx="16" cy="247"/>
            </a:xfrm>
            <a:prstGeom prst="rect">
              <a:avLst/>
            </a:prstGeom>
            <a:solidFill>
              <a:schemeClr val="tx1"/>
            </a:solidFill>
            <a:ln w="9525">
              <a:solidFill>
                <a:schemeClr val="tx1"/>
              </a:solidFill>
              <a:miter lim="800000"/>
              <a:headEnd/>
              <a:tailEnd/>
            </a:ln>
          </p:spPr>
          <p:txBody>
            <a:bodyPr/>
            <a:lstStyle/>
            <a:p>
              <a:endParaRPr lang="tr-TR"/>
            </a:p>
          </p:txBody>
        </p:sp>
        <p:sp>
          <p:nvSpPr>
            <p:cNvPr id="13332" name="Rectangle 18"/>
            <p:cNvSpPr>
              <a:spLocks noChangeArrowheads="1"/>
            </p:cNvSpPr>
            <p:nvPr/>
          </p:nvSpPr>
          <p:spPr bwMode="auto">
            <a:xfrm>
              <a:off x="3703" y="3746"/>
              <a:ext cx="8" cy="16"/>
            </a:xfrm>
            <a:prstGeom prst="rect">
              <a:avLst/>
            </a:prstGeom>
            <a:solidFill>
              <a:schemeClr val="tx1"/>
            </a:solidFill>
            <a:ln w="9525">
              <a:solidFill>
                <a:schemeClr val="tx1"/>
              </a:solidFill>
              <a:miter lim="800000"/>
              <a:headEnd/>
              <a:tailEnd/>
            </a:ln>
          </p:spPr>
          <p:txBody>
            <a:bodyPr/>
            <a:lstStyle/>
            <a:p>
              <a:endParaRPr lang="tr-TR"/>
            </a:p>
          </p:txBody>
        </p:sp>
        <p:sp>
          <p:nvSpPr>
            <p:cNvPr id="13333" name="Rectangle 19"/>
            <p:cNvSpPr>
              <a:spLocks noChangeArrowheads="1"/>
            </p:cNvSpPr>
            <p:nvPr/>
          </p:nvSpPr>
          <p:spPr bwMode="auto">
            <a:xfrm>
              <a:off x="3711" y="3746"/>
              <a:ext cx="1551" cy="16"/>
            </a:xfrm>
            <a:prstGeom prst="rect">
              <a:avLst/>
            </a:prstGeom>
            <a:solidFill>
              <a:schemeClr val="tx1"/>
            </a:solidFill>
            <a:ln w="9525">
              <a:solidFill>
                <a:schemeClr val="tx1"/>
              </a:solidFill>
              <a:miter lim="800000"/>
              <a:headEnd/>
              <a:tailEnd/>
            </a:ln>
          </p:spPr>
          <p:txBody>
            <a:bodyPr/>
            <a:lstStyle/>
            <a:p>
              <a:endParaRPr lang="tr-TR"/>
            </a:p>
          </p:txBody>
        </p:sp>
        <p:sp>
          <p:nvSpPr>
            <p:cNvPr id="13334" name="Rectangle 20"/>
            <p:cNvSpPr>
              <a:spLocks noChangeArrowheads="1"/>
            </p:cNvSpPr>
            <p:nvPr/>
          </p:nvSpPr>
          <p:spPr bwMode="auto">
            <a:xfrm>
              <a:off x="1440"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35" name="Rectangle 21"/>
            <p:cNvSpPr>
              <a:spLocks noChangeArrowheads="1"/>
            </p:cNvSpPr>
            <p:nvPr/>
          </p:nvSpPr>
          <p:spPr bwMode="auto">
            <a:xfrm>
              <a:off x="1440"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36" name="Rectangle 22"/>
            <p:cNvSpPr>
              <a:spLocks noChangeArrowheads="1"/>
            </p:cNvSpPr>
            <p:nvPr/>
          </p:nvSpPr>
          <p:spPr bwMode="auto">
            <a:xfrm>
              <a:off x="1440"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37" name="Rectangle 23"/>
            <p:cNvSpPr>
              <a:spLocks noChangeArrowheads="1"/>
            </p:cNvSpPr>
            <p:nvPr/>
          </p:nvSpPr>
          <p:spPr bwMode="auto">
            <a:xfrm>
              <a:off x="1680"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38" name="Rectangle 24"/>
            <p:cNvSpPr>
              <a:spLocks noChangeArrowheads="1"/>
            </p:cNvSpPr>
            <p:nvPr/>
          </p:nvSpPr>
          <p:spPr bwMode="auto">
            <a:xfrm>
              <a:off x="1680"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39" name="Rectangle 25"/>
            <p:cNvSpPr>
              <a:spLocks noChangeArrowheads="1"/>
            </p:cNvSpPr>
            <p:nvPr/>
          </p:nvSpPr>
          <p:spPr bwMode="auto">
            <a:xfrm>
              <a:off x="1680"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40" name="Rectangle 26"/>
            <p:cNvSpPr>
              <a:spLocks noChangeArrowheads="1"/>
            </p:cNvSpPr>
            <p:nvPr/>
          </p:nvSpPr>
          <p:spPr bwMode="auto">
            <a:xfrm>
              <a:off x="2399"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41" name="Rectangle 27"/>
            <p:cNvSpPr>
              <a:spLocks noChangeArrowheads="1"/>
            </p:cNvSpPr>
            <p:nvPr/>
          </p:nvSpPr>
          <p:spPr bwMode="auto">
            <a:xfrm>
              <a:off x="2399"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42" name="Rectangle 28"/>
            <p:cNvSpPr>
              <a:spLocks noChangeArrowheads="1"/>
            </p:cNvSpPr>
            <p:nvPr/>
          </p:nvSpPr>
          <p:spPr bwMode="auto">
            <a:xfrm>
              <a:off x="2399"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43" name="Rectangle 29"/>
            <p:cNvSpPr>
              <a:spLocks noChangeArrowheads="1"/>
            </p:cNvSpPr>
            <p:nvPr/>
          </p:nvSpPr>
          <p:spPr bwMode="auto">
            <a:xfrm>
              <a:off x="2159"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44" name="Rectangle 30"/>
            <p:cNvSpPr>
              <a:spLocks noChangeArrowheads="1"/>
            </p:cNvSpPr>
            <p:nvPr/>
          </p:nvSpPr>
          <p:spPr bwMode="auto">
            <a:xfrm>
              <a:off x="2159"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45" name="Rectangle 31"/>
            <p:cNvSpPr>
              <a:spLocks noChangeArrowheads="1"/>
            </p:cNvSpPr>
            <p:nvPr/>
          </p:nvSpPr>
          <p:spPr bwMode="auto">
            <a:xfrm>
              <a:off x="2159"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46" name="Rectangle 32"/>
            <p:cNvSpPr>
              <a:spLocks noChangeArrowheads="1"/>
            </p:cNvSpPr>
            <p:nvPr/>
          </p:nvSpPr>
          <p:spPr bwMode="auto">
            <a:xfrm>
              <a:off x="1920"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47" name="Rectangle 33"/>
            <p:cNvSpPr>
              <a:spLocks noChangeArrowheads="1"/>
            </p:cNvSpPr>
            <p:nvPr/>
          </p:nvSpPr>
          <p:spPr bwMode="auto">
            <a:xfrm>
              <a:off x="1920"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48" name="Rectangle 34"/>
            <p:cNvSpPr>
              <a:spLocks noChangeArrowheads="1"/>
            </p:cNvSpPr>
            <p:nvPr/>
          </p:nvSpPr>
          <p:spPr bwMode="auto">
            <a:xfrm>
              <a:off x="1920"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49" name="Rectangle 35"/>
            <p:cNvSpPr>
              <a:spLocks noChangeArrowheads="1"/>
            </p:cNvSpPr>
            <p:nvPr/>
          </p:nvSpPr>
          <p:spPr bwMode="auto">
            <a:xfrm>
              <a:off x="2639"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50" name="Rectangle 36"/>
            <p:cNvSpPr>
              <a:spLocks noChangeArrowheads="1"/>
            </p:cNvSpPr>
            <p:nvPr/>
          </p:nvSpPr>
          <p:spPr bwMode="auto">
            <a:xfrm>
              <a:off x="2639"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51" name="Rectangle 37"/>
            <p:cNvSpPr>
              <a:spLocks noChangeArrowheads="1"/>
            </p:cNvSpPr>
            <p:nvPr/>
          </p:nvSpPr>
          <p:spPr bwMode="auto">
            <a:xfrm>
              <a:off x="2639"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52" name="Rectangle 38"/>
            <p:cNvSpPr>
              <a:spLocks noChangeArrowheads="1"/>
            </p:cNvSpPr>
            <p:nvPr/>
          </p:nvSpPr>
          <p:spPr bwMode="auto">
            <a:xfrm>
              <a:off x="4286"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53" name="Rectangle 39"/>
            <p:cNvSpPr>
              <a:spLocks noChangeArrowheads="1"/>
            </p:cNvSpPr>
            <p:nvPr/>
          </p:nvSpPr>
          <p:spPr bwMode="auto">
            <a:xfrm>
              <a:off x="5016"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54" name="Rectangle 40"/>
            <p:cNvSpPr>
              <a:spLocks noChangeArrowheads="1"/>
            </p:cNvSpPr>
            <p:nvPr/>
          </p:nvSpPr>
          <p:spPr bwMode="auto">
            <a:xfrm>
              <a:off x="4286"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55" name="Rectangle 41"/>
            <p:cNvSpPr>
              <a:spLocks noChangeArrowheads="1"/>
            </p:cNvSpPr>
            <p:nvPr/>
          </p:nvSpPr>
          <p:spPr bwMode="auto">
            <a:xfrm>
              <a:off x="2879"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56" name="Rectangle 42"/>
            <p:cNvSpPr>
              <a:spLocks noChangeArrowheads="1"/>
            </p:cNvSpPr>
            <p:nvPr/>
          </p:nvSpPr>
          <p:spPr bwMode="auto">
            <a:xfrm>
              <a:off x="2879"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57" name="Rectangle 43"/>
            <p:cNvSpPr>
              <a:spLocks noChangeArrowheads="1"/>
            </p:cNvSpPr>
            <p:nvPr/>
          </p:nvSpPr>
          <p:spPr bwMode="auto">
            <a:xfrm>
              <a:off x="2879"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58" name="Rectangle 44"/>
            <p:cNvSpPr>
              <a:spLocks noChangeArrowheads="1"/>
            </p:cNvSpPr>
            <p:nvPr/>
          </p:nvSpPr>
          <p:spPr bwMode="auto">
            <a:xfrm>
              <a:off x="4047"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59" name="Rectangle 45"/>
            <p:cNvSpPr>
              <a:spLocks noChangeArrowheads="1"/>
            </p:cNvSpPr>
            <p:nvPr/>
          </p:nvSpPr>
          <p:spPr bwMode="auto">
            <a:xfrm>
              <a:off x="4047"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60" name="Rectangle 46"/>
            <p:cNvSpPr>
              <a:spLocks noChangeArrowheads="1"/>
            </p:cNvSpPr>
            <p:nvPr/>
          </p:nvSpPr>
          <p:spPr bwMode="auto">
            <a:xfrm>
              <a:off x="4047"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61" name="Rectangle 47"/>
            <p:cNvSpPr>
              <a:spLocks noChangeArrowheads="1"/>
            </p:cNvSpPr>
            <p:nvPr/>
          </p:nvSpPr>
          <p:spPr bwMode="auto">
            <a:xfrm>
              <a:off x="3807"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62" name="Rectangle 48"/>
            <p:cNvSpPr>
              <a:spLocks noChangeArrowheads="1"/>
            </p:cNvSpPr>
            <p:nvPr/>
          </p:nvSpPr>
          <p:spPr bwMode="auto">
            <a:xfrm>
              <a:off x="3807"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63" name="Rectangle 49"/>
            <p:cNvSpPr>
              <a:spLocks noChangeArrowheads="1"/>
            </p:cNvSpPr>
            <p:nvPr/>
          </p:nvSpPr>
          <p:spPr bwMode="auto">
            <a:xfrm>
              <a:off x="3807"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64" name="Rectangle 50"/>
            <p:cNvSpPr>
              <a:spLocks noChangeArrowheads="1"/>
            </p:cNvSpPr>
            <p:nvPr/>
          </p:nvSpPr>
          <p:spPr bwMode="auto">
            <a:xfrm>
              <a:off x="4534"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65" name="Rectangle 51"/>
            <p:cNvSpPr>
              <a:spLocks noChangeArrowheads="1"/>
            </p:cNvSpPr>
            <p:nvPr/>
          </p:nvSpPr>
          <p:spPr bwMode="auto">
            <a:xfrm>
              <a:off x="5264"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66" name="Rectangle 52"/>
            <p:cNvSpPr>
              <a:spLocks noChangeArrowheads="1"/>
            </p:cNvSpPr>
            <p:nvPr/>
          </p:nvSpPr>
          <p:spPr bwMode="auto">
            <a:xfrm>
              <a:off x="4534"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67" name="Rectangle 53"/>
            <p:cNvSpPr>
              <a:spLocks noChangeArrowheads="1"/>
            </p:cNvSpPr>
            <p:nvPr/>
          </p:nvSpPr>
          <p:spPr bwMode="auto">
            <a:xfrm>
              <a:off x="4774"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68" name="Rectangle 54"/>
            <p:cNvSpPr>
              <a:spLocks noChangeArrowheads="1"/>
            </p:cNvSpPr>
            <p:nvPr/>
          </p:nvSpPr>
          <p:spPr bwMode="auto">
            <a:xfrm>
              <a:off x="4774"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69" name="Rectangle 55"/>
            <p:cNvSpPr>
              <a:spLocks noChangeArrowheads="1"/>
            </p:cNvSpPr>
            <p:nvPr/>
          </p:nvSpPr>
          <p:spPr bwMode="auto">
            <a:xfrm>
              <a:off x="4774"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70" name="Rectangle 56"/>
            <p:cNvSpPr>
              <a:spLocks noChangeArrowheads="1"/>
            </p:cNvSpPr>
            <p:nvPr/>
          </p:nvSpPr>
          <p:spPr bwMode="auto">
            <a:xfrm>
              <a:off x="5014"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71" name="Rectangle 57"/>
            <p:cNvSpPr>
              <a:spLocks noChangeArrowheads="1"/>
            </p:cNvSpPr>
            <p:nvPr/>
          </p:nvSpPr>
          <p:spPr bwMode="auto">
            <a:xfrm>
              <a:off x="5014" y="3515"/>
              <a:ext cx="16" cy="239"/>
            </a:xfrm>
            <a:prstGeom prst="rect">
              <a:avLst/>
            </a:prstGeom>
            <a:solidFill>
              <a:schemeClr val="tx1"/>
            </a:solidFill>
            <a:ln w="9525">
              <a:solidFill>
                <a:schemeClr val="tx1"/>
              </a:solidFill>
              <a:miter lim="800000"/>
              <a:headEnd/>
              <a:tailEnd/>
            </a:ln>
          </p:spPr>
          <p:txBody>
            <a:bodyPr/>
            <a:lstStyle/>
            <a:p>
              <a:endParaRPr lang="tr-TR"/>
            </a:p>
          </p:txBody>
        </p:sp>
        <p:sp>
          <p:nvSpPr>
            <p:cNvPr id="13372" name="Rectangle 58"/>
            <p:cNvSpPr>
              <a:spLocks noChangeArrowheads="1"/>
            </p:cNvSpPr>
            <p:nvPr/>
          </p:nvSpPr>
          <p:spPr bwMode="auto">
            <a:xfrm>
              <a:off x="912" y="3539"/>
              <a:ext cx="18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b="1" i="1">
                  <a:solidFill>
                    <a:schemeClr val="accent2"/>
                  </a:solidFill>
                </a:rPr>
                <a:t>S</a:t>
              </a:r>
              <a:endParaRPr lang="en-US" b="1">
                <a:solidFill>
                  <a:schemeClr val="accent2"/>
                </a:solidFill>
                <a:latin typeface="Tahoma" pitchFamily="34" charset="0"/>
              </a:endParaRPr>
            </a:p>
          </p:txBody>
        </p:sp>
        <p:sp>
          <p:nvSpPr>
            <p:cNvPr id="13373" name="Rectangle 59"/>
            <p:cNvSpPr>
              <a:spLocks noChangeArrowheads="1"/>
            </p:cNvSpPr>
            <p:nvPr/>
          </p:nvSpPr>
          <p:spPr bwMode="auto">
            <a:xfrm>
              <a:off x="1272" y="375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chemeClr val="accent2"/>
                  </a:solidFill>
                </a:rPr>
                <a:t>0</a:t>
              </a:r>
              <a:endParaRPr lang="en-US">
                <a:solidFill>
                  <a:schemeClr val="accent2"/>
                </a:solidFill>
                <a:latin typeface="Tahoma" pitchFamily="34" charset="0"/>
              </a:endParaRPr>
            </a:p>
          </p:txBody>
        </p:sp>
        <p:sp>
          <p:nvSpPr>
            <p:cNvPr id="13374" name="Rectangle 60"/>
            <p:cNvSpPr>
              <a:spLocks noChangeArrowheads="1"/>
            </p:cNvSpPr>
            <p:nvPr/>
          </p:nvSpPr>
          <p:spPr bwMode="auto">
            <a:xfrm>
              <a:off x="1528" y="375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chemeClr val="accent2"/>
                  </a:solidFill>
                </a:rPr>
                <a:t>1</a:t>
              </a:r>
              <a:endParaRPr lang="en-US">
                <a:solidFill>
                  <a:schemeClr val="accent2"/>
                </a:solidFill>
                <a:latin typeface="Tahoma" pitchFamily="34" charset="0"/>
              </a:endParaRPr>
            </a:p>
          </p:txBody>
        </p:sp>
        <p:sp>
          <p:nvSpPr>
            <p:cNvPr id="13375" name="Rectangle 61"/>
            <p:cNvSpPr>
              <a:spLocks noChangeArrowheads="1"/>
            </p:cNvSpPr>
            <p:nvPr/>
          </p:nvSpPr>
          <p:spPr bwMode="auto">
            <a:xfrm>
              <a:off x="1768" y="375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chemeClr val="accent2"/>
                  </a:solidFill>
                </a:rPr>
                <a:t>2</a:t>
              </a:r>
              <a:endParaRPr lang="en-US">
                <a:solidFill>
                  <a:schemeClr val="accent2"/>
                </a:solidFill>
                <a:latin typeface="Tahoma" pitchFamily="34" charset="0"/>
              </a:endParaRPr>
            </a:p>
          </p:txBody>
        </p:sp>
        <p:sp>
          <p:nvSpPr>
            <p:cNvPr id="13376" name="Rectangle 62"/>
            <p:cNvSpPr>
              <a:spLocks noChangeArrowheads="1"/>
            </p:cNvSpPr>
            <p:nvPr/>
          </p:nvSpPr>
          <p:spPr bwMode="auto">
            <a:xfrm>
              <a:off x="5066" y="3754"/>
              <a:ext cx="1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b="1" i="1">
                  <a:solidFill>
                    <a:schemeClr val="accent2"/>
                  </a:solidFill>
                </a:rPr>
                <a:t>t</a:t>
              </a:r>
              <a:endParaRPr lang="en-US" b="1">
                <a:solidFill>
                  <a:schemeClr val="accent2"/>
                </a:solidFill>
                <a:latin typeface="Tahoma" pitchFamily="34" charset="0"/>
              </a:endParaRPr>
            </a:p>
          </p:txBody>
        </p:sp>
        <p:sp>
          <p:nvSpPr>
            <p:cNvPr id="13377" name="Rectangle 63"/>
            <p:cNvSpPr>
              <a:spLocks noChangeArrowheads="1"/>
            </p:cNvSpPr>
            <p:nvPr/>
          </p:nvSpPr>
          <p:spPr bwMode="auto">
            <a:xfrm>
              <a:off x="2959"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78" name="Freeform 64"/>
            <p:cNvSpPr>
              <a:spLocks/>
            </p:cNvSpPr>
            <p:nvPr/>
          </p:nvSpPr>
          <p:spPr bwMode="auto">
            <a:xfrm>
              <a:off x="2959" y="3515"/>
              <a:ext cx="64" cy="127"/>
            </a:xfrm>
            <a:custGeom>
              <a:avLst/>
              <a:gdLst>
                <a:gd name="T0" fmla="*/ 16 w 64"/>
                <a:gd name="T1" fmla="*/ 0 h 127"/>
                <a:gd name="T2" fmla="*/ 32 w 64"/>
                <a:gd name="T3" fmla="*/ 71 h 127"/>
                <a:gd name="T4" fmla="*/ 32 w 64"/>
                <a:gd name="T5" fmla="*/ 71 h 127"/>
                <a:gd name="T6" fmla="*/ 32 w 64"/>
                <a:gd name="T7" fmla="*/ 71 h 127"/>
                <a:gd name="T8" fmla="*/ 40 w 64"/>
                <a:gd name="T9" fmla="*/ 95 h 127"/>
                <a:gd name="T10" fmla="*/ 40 w 64"/>
                <a:gd name="T11" fmla="*/ 95 h 127"/>
                <a:gd name="T12" fmla="*/ 40 w 64"/>
                <a:gd name="T13" fmla="*/ 95 h 127"/>
                <a:gd name="T14" fmla="*/ 64 w 64"/>
                <a:gd name="T15" fmla="*/ 119 h 127"/>
                <a:gd name="T16" fmla="*/ 64 w 64"/>
                <a:gd name="T17" fmla="*/ 111 h 127"/>
                <a:gd name="T18" fmla="*/ 56 w 64"/>
                <a:gd name="T19" fmla="*/ 127 h 127"/>
                <a:gd name="T20" fmla="*/ 56 w 64"/>
                <a:gd name="T21" fmla="*/ 127 h 127"/>
                <a:gd name="T22" fmla="*/ 32 w 64"/>
                <a:gd name="T23" fmla="*/ 103 h 127"/>
                <a:gd name="T24" fmla="*/ 32 w 64"/>
                <a:gd name="T25" fmla="*/ 103 h 127"/>
                <a:gd name="T26" fmla="*/ 24 w 64"/>
                <a:gd name="T27" fmla="*/ 103 h 127"/>
                <a:gd name="T28" fmla="*/ 16 w 64"/>
                <a:gd name="T29" fmla="*/ 79 h 127"/>
                <a:gd name="T30" fmla="*/ 16 w 64"/>
                <a:gd name="T31" fmla="*/ 79 h 127"/>
                <a:gd name="T32" fmla="*/ 16 w 64"/>
                <a:gd name="T33" fmla="*/ 71 h 127"/>
                <a:gd name="T34" fmla="*/ 0 w 64"/>
                <a:gd name="T35" fmla="*/ 0 h 127"/>
                <a:gd name="T36" fmla="*/ 16 w 64"/>
                <a:gd name="T37" fmla="*/ 0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27"/>
                <a:gd name="T59" fmla="*/ 64 w 64"/>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27">
                  <a:moveTo>
                    <a:pt x="16" y="0"/>
                  </a:moveTo>
                  <a:lnTo>
                    <a:pt x="32" y="71"/>
                  </a:lnTo>
                  <a:lnTo>
                    <a:pt x="40" y="95"/>
                  </a:lnTo>
                  <a:lnTo>
                    <a:pt x="64" y="119"/>
                  </a:lnTo>
                  <a:lnTo>
                    <a:pt x="64" y="111"/>
                  </a:lnTo>
                  <a:lnTo>
                    <a:pt x="56" y="127"/>
                  </a:lnTo>
                  <a:lnTo>
                    <a:pt x="32" y="103"/>
                  </a:lnTo>
                  <a:lnTo>
                    <a:pt x="24" y="103"/>
                  </a:lnTo>
                  <a:lnTo>
                    <a:pt x="16" y="79"/>
                  </a:lnTo>
                  <a:lnTo>
                    <a:pt x="16" y="71"/>
                  </a:lnTo>
                  <a:lnTo>
                    <a:pt x="0" y="0"/>
                  </a:lnTo>
                  <a:lnTo>
                    <a:pt x="16" y="0"/>
                  </a:lnTo>
                  <a:close/>
                </a:path>
              </a:pathLst>
            </a:custGeom>
            <a:solidFill>
              <a:schemeClr val="tx1"/>
            </a:solidFill>
            <a:ln w="9525">
              <a:solidFill>
                <a:schemeClr val="tx1"/>
              </a:solidFill>
              <a:round/>
              <a:headEnd/>
              <a:tailEnd/>
            </a:ln>
          </p:spPr>
          <p:txBody>
            <a:bodyPr/>
            <a:lstStyle/>
            <a:p>
              <a:endParaRPr lang="tr-TR"/>
            </a:p>
          </p:txBody>
        </p:sp>
        <p:sp>
          <p:nvSpPr>
            <p:cNvPr id="13379" name="Freeform 65"/>
            <p:cNvSpPr>
              <a:spLocks/>
            </p:cNvSpPr>
            <p:nvPr/>
          </p:nvSpPr>
          <p:spPr bwMode="auto">
            <a:xfrm>
              <a:off x="3015" y="3626"/>
              <a:ext cx="64" cy="40"/>
            </a:xfrm>
            <a:custGeom>
              <a:avLst/>
              <a:gdLst>
                <a:gd name="T0" fmla="*/ 8 w 64"/>
                <a:gd name="T1" fmla="*/ 0 h 40"/>
                <a:gd name="T2" fmla="*/ 64 w 64"/>
                <a:gd name="T3" fmla="*/ 24 h 40"/>
                <a:gd name="T4" fmla="*/ 64 w 64"/>
                <a:gd name="T5" fmla="*/ 32 h 40"/>
                <a:gd name="T6" fmla="*/ 48 w 64"/>
                <a:gd name="T7" fmla="*/ 32 h 40"/>
                <a:gd name="T8" fmla="*/ 56 w 64"/>
                <a:gd name="T9" fmla="*/ 40 h 40"/>
                <a:gd name="T10" fmla="*/ 0 w 64"/>
                <a:gd name="T11" fmla="*/ 16 h 40"/>
                <a:gd name="T12" fmla="*/ 8 w 64"/>
                <a:gd name="T13" fmla="*/ 0 h 40"/>
                <a:gd name="T14" fmla="*/ 0 60000 65536"/>
                <a:gd name="T15" fmla="*/ 0 60000 65536"/>
                <a:gd name="T16" fmla="*/ 0 60000 65536"/>
                <a:gd name="T17" fmla="*/ 0 60000 65536"/>
                <a:gd name="T18" fmla="*/ 0 60000 65536"/>
                <a:gd name="T19" fmla="*/ 0 60000 65536"/>
                <a:gd name="T20" fmla="*/ 0 60000 65536"/>
                <a:gd name="T21" fmla="*/ 0 w 64"/>
                <a:gd name="T22" fmla="*/ 0 h 40"/>
                <a:gd name="T23" fmla="*/ 64 w 64"/>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0">
                  <a:moveTo>
                    <a:pt x="8" y="0"/>
                  </a:moveTo>
                  <a:lnTo>
                    <a:pt x="64" y="24"/>
                  </a:lnTo>
                  <a:lnTo>
                    <a:pt x="64" y="32"/>
                  </a:lnTo>
                  <a:lnTo>
                    <a:pt x="48" y="32"/>
                  </a:lnTo>
                  <a:lnTo>
                    <a:pt x="56" y="40"/>
                  </a:lnTo>
                  <a:lnTo>
                    <a:pt x="0" y="16"/>
                  </a:lnTo>
                  <a:lnTo>
                    <a:pt x="8" y="0"/>
                  </a:lnTo>
                  <a:close/>
                </a:path>
              </a:pathLst>
            </a:custGeom>
            <a:solidFill>
              <a:schemeClr val="tx1"/>
            </a:solidFill>
            <a:ln w="9525">
              <a:solidFill>
                <a:schemeClr val="tx1"/>
              </a:solidFill>
              <a:round/>
              <a:headEnd/>
              <a:tailEnd/>
            </a:ln>
          </p:spPr>
          <p:txBody>
            <a:bodyPr/>
            <a:lstStyle/>
            <a:p>
              <a:endParaRPr lang="tr-TR"/>
            </a:p>
          </p:txBody>
        </p:sp>
        <p:sp>
          <p:nvSpPr>
            <p:cNvPr id="13380" name="Rectangle 66"/>
            <p:cNvSpPr>
              <a:spLocks noChangeArrowheads="1"/>
            </p:cNvSpPr>
            <p:nvPr/>
          </p:nvSpPr>
          <p:spPr bwMode="auto">
            <a:xfrm>
              <a:off x="3079"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81" name="Freeform 67"/>
            <p:cNvSpPr>
              <a:spLocks/>
            </p:cNvSpPr>
            <p:nvPr/>
          </p:nvSpPr>
          <p:spPr bwMode="auto">
            <a:xfrm>
              <a:off x="3063" y="3658"/>
              <a:ext cx="32" cy="96"/>
            </a:xfrm>
            <a:custGeom>
              <a:avLst/>
              <a:gdLst>
                <a:gd name="T0" fmla="*/ 16 w 32"/>
                <a:gd name="T1" fmla="*/ 0 h 96"/>
                <a:gd name="T2" fmla="*/ 0 w 32"/>
                <a:gd name="T3" fmla="*/ 0 h 96"/>
                <a:gd name="T4" fmla="*/ 16 w 32"/>
                <a:gd name="T5" fmla="*/ 96 h 96"/>
                <a:gd name="T6" fmla="*/ 32 w 32"/>
                <a:gd name="T7" fmla="*/ 96 h 96"/>
                <a:gd name="T8" fmla="*/ 16 w 32"/>
                <a:gd name="T9" fmla="*/ 0 h 96"/>
                <a:gd name="T10" fmla="*/ 0 60000 65536"/>
                <a:gd name="T11" fmla="*/ 0 60000 65536"/>
                <a:gd name="T12" fmla="*/ 0 60000 65536"/>
                <a:gd name="T13" fmla="*/ 0 60000 65536"/>
                <a:gd name="T14" fmla="*/ 0 60000 65536"/>
                <a:gd name="T15" fmla="*/ 0 w 32"/>
                <a:gd name="T16" fmla="*/ 0 h 96"/>
                <a:gd name="T17" fmla="*/ 32 w 32"/>
                <a:gd name="T18" fmla="*/ 96 h 96"/>
              </a:gdLst>
              <a:ahLst/>
              <a:cxnLst>
                <a:cxn ang="T10">
                  <a:pos x="T0" y="T1"/>
                </a:cxn>
                <a:cxn ang="T11">
                  <a:pos x="T2" y="T3"/>
                </a:cxn>
                <a:cxn ang="T12">
                  <a:pos x="T4" y="T5"/>
                </a:cxn>
                <a:cxn ang="T13">
                  <a:pos x="T6" y="T7"/>
                </a:cxn>
                <a:cxn ang="T14">
                  <a:pos x="T8" y="T9"/>
                </a:cxn>
              </a:cxnLst>
              <a:rect l="T15" t="T16" r="T17" b="T18"/>
              <a:pathLst>
                <a:path w="32" h="96">
                  <a:moveTo>
                    <a:pt x="16" y="0"/>
                  </a:moveTo>
                  <a:lnTo>
                    <a:pt x="0" y="0"/>
                  </a:lnTo>
                  <a:lnTo>
                    <a:pt x="16" y="96"/>
                  </a:lnTo>
                  <a:lnTo>
                    <a:pt x="32" y="96"/>
                  </a:lnTo>
                  <a:lnTo>
                    <a:pt x="16" y="0"/>
                  </a:lnTo>
                  <a:close/>
                </a:path>
              </a:pathLst>
            </a:custGeom>
            <a:solidFill>
              <a:schemeClr val="tx1"/>
            </a:solidFill>
            <a:ln w="9525">
              <a:solidFill>
                <a:schemeClr val="tx1"/>
              </a:solidFill>
              <a:round/>
              <a:headEnd/>
              <a:tailEnd/>
            </a:ln>
          </p:spPr>
          <p:txBody>
            <a:bodyPr/>
            <a:lstStyle/>
            <a:p>
              <a:endParaRPr lang="tr-TR"/>
            </a:p>
          </p:txBody>
        </p:sp>
        <p:sp>
          <p:nvSpPr>
            <p:cNvPr id="13382" name="Rectangle 68"/>
            <p:cNvSpPr>
              <a:spLocks noChangeArrowheads="1"/>
            </p:cNvSpPr>
            <p:nvPr/>
          </p:nvSpPr>
          <p:spPr bwMode="auto">
            <a:xfrm>
              <a:off x="3583" y="3507"/>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83" name="Freeform 69"/>
            <p:cNvSpPr>
              <a:spLocks/>
            </p:cNvSpPr>
            <p:nvPr/>
          </p:nvSpPr>
          <p:spPr bwMode="auto">
            <a:xfrm>
              <a:off x="3583" y="3515"/>
              <a:ext cx="64" cy="127"/>
            </a:xfrm>
            <a:custGeom>
              <a:avLst/>
              <a:gdLst>
                <a:gd name="T0" fmla="*/ 16 w 64"/>
                <a:gd name="T1" fmla="*/ 0 h 127"/>
                <a:gd name="T2" fmla="*/ 24 w 64"/>
                <a:gd name="T3" fmla="*/ 71 h 127"/>
                <a:gd name="T4" fmla="*/ 24 w 64"/>
                <a:gd name="T5" fmla="*/ 71 h 127"/>
                <a:gd name="T6" fmla="*/ 24 w 64"/>
                <a:gd name="T7" fmla="*/ 71 h 127"/>
                <a:gd name="T8" fmla="*/ 40 w 64"/>
                <a:gd name="T9" fmla="*/ 95 h 127"/>
                <a:gd name="T10" fmla="*/ 40 w 64"/>
                <a:gd name="T11" fmla="*/ 95 h 127"/>
                <a:gd name="T12" fmla="*/ 40 w 64"/>
                <a:gd name="T13" fmla="*/ 95 h 127"/>
                <a:gd name="T14" fmla="*/ 64 w 64"/>
                <a:gd name="T15" fmla="*/ 119 h 127"/>
                <a:gd name="T16" fmla="*/ 64 w 64"/>
                <a:gd name="T17" fmla="*/ 111 h 127"/>
                <a:gd name="T18" fmla="*/ 56 w 64"/>
                <a:gd name="T19" fmla="*/ 127 h 127"/>
                <a:gd name="T20" fmla="*/ 56 w 64"/>
                <a:gd name="T21" fmla="*/ 127 h 127"/>
                <a:gd name="T22" fmla="*/ 32 w 64"/>
                <a:gd name="T23" fmla="*/ 103 h 127"/>
                <a:gd name="T24" fmla="*/ 32 w 64"/>
                <a:gd name="T25" fmla="*/ 103 h 127"/>
                <a:gd name="T26" fmla="*/ 24 w 64"/>
                <a:gd name="T27" fmla="*/ 103 h 127"/>
                <a:gd name="T28" fmla="*/ 8 w 64"/>
                <a:gd name="T29" fmla="*/ 79 h 127"/>
                <a:gd name="T30" fmla="*/ 8 w 64"/>
                <a:gd name="T31" fmla="*/ 79 h 127"/>
                <a:gd name="T32" fmla="*/ 8 w 64"/>
                <a:gd name="T33" fmla="*/ 71 h 127"/>
                <a:gd name="T34" fmla="*/ 0 w 64"/>
                <a:gd name="T35" fmla="*/ 0 h 127"/>
                <a:gd name="T36" fmla="*/ 16 w 64"/>
                <a:gd name="T37" fmla="*/ 0 h 1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27"/>
                <a:gd name="T59" fmla="*/ 64 w 64"/>
                <a:gd name="T60" fmla="*/ 127 h 1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27">
                  <a:moveTo>
                    <a:pt x="16" y="0"/>
                  </a:moveTo>
                  <a:lnTo>
                    <a:pt x="24" y="71"/>
                  </a:lnTo>
                  <a:lnTo>
                    <a:pt x="40" y="95"/>
                  </a:lnTo>
                  <a:lnTo>
                    <a:pt x="64" y="119"/>
                  </a:lnTo>
                  <a:lnTo>
                    <a:pt x="64" y="111"/>
                  </a:lnTo>
                  <a:lnTo>
                    <a:pt x="56" y="127"/>
                  </a:lnTo>
                  <a:lnTo>
                    <a:pt x="32" y="103"/>
                  </a:lnTo>
                  <a:lnTo>
                    <a:pt x="24" y="103"/>
                  </a:lnTo>
                  <a:lnTo>
                    <a:pt x="8" y="79"/>
                  </a:lnTo>
                  <a:lnTo>
                    <a:pt x="8" y="71"/>
                  </a:lnTo>
                  <a:lnTo>
                    <a:pt x="0" y="0"/>
                  </a:lnTo>
                  <a:lnTo>
                    <a:pt x="16" y="0"/>
                  </a:lnTo>
                  <a:close/>
                </a:path>
              </a:pathLst>
            </a:custGeom>
            <a:solidFill>
              <a:schemeClr val="tx1"/>
            </a:solidFill>
            <a:ln w="9525">
              <a:solidFill>
                <a:schemeClr val="tx1"/>
              </a:solidFill>
              <a:round/>
              <a:headEnd/>
              <a:tailEnd/>
            </a:ln>
          </p:spPr>
          <p:txBody>
            <a:bodyPr/>
            <a:lstStyle/>
            <a:p>
              <a:endParaRPr lang="tr-TR"/>
            </a:p>
          </p:txBody>
        </p:sp>
        <p:sp>
          <p:nvSpPr>
            <p:cNvPr id="13384" name="Freeform 70"/>
            <p:cNvSpPr>
              <a:spLocks/>
            </p:cNvSpPr>
            <p:nvPr/>
          </p:nvSpPr>
          <p:spPr bwMode="auto">
            <a:xfrm>
              <a:off x="3639" y="3626"/>
              <a:ext cx="64" cy="40"/>
            </a:xfrm>
            <a:custGeom>
              <a:avLst/>
              <a:gdLst>
                <a:gd name="T0" fmla="*/ 8 w 64"/>
                <a:gd name="T1" fmla="*/ 0 h 40"/>
                <a:gd name="T2" fmla="*/ 64 w 64"/>
                <a:gd name="T3" fmla="*/ 24 h 40"/>
                <a:gd name="T4" fmla="*/ 64 w 64"/>
                <a:gd name="T5" fmla="*/ 32 h 40"/>
                <a:gd name="T6" fmla="*/ 48 w 64"/>
                <a:gd name="T7" fmla="*/ 32 h 40"/>
                <a:gd name="T8" fmla="*/ 56 w 64"/>
                <a:gd name="T9" fmla="*/ 40 h 40"/>
                <a:gd name="T10" fmla="*/ 0 w 64"/>
                <a:gd name="T11" fmla="*/ 16 h 40"/>
                <a:gd name="T12" fmla="*/ 8 w 64"/>
                <a:gd name="T13" fmla="*/ 0 h 40"/>
                <a:gd name="T14" fmla="*/ 0 60000 65536"/>
                <a:gd name="T15" fmla="*/ 0 60000 65536"/>
                <a:gd name="T16" fmla="*/ 0 60000 65536"/>
                <a:gd name="T17" fmla="*/ 0 60000 65536"/>
                <a:gd name="T18" fmla="*/ 0 60000 65536"/>
                <a:gd name="T19" fmla="*/ 0 60000 65536"/>
                <a:gd name="T20" fmla="*/ 0 60000 65536"/>
                <a:gd name="T21" fmla="*/ 0 w 64"/>
                <a:gd name="T22" fmla="*/ 0 h 40"/>
                <a:gd name="T23" fmla="*/ 64 w 64"/>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0">
                  <a:moveTo>
                    <a:pt x="8" y="0"/>
                  </a:moveTo>
                  <a:lnTo>
                    <a:pt x="64" y="24"/>
                  </a:lnTo>
                  <a:lnTo>
                    <a:pt x="64" y="32"/>
                  </a:lnTo>
                  <a:lnTo>
                    <a:pt x="48" y="32"/>
                  </a:lnTo>
                  <a:lnTo>
                    <a:pt x="56" y="40"/>
                  </a:lnTo>
                  <a:lnTo>
                    <a:pt x="0" y="16"/>
                  </a:lnTo>
                  <a:lnTo>
                    <a:pt x="8" y="0"/>
                  </a:lnTo>
                  <a:close/>
                </a:path>
              </a:pathLst>
            </a:custGeom>
            <a:solidFill>
              <a:schemeClr val="tx1"/>
            </a:solidFill>
            <a:ln w="9525">
              <a:solidFill>
                <a:schemeClr val="tx1"/>
              </a:solidFill>
              <a:round/>
              <a:headEnd/>
              <a:tailEnd/>
            </a:ln>
          </p:spPr>
          <p:txBody>
            <a:bodyPr/>
            <a:lstStyle/>
            <a:p>
              <a:endParaRPr lang="tr-TR"/>
            </a:p>
          </p:txBody>
        </p:sp>
        <p:sp>
          <p:nvSpPr>
            <p:cNvPr id="13385" name="Rectangle 71"/>
            <p:cNvSpPr>
              <a:spLocks noChangeArrowheads="1"/>
            </p:cNvSpPr>
            <p:nvPr/>
          </p:nvSpPr>
          <p:spPr bwMode="auto">
            <a:xfrm>
              <a:off x="3703" y="3754"/>
              <a:ext cx="16" cy="8"/>
            </a:xfrm>
            <a:prstGeom prst="rect">
              <a:avLst/>
            </a:prstGeom>
            <a:solidFill>
              <a:schemeClr val="tx1"/>
            </a:solidFill>
            <a:ln w="9525">
              <a:solidFill>
                <a:schemeClr val="tx1"/>
              </a:solidFill>
              <a:miter lim="800000"/>
              <a:headEnd/>
              <a:tailEnd/>
            </a:ln>
          </p:spPr>
          <p:txBody>
            <a:bodyPr/>
            <a:lstStyle/>
            <a:p>
              <a:endParaRPr lang="tr-TR"/>
            </a:p>
          </p:txBody>
        </p:sp>
        <p:sp>
          <p:nvSpPr>
            <p:cNvPr id="13386" name="Freeform 72"/>
            <p:cNvSpPr>
              <a:spLocks/>
            </p:cNvSpPr>
            <p:nvPr/>
          </p:nvSpPr>
          <p:spPr bwMode="auto">
            <a:xfrm>
              <a:off x="3687" y="3658"/>
              <a:ext cx="32" cy="96"/>
            </a:xfrm>
            <a:custGeom>
              <a:avLst/>
              <a:gdLst>
                <a:gd name="T0" fmla="*/ 16 w 32"/>
                <a:gd name="T1" fmla="*/ 0 h 96"/>
                <a:gd name="T2" fmla="*/ 0 w 32"/>
                <a:gd name="T3" fmla="*/ 0 h 96"/>
                <a:gd name="T4" fmla="*/ 16 w 32"/>
                <a:gd name="T5" fmla="*/ 96 h 96"/>
                <a:gd name="T6" fmla="*/ 32 w 32"/>
                <a:gd name="T7" fmla="*/ 96 h 96"/>
                <a:gd name="T8" fmla="*/ 16 w 32"/>
                <a:gd name="T9" fmla="*/ 0 h 96"/>
                <a:gd name="T10" fmla="*/ 0 60000 65536"/>
                <a:gd name="T11" fmla="*/ 0 60000 65536"/>
                <a:gd name="T12" fmla="*/ 0 60000 65536"/>
                <a:gd name="T13" fmla="*/ 0 60000 65536"/>
                <a:gd name="T14" fmla="*/ 0 60000 65536"/>
                <a:gd name="T15" fmla="*/ 0 w 32"/>
                <a:gd name="T16" fmla="*/ 0 h 96"/>
                <a:gd name="T17" fmla="*/ 32 w 32"/>
                <a:gd name="T18" fmla="*/ 96 h 96"/>
              </a:gdLst>
              <a:ahLst/>
              <a:cxnLst>
                <a:cxn ang="T10">
                  <a:pos x="T0" y="T1"/>
                </a:cxn>
                <a:cxn ang="T11">
                  <a:pos x="T2" y="T3"/>
                </a:cxn>
                <a:cxn ang="T12">
                  <a:pos x="T4" y="T5"/>
                </a:cxn>
                <a:cxn ang="T13">
                  <a:pos x="T6" y="T7"/>
                </a:cxn>
                <a:cxn ang="T14">
                  <a:pos x="T8" y="T9"/>
                </a:cxn>
              </a:cxnLst>
              <a:rect l="T15" t="T16" r="T17" b="T18"/>
              <a:pathLst>
                <a:path w="32" h="96">
                  <a:moveTo>
                    <a:pt x="16" y="0"/>
                  </a:moveTo>
                  <a:lnTo>
                    <a:pt x="0" y="0"/>
                  </a:lnTo>
                  <a:lnTo>
                    <a:pt x="16" y="96"/>
                  </a:lnTo>
                  <a:lnTo>
                    <a:pt x="32" y="96"/>
                  </a:lnTo>
                  <a:lnTo>
                    <a:pt x="16" y="0"/>
                  </a:lnTo>
                  <a:close/>
                </a:path>
              </a:pathLst>
            </a:custGeom>
            <a:solidFill>
              <a:schemeClr val="tx1"/>
            </a:solidFill>
            <a:ln w="9525">
              <a:solidFill>
                <a:schemeClr val="tx1"/>
              </a:solidFill>
              <a:round/>
              <a:headEnd/>
              <a:tailEnd/>
            </a:ln>
          </p:spPr>
          <p:txBody>
            <a:bodyPr/>
            <a:lstStyle/>
            <a:p>
              <a:endParaRPr lang="tr-TR"/>
            </a:p>
          </p:txBody>
        </p:sp>
        <p:sp>
          <p:nvSpPr>
            <p:cNvPr id="13387" name="Rectangle 73"/>
            <p:cNvSpPr>
              <a:spLocks noChangeArrowheads="1"/>
            </p:cNvSpPr>
            <p:nvPr/>
          </p:nvSpPr>
          <p:spPr bwMode="auto">
            <a:xfrm>
              <a:off x="3239" y="343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a:t>…</a:t>
              </a:r>
            </a:p>
          </p:txBody>
        </p:sp>
      </p:grpSp>
      <p:sp>
        <p:nvSpPr>
          <p:cNvPr id="13320" name="Text Box 74"/>
          <p:cNvSpPr txBox="1">
            <a:spLocks noChangeArrowheads="1"/>
          </p:cNvSpPr>
          <p:nvPr/>
        </p:nvSpPr>
        <p:spPr bwMode="auto">
          <a:xfrm>
            <a:off x="4570412" y="2143125"/>
            <a:ext cx="4192587" cy="22923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defTabSz="228600" eaLnBrk="0" hangingPunct="0">
              <a:defRPr sz="2400">
                <a:solidFill>
                  <a:schemeClr val="tx1"/>
                </a:solidFill>
                <a:latin typeface="Times New Roman" pitchFamily="18" charset="0"/>
              </a:defRPr>
            </a:lvl1pPr>
            <a:lvl2pPr marL="742950" indent="-285750" defTabSz="228600" eaLnBrk="0" hangingPunct="0">
              <a:defRPr sz="2400">
                <a:solidFill>
                  <a:schemeClr val="tx1"/>
                </a:solidFill>
                <a:latin typeface="Times New Roman" pitchFamily="18" charset="0"/>
              </a:defRPr>
            </a:lvl2pPr>
            <a:lvl3pPr marL="1143000" indent="-228600" defTabSz="228600" eaLnBrk="0" hangingPunct="0">
              <a:defRPr sz="2400">
                <a:solidFill>
                  <a:schemeClr val="tx1"/>
                </a:solidFill>
                <a:latin typeface="Times New Roman" pitchFamily="18" charset="0"/>
              </a:defRPr>
            </a:lvl3pPr>
            <a:lvl4pPr marL="1600200" indent="-228600" defTabSz="228600" eaLnBrk="0" hangingPunct="0">
              <a:defRPr sz="2400">
                <a:solidFill>
                  <a:schemeClr val="tx1"/>
                </a:solidFill>
                <a:latin typeface="Times New Roman" pitchFamily="18" charset="0"/>
              </a:defRPr>
            </a:lvl4pPr>
            <a:lvl5pPr marL="2057400" indent="-228600" defTabSz="228600" eaLnBrk="0" hangingPunct="0">
              <a:defRPr sz="2400">
                <a:solidFill>
                  <a:schemeClr val="tx1"/>
                </a:solidFill>
                <a:latin typeface="Times New Roman" pitchFamily="18" charset="0"/>
              </a:defRPr>
            </a:lvl5pPr>
            <a:lvl6pPr marL="2514600" indent="-228600" defTabSz="228600" eaLnBrk="0" fontAlgn="base" hangingPunct="0">
              <a:spcBef>
                <a:spcPct val="0"/>
              </a:spcBef>
              <a:spcAft>
                <a:spcPct val="0"/>
              </a:spcAft>
              <a:defRPr sz="2400">
                <a:solidFill>
                  <a:schemeClr val="tx1"/>
                </a:solidFill>
                <a:latin typeface="Times New Roman" pitchFamily="18" charset="0"/>
              </a:defRPr>
            </a:lvl6pPr>
            <a:lvl7pPr marL="2971800" indent="-228600" defTabSz="228600" eaLnBrk="0" fontAlgn="base" hangingPunct="0">
              <a:spcBef>
                <a:spcPct val="0"/>
              </a:spcBef>
              <a:spcAft>
                <a:spcPct val="0"/>
              </a:spcAft>
              <a:defRPr sz="2400">
                <a:solidFill>
                  <a:schemeClr val="tx1"/>
                </a:solidFill>
                <a:latin typeface="Times New Roman" pitchFamily="18" charset="0"/>
              </a:defRPr>
            </a:lvl7pPr>
            <a:lvl8pPr marL="3429000" indent="-228600" defTabSz="228600" eaLnBrk="0" fontAlgn="base" hangingPunct="0">
              <a:spcBef>
                <a:spcPct val="0"/>
              </a:spcBef>
              <a:spcAft>
                <a:spcPct val="0"/>
              </a:spcAft>
              <a:defRPr sz="2400">
                <a:solidFill>
                  <a:schemeClr val="tx1"/>
                </a:solidFill>
                <a:latin typeface="Times New Roman" pitchFamily="18" charset="0"/>
              </a:defRPr>
            </a:lvl8pPr>
            <a:lvl9pPr marL="3886200" indent="-228600" defTabSz="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dirty="0">
                <a:solidFill>
                  <a:srgbClr val="000000"/>
                </a:solidFill>
              </a:rPr>
              <a:t>Algorithm</a:t>
            </a:r>
            <a:r>
              <a:rPr lang="en-US" dirty="0"/>
              <a:t> </a:t>
            </a:r>
            <a:r>
              <a:rPr lang="en-US" b="1" i="1" dirty="0">
                <a:solidFill>
                  <a:schemeClr val="tx2"/>
                </a:solidFill>
              </a:rPr>
              <a:t>push</a:t>
            </a:r>
            <a:r>
              <a:rPr lang="en-US" dirty="0">
                <a:solidFill>
                  <a:schemeClr val="tx2"/>
                </a:solidFill>
              </a:rPr>
              <a:t>(</a:t>
            </a:r>
            <a:r>
              <a:rPr lang="en-US" b="1" i="1" dirty="0">
                <a:solidFill>
                  <a:schemeClr val="tx2"/>
                </a:solidFill>
              </a:rPr>
              <a:t>o</a:t>
            </a:r>
            <a:r>
              <a:rPr lang="en-US" dirty="0">
                <a:solidFill>
                  <a:schemeClr val="tx2"/>
                </a:solidFill>
              </a:rPr>
              <a:t>)</a:t>
            </a:r>
          </a:p>
          <a:p>
            <a:pPr eaLnBrk="1" hangingPunct="1"/>
            <a:r>
              <a:rPr lang="en-US" dirty="0">
                <a:sym typeface="Symbol" pitchFamily="18" charset="2"/>
              </a:rPr>
              <a:t>	</a:t>
            </a:r>
            <a:r>
              <a:rPr lang="en-US" b="1" dirty="0">
                <a:solidFill>
                  <a:srgbClr val="000000"/>
                </a:solidFill>
                <a:sym typeface="Symbol" pitchFamily="18" charset="2"/>
              </a:rPr>
              <a:t>if</a:t>
            </a:r>
            <a:r>
              <a:rPr lang="en-US" dirty="0">
                <a:sym typeface="Symbol" pitchFamily="18" charset="2"/>
              </a:rPr>
              <a:t> </a:t>
            </a:r>
            <a:r>
              <a:rPr lang="en-US" b="1" i="1" dirty="0">
                <a:solidFill>
                  <a:schemeClr val="accent2"/>
                </a:solidFill>
              </a:rPr>
              <a:t>t</a:t>
            </a:r>
            <a:r>
              <a:rPr lang="en-US" dirty="0">
                <a:solidFill>
                  <a:schemeClr val="tx2"/>
                </a:solidFill>
              </a:rPr>
              <a:t> </a:t>
            </a:r>
            <a:r>
              <a:rPr lang="en-US" dirty="0">
                <a:solidFill>
                  <a:srgbClr val="000000"/>
                </a:solidFill>
                <a:sym typeface="Symbol" pitchFamily="18" charset="2"/>
              </a:rPr>
              <a:t>=</a:t>
            </a:r>
            <a:r>
              <a:rPr lang="en-US" dirty="0">
                <a:solidFill>
                  <a:schemeClr val="tx2"/>
                </a:solidFill>
                <a:sym typeface="Symbol" pitchFamily="18" charset="2"/>
              </a:rPr>
              <a:t> </a:t>
            </a:r>
            <a:r>
              <a:rPr lang="en-US" b="1" i="1" dirty="0" err="1">
                <a:solidFill>
                  <a:schemeClr val="accent2"/>
                </a:solidFill>
                <a:sym typeface="Symbol" pitchFamily="18" charset="2"/>
              </a:rPr>
              <a:t>S.length</a:t>
            </a:r>
            <a:r>
              <a:rPr lang="en-US" dirty="0">
                <a:solidFill>
                  <a:schemeClr val="accent2"/>
                </a:solidFill>
                <a:sym typeface="Symbol" pitchFamily="18" charset="2"/>
              </a:rPr>
              <a:t> </a:t>
            </a:r>
            <a:r>
              <a:rPr lang="en-US" dirty="0">
                <a:solidFill>
                  <a:schemeClr val="tx2"/>
                </a:solidFill>
                <a:sym typeface="Symbol" pitchFamily="18" charset="2"/>
              </a:rPr>
              <a:t> </a:t>
            </a:r>
            <a:r>
              <a:rPr lang="en-US" dirty="0">
                <a:solidFill>
                  <a:schemeClr val="accent2"/>
                </a:solidFill>
                <a:sym typeface="Symbol" pitchFamily="18" charset="2"/>
              </a:rPr>
              <a:t>1</a:t>
            </a:r>
            <a:r>
              <a:rPr lang="en-US" dirty="0">
                <a:sym typeface="Symbol" pitchFamily="18" charset="2"/>
              </a:rPr>
              <a:t> </a:t>
            </a:r>
            <a:r>
              <a:rPr lang="en-US" b="1" dirty="0">
                <a:solidFill>
                  <a:srgbClr val="000000"/>
                </a:solidFill>
                <a:sym typeface="Symbol" pitchFamily="18" charset="2"/>
              </a:rPr>
              <a:t>then</a:t>
            </a:r>
          </a:p>
          <a:p>
            <a:pPr eaLnBrk="1" hangingPunct="1"/>
            <a:r>
              <a:rPr lang="en-US" b="1" dirty="0">
                <a:solidFill>
                  <a:srgbClr val="000000"/>
                </a:solidFill>
                <a:sym typeface="Symbol" pitchFamily="18" charset="2"/>
              </a:rPr>
              <a:t>		throw </a:t>
            </a:r>
            <a:r>
              <a:rPr lang="en-US" b="1" i="1" dirty="0" err="1">
                <a:solidFill>
                  <a:schemeClr val="accent2"/>
                </a:solidFill>
                <a:sym typeface="Symbol" pitchFamily="18" charset="2"/>
              </a:rPr>
              <a:t>FullStackException</a:t>
            </a:r>
            <a:endParaRPr lang="en-US" b="1" dirty="0">
              <a:solidFill>
                <a:srgbClr val="000000"/>
              </a:solidFill>
              <a:sym typeface="Symbol" pitchFamily="18" charset="2"/>
            </a:endParaRPr>
          </a:p>
          <a:p>
            <a:pPr eaLnBrk="1" hangingPunct="1"/>
            <a:r>
              <a:rPr lang="en-US" dirty="0">
                <a:solidFill>
                  <a:schemeClr val="accent2"/>
                </a:solidFill>
                <a:sym typeface="Symbol" pitchFamily="18" charset="2"/>
              </a:rPr>
              <a:t>	</a:t>
            </a:r>
            <a:r>
              <a:rPr lang="en-US" b="1" dirty="0">
                <a:solidFill>
                  <a:srgbClr val="000000"/>
                </a:solidFill>
                <a:sym typeface="Symbol" pitchFamily="18" charset="2"/>
              </a:rPr>
              <a:t>else </a:t>
            </a:r>
            <a:r>
              <a:rPr lang="en-US" dirty="0">
                <a:sym typeface="Symbol" pitchFamily="18" charset="2"/>
              </a:rPr>
              <a:t> </a:t>
            </a:r>
            <a:endParaRPr lang="en-US" dirty="0"/>
          </a:p>
          <a:p>
            <a:pPr eaLnBrk="1" hangingPunct="1"/>
            <a:r>
              <a:rPr lang="en-US" dirty="0">
                <a:solidFill>
                  <a:schemeClr val="accent2"/>
                </a:solidFill>
              </a:rPr>
              <a:t>		</a:t>
            </a:r>
            <a:r>
              <a:rPr lang="en-US" b="1" i="1" dirty="0">
                <a:solidFill>
                  <a:schemeClr val="accent2"/>
                </a:solidFill>
              </a:rPr>
              <a:t>t</a:t>
            </a:r>
            <a:r>
              <a:rPr lang="en-US" dirty="0">
                <a:solidFill>
                  <a:schemeClr val="tx2"/>
                </a:solidFill>
              </a:rPr>
              <a:t> </a:t>
            </a:r>
            <a:r>
              <a:rPr lang="en-US" dirty="0">
                <a:solidFill>
                  <a:srgbClr val="000000"/>
                </a:solidFill>
                <a:sym typeface="Symbol" pitchFamily="18" charset="2"/>
              </a:rPr>
              <a:t></a:t>
            </a:r>
            <a:r>
              <a:rPr lang="en-US" dirty="0">
                <a:solidFill>
                  <a:schemeClr val="tx2"/>
                </a:solidFill>
                <a:sym typeface="Symbol" pitchFamily="18" charset="2"/>
              </a:rPr>
              <a:t> </a:t>
            </a:r>
            <a:r>
              <a:rPr lang="en-US" b="1" i="1" dirty="0">
                <a:solidFill>
                  <a:schemeClr val="accent2"/>
                </a:solidFill>
                <a:sym typeface="Symbol" pitchFamily="18" charset="2"/>
              </a:rPr>
              <a:t>t</a:t>
            </a:r>
            <a:r>
              <a:rPr lang="en-US" dirty="0">
                <a:solidFill>
                  <a:schemeClr val="accent2"/>
                </a:solidFill>
                <a:sym typeface="Symbol" pitchFamily="18" charset="2"/>
              </a:rPr>
              <a:t> +</a:t>
            </a:r>
            <a:r>
              <a:rPr lang="en-US" dirty="0">
                <a:solidFill>
                  <a:schemeClr val="tx2"/>
                </a:solidFill>
                <a:sym typeface="Symbol" pitchFamily="18" charset="2"/>
              </a:rPr>
              <a:t> </a:t>
            </a:r>
            <a:r>
              <a:rPr lang="en-US" dirty="0">
                <a:solidFill>
                  <a:schemeClr val="accent2"/>
                </a:solidFill>
                <a:sym typeface="Symbol" pitchFamily="18" charset="2"/>
              </a:rPr>
              <a:t>1</a:t>
            </a:r>
          </a:p>
          <a:p>
            <a:pPr eaLnBrk="1" hangingPunct="1"/>
            <a:r>
              <a:rPr lang="en-US" dirty="0">
                <a:solidFill>
                  <a:schemeClr val="accent2"/>
                </a:solidFill>
                <a:sym typeface="Symbol" pitchFamily="18" charset="2"/>
              </a:rPr>
              <a:t>		</a:t>
            </a:r>
            <a:r>
              <a:rPr lang="en-US" b="1" i="1" dirty="0">
                <a:solidFill>
                  <a:schemeClr val="accent2"/>
                </a:solidFill>
                <a:sym typeface="Symbol" pitchFamily="18" charset="2"/>
              </a:rPr>
              <a:t>S</a:t>
            </a:r>
            <a:r>
              <a:rPr lang="en-US" dirty="0">
                <a:solidFill>
                  <a:schemeClr val="accent2"/>
                </a:solidFill>
                <a:sym typeface="Symbol" pitchFamily="18" charset="2"/>
              </a:rPr>
              <a:t>[</a:t>
            </a:r>
            <a:r>
              <a:rPr lang="en-US" b="1" i="1" dirty="0">
                <a:solidFill>
                  <a:schemeClr val="accent2"/>
                </a:solidFill>
                <a:sym typeface="Symbol" pitchFamily="18" charset="2"/>
              </a:rPr>
              <a:t>t</a:t>
            </a:r>
            <a:r>
              <a:rPr lang="en-US" dirty="0">
                <a:solidFill>
                  <a:schemeClr val="accent2"/>
                </a:solidFill>
                <a:sym typeface="Symbol" pitchFamily="18" charset="2"/>
              </a:rPr>
              <a:t>] </a:t>
            </a:r>
            <a:r>
              <a:rPr lang="en-US" dirty="0">
                <a:solidFill>
                  <a:srgbClr val="000000"/>
                </a:solidFill>
                <a:sym typeface="Symbol" pitchFamily="18" charset="2"/>
              </a:rPr>
              <a:t></a:t>
            </a:r>
            <a:r>
              <a:rPr lang="en-US" dirty="0">
                <a:solidFill>
                  <a:schemeClr val="tx2"/>
                </a:solidFill>
                <a:sym typeface="Symbol" pitchFamily="18" charset="2"/>
              </a:rPr>
              <a:t> </a:t>
            </a:r>
            <a:r>
              <a:rPr lang="en-US" b="1" i="1" dirty="0">
                <a:solidFill>
                  <a:schemeClr val="accent2"/>
                </a:solidFill>
                <a:sym typeface="Symbol" pitchFamily="18" charset="2"/>
              </a:rPr>
              <a:t>o</a:t>
            </a:r>
          </a:p>
        </p:txBody>
      </p:sp>
    </p:spTree>
    <p:extLst>
      <p:ext uri="{BB962C8B-B14F-4D97-AF65-F5344CB8AC3E}">
        <p14:creationId xmlns:p14="http://schemas.microsoft.com/office/powerpoint/2010/main" val="2686713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83FC094-9114-49A2-A9BE-B6FF63424AFD}" type="datetime1">
              <a:rPr lang="en-US" sz="800"/>
              <a:pPr/>
              <a:t>9/20/2012</a:t>
            </a:fld>
            <a:endParaRPr lang="en-US" sz="800"/>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3B01B4-1F99-437B-8220-DB617400E08C}" type="slidenum">
              <a:rPr lang="en-US" sz="800"/>
              <a:pPr/>
              <a:t>22</a:t>
            </a:fld>
            <a:endParaRPr lang="en-US" sz="800"/>
          </a:p>
        </p:txBody>
      </p:sp>
      <p:sp>
        <p:nvSpPr>
          <p:cNvPr id="5124" name="Rectangle 2"/>
          <p:cNvSpPr>
            <a:spLocks noGrp="1" noChangeArrowheads="1"/>
          </p:cNvSpPr>
          <p:nvPr>
            <p:ph type="title"/>
          </p:nvPr>
        </p:nvSpPr>
        <p:spPr/>
        <p:txBody>
          <a:bodyPr/>
          <a:lstStyle/>
          <a:p>
            <a:r>
              <a:rPr lang="en-US" b="1" dirty="0" smtClean="0"/>
              <a:t>The Abstract Data Type Queue</a:t>
            </a:r>
          </a:p>
        </p:txBody>
      </p:sp>
      <p:sp>
        <p:nvSpPr>
          <p:cNvPr id="5125" name="Rectangle 3"/>
          <p:cNvSpPr>
            <a:spLocks noGrp="1" noChangeArrowheads="1"/>
          </p:cNvSpPr>
          <p:nvPr>
            <p:ph type="body" idx="1"/>
          </p:nvPr>
        </p:nvSpPr>
        <p:spPr/>
        <p:txBody>
          <a:bodyPr>
            <a:normAutofit fontScale="85000" lnSpcReduction="20000"/>
          </a:bodyPr>
          <a:lstStyle/>
          <a:p>
            <a:r>
              <a:rPr lang="en-US" smtClean="0"/>
              <a:t>A </a:t>
            </a:r>
            <a:r>
              <a:rPr lang="en-US" b="1" i="1" smtClean="0"/>
              <a:t>queue</a:t>
            </a:r>
            <a:r>
              <a:rPr lang="en-US" smtClean="0"/>
              <a:t> is a list from which items are deleted from one end (</a:t>
            </a:r>
            <a:r>
              <a:rPr lang="en-US" b="1" smtClean="0"/>
              <a:t>front</a:t>
            </a:r>
            <a:r>
              <a:rPr lang="en-US" smtClean="0"/>
              <a:t>)  and into which items are inserted at the other end (</a:t>
            </a:r>
            <a:r>
              <a:rPr lang="en-US" b="1" smtClean="0"/>
              <a:t>rear, </a:t>
            </a:r>
            <a:r>
              <a:rPr lang="en-US" smtClean="0"/>
              <a:t>or</a:t>
            </a:r>
            <a:r>
              <a:rPr lang="en-US" b="1" smtClean="0"/>
              <a:t> back</a:t>
            </a:r>
            <a:r>
              <a:rPr lang="en-US" smtClean="0"/>
              <a:t>)</a:t>
            </a:r>
          </a:p>
          <a:p>
            <a:pPr lvl="1">
              <a:buClr>
                <a:schemeClr val="folHlink"/>
              </a:buClr>
            </a:pPr>
            <a:r>
              <a:rPr lang="en-US" sz="2000" smtClean="0"/>
              <a:t>It is like line of people waiting to purchase tickets:</a:t>
            </a:r>
          </a:p>
          <a:p>
            <a:r>
              <a:rPr lang="en-US" b="1" i="1" smtClean="0"/>
              <a:t>Queue</a:t>
            </a:r>
            <a:r>
              <a:rPr lang="en-US" smtClean="0"/>
              <a:t> is referred to as a </a:t>
            </a:r>
            <a:r>
              <a:rPr lang="en-US" b="1" smtClean="0"/>
              <a:t>first-in-first-out (FIFO)</a:t>
            </a:r>
            <a:r>
              <a:rPr lang="en-US" smtClean="0"/>
              <a:t> data structure.</a:t>
            </a:r>
          </a:p>
          <a:p>
            <a:pPr lvl="1"/>
            <a:r>
              <a:rPr lang="en-US" sz="2000" smtClean="0"/>
              <a:t>The first item inserted into a queue is the first item to leave</a:t>
            </a:r>
            <a:endParaRPr lang="en-US" sz="1600" smtClean="0"/>
          </a:p>
          <a:p>
            <a:r>
              <a:rPr lang="en-US" smtClean="0"/>
              <a:t>Queues have many applications in computer systems: </a:t>
            </a:r>
          </a:p>
          <a:p>
            <a:pPr lvl="1"/>
            <a:r>
              <a:rPr lang="en-US" sz="2000" smtClean="0"/>
              <a:t>Any application where a group of items is waiting to use a shared resource will use a queue. e.g.</a:t>
            </a:r>
          </a:p>
          <a:p>
            <a:pPr lvl="2"/>
            <a:r>
              <a:rPr lang="en-US" sz="2000" smtClean="0"/>
              <a:t>jobs in a single processor computer</a:t>
            </a:r>
          </a:p>
          <a:p>
            <a:pPr lvl="2"/>
            <a:r>
              <a:rPr lang="en-US" sz="2000" smtClean="0"/>
              <a:t>print spooling</a:t>
            </a:r>
          </a:p>
          <a:p>
            <a:pPr lvl="2"/>
            <a:r>
              <a:rPr lang="en-US" sz="2000" smtClean="0"/>
              <a:t>information packets in computer networks.</a:t>
            </a:r>
          </a:p>
          <a:p>
            <a:pPr lvl="1"/>
            <a:r>
              <a:rPr lang="en-US" sz="2000" smtClean="0"/>
              <a:t>A </a:t>
            </a:r>
            <a:r>
              <a:rPr lang="en-US" sz="2000" i="1" smtClean="0"/>
              <a:t>simulation</a:t>
            </a:r>
            <a:r>
              <a:rPr lang="en-US" sz="2000" smtClean="0"/>
              <a:t>: a study to see how to reduce the waiting time involved in an application</a:t>
            </a:r>
          </a:p>
          <a:p>
            <a:endParaRPr lang="en-US" sz="2000" smtClean="0"/>
          </a:p>
        </p:txBody>
      </p:sp>
    </p:spTree>
    <p:extLst>
      <p:ext uri="{BB962C8B-B14F-4D97-AF65-F5344CB8AC3E}">
        <p14:creationId xmlns:p14="http://schemas.microsoft.com/office/powerpoint/2010/main" val="3718971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61D3C6-09B3-4CB6-BC1E-9366168BD2AB}" type="datetime1">
              <a:rPr lang="en-US" sz="800"/>
              <a:pPr/>
              <a:t>9/20/2012</a:t>
            </a:fld>
            <a:endParaRPr lang="en-US" sz="800"/>
          </a:p>
        </p:txBody>
      </p:sp>
      <p:sp>
        <p:nvSpPr>
          <p:cNvPr id="61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BB63455-2A3B-4BB4-8665-8A696F8EA9D9}" type="slidenum">
              <a:rPr lang="en-US" sz="800"/>
              <a:pPr/>
              <a:t>23</a:t>
            </a:fld>
            <a:endParaRPr lang="en-US" sz="800"/>
          </a:p>
        </p:txBody>
      </p:sp>
      <p:sp>
        <p:nvSpPr>
          <p:cNvPr id="6148" name="Rectangle 2"/>
          <p:cNvSpPr>
            <a:spLocks noGrp="1" noChangeArrowheads="1"/>
          </p:cNvSpPr>
          <p:nvPr>
            <p:ph type="title"/>
          </p:nvPr>
        </p:nvSpPr>
        <p:spPr/>
        <p:txBody>
          <a:bodyPr/>
          <a:lstStyle/>
          <a:p>
            <a:r>
              <a:rPr lang="en-US" sz="3600" smtClean="0">
                <a:solidFill>
                  <a:schemeClr val="tx1"/>
                </a:solidFill>
              </a:rPr>
              <a:t>A Queue</a:t>
            </a:r>
          </a:p>
        </p:txBody>
      </p:sp>
      <p:grpSp>
        <p:nvGrpSpPr>
          <p:cNvPr id="6149" name="Group 3"/>
          <p:cNvGrpSpPr>
            <a:grpSpLocks/>
          </p:cNvGrpSpPr>
          <p:nvPr/>
        </p:nvGrpSpPr>
        <p:grpSpPr bwMode="auto">
          <a:xfrm>
            <a:off x="633046" y="1676400"/>
            <a:ext cx="7596554" cy="3335338"/>
            <a:chOff x="240" y="1200"/>
            <a:chExt cx="5280" cy="1765"/>
          </a:xfrm>
        </p:grpSpPr>
        <p:sp>
          <p:nvSpPr>
            <p:cNvPr id="6150" name="Line 4"/>
            <p:cNvSpPr>
              <a:spLocks noChangeShapeType="1"/>
            </p:cNvSpPr>
            <p:nvPr/>
          </p:nvSpPr>
          <p:spPr bwMode="auto">
            <a:xfrm>
              <a:off x="1051" y="1536"/>
              <a:ext cx="3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1" name="Line 5"/>
            <p:cNvSpPr>
              <a:spLocks noChangeShapeType="1"/>
            </p:cNvSpPr>
            <p:nvPr/>
          </p:nvSpPr>
          <p:spPr bwMode="auto">
            <a:xfrm>
              <a:off x="1051" y="2187"/>
              <a:ext cx="38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2" name="Line 6"/>
            <p:cNvSpPr>
              <a:spLocks noChangeShapeType="1"/>
            </p:cNvSpPr>
            <p:nvPr/>
          </p:nvSpPr>
          <p:spPr bwMode="auto">
            <a:xfrm>
              <a:off x="1756" y="1536"/>
              <a:ext cx="0" cy="6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3" name="Line 7"/>
            <p:cNvSpPr>
              <a:spLocks noChangeShapeType="1"/>
            </p:cNvSpPr>
            <p:nvPr/>
          </p:nvSpPr>
          <p:spPr bwMode="auto">
            <a:xfrm>
              <a:off x="2259" y="1536"/>
              <a:ext cx="0" cy="6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4" name="Line 8"/>
            <p:cNvSpPr>
              <a:spLocks noChangeShapeType="1"/>
            </p:cNvSpPr>
            <p:nvPr/>
          </p:nvSpPr>
          <p:spPr bwMode="auto">
            <a:xfrm>
              <a:off x="2763" y="1536"/>
              <a:ext cx="0" cy="6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5" name="Line 9"/>
            <p:cNvSpPr>
              <a:spLocks noChangeShapeType="1"/>
            </p:cNvSpPr>
            <p:nvPr/>
          </p:nvSpPr>
          <p:spPr bwMode="auto">
            <a:xfrm>
              <a:off x="3266" y="1536"/>
              <a:ext cx="0" cy="6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56" name="Line 10"/>
            <p:cNvSpPr>
              <a:spLocks noChangeShapeType="1"/>
            </p:cNvSpPr>
            <p:nvPr/>
          </p:nvSpPr>
          <p:spPr bwMode="auto">
            <a:xfrm flipV="1">
              <a:off x="1968" y="2208"/>
              <a:ext cx="0" cy="32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6157" name="Line 11"/>
            <p:cNvSpPr>
              <a:spLocks noChangeShapeType="1"/>
            </p:cNvSpPr>
            <p:nvPr/>
          </p:nvSpPr>
          <p:spPr bwMode="auto">
            <a:xfrm flipV="1">
              <a:off x="3504" y="2208"/>
              <a:ext cx="0" cy="32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6158" name="Text Box 12"/>
            <p:cNvSpPr txBox="1">
              <a:spLocks noChangeArrowheads="1"/>
            </p:cNvSpPr>
            <p:nvPr/>
          </p:nvSpPr>
          <p:spPr bwMode="auto">
            <a:xfrm>
              <a:off x="1632" y="2640"/>
              <a:ext cx="70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t>front</a:t>
              </a:r>
            </a:p>
          </p:txBody>
        </p:sp>
        <p:sp>
          <p:nvSpPr>
            <p:cNvPr id="6159" name="Text Box 13"/>
            <p:cNvSpPr txBox="1">
              <a:spLocks noChangeArrowheads="1"/>
            </p:cNvSpPr>
            <p:nvPr/>
          </p:nvSpPr>
          <p:spPr bwMode="auto">
            <a:xfrm>
              <a:off x="3216" y="2592"/>
              <a:ext cx="70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a:t>rear</a:t>
              </a:r>
            </a:p>
          </p:txBody>
        </p:sp>
        <p:sp>
          <p:nvSpPr>
            <p:cNvPr id="6160" name="Freeform 14"/>
            <p:cNvSpPr>
              <a:spLocks/>
            </p:cNvSpPr>
            <p:nvPr/>
          </p:nvSpPr>
          <p:spPr bwMode="auto">
            <a:xfrm>
              <a:off x="648" y="1844"/>
              <a:ext cx="503" cy="126"/>
            </a:xfrm>
            <a:custGeom>
              <a:avLst/>
              <a:gdLst>
                <a:gd name="T0" fmla="*/ 900 w 900"/>
                <a:gd name="T1" fmla="*/ 30 h 210"/>
                <a:gd name="T2" fmla="*/ 360 w 900"/>
                <a:gd name="T3" fmla="*/ 30 h 210"/>
                <a:gd name="T4" fmla="*/ 0 w 900"/>
                <a:gd name="T5" fmla="*/ 210 h 210"/>
                <a:gd name="T6" fmla="*/ 0 60000 65536"/>
                <a:gd name="T7" fmla="*/ 0 60000 65536"/>
                <a:gd name="T8" fmla="*/ 0 60000 65536"/>
                <a:gd name="T9" fmla="*/ 0 w 900"/>
                <a:gd name="T10" fmla="*/ 0 h 210"/>
                <a:gd name="T11" fmla="*/ 900 w 900"/>
                <a:gd name="T12" fmla="*/ 210 h 210"/>
              </a:gdLst>
              <a:ahLst/>
              <a:cxnLst>
                <a:cxn ang="T6">
                  <a:pos x="T0" y="T1"/>
                </a:cxn>
                <a:cxn ang="T7">
                  <a:pos x="T2" y="T3"/>
                </a:cxn>
                <a:cxn ang="T8">
                  <a:pos x="T4" y="T5"/>
                </a:cxn>
              </a:cxnLst>
              <a:rect l="T9" t="T10" r="T11" b="T12"/>
              <a:pathLst>
                <a:path w="900" h="210">
                  <a:moveTo>
                    <a:pt x="900" y="30"/>
                  </a:moveTo>
                  <a:cubicBezTo>
                    <a:pt x="705" y="15"/>
                    <a:pt x="510" y="0"/>
                    <a:pt x="360" y="30"/>
                  </a:cubicBezTo>
                  <a:cubicBezTo>
                    <a:pt x="210" y="60"/>
                    <a:pt x="105" y="135"/>
                    <a:pt x="0" y="210"/>
                  </a:cubicBezTo>
                </a:path>
              </a:pathLst>
            </a:custGeom>
            <a:noFill/>
            <a:ln w="3810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161" name="Freeform 15"/>
            <p:cNvSpPr>
              <a:spLocks/>
            </p:cNvSpPr>
            <p:nvPr/>
          </p:nvSpPr>
          <p:spPr bwMode="auto">
            <a:xfrm>
              <a:off x="4575" y="1753"/>
              <a:ext cx="705" cy="109"/>
            </a:xfrm>
            <a:custGeom>
              <a:avLst/>
              <a:gdLst>
                <a:gd name="T0" fmla="*/ 1260 w 1260"/>
                <a:gd name="T1" fmla="*/ 180 h 180"/>
                <a:gd name="T2" fmla="*/ 540 w 1260"/>
                <a:gd name="T3" fmla="*/ 0 h 180"/>
                <a:gd name="T4" fmla="*/ 0 w 1260"/>
                <a:gd name="T5" fmla="*/ 180 h 180"/>
                <a:gd name="T6" fmla="*/ 0 60000 65536"/>
                <a:gd name="T7" fmla="*/ 0 60000 65536"/>
                <a:gd name="T8" fmla="*/ 0 60000 65536"/>
                <a:gd name="T9" fmla="*/ 0 w 1260"/>
                <a:gd name="T10" fmla="*/ 0 h 180"/>
                <a:gd name="T11" fmla="*/ 1260 w 1260"/>
                <a:gd name="T12" fmla="*/ 180 h 180"/>
              </a:gdLst>
              <a:ahLst/>
              <a:cxnLst>
                <a:cxn ang="T6">
                  <a:pos x="T0" y="T1"/>
                </a:cxn>
                <a:cxn ang="T7">
                  <a:pos x="T2" y="T3"/>
                </a:cxn>
                <a:cxn ang="T8">
                  <a:pos x="T4" y="T5"/>
                </a:cxn>
              </a:cxnLst>
              <a:rect l="T9" t="T10" r="T11" b="T12"/>
              <a:pathLst>
                <a:path w="1260" h="180">
                  <a:moveTo>
                    <a:pt x="1260" y="180"/>
                  </a:moveTo>
                  <a:cubicBezTo>
                    <a:pt x="1005" y="90"/>
                    <a:pt x="750" y="0"/>
                    <a:pt x="540" y="0"/>
                  </a:cubicBezTo>
                  <a:cubicBezTo>
                    <a:pt x="330" y="0"/>
                    <a:pt x="165" y="90"/>
                    <a:pt x="0" y="180"/>
                  </a:cubicBezTo>
                </a:path>
              </a:pathLst>
            </a:custGeom>
            <a:noFill/>
            <a:ln w="3810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6162" name="Line 16"/>
            <p:cNvSpPr>
              <a:spLocks noChangeShapeType="1"/>
            </p:cNvSpPr>
            <p:nvPr/>
          </p:nvSpPr>
          <p:spPr bwMode="auto">
            <a:xfrm>
              <a:off x="3744" y="1536"/>
              <a:ext cx="0" cy="6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6163" name="Text Box 17"/>
            <p:cNvSpPr txBox="1">
              <a:spLocks noChangeArrowheads="1"/>
            </p:cNvSpPr>
            <p:nvPr/>
          </p:nvSpPr>
          <p:spPr bwMode="auto">
            <a:xfrm>
              <a:off x="240" y="1248"/>
              <a:ext cx="11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a:t>dequeue</a:t>
              </a:r>
            </a:p>
          </p:txBody>
        </p:sp>
        <p:sp>
          <p:nvSpPr>
            <p:cNvPr id="6164" name="Text Box 18"/>
            <p:cNvSpPr txBox="1">
              <a:spLocks noChangeArrowheads="1"/>
            </p:cNvSpPr>
            <p:nvPr/>
          </p:nvSpPr>
          <p:spPr bwMode="auto">
            <a:xfrm>
              <a:off x="4416" y="1200"/>
              <a:ext cx="11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a:t>enqueue</a:t>
              </a:r>
            </a:p>
          </p:txBody>
        </p:sp>
      </p:grpSp>
    </p:spTree>
    <p:extLst>
      <p:ext uri="{BB962C8B-B14F-4D97-AF65-F5344CB8AC3E}">
        <p14:creationId xmlns:p14="http://schemas.microsoft.com/office/powerpoint/2010/main" val="375650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6DD8D2-6AC7-4C62-BE5F-BE032513D80C}" type="datetime1">
              <a:rPr lang="en-US" sz="800"/>
              <a:pPr/>
              <a:t>9/20/2012</a:t>
            </a:fld>
            <a:endParaRPr lang="en-US" sz="800"/>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9C67C8B-4E61-480B-9431-A2351D32393B}" type="slidenum">
              <a:rPr lang="en-US" sz="800"/>
              <a:pPr/>
              <a:t>24</a:t>
            </a:fld>
            <a:endParaRPr lang="en-US" sz="800"/>
          </a:p>
        </p:txBody>
      </p:sp>
      <p:sp>
        <p:nvSpPr>
          <p:cNvPr id="7172" name="Rectangle 1026"/>
          <p:cNvSpPr>
            <a:spLocks noGrp="1" noChangeArrowheads="1"/>
          </p:cNvSpPr>
          <p:nvPr>
            <p:ph type="title"/>
          </p:nvPr>
        </p:nvSpPr>
        <p:spPr/>
        <p:txBody>
          <a:bodyPr/>
          <a:lstStyle/>
          <a:p>
            <a:r>
              <a:rPr lang="en-US" smtClean="0"/>
              <a:t>ADT Queue Operations</a:t>
            </a:r>
          </a:p>
        </p:txBody>
      </p:sp>
      <p:sp>
        <p:nvSpPr>
          <p:cNvPr id="7173" name="Rectangle 1027"/>
          <p:cNvSpPr>
            <a:spLocks noGrp="1" noChangeArrowheads="1"/>
          </p:cNvSpPr>
          <p:nvPr>
            <p:ph type="body" idx="1"/>
          </p:nvPr>
        </p:nvSpPr>
        <p:spPr>
          <a:xfrm>
            <a:off x="422031" y="1524000"/>
            <a:ext cx="8299938" cy="4800600"/>
          </a:xfrm>
        </p:spPr>
        <p:txBody>
          <a:bodyPr>
            <a:normAutofit fontScale="77500" lnSpcReduction="20000"/>
          </a:bodyPr>
          <a:lstStyle/>
          <a:p>
            <a:pPr>
              <a:lnSpc>
                <a:spcPct val="90000"/>
              </a:lnSpc>
            </a:pPr>
            <a:r>
              <a:rPr lang="en-US" b="1" i="1" dirty="0" err="1" smtClean="0"/>
              <a:t>createQueue</a:t>
            </a:r>
            <a:r>
              <a:rPr lang="en-US" b="1" i="1" dirty="0" smtClean="0"/>
              <a:t>()</a:t>
            </a:r>
            <a:r>
              <a:rPr lang="en-US" dirty="0" smtClean="0"/>
              <a:t> </a:t>
            </a:r>
          </a:p>
          <a:p>
            <a:pPr lvl="1">
              <a:lnSpc>
                <a:spcPct val="90000"/>
              </a:lnSpc>
            </a:pPr>
            <a:r>
              <a:rPr lang="en-US" sz="2000" dirty="0" smtClean="0"/>
              <a:t>Create an empty queue</a:t>
            </a:r>
          </a:p>
          <a:p>
            <a:pPr>
              <a:lnSpc>
                <a:spcPct val="90000"/>
              </a:lnSpc>
            </a:pPr>
            <a:r>
              <a:rPr lang="en-US" b="1" i="1" dirty="0" err="1" smtClean="0"/>
              <a:t>destroyQueue</a:t>
            </a:r>
            <a:r>
              <a:rPr lang="en-US" b="1" i="1" dirty="0" smtClean="0"/>
              <a:t>()</a:t>
            </a:r>
            <a:r>
              <a:rPr lang="en-US" dirty="0" smtClean="0"/>
              <a:t> </a:t>
            </a:r>
          </a:p>
          <a:p>
            <a:pPr lvl="1">
              <a:lnSpc>
                <a:spcPct val="90000"/>
              </a:lnSpc>
            </a:pPr>
            <a:r>
              <a:rPr lang="en-US" sz="2000" dirty="0" smtClean="0"/>
              <a:t>Destroy a queue</a:t>
            </a:r>
          </a:p>
          <a:p>
            <a:pPr>
              <a:lnSpc>
                <a:spcPct val="90000"/>
              </a:lnSpc>
            </a:pPr>
            <a:r>
              <a:rPr lang="en-US" b="1" i="1" dirty="0" err="1" smtClean="0"/>
              <a:t>isEmpty</a:t>
            </a:r>
            <a:r>
              <a:rPr lang="en-US" b="1" i="1" dirty="0" smtClean="0"/>
              <a:t>():</a:t>
            </a:r>
            <a:r>
              <a:rPr lang="en-US" b="1" i="1" dirty="0" err="1" smtClean="0"/>
              <a:t>boolean</a:t>
            </a:r>
            <a:r>
              <a:rPr lang="en-US" i="1" dirty="0" smtClean="0">
                <a:latin typeface="Courier New" pitchFamily="49" charset="0"/>
              </a:rPr>
              <a:t> </a:t>
            </a:r>
          </a:p>
          <a:p>
            <a:pPr lvl="1">
              <a:lnSpc>
                <a:spcPct val="90000"/>
              </a:lnSpc>
            </a:pPr>
            <a:r>
              <a:rPr lang="en-US" sz="2000" dirty="0" smtClean="0"/>
              <a:t>Determine whether a queue is empty</a:t>
            </a:r>
          </a:p>
          <a:p>
            <a:pPr>
              <a:lnSpc>
                <a:spcPct val="90000"/>
              </a:lnSpc>
            </a:pPr>
            <a:r>
              <a:rPr lang="en-US" b="1" i="1" dirty="0" err="1" smtClean="0"/>
              <a:t>enqueue</a:t>
            </a:r>
            <a:r>
              <a:rPr lang="en-US" b="1" i="1" dirty="0" smtClean="0"/>
              <a:t>(in </a:t>
            </a:r>
            <a:r>
              <a:rPr lang="en-US" b="1" i="1" dirty="0" err="1" smtClean="0"/>
              <a:t>newItem:QueueItemType</a:t>
            </a:r>
            <a:r>
              <a:rPr lang="en-US" b="1" i="1" dirty="0" smtClean="0"/>
              <a:t>) throw </a:t>
            </a:r>
            <a:r>
              <a:rPr lang="en-US" b="1" i="1" dirty="0" err="1" smtClean="0"/>
              <a:t>QueueException</a:t>
            </a:r>
            <a:r>
              <a:rPr lang="en-US" dirty="0" smtClean="0"/>
              <a:t> </a:t>
            </a:r>
          </a:p>
          <a:p>
            <a:pPr lvl="1">
              <a:lnSpc>
                <a:spcPct val="90000"/>
              </a:lnSpc>
            </a:pPr>
            <a:r>
              <a:rPr lang="en-US" sz="2000" dirty="0" smtClean="0"/>
              <a:t>Inserts a new item at the end of the queue (at the </a:t>
            </a:r>
            <a:r>
              <a:rPr lang="en-US" sz="2000" b="1" dirty="0" smtClean="0"/>
              <a:t>rear </a:t>
            </a:r>
            <a:r>
              <a:rPr lang="en-US" sz="2000" dirty="0" smtClean="0"/>
              <a:t>of the queue)</a:t>
            </a:r>
          </a:p>
          <a:p>
            <a:pPr>
              <a:lnSpc>
                <a:spcPct val="90000"/>
              </a:lnSpc>
            </a:pPr>
            <a:r>
              <a:rPr lang="en-US" b="1" i="1" dirty="0" err="1" smtClean="0"/>
              <a:t>dequeue</a:t>
            </a:r>
            <a:r>
              <a:rPr lang="en-US" b="1" i="1" dirty="0" smtClean="0"/>
              <a:t>() throw </a:t>
            </a:r>
            <a:r>
              <a:rPr lang="en-US" b="1" i="1" dirty="0" err="1" smtClean="0"/>
              <a:t>QueueException</a:t>
            </a:r>
            <a:r>
              <a:rPr lang="en-US" dirty="0" smtClean="0"/>
              <a:t> </a:t>
            </a:r>
          </a:p>
          <a:p>
            <a:pPr>
              <a:lnSpc>
                <a:spcPct val="90000"/>
              </a:lnSpc>
              <a:buFontTx/>
              <a:buNone/>
            </a:pPr>
            <a:r>
              <a:rPr lang="en-US" i="1" dirty="0" smtClean="0"/>
              <a:t>	</a:t>
            </a:r>
            <a:r>
              <a:rPr lang="en-US" b="1" i="1" dirty="0" err="1" smtClean="0"/>
              <a:t>dequeue</a:t>
            </a:r>
            <a:r>
              <a:rPr lang="en-US" b="1" i="1" dirty="0" smtClean="0"/>
              <a:t>(out </a:t>
            </a:r>
            <a:r>
              <a:rPr lang="en-US" b="1" i="1" dirty="0" err="1" smtClean="0"/>
              <a:t>queueFront:QueueItemType</a:t>
            </a:r>
            <a:r>
              <a:rPr lang="en-US" b="1" i="1" dirty="0" smtClean="0"/>
              <a:t>) throw </a:t>
            </a:r>
            <a:r>
              <a:rPr lang="en-US" b="1" i="1" dirty="0" err="1" smtClean="0"/>
              <a:t>QueueException</a:t>
            </a:r>
            <a:r>
              <a:rPr lang="en-US" dirty="0" smtClean="0"/>
              <a:t> </a:t>
            </a:r>
          </a:p>
          <a:p>
            <a:pPr lvl="1">
              <a:lnSpc>
                <a:spcPct val="90000"/>
              </a:lnSpc>
            </a:pPr>
            <a:r>
              <a:rPr lang="en-US" sz="2000" dirty="0" smtClean="0"/>
              <a:t>Removes (and returns) the element at the </a:t>
            </a:r>
            <a:r>
              <a:rPr lang="en-US" sz="2000" b="1" dirty="0" smtClean="0"/>
              <a:t>front</a:t>
            </a:r>
            <a:r>
              <a:rPr lang="en-US" sz="2000" dirty="0" smtClean="0"/>
              <a:t> of the queue</a:t>
            </a:r>
          </a:p>
          <a:p>
            <a:pPr lvl="1">
              <a:lnSpc>
                <a:spcPct val="90000"/>
              </a:lnSpc>
            </a:pPr>
            <a:r>
              <a:rPr lang="en-US" sz="2000" dirty="0" smtClean="0"/>
              <a:t>Remove the item that was added earliest</a:t>
            </a:r>
          </a:p>
          <a:p>
            <a:pPr>
              <a:lnSpc>
                <a:spcPct val="90000"/>
              </a:lnSpc>
            </a:pPr>
            <a:r>
              <a:rPr lang="en-US" b="1" i="1" dirty="0" err="1" smtClean="0"/>
              <a:t>getFront</a:t>
            </a:r>
            <a:r>
              <a:rPr lang="en-US" b="1" i="1" dirty="0" smtClean="0"/>
              <a:t>(out </a:t>
            </a:r>
            <a:r>
              <a:rPr lang="en-US" b="1" i="1" dirty="0" err="1" smtClean="0"/>
              <a:t>queueFront:QueueItemType</a:t>
            </a:r>
            <a:r>
              <a:rPr lang="en-US" b="1" i="1" dirty="0" smtClean="0"/>
              <a:t>) throw </a:t>
            </a:r>
            <a:r>
              <a:rPr lang="en-US" b="1" i="1" dirty="0" err="1" smtClean="0"/>
              <a:t>QueueException</a:t>
            </a:r>
            <a:r>
              <a:rPr lang="en-US" dirty="0" smtClean="0"/>
              <a:t> </a:t>
            </a:r>
          </a:p>
          <a:p>
            <a:pPr lvl="1">
              <a:lnSpc>
                <a:spcPct val="90000"/>
              </a:lnSpc>
            </a:pPr>
            <a:r>
              <a:rPr lang="en-US" sz="2000" dirty="0" smtClean="0"/>
              <a:t>Retrieve the item that was added earliest (without removing)</a:t>
            </a:r>
          </a:p>
          <a:p>
            <a:pPr>
              <a:lnSpc>
                <a:spcPct val="90000"/>
              </a:lnSpc>
            </a:pPr>
            <a:endParaRPr lang="en-US" sz="2000" dirty="0" smtClean="0"/>
          </a:p>
        </p:txBody>
      </p:sp>
    </p:spTree>
    <p:extLst>
      <p:ext uri="{BB962C8B-B14F-4D97-AF65-F5344CB8AC3E}">
        <p14:creationId xmlns:p14="http://schemas.microsoft.com/office/powerpoint/2010/main" val="309883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45F914E-347E-4817-858C-39951B7D613C}" type="datetime1">
              <a:rPr lang="en-US" sz="800"/>
              <a:pPr/>
              <a:t>9/20/2012</a:t>
            </a:fld>
            <a:endParaRPr lang="en-US" sz="800"/>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9B6D766-0BC2-449D-96DC-B5D56F276680}" type="slidenum">
              <a:rPr lang="en-US" sz="800"/>
              <a:pPr/>
              <a:t>25</a:t>
            </a:fld>
            <a:endParaRPr lang="en-US" sz="800"/>
          </a:p>
        </p:txBody>
      </p:sp>
      <p:sp>
        <p:nvSpPr>
          <p:cNvPr id="8196" name="Rectangle 2"/>
          <p:cNvSpPr>
            <a:spLocks noGrp="1" noChangeArrowheads="1"/>
          </p:cNvSpPr>
          <p:nvPr>
            <p:ph type="title"/>
          </p:nvPr>
        </p:nvSpPr>
        <p:spPr/>
        <p:txBody>
          <a:bodyPr/>
          <a:lstStyle/>
          <a:p>
            <a:pPr algn="ctr"/>
            <a:r>
              <a:rPr lang="en-US" b="1" dirty="0" smtClean="0"/>
              <a:t>Some Queue Operations</a:t>
            </a:r>
          </a:p>
        </p:txBody>
      </p:sp>
      <p:sp>
        <p:nvSpPr>
          <p:cNvPr id="8197" name="Rectangle 3"/>
          <p:cNvSpPr>
            <a:spLocks noGrp="1" noChangeArrowheads="1"/>
          </p:cNvSpPr>
          <p:nvPr>
            <p:ph type="body" idx="1"/>
          </p:nvPr>
        </p:nvSpPr>
        <p:spPr/>
        <p:txBody>
          <a:bodyPr>
            <a:normAutofit fontScale="85000" lnSpcReduction="20000"/>
          </a:bodyPr>
          <a:lstStyle/>
          <a:p>
            <a:pPr>
              <a:buFontTx/>
              <a:buNone/>
            </a:pPr>
            <a:r>
              <a:rPr lang="en-US" b="1" i="1" u="sng" smtClean="0"/>
              <a:t>Operation</a:t>
            </a:r>
            <a:r>
              <a:rPr lang="en-US" smtClean="0"/>
              <a:t>				</a:t>
            </a:r>
            <a:r>
              <a:rPr lang="en-US" b="1" i="1" u="sng" smtClean="0"/>
              <a:t>Queue after operation</a:t>
            </a:r>
          </a:p>
          <a:p>
            <a:pPr>
              <a:buFontTx/>
              <a:buNone/>
            </a:pPr>
            <a:r>
              <a:rPr lang="en-US" smtClean="0"/>
              <a:t>x.createQueue()			an empty queue</a:t>
            </a:r>
          </a:p>
          <a:p>
            <a:pPr>
              <a:lnSpc>
                <a:spcPts val="2400"/>
              </a:lnSpc>
              <a:spcBef>
                <a:spcPct val="40000"/>
              </a:spcBef>
              <a:buFontTx/>
              <a:buNone/>
            </a:pPr>
            <a:r>
              <a:rPr lang="en-US" smtClean="0"/>
              <a:t>						</a:t>
            </a:r>
            <a:r>
              <a:rPr lang="en-US" i="1" smtClean="0"/>
              <a:t>front</a:t>
            </a:r>
          </a:p>
          <a:p>
            <a:pPr>
              <a:lnSpc>
                <a:spcPts val="2400"/>
              </a:lnSpc>
              <a:buFontTx/>
              <a:buNone/>
            </a:pPr>
            <a:r>
              <a:rPr lang="en-US" smtClean="0"/>
              <a:t>						</a:t>
            </a:r>
            <a:r>
              <a:rPr lang="en-US" smtClean="0">
                <a:sym typeface="Symbol" pitchFamily="18" charset="2"/>
              </a:rPr>
              <a:t> </a:t>
            </a:r>
            <a:endParaRPr lang="en-US" smtClean="0"/>
          </a:p>
          <a:p>
            <a:pPr>
              <a:spcBef>
                <a:spcPct val="0"/>
              </a:spcBef>
              <a:buFontTx/>
              <a:buNone/>
            </a:pPr>
            <a:r>
              <a:rPr lang="en-US" smtClean="0"/>
              <a:t>x.enqueue(5)				5</a:t>
            </a:r>
          </a:p>
          <a:p>
            <a:pPr>
              <a:buFontTx/>
              <a:buNone/>
            </a:pPr>
            <a:r>
              <a:rPr lang="en-US" smtClean="0"/>
              <a:t>x.enqueue(3)				5  3</a:t>
            </a:r>
          </a:p>
          <a:p>
            <a:pPr>
              <a:buFontTx/>
              <a:buNone/>
            </a:pPr>
            <a:r>
              <a:rPr lang="en-US" smtClean="0"/>
              <a:t>x.enqueue(2)				5  3  2</a:t>
            </a:r>
          </a:p>
          <a:p>
            <a:pPr>
              <a:buFontTx/>
              <a:buNone/>
            </a:pPr>
            <a:r>
              <a:rPr lang="en-US" smtClean="0"/>
              <a:t>x.dequeue()				3  2</a:t>
            </a:r>
          </a:p>
          <a:p>
            <a:pPr>
              <a:buFontTx/>
              <a:buNone/>
            </a:pPr>
            <a:r>
              <a:rPr lang="en-US" smtClean="0"/>
              <a:t>x.enqueue(7)				3  2  7</a:t>
            </a:r>
          </a:p>
          <a:p>
            <a:pPr>
              <a:buFontTx/>
              <a:buNone/>
            </a:pPr>
            <a:r>
              <a:rPr lang="en-US" smtClean="0"/>
              <a:t>x.dequeue(a)				2  7           (a is 3)</a:t>
            </a:r>
          </a:p>
          <a:p>
            <a:pPr>
              <a:buFontTx/>
              <a:buNone/>
            </a:pPr>
            <a:r>
              <a:rPr lang="en-US" smtClean="0"/>
              <a:t>x.getFront(b)				2  7           (b is 2) </a:t>
            </a:r>
          </a:p>
        </p:txBody>
      </p:sp>
    </p:spTree>
    <p:extLst>
      <p:ext uri="{BB962C8B-B14F-4D97-AF65-F5344CB8AC3E}">
        <p14:creationId xmlns:p14="http://schemas.microsoft.com/office/powerpoint/2010/main" val="2586436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p</a:t>
            </a:r>
            <a:r>
              <a:rPr lang="tr-TR" b="1" smtClean="0"/>
              <a:t>riority queue</a:t>
            </a:r>
            <a:endParaRPr lang="tr-TR" b="1"/>
          </a:p>
        </p:txBody>
      </p:sp>
      <p:sp>
        <p:nvSpPr>
          <p:cNvPr id="3" name="İçerik Yer Tutucusu 2"/>
          <p:cNvSpPr>
            <a:spLocks noGrp="1"/>
          </p:cNvSpPr>
          <p:nvPr>
            <p:ph idx="1"/>
          </p:nvPr>
        </p:nvSpPr>
        <p:spPr/>
        <p:txBody>
          <a:bodyPr>
            <a:normAutofit/>
          </a:bodyPr>
          <a:lstStyle/>
          <a:p>
            <a:r>
              <a:rPr lang="en-US" sz="2400" dirty="0"/>
              <a:t>Priority queues are a type of container adaptors, specifically designed such that its first element is always the greatest of the elements it contains, according to some strict weak ordering </a:t>
            </a:r>
            <a:r>
              <a:rPr lang="en-US" sz="2400" dirty="0" smtClean="0"/>
              <a:t>condition.</a:t>
            </a:r>
            <a:endParaRPr lang="tr-TR" sz="2400" smtClean="0"/>
          </a:p>
          <a:p>
            <a:endParaRPr lang="tr-TR" sz="2400" smtClean="0"/>
          </a:p>
          <a:p>
            <a:r>
              <a:rPr lang="en-US" sz="2400" dirty="0"/>
              <a:t>Priority queues are implemented as </a:t>
            </a:r>
            <a:r>
              <a:rPr lang="en-US" sz="2400" i="1" dirty="0"/>
              <a:t>container adaptors</a:t>
            </a:r>
            <a:r>
              <a:rPr lang="en-US" sz="2400" dirty="0"/>
              <a:t>, which are classes that use an encapsulated object of a specific container class as its </a:t>
            </a:r>
            <a:r>
              <a:rPr lang="en-US" sz="2400" i="1" dirty="0"/>
              <a:t>underlying container</a:t>
            </a:r>
            <a:r>
              <a:rPr lang="en-US" sz="2400" dirty="0"/>
              <a:t>, providing a specific set of member functions to access its elements. Elements are </a:t>
            </a:r>
            <a:r>
              <a:rPr lang="en-US" sz="2400" i="1" dirty="0"/>
              <a:t>popped</a:t>
            </a:r>
            <a:r>
              <a:rPr lang="en-US" sz="2400" dirty="0"/>
              <a:t> from the </a:t>
            </a:r>
            <a:r>
              <a:rPr lang="en-US" sz="2400" i="1" dirty="0"/>
              <a:t>"back"</a:t>
            </a:r>
            <a:r>
              <a:rPr lang="en-US" sz="2400" dirty="0"/>
              <a:t> of the specific container, which is known as the </a:t>
            </a:r>
            <a:r>
              <a:rPr lang="en-US" sz="2400" i="1" dirty="0"/>
              <a:t>top</a:t>
            </a:r>
            <a:r>
              <a:rPr lang="en-US" sz="2400" dirty="0"/>
              <a:t> of the priority queue.</a:t>
            </a:r>
            <a:endParaRPr lang="tr-TR" sz="24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26</a:t>
            </a:fld>
            <a:endParaRPr lang="tr-TR"/>
          </a:p>
        </p:txBody>
      </p:sp>
    </p:spTree>
    <p:extLst>
      <p:ext uri="{BB962C8B-B14F-4D97-AF65-F5344CB8AC3E}">
        <p14:creationId xmlns:p14="http://schemas.microsoft.com/office/powerpoint/2010/main" val="2017976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priority queue</a:t>
            </a:r>
            <a:endParaRPr lang="tr-TR"/>
          </a:p>
        </p:txBody>
      </p:sp>
      <p:sp>
        <p:nvSpPr>
          <p:cNvPr id="3" name="İçerik Yer Tutucusu 2"/>
          <p:cNvSpPr>
            <a:spLocks noGrp="1"/>
          </p:cNvSpPr>
          <p:nvPr>
            <p:ph idx="1"/>
          </p:nvPr>
        </p:nvSpPr>
        <p:spPr/>
        <p:txBody>
          <a:bodyPr>
            <a:normAutofit/>
          </a:bodyPr>
          <a:lstStyle/>
          <a:p>
            <a:r>
              <a:rPr lang="en-US" sz="2400" dirty="0"/>
              <a:t>The underlying container may be any of the standard container class templates or some other specifically designed container class. The only requirement is that it must be accessible through random access iterators and it must support the following operations</a:t>
            </a:r>
            <a:r>
              <a:rPr lang="en-US" sz="2400" dirty="0" smtClean="0"/>
              <a:t>:</a:t>
            </a:r>
            <a:endParaRPr lang="tr-TR" sz="2400" smtClean="0"/>
          </a:p>
          <a:p>
            <a:pPr marL="0" indent="0">
              <a:buNone/>
            </a:pPr>
            <a:endParaRPr lang="tr-TR" sz="2400" smtClean="0"/>
          </a:p>
          <a:p>
            <a:pPr marL="400050" lvl="1" indent="0">
              <a:buNone/>
            </a:pPr>
            <a:r>
              <a:rPr lang="tr-TR" sz="2000"/>
              <a:t>front()</a:t>
            </a:r>
          </a:p>
          <a:p>
            <a:pPr marL="400050" lvl="1" indent="0">
              <a:buNone/>
            </a:pPr>
            <a:r>
              <a:rPr lang="tr-TR" sz="2000"/>
              <a:t>push_back()</a:t>
            </a:r>
          </a:p>
          <a:p>
            <a:pPr marL="400050" lvl="1" indent="0">
              <a:buNone/>
            </a:pPr>
            <a:r>
              <a:rPr lang="tr-TR" sz="2000"/>
              <a:t>pop_back()</a:t>
            </a:r>
          </a:p>
          <a:p>
            <a:endParaRPr lang="tr-TR" sz="24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27</a:t>
            </a:fld>
            <a:endParaRPr lang="tr-TR"/>
          </a:p>
        </p:txBody>
      </p:sp>
    </p:spTree>
    <p:extLst>
      <p:ext uri="{BB962C8B-B14F-4D97-AF65-F5344CB8AC3E}">
        <p14:creationId xmlns:p14="http://schemas.microsoft.com/office/powerpoint/2010/main" val="4276175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 2</a:t>
            </a:r>
            <a:endParaRPr lang="tr-TR" b="1"/>
          </a:p>
        </p:txBody>
      </p:sp>
      <p:sp>
        <p:nvSpPr>
          <p:cNvPr id="3" name="İçerik Yer Tutucusu 2"/>
          <p:cNvSpPr>
            <a:spLocks noGrp="1"/>
          </p:cNvSpPr>
          <p:nvPr>
            <p:ph idx="1"/>
          </p:nvPr>
        </p:nvSpPr>
        <p:spPr/>
        <p:txBody>
          <a:bodyPr>
            <a:normAutofit fontScale="40000" lnSpcReduction="20000"/>
          </a:bodyPr>
          <a:lstStyle/>
          <a:p>
            <a:pPr marL="0" indent="0">
              <a:buNone/>
            </a:pPr>
            <a:r>
              <a:rPr lang="tr-TR"/>
              <a:t>#include&lt;iostream&gt;</a:t>
            </a:r>
          </a:p>
          <a:p>
            <a:pPr marL="0" indent="0">
              <a:buNone/>
            </a:pPr>
            <a:r>
              <a:rPr lang="tr-TR"/>
              <a:t>#include&lt;queue&gt;</a:t>
            </a:r>
          </a:p>
          <a:p>
            <a:pPr marL="0" indent="0">
              <a:buNone/>
            </a:pPr>
            <a:endParaRPr lang="tr-TR" smtClean="0"/>
          </a:p>
          <a:p>
            <a:pPr marL="0" indent="0">
              <a:buNone/>
            </a:pPr>
            <a:r>
              <a:rPr lang="tr-TR" smtClean="0"/>
              <a:t>using </a:t>
            </a:r>
            <a:r>
              <a:rPr lang="tr-TR"/>
              <a:t>namespace std;</a:t>
            </a:r>
          </a:p>
          <a:p>
            <a:pPr marL="0" indent="0">
              <a:buNone/>
            </a:pPr>
            <a:endParaRPr lang="tr-TR" smtClean="0"/>
          </a:p>
          <a:p>
            <a:pPr marL="0" indent="0">
              <a:buNone/>
            </a:pPr>
            <a:r>
              <a:rPr lang="tr-TR" smtClean="0"/>
              <a:t>int </a:t>
            </a:r>
            <a:r>
              <a:rPr lang="tr-TR"/>
              <a:t>main()</a:t>
            </a:r>
          </a:p>
          <a:p>
            <a:pPr marL="0" indent="0">
              <a:buNone/>
            </a:pPr>
            <a:r>
              <a:rPr lang="tr-TR"/>
              <a:t>{</a:t>
            </a:r>
          </a:p>
          <a:p>
            <a:pPr marL="0" indent="0">
              <a:buNone/>
            </a:pPr>
            <a:r>
              <a:rPr lang="tr-TR"/>
              <a:t> </a:t>
            </a:r>
            <a:r>
              <a:rPr lang="tr-TR" smtClean="0"/>
              <a:t>   priority_queue&lt;int</a:t>
            </a:r>
            <a:r>
              <a:rPr lang="tr-TR"/>
              <a:t>&gt; q1;</a:t>
            </a:r>
          </a:p>
          <a:p>
            <a:pPr marL="0" indent="0">
              <a:buNone/>
            </a:pPr>
            <a:r>
              <a:rPr lang="tr-TR" smtClean="0"/>
              <a:t>    int </a:t>
            </a:r>
            <a:r>
              <a:rPr lang="tr-TR"/>
              <a:t>number;</a:t>
            </a:r>
          </a:p>
          <a:p>
            <a:pPr marL="0" indent="0">
              <a:buNone/>
            </a:pPr>
            <a:endParaRPr lang="tr-TR"/>
          </a:p>
          <a:p>
            <a:pPr marL="0" indent="0">
              <a:buNone/>
            </a:pPr>
            <a:r>
              <a:rPr lang="tr-TR" smtClean="0"/>
              <a:t>    </a:t>
            </a:r>
            <a:r>
              <a:rPr lang="en-US" dirty="0" smtClean="0"/>
              <a:t>while(</a:t>
            </a:r>
            <a:r>
              <a:rPr lang="en-US" dirty="0" err="1" smtClean="0"/>
              <a:t>cin</a:t>
            </a:r>
            <a:r>
              <a:rPr lang="en-US" dirty="0" smtClean="0"/>
              <a:t> </a:t>
            </a:r>
            <a:r>
              <a:rPr lang="en-US" dirty="0"/>
              <a:t>&gt;&gt; number</a:t>
            </a:r>
            <a:r>
              <a:rPr lang="en-US" dirty="0" smtClean="0"/>
              <a:t>)</a:t>
            </a:r>
            <a:r>
              <a:rPr lang="tr-TR" smtClean="0"/>
              <a:t>		</a:t>
            </a:r>
            <a:r>
              <a:rPr lang="en-US" dirty="0" smtClean="0"/>
              <a:t>//</a:t>
            </a:r>
            <a:r>
              <a:rPr lang="en-US" dirty="0"/>
              <a:t>get numbers until you see a character which is not an integer</a:t>
            </a:r>
          </a:p>
          <a:p>
            <a:pPr marL="0" indent="0">
              <a:buNone/>
            </a:pPr>
            <a:r>
              <a:rPr lang="tr-TR" smtClean="0"/>
              <a:t>    {</a:t>
            </a:r>
            <a:endParaRPr lang="tr-TR"/>
          </a:p>
          <a:p>
            <a:pPr marL="0" indent="0">
              <a:buNone/>
            </a:pPr>
            <a:r>
              <a:rPr lang="tr-TR" smtClean="0"/>
              <a:t>        q1.push(number</a:t>
            </a:r>
            <a:r>
              <a:rPr lang="tr-TR" smtClean="0"/>
              <a:t>);</a:t>
            </a:r>
            <a:endParaRPr lang="tr-TR"/>
          </a:p>
          <a:p>
            <a:pPr marL="0" indent="0">
              <a:buNone/>
            </a:pPr>
            <a:r>
              <a:rPr lang="tr-TR" smtClean="0"/>
              <a:t>    }</a:t>
            </a:r>
            <a:endParaRPr lang="tr-TR"/>
          </a:p>
          <a:p>
            <a:pPr marL="0" indent="0">
              <a:buNone/>
            </a:pPr>
            <a:endParaRPr lang="tr-TR"/>
          </a:p>
          <a:p>
            <a:pPr marL="0" indent="0">
              <a:buNone/>
            </a:pPr>
            <a:r>
              <a:rPr lang="tr-TR" smtClean="0"/>
              <a:t>    </a:t>
            </a:r>
            <a:r>
              <a:rPr lang="en-US" dirty="0" smtClean="0"/>
              <a:t>while</a:t>
            </a:r>
            <a:r>
              <a:rPr lang="en-US" dirty="0"/>
              <a:t>(!q1.empty</a:t>
            </a:r>
            <a:r>
              <a:rPr lang="en-US" dirty="0" smtClean="0"/>
              <a:t>())</a:t>
            </a:r>
            <a:r>
              <a:rPr lang="tr-TR" smtClean="0"/>
              <a:t>		</a:t>
            </a:r>
            <a:r>
              <a:rPr lang="en-US" dirty="0" smtClean="0"/>
              <a:t>//</a:t>
            </a:r>
            <a:r>
              <a:rPr lang="en-US" dirty="0"/>
              <a:t>while q1 is not empty</a:t>
            </a:r>
          </a:p>
          <a:p>
            <a:pPr marL="0" indent="0">
              <a:buNone/>
            </a:pPr>
            <a:r>
              <a:rPr lang="tr-TR" smtClean="0"/>
              <a:t>    {</a:t>
            </a:r>
            <a:endParaRPr lang="tr-TR"/>
          </a:p>
          <a:p>
            <a:pPr marL="0" indent="0">
              <a:buNone/>
            </a:pPr>
            <a:r>
              <a:rPr lang="tr-TR" smtClean="0"/>
              <a:t>        </a:t>
            </a:r>
            <a:r>
              <a:rPr lang="en-US" dirty="0" err="1" smtClean="0"/>
              <a:t>cout</a:t>
            </a:r>
            <a:r>
              <a:rPr lang="en-US" dirty="0" smtClean="0"/>
              <a:t> </a:t>
            </a:r>
            <a:r>
              <a:rPr lang="en-US" dirty="0"/>
              <a:t>&lt;&lt; q1.top() &lt;&lt; </a:t>
            </a:r>
            <a:r>
              <a:rPr lang="en-US" dirty="0" err="1"/>
              <a:t>endl</a:t>
            </a:r>
            <a:r>
              <a:rPr lang="en-US" dirty="0" smtClean="0"/>
              <a:t>;</a:t>
            </a:r>
            <a:r>
              <a:rPr lang="tr-TR" smtClean="0"/>
              <a:t>	</a:t>
            </a:r>
            <a:r>
              <a:rPr lang="en-US" dirty="0" smtClean="0"/>
              <a:t>//</a:t>
            </a:r>
            <a:r>
              <a:rPr lang="en-US" dirty="0"/>
              <a:t>get top of priority queue</a:t>
            </a:r>
          </a:p>
          <a:p>
            <a:pPr marL="0" indent="0">
              <a:buNone/>
            </a:pPr>
            <a:r>
              <a:rPr lang="tr-TR" smtClean="0"/>
              <a:t>        q1.pop</a:t>
            </a:r>
            <a:r>
              <a:rPr lang="tr-TR"/>
              <a:t>();//pop </a:t>
            </a:r>
          </a:p>
          <a:p>
            <a:pPr marL="0" indent="0">
              <a:buNone/>
            </a:pPr>
            <a:r>
              <a:rPr lang="tr-TR" smtClean="0"/>
              <a:t>    }</a:t>
            </a:r>
            <a:endParaRPr lang="tr-TR"/>
          </a:p>
          <a:p>
            <a:pPr marL="0" indent="0">
              <a:buNone/>
            </a:pPr>
            <a:r>
              <a:rPr lang="tr-TR" smtClean="0"/>
              <a:t>return </a:t>
            </a:r>
            <a:r>
              <a:rPr lang="tr-TR"/>
              <a:t>0;</a:t>
            </a:r>
          </a:p>
          <a:p>
            <a:pPr marL="0" indent="0">
              <a:buNone/>
            </a:pPr>
            <a:r>
              <a:rPr lang="tr-TR"/>
              <a:t>}</a:t>
            </a:r>
          </a:p>
          <a:p>
            <a:pPr marL="0" indent="0">
              <a:buNone/>
            </a:pPr>
            <a:endParaRPr lang="tr-TR"/>
          </a:p>
        </p:txBody>
      </p:sp>
      <p:sp>
        <p:nvSpPr>
          <p:cNvPr id="4" name="Slayt Numarası Yer Tutucusu 3"/>
          <p:cNvSpPr>
            <a:spLocks noGrp="1"/>
          </p:cNvSpPr>
          <p:nvPr>
            <p:ph type="sldNum" sz="quarter" idx="12"/>
          </p:nvPr>
        </p:nvSpPr>
        <p:spPr/>
        <p:txBody>
          <a:bodyPr/>
          <a:lstStyle/>
          <a:p>
            <a:fld id="{D1E949B7-21B3-43A7-9B3A-74D017E7440B}" type="slidenum">
              <a:rPr lang="tr-TR" smtClean="0"/>
              <a:pPr/>
              <a:t>28</a:t>
            </a:fld>
            <a:endParaRPr lang="tr-TR"/>
          </a:p>
        </p:txBody>
      </p:sp>
    </p:spTree>
    <p:extLst>
      <p:ext uri="{BB962C8B-B14F-4D97-AF65-F5344CB8AC3E}">
        <p14:creationId xmlns:p14="http://schemas.microsoft.com/office/powerpoint/2010/main" val="155991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algn="ctr"/>
            <a:r>
              <a:rPr lang="tr-TR" b="1" smtClean="0"/>
              <a:t>Sequences</a:t>
            </a:r>
          </a:p>
        </p:txBody>
      </p:sp>
      <p:sp>
        <p:nvSpPr>
          <p:cNvPr id="78851" name="Content Placeholder 2"/>
          <p:cNvSpPr>
            <a:spLocks noGrp="1"/>
          </p:cNvSpPr>
          <p:nvPr>
            <p:ph idx="1"/>
          </p:nvPr>
        </p:nvSpPr>
        <p:spPr/>
        <p:txBody>
          <a:bodyPr/>
          <a:lstStyle/>
          <a:p>
            <a:endParaRPr lang="tr-TR" b="1" smtClean="0"/>
          </a:p>
          <a:p>
            <a:r>
              <a:rPr lang="tr-TR" b="1"/>
              <a:t>v</a:t>
            </a:r>
            <a:r>
              <a:rPr lang="tr-TR" b="1" smtClean="0"/>
              <a:t>ector</a:t>
            </a:r>
          </a:p>
          <a:p>
            <a:endParaRPr lang="tr-TR" b="1" smtClean="0"/>
          </a:p>
          <a:p>
            <a:r>
              <a:rPr lang="tr-TR" b="1" smtClean="0"/>
              <a:t>deque</a:t>
            </a:r>
          </a:p>
          <a:p>
            <a:endParaRPr lang="tr-TR" b="1" smtClean="0"/>
          </a:p>
          <a:p>
            <a:r>
              <a:rPr lang="tr-TR" b="1" smtClean="0"/>
              <a:t>list</a:t>
            </a:r>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AB05A3-B286-4A8E-9C48-9DB01BFD0794}" type="slidenum">
              <a:rPr lang="en-US" sz="1400" smtClean="0"/>
              <a:pPr eaLnBrk="1" hangingPunct="1"/>
              <a:t>3</a:t>
            </a:fld>
            <a:endParaRPr lang="en-US" sz="1400" smtClean="0"/>
          </a:p>
        </p:txBody>
      </p:sp>
    </p:spTree>
    <p:extLst>
      <p:ext uri="{BB962C8B-B14F-4D97-AF65-F5344CB8AC3E}">
        <p14:creationId xmlns:p14="http://schemas.microsoft.com/office/powerpoint/2010/main" val="144982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algn="ctr"/>
            <a:r>
              <a:rPr lang="tr-TR" b="1" smtClean="0"/>
              <a:t>Using the </a:t>
            </a:r>
            <a:r>
              <a:rPr lang="tr-TR" b="1" smtClean="0">
                <a:latin typeface="Courier New" pitchFamily="49" charset="0"/>
                <a:cs typeface="Courier New" pitchFamily="49" charset="0"/>
              </a:rPr>
              <a:t>vector</a:t>
            </a:r>
          </a:p>
        </p:txBody>
      </p:sp>
      <p:sp>
        <p:nvSpPr>
          <p:cNvPr id="3" name="Content Placeholder 2"/>
          <p:cNvSpPr>
            <a:spLocks noGrp="1"/>
          </p:cNvSpPr>
          <p:nvPr>
            <p:ph idx="1"/>
          </p:nvPr>
        </p:nvSpPr>
        <p:spPr/>
        <p:txBody>
          <a:bodyPr>
            <a:normAutofit lnSpcReduction="10000"/>
          </a:bodyPr>
          <a:lstStyle/>
          <a:p>
            <a:pPr marL="342900" lvl="1" indent="-342900">
              <a:buFontTx/>
              <a:buChar char="•"/>
              <a:defRPr/>
            </a:pPr>
            <a:r>
              <a:rPr lang="tr-TR" sz="2400" dirty="0" smtClean="0"/>
              <a:t>Vector: </a:t>
            </a:r>
            <a:r>
              <a:rPr lang="en-US" sz="2400" dirty="0" smtClean="0"/>
              <a:t>Dynamically growing, shrinking array of elements</a:t>
            </a:r>
          </a:p>
          <a:p>
            <a:pPr>
              <a:defRPr/>
            </a:pPr>
            <a:r>
              <a:rPr lang="tr-TR" sz="2400" dirty="0" smtClean="0"/>
              <a:t>To use it include library header file:</a:t>
            </a:r>
          </a:p>
          <a:p>
            <a:pPr lvl="1">
              <a:buFontTx/>
              <a:buNone/>
              <a:defRPr/>
            </a:pPr>
            <a:r>
              <a:rPr lang="tr-TR" sz="2400" dirty="0" smtClean="0"/>
              <a:t>#include &lt;vector&gt;</a:t>
            </a:r>
          </a:p>
          <a:p>
            <a:pPr>
              <a:defRPr/>
            </a:pPr>
            <a:r>
              <a:rPr lang="tr-TR" sz="2400" dirty="0" smtClean="0"/>
              <a:t>Vectors are declared as</a:t>
            </a:r>
          </a:p>
          <a:p>
            <a:pPr lvl="1">
              <a:buFontTx/>
              <a:buNone/>
              <a:defRPr/>
            </a:pPr>
            <a:r>
              <a:rPr lang="tr-TR" sz="2000" dirty="0" smtClean="0">
                <a:latin typeface="Courier New" pitchFamily="49" charset="0"/>
                <a:cs typeface="Courier New" pitchFamily="49" charset="0"/>
              </a:rPr>
              <a:t>vector&lt;int&gt; a(4); //</a:t>
            </a:r>
            <a:r>
              <a:rPr lang="en-US" sz="2000" dirty="0" smtClean="0">
                <a:latin typeface="Courier New" pitchFamily="49" charset="0"/>
                <a:cs typeface="Courier New" pitchFamily="49" charset="0"/>
              </a:rPr>
              <a:t>a vector called </a:t>
            </a:r>
            <a:r>
              <a:rPr lang="tr-TR" sz="2000" i="1" dirty="0" smtClean="0">
                <a:latin typeface="Courier New" pitchFamily="49" charset="0"/>
                <a:cs typeface="Courier New" pitchFamily="49" charset="0"/>
              </a:rPr>
              <a:t>a</a:t>
            </a:r>
            <a:r>
              <a:rPr lang="en-US" sz="2000" dirty="0" smtClean="0">
                <a:latin typeface="Courier New" pitchFamily="49" charset="0"/>
                <a:cs typeface="Courier New" pitchFamily="49" charset="0"/>
              </a:rPr>
              <a:t>, </a:t>
            </a:r>
            <a:endParaRPr lang="tr-TR" sz="2000" dirty="0" smtClean="0">
              <a:latin typeface="Courier New" pitchFamily="49" charset="0"/>
              <a:cs typeface="Courier New" pitchFamily="49" charset="0"/>
            </a:endParaRPr>
          </a:p>
          <a:p>
            <a:pPr lvl="1">
              <a:buFontTx/>
              <a:buNone/>
              <a:defRPr/>
            </a:pPr>
            <a:r>
              <a:rPr lang="tr-TR"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containing four integers</a:t>
            </a:r>
            <a:endParaRPr lang="tr-TR" sz="2000" dirty="0" smtClean="0">
              <a:latin typeface="Courier New" pitchFamily="49" charset="0"/>
              <a:cs typeface="Courier New" pitchFamily="49" charset="0"/>
            </a:endParaRPr>
          </a:p>
          <a:p>
            <a:pPr lvl="1">
              <a:buFontTx/>
              <a:buNone/>
              <a:defRPr/>
            </a:pPr>
            <a:r>
              <a:rPr lang="tr-TR" sz="2000" dirty="0" smtClean="0">
                <a:latin typeface="Courier New" pitchFamily="49" charset="0"/>
                <a:cs typeface="Courier New" pitchFamily="49" charset="0"/>
              </a:rPr>
              <a:t>vector&lt;int&gt; b(4, 3); //</a:t>
            </a:r>
            <a:r>
              <a:rPr lang="en-US" sz="2000" dirty="0" smtClean="0">
                <a:latin typeface="Courier New" pitchFamily="49" charset="0"/>
                <a:cs typeface="Courier New" pitchFamily="49" charset="0"/>
              </a:rPr>
              <a:t>a vector of four </a:t>
            </a:r>
            <a:endParaRPr lang="tr-TR" sz="2000" dirty="0" smtClean="0">
              <a:latin typeface="Courier New" pitchFamily="49" charset="0"/>
              <a:cs typeface="Courier New" pitchFamily="49" charset="0"/>
            </a:endParaRPr>
          </a:p>
          <a:p>
            <a:pPr lvl="1">
              <a:buFontTx/>
              <a:buNone/>
              <a:defRPr/>
            </a:pPr>
            <a:r>
              <a:rPr lang="tr-TR" sz="2000" dirty="0" smtClean="0">
                <a:latin typeface="Courier New" pitchFamily="49" charset="0"/>
                <a:cs typeface="Courier New" pitchFamily="49" charset="0"/>
              </a:rPr>
              <a:t>          // </a:t>
            </a:r>
            <a:r>
              <a:rPr lang="en-US" sz="2000" dirty="0" smtClean="0">
                <a:latin typeface="Courier New" pitchFamily="49" charset="0"/>
                <a:cs typeface="Courier New" pitchFamily="49" charset="0"/>
              </a:rPr>
              <a:t>elements, each initialized to 3.</a:t>
            </a:r>
            <a:endParaRPr lang="tr-TR" sz="2000" dirty="0" smtClean="0">
              <a:latin typeface="Courier New" pitchFamily="49" charset="0"/>
              <a:cs typeface="Courier New" pitchFamily="49" charset="0"/>
            </a:endParaRPr>
          </a:p>
          <a:p>
            <a:pPr lvl="1">
              <a:buFontTx/>
              <a:buNone/>
              <a:defRPr/>
            </a:pPr>
            <a:r>
              <a:rPr lang="tr-TR" sz="2000" dirty="0" smtClean="0">
                <a:latin typeface="Courier New" pitchFamily="49" charset="0"/>
                <a:cs typeface="Courier New" pitchFamily="49" charset="0"/>
              </a:rPr>
              <a:t>vector&lt;int&gt; c; // 0 int objects</a:t>
            </a:r>
          </a:p>
          <a:p>
            <a:pPr>
              <a:defRPr/>
            </a:pPr>
            <a:r>
              <a:rPr lang="tr-TR" sz="2400" dirty="0" smtClean="0"/>
              <a:t>The elements of an integer vector behave just like ordinary integer variables</a:t>
            </a:r>
            <a:br>
              <a:rPr lang="tr-TR" sz="2400" dirty="0" smtClean="0"/>
            </a:br>
            <a:r>
              <a:rPr lang="tr-TR" sz="2400" dirty="0" smtClean="0">
                <a:latin typeface="Courier New" pitchFamily="49" charset="0"/>
                <a:cs typeface="Courier New" pitchFamily="49" charset="0"/>
              </a:rPr>
              <a:t>a[2] = 45;</a:t>
            </a:r>
          </a:p>
          <a:p>
            <a:pPr>
              <a:defRPr/>
            </a:pPr>
            <a:endParaRPr lang="tr-TR" sz="2400" dirty="0">
              <a:latin typeface="Courier New" pitchFamily="49" charset="0"/>
              <a:cs typeface="Courier New" pitchFamily="49" charset="0"/>
            </a:endParaRPr>
          </a:p>
        </p:txBody>
      </p:sp>
      <p:sp>
        <p:nvSpPr>
          <p:cNvPr id="798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808DC2C-6972-4ACE-A6FF-86639DC17220}" type="slidenum">
              <a:rPr lang="en-US" sz="1400" smtClean="0"/>
              <a:pPr eaLnBrk="1" hangingPunct="1"/>
              <a:t>4</a:t>
            </a:fld>
            <a:endParaRPr lang="en-US" sz="1400" smtClean="0"/>
          </a:p>
        </p:txBody>
      </p:sp>
    </p:spTree>
    <p:extLst>
      <p:ext uri="{BB962C8B-B14F-4D97-AF65-F5344CB8AC3E}">
        <p14:creationId xmlns:p14="http://schemas.microsoft.com/office/powerpoint/2010/main" val="2064120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algn="ctr"/>
            <a:r>
              <a:rPr lang="tr-TR" b="1" smtClean="0"/>
              <a:t>Manipulating vectors</a:t>
            </a:r>
            <a:endParaRPr lang="tr-TR" smtClean="0"/>
          </a:p>
        </p:txBody>
      </p:sp>
      <p:sp>
        <p:nvSpPr>
          <p:cNvPr id="77827" name="Content Placeholder 2"/>
          <p:cNvSpPr>
            <a:spLocks noGrp="1"/>
          </p:cNvSpPr>
          <p:nvPr>
            <p:ph idx="1"/>
          </p:nvPr>
        </p:nvSpPr>
        <p:spPr/>
        <p:txBody>
          <a:bodyPr>
            <a:normAutofit lnSpcReduction="10000"/>
          </a:bodyPr>
          <a:lstStyle/>
          <a:p>
            <a:pPr>
              <a:defRPr/>
            </a:pPr>
            <a:r>
              <a:rPr lang="tr-TR" b="1" dirty="0" smtClean="0"/>
              <a:t>The size() member function</a:t>
            </a:r>
            <a:r>
              <a:rPr lang="tr-TR" dirty="0" smtClean="0"/>
              <a:t> returns the number of elements in the vector. </a:t>
            </a:r>
          </a:p>
          <a:p>
            <a:pPr lvl="1">
              <a:buFontTx/>
              <a:buNone/>
              <a:defRPr/>
            </a:pPr>
            <a:r>
              <a:rPr lang="tr-TR" dirty="0" smtClean="0">
                <a:latin typeface="Courier New" pitchFamily="49" charset="0"/>
                <a:ea typeface="+mn-ea"/>
                <a:cs typeface="Courier New" pitchFamily="49" charset="0"/>
              </a:rPr>
              <a:t>a.size()</a:t>
            </a:r>
            <a:r>
              <a:rPr lang="tr-TR" dirty="0" smtClean="0">
                <a:ea typeface="+mn-ea"/>
                <a:cs typeface="+mn-cs"/>
              </a:rPr>
              <a:t> returns a value of 4. </a:t>
            </a:r>
          </a:p>
          <a:p>
            <a:pPr>
              <a:defRPr/>
            </a:pPr>
            <a:r>
              <a:rPr lang="tr-TR" b="1" dirty="0" smtClean="0"/>
              <a:t>The = operator </a:t>
            </a:r>
            <a:r>
              <a:rPr lang="tr-TR" dirty="0" smtClean="0"/>
              <a:t>can be used to assign one vector to another. </a:t>
            </a:r>
          </a:p>
          <a:p>
            <a:pPr>
              <a:defRPr/>
            </a:pPr>
            <a:r>
              <a:rPr lang="tr-TR" dirty="0" smtClean="0"/>
              <a:t>e.g.  v1 = v2, so long as they are vectors of the same type.</a:t>
            </a:r>
          </a:p>
          <a:p>
            <a:pPr>
              <a:defRPr/>
            </a:pPr>
            <a:r>
              <a:rPr lang="tr-TR" b="1" dirty="0" smtClean="0"/>
              <a:t>The push_back() member function </a:t>
            </a:r>
            <a:r>
              <a:rPr lang="tr-TR" dirty="0" smtClean="0"/>
              <a:t>allows you to add elements to the end of a vector. </a:t>
            </a:r>
          </a:p>
          <a:p>
            <a:pPr>
              <a:buFontTx/>
              <a:buNone/>
              <a:defRPr/>
            </a:pPr>
            <a:endParaRPr lang="tr-TR" dirty="0" smtClean="0"/>
          </a:p>
        </p:txBody>
      </p:sp>
      <p:sp>
        <p:nvSpPr>
          <p:cNvPr id="809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3DA5DD5-6179-407B-A1F4-1335887D5858}" type="slidenum">
              <a:rPr lang="en-US" sz="1400" smtClean="0"/>
              <a:pPr eaLnBrk="1" hangingPunct="1"/>
              <a:t>5</a:t>
            </a:fld>
            <a:endParaRPr lang="en-US" sz="1400" smtClean="0"/>
          </a:p>
        </p:txBody>
      </p:sp>
    </p:spTree>
    <p:extLst>
      <p:ext uri="{BB962C8B-B14F-4D97-AF65-F5344CB8AC3E}">
        <p14:creationId xmlns:p14="http://schemas.microsoft.com/office/powerpoint/2010/main" val="205656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noAutofit/>
          </a:bodyPr>
          <a:lstStyle/>
          <a:p>
            <a:r>
              <a:rPr lang="tr-TR" sz="4000" b="1" smtClean="0">
                <a:latin typeface="Courier New" pitchFamily="49" charset="0"/>
                <a:cs typeface="Courier New" pitchFamily="49" charset="0"/>
              </a:rPr>
              <a:t>push_back() </a:t>
            </a:r>
            <a:r>
              <a:rPr lang="tr-TR" sz="4000" b="1" smtClean="0">
                <a:cs typeface="Courier New" pitchFamily="49" charset="0"/>
              </a:rPr>
              <a:t>and</a:t>
            </a:r>
            <a:r>
              <a:rPr lang="tr-TR" sz="4000" b="1" smtClean="0">
                <a:latin typeface="Courier New" pitchFamily="49" charset="0"/>
                <a:cs typeface="Courier New" pitchFamily="49" charset="0"/>
              </a:rPr>
              <a:t> pop_back()</a:t>
            </a:r>
          </a:p>
        </p:txBody>
      </p:sp>
      <p:sp>
        <p:nvSpPr>
          <p:cNvPr id="81923" name="Content Placeholder 2"/>
          <p:cNvSpPr>
            <a:spLocks noGrp="1"/>
          </p:cNvSpPr>
          <p:nvPr>
            <p:ph idx="1"/>
          </p:nvPr>
        </p:nvSpPr>
        <p:spPr/>
        <p:txBody>
          <a:bodyPr/>
          <a:lstStyle/>
          <a:p>
            <a:pPr eaLnBrk="1" hangingPunct="1">
              <a:buFont typeface="Wingdings" pitchFamily="2" charset="2"/>
              <a:buNone/>
            </a:pPr>
            <a:r>
              <a:rPr lang="en-US" sz="2800" smtClean="0">
                <a:latin typeface="Courier New" pitchFamily="49" charset="0"/>
                <a:cs typeface="Courier New" pitchFamily="49" charset="0"/>
              </a:rPr>
              <a:t>vector&lt;int&gt; v;</a:t>
            </a:r>
          </a:p>
          <a:p>
            <a:pPr eaLnBrk="1" hangingPunct="1">
              <a:buFont typeface="Wingdings" pitchFamily="2" charset="2"/>
              <a:buNone/>
            </a:pPr>
            <a:r>
              <a:rPr lang="en-US" sz="2800" smtClean="0">
                <a:latin typeface="Courier New" pitchFamily="49" charset="0"/>
                <a:cs typeface="Courier New" pitchFamily="49" charset="0"/>
              </a:rPr>
              <a:t>v.push_back(3);	</a:t>
            </a:r>
          </a:p>
          <a:p>
            <a:pPr eaLnBrk="1" hangingPunct="1">
              <a:buFont typeface="Wingdings" pitchFamily="2" charset="2"/>
              <a:buNone/>
            </a:pPr>
            <a:r>
              <a:rPr lang="en-US" sz="2800" smtClean="0">
                <a:latin typeface="Courier New" pitchFamily="49" charset="0"/>
                <a:cs typeface="Courier New" pitchFamily="49" charset="0"/>
              </a:rPr>
              <a:t>v.push_back(2);</a:t>
            </a:r>
            <a:endParaRPr lang="tr-TR" sz="2800" smtClean="0">
              <a:latin typeface="Courier New" pitchFamily="49" charset="0"/>
              <a:cs typeface="Courier New" pitchFamily="49" charset="0"/>
            </a:endParaRPr>
          </a:p>
          <a:p>
            <a:pPr eaLnBrk="1" hangingPunct="1">
              <a:buFont typeface="Wingdings" pitchFamily="2" charset="2"/>
              <a:buNone/>
            </a:pPr>
            <a:r>
              <a:rPr lang="tr-TR" sz="2800" smtClean="0">
                <a:latin typeface="Courier New" pitchFamily="49" charset="0"/>
                <a:cs typeface="Courier New" pitchFamily="49" charset="0"/>
              </a:rPr>
              <a:t>// v[0] is 3, v[1] is 2, v.size() is 2</a:t>
            </a:r>
          </a:p>
          <a:p>
            <a:pPr eaLnBrk="1" hangingPunct="1">
              <a:buFont typeface="Wingdings" pitchFamily="2" charset="2"/>
              <a:buNone/>
            </a:pPr>
            <a:r>
              <a:rPr lang="tr-TR" sz="2800" smtClean="0">
                <a:latin typeface="Courier New" pitchFamily="49" charset="0"/>
                <a:cs typeface="Courier New" pitchFamily="49" charset="0"/>
              </a:rPr>
              <a:t>v.pop_back();</a:t>
            </a:r>
          </a:p>
          <a:p>
            <a:pPr eaLnBrk="1" hangingPunct="1">
              <a:buFont typeface="Wingdings" pitchFamily="2" charset="2"/>
              <a:buNone/>
            </a:pPr>
            <a:r>
              <a:rPr lang="tr-TR" sz="2800" smtClean="0">
                <a:latin typeface="Courier New" pitchFamily="49" charset="0"/>
                <a:cs typeface="Courier New" pitchFamily="49" charset="0"/>
              </a:rPr>
              <a:t>int t = v[v.size()-1]; </a:t>
            </a:r>
          </a:p>
          <a:p>
            <a:pPr eaLnBrk="1" hangingPunct="1">
              <a:buFont typeface="Wingdings" pitchFamily="2" charset="2"/>
              <a:buNone/>
            </a:pPr>
            <a:r>
              <a:rPr lang="tr-TR" sz="2800" smtClean="0">
                <a:latin typeface="Courier New" pitchFamily="49" charset="0"/>
                <a:cs typeface="Courier New" pitchFamily="49" charset="0"/>
              </a:rPr>
              <a:t>v.pop_back();</a:t>
            </a:r>
            <a:endParaRPr lang="en-US" sz="2800" smtClean="0">
              <a:latin typeface="Courier New" pitchFamily="49" charset="0"/>
              <a:cs typeface="Courier New" pitchFamily="49" charset="0"/>
            </a:endParaRPr>
          </a:p>
          <a:p>
            <a:pPr>
              <a:buFontTx/>
              <a:buNone/>
            </a:pPr>
            <a:endParaRPr lang="tr-TR" smtClean="0"/>
          </a:p>
        </p:txBody>
      </p:sp>
      <p:sp>
        <p:nvSpPr>
          <p:cNvPr id="819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CA97740-346C-4109-AFC3-F3D86B368011}" type="slidenum">
              <a:rPr lang="en-US" sz="1400" smtClean="0"/>
              <a:pPr eaLnBrk="1" hangingPunct="1"/>
              <a:t>6</a:t>
            </a:fld>
            <a:endParaRPr lang="en-US" sz="1400" smtClean="0"/>
          </a:p>
        </p:txBody>
      </p:sp>
    </p:spTree>
    <p:extLst>
      <p:ext uri="{BB962C8B-B14F-4D97-AF65-F5344CB8AC3E}">
        <p14:creationId xmlns:p14="http://schemas.microsoft.com/office/powerpoint/2010/main" val="4526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algn="ctr"/>
            <a:r>
              <a:rPr lang="en-US" b="1" dirty="0"/>
              <a:t>Double ended </a:t>
            </a:r>
            <a:r>
              <a:rPr lang="en-US" b="1" dirty="0" smtClean="0"/>
              <a:t>queue</a:t>
            </a:r>
            <a:r>
              <a:rPr lang="tr-TR" b="1" smtClean="0"/>
              <a:t>(deque)</a:t>
            </a:r>
            <a:endParaRPr lang="en-US" b="1" dirty="0"/>
          </a:p>
        </p:txBody>
      </p:sp>
      <p:sp>
        <p:nvSpPr>
          <p:cNvPr id="78851" name="Content Placeholder 2"/>
          <p:cNvSpPr>
            <a:spLocks noGrp="1"/>
          </p:cNvSpPr>
          <p:nvPr>
            <p:ph idx="1"/>
          </p:nvPr>
        </p:nvSpPr>
        <p:spPr/>
        <p:txBody>
          <a:bodyPr>
            <a:normAutofit/>
          </a:bodyPr>
          <a:lstStyle/>
          <a:p>
            <a:r>
              <a:rPr lang="en-US" sz="2400" b="1" dirty="0" err="1" smtClean="0"/>
              <a:t>deque</a:t>
            </a:r>
            <a:r>
              <a:rPr lang="en-US" sz="2400" dirty="0" smtClean="0"/>
              <a:t> </a:t>
            </a:r>
            <a:r>
              <a:rPr lang="en-US" sz="2400" dirty="0"/>
              <a:t>(usually pronounced like </a:t>
            </a:r>
            <a:r>
              <a:rPr lang="en-US" sz="2400" i="1" dirty="0"/>
              <a:t>"deck"</a:t>
            </a:r>
            <a:r>
              <a:rPr lang="en-US" sz="2400" dirty="0"/>
              <a:t>) is an irregular acronym of </a:t>
            </a:r>
            <a:r>
              <a:rPr lang="en-US" sz="2400" b="1" dirty="0"/>
              <a:t>d</a:t>
            </a:r>
            <a:r>
              <a:rPr lang="en-US" sz="2400" dirty="0"/>
              <a:t>ouble-</a:t>
            </a:r>
            <a:r>
              <a:rPr lang="en-US" sz="2400" b="1" dirty="0"/>
              <a:t>e</a:t>
            </a:r>
            <a:r>
              <a:rPr lang="en-US" sz="2400" dirty="0"/>
              <a:t>nded </a:t>
            </a:r>
            <a:r>
              <a:rPr lang="en-US" sz="2400" b="1" dirty="0"/>
              <a:t>que</a:t>
            </a:r>
            <a:r>
              <a:rPr lang="en-US" sz="2400" dirty="0"/>
              <a:t>ue. Double-ended queues are a kind of sequence container. As such, their elements are ordered following a strict linear sequence</a:t>
            </a:r>
            <a:r>
              <a:rPr lang="en-US" sz="2400" dirty="0" smtClean="0"/>
              <a:t>.</a:t>
            </a:r>
            <a:endParaRPr lang="tr-TR" sz="2400" smtClean="0"/>
          </a:p>
          <a:p>
            <a:endParaRPr lang="tr-TR" sz="2400" smtClean="0"/>
          </a:p>
          <a:p>
            <a:r>
              <a:rPr lang="en-US" sz="2400" dirty="0" err="1" smtClean="0"/>
              <a:t>Deque</a:t>
            </a:r>
            <a:r>
              <a:rPr lang="en-US" sz="2400" dirty="0" smtClean="0"/>
              <a:t> </a:t>
            </a:r>
            <a:r>
              <a:rPr lang="en-US" sz="2400" dirty="0"/>
              <a:t>sequences have the following properties</a:t>
            </a:r>
            <a:r>
              <a:rPr lang="en-US" sz="2400" dirty="0" smtClean="0"/>
              <a:t>:</a:t>
            </a:r>
            <a:endParaRPr lang="tr-TR" sz="2400" smtClean="0"/>
          </a:p>
          <a:p>
            <a:pPr lvl="1">
              <a:buFont typeface="Wingdings" pitchFamily="2" charset="2"/>
              <a:buChar char="Ø"/>
            </a:pPr>
            <a:r>
              <a:rPr lang="en-US" sz="2000" dirty="0" smtClean="0"/>
              <a:t>Individual </a:t>
            </a:r>
            <a:r>
              <a:rPr lang="en-US" sz="2000" dirty="0"/>
              <a:t>elements can be accessed by their position index.</a:t>
            </a:r>
          </a:p>
          <a:p>
            <a:pPr lvl="1">
              <a:buFont typeface="Wingdings" pitchFamily="2" charset="2"/>
              <a:buChar char="Ø"/>
            </a:pPr>
            <a:r>
              <a:rPr lang="en-US" sz="2000" dirty="0"/>
              <a:t>Iteration over the elements can be performed in any order.</a:t>
            </a:r>
          </a:p>
          <a:p>
            <a:pPr lvl="1">
              <a:buFont typeface="Wingdings" pitchFamily="2" charset="2"/>
              <a:buChar char="Ø"/>
            </a:pPr>
            <a:r>
              <a:rPr lang="en-US" sz="2000" dirty="0"/>
              <a:t>Elements can be efficiently added and removed from any of its ends (either the beginning or the end of the sequence).</a:t>
            </a:r>
          </a:p>
          <a:p>
            <a:endParaRPr lang="tr-TR" sz="2400" smtClean="0"/>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AB05A3-B286-4A8E-9C48-9DB01BFD0794}" type="slidenum">
              <a:rPr lang="en-US" sz="1400" smtClean="0"/>
              <a:pPr eaLnBrk="1" hangingPunct="1"/>
              <a:t>7</a:t>
            </a:fld>
            <a:endParaRPr lang="en-US" sz="1400" smtClean="0"/>
          </a:p>
        </p:txBody>
      </p:sp>
    </p:spTree>
    <p:extLst>
      <p:ext uri="{BB962C8B-B14F-4D97-AF65-F5344CB8AC3E}">
        <p14:creationId xmlns:p14="http://schemas.microsoft.com/office/powerpoint/2010/main" val="2238335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algn="ctr"/>
            <a:r>
              <a:rPr lang="tr-TR" b="1"/>
              <a:t>l</a:t>
            </a:r>
            <a:r>
              <a:rPr lang="tr-TR" b="1" smtClean="0"/>
              <a:t>ist</a:t>
            </a:r>
          </a:p>
        </p:txBody>
      </p:sp>
      <p:sp>
        <p:nvSpPr>
          <p:cNvPr id="78851" name="Content Placeholder 2"/>
          <p:cNvSpPr>
            <a:spLocks noGrp="1"/>
          </p:cNvSpPr>
          <p:nvPr>
            <p:ph idx="1"/>
          </p:nvPr>
        </p:nvSpPr>
        <p:spPr/>
        <p:txBody>
          <a:bodyPr>
            <a:normAutofit/>
          </a:bodyPr>
          <a:lstStyle/>
          <a:p>
            <a:r>
              <a:rPr lang="en-US" sz="2400" dirty="0" smtClean="0"/>
              <a:t>Lists </a:t>
            </a:r>
            <a:r>
              <a:rPr lang="en-US" sz="2400" dirty="0"/>
              <a:t>are a kind of sequence container. As such, their elements are ordered following a linear </a:t>
            </a:r>
            <a:r>
              <a:rPr lang="en-US" sz="2400" dirty="0" smtClean="0"/>
              <a:t>sequence</a:t>
            </a:r>
            <a:endParaRPr lang="tr-TR" sz="2400" smtClean="0"/>
          </a:p>
          <a:p>
            <a:r>
              <a:rPr lang="en-US" sz="2400" dirty="0"/>
              <a:t>List containers are implemented as doubly-linked </a:t>
            </a:r>
            <a:r>
              <a:rPr lang="en-US" sz="2400" dirty="0" smtClean="0"/>
              <a:t>lists</a:t>
            </a:r>
            <a:endParaRPr lang="tr-TR" sz="2400" smtClean="0"/>
          </a:p>
          <a:p>
            <a:r>
              <a:rPr lang="en-US" sz="2400" dirty="0"/>
              <a:t>Doubly linked lists can store each of the elements they contain in different and unrelated storage </a:t>
            </a:r>
            <a:r>
              <a:rPr lang="en-US" sz="2400" dirty="0" smtClean="0"/>
              <a:t>locations</a:t>
            </a:r>
            <a:endParaRPr lang="tr-TR" sz="2400" smtClean="0"/>
          </a:p>
          <a:p>
            <a:r>
              <a:rPr lang="en-US" sz="2400" dirty="0"/>
              <a:t>The ordering is kept by the association to each element of a link to the element preceding it and a link to the element following it</a:t>
            </a:r>
            <a:endParaRPr lang="tr-TR" sz="2400" smtClean="0"/>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AB05A3-B286-4A8E-9C48-9DB01BFD0794}" type="slidenum">
              <a:rPr lang="en-US" sz="1400" smtClean="0"/>
              <a:pPr eaLnBrk="1" hangingPunct="1"/>
              <a:t>8</a:t>
            </a:fld>
            <a:endParaRPr lang="en-US" sz="1400" smtClean="0"/>
          </a:p>
        </p:txBody>
      </p:sp>
    </p:spTree>
    <p:extLst>
      <p:ext uri="{BB962C8B-B14F-4D97-AF65-F5344CB8AC3E}">
        <p14:creationId xmlns:p14="http://schemas.microsoft.com/office/powerpoint/2010/main" val="3614895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algn="ctr"/>
            <a:r>
              <a:rPr lang="tr-TR" b="1"/>
              <a:t>l</a:t>
            </a:r>
            <a:r>
              <a:rPr lang="tr-TR" b="1" smtClean="0"/>
              <a:t>ist</a:t>
            </a:r>
          </a:p>
        </p:txBody>
      </p:sp>
      <p:sp>
        <p:nvSpPr>
          <p:cNvPr id="78851" name="Content Placeholder 2"/>
          <p:cNvSpPr>
            <a:spLocks noGrp="1"/>
          </p:cNvSpPr>
          <p:nvPr>
            <p:ph idx="1"/>
          </p:nvPr>
        </p:nvSpPr>
        <p:spPr/>
        <p:txBody>
          <a:bodyPr>
            <a:normAutofit/>
          </a:bodyPr>
          <a:lstStyle/>
          <a:p>
            <a:pPr marL="0" indent="0">
              <a:buNone/>
            </a:pPr>
            <a:r>
              <a:rPr lang="en-US" sz="2400" dirty="0"/>
              <a:t>This provides the following advantages to list containers:</a:t>
            </a:r>
            <a:br>
              <a:rPr lang="en-US" sz="2400" dirty="0"/>
            </a:br>
            <a:endParaRPr lang="tr-TR" sz="2400" smtClean="0"/>
          </a:p>
          <a:p>
            <a:r>
              <a:rPr lang="en-US" sz="2400" dirty="0" smtClean="0"/>
              <a:t>Efficient </a:t>
            </a:r>
            <a:r>
              <a:rPr lang="en-US" sz="2400" dirty="0"/>
              <a:t>insertion and removal of elements before any other specific element in the container (constant time).</a:t>
            </a:r>
          </a:p>
          <a:p>
            <a:r>
              <a:rPr lang="en-US" sz="2400" dirty="0"/>
              <a:t>Efficient moving elements and block of elements within the container or even between different containers (constant time).</a:t>
            </a:r>
          </a:p>
          <a:p>
            <a:r>
              <a:rPr lang="en-US" sz="2400" dirty="0"/>
              <a:t>Iterating over the elements in forward or reverse order (linear time).</a:t>
            </a:r>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AB05A3-B286-4A8E-9C48-9DB01BFD0794}" type="slidenum">
              <a:rPr lang="en-US" sz="1400" smtClean="0"/>
              <a:pPr eaLnBrk="1" hangingPunct="1"/>
              <a:t>9</a:t>
            </a:fld>
            <a:endParaRPr lang="en-US" sz="1400" smtClean="0"/>
          </a:p>
        </p:txBody>
      </p:sp>
    </p:spTree>
    <p:extLst>
      <p:ext uri="{BB962C8B-B14F-4D97-AF65-F5344CB8AC3E}">
        <p14:creationId xmlns:p14="http://schemas.microsoft.com/office/powerpoint/2010/main" val="2651178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1524</Words>
  <Application>Microsoft Office PowerPoint</Application>
  <PresentationFormat>Ekran Gösterisi (4:3)</PresentationFormat>
  <Paragraphs>300</Paragraphs>
  <Slides>28</Slides>
  <Notes>0</Notes>
  <HiddenSlides>0</HiddenSlides>
  <MMClips>0</MMClips>
  <ScaleCrop>false</ScaleCrop>
  <HeadingPairs>
    <vt:vector size="4" baseType="variant">
      <vt:variant>
        <vt:lpstr>Tema</vt:lpstr>
      </vt:variant>
      <vt:variant>
        <vt:i4>1</vt:i4>
      </vt:variant>
      <vt:variant>
        <vt:lpstr>Slayt Başlıkları</vt:lpstr>
      </vt:variant>
      <vt:variant>
        <vt:i4>28</vt:i4>
      </vt:variant>
    </vt:vector>
  </HeadingPairs>
  <TitlesOfParts>
    <vt:vector size="29" baseType="lpstr">
      <vt:lpstr>Office Theme</vt:lpstr>
      <vt:lpstr> Short Course on Programming in C/C++ </vt:lpstr>
      <vt:lpstr>Week 3 – Lecture2</vt:lpstr>
      <vt:lpstr>Sequences</vt:lpstr>
      <vt:lpstr>Using the vector</vt:lpstr>
      <vt:lpstr>Manipulating vectors</vt:lpstr>
      <vt:lpstr>push_back() and pop_back()</vt:lpstr>
      <vt:lpstr>Double ended queue(deque)</vt:lpstr>
      <vt:lpstr>list</vt:lpstr>
      <vt:lpstr>list</vt:lpstr>
      <vt:lpstr>list</vt:lpstr>
      <vt:lpstr>Example 1</vt:lpstr>
      <vt:lpstr>Container Classes</vt:lpstr>
      <vt:lpstr>The Stack ADT</vt:lpstr>
      <vt:lpstr>PowerPoint Sunusu</vt:lpstr>
      <vt:lpstr>The Stack ADT</vt:lpstr>
      <vt:lpstr>Exceptions</vt:lpstr>
      <vt:lpstr>Applications of Stacks</vt:lpstr>
      <vt:lpstr>Stacks and Computer Languages</vt:lpstr>
      <vt:lpstr>C++ Run-time Stack</vt:lpstr>
      <vt:lpstr>Array-based Stack</vt:lpstr>
      <vt:lpstr>Array-based Stack (cont.)</vt:lpstr>
      <vt:lpstr>The Abstract Data Type Queue</vt:lpstr>
      <vt:lpstr>A Queue</vt:lpstr>
      <vt:lpstr>ADT Queue Operations</vt:lpstr>
      <vt:lpstr>Some Queue Operations</vt:lpstr>
      <vt:lpstr>priority queue</vt:lpstr>
      <vt:lpstr>priority queue</vt:lpstr>
      <vt:lpstr>Example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Onur Pekcan</dc:creator>
  <cp:lastModifiedBy>khassault</cp:lastModifiedBy>
  <cp:revision>157</cp:revision>
  <dcterms:created xsi:type="dcterms:W3CDTF">2012-09-05T10:05:08Z</dcterms:created>
  <dcterms:modified xsi:type="dcterms:W3CDTF">2012-09-20T11:34:39Z</dcterms:modified>
</cp:coreProperties>
</file>