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374" r:id="rId2"/>
    <p:sldId id="262" r:id="rId3"/>
    <p:sldId id="400" r:id="rId4"/>
    <p:sldId id="402" r:id="rId5"/>
    <p:sldId id="403" r:id="rId6"/>
    <p:sldId id="404" r:id="rId7"/>
    <p:sldId id="405" r:id="rId8"/>
    <p:sldId id="401" r:id="rId9"/>
    <p:sldId id="406" r:id="rId10"/>
    <p:sldId id="409" r:id="rId11"/>
    <p:sldId id="410" r:id="rId12"/>
    <p:sldId id="411" r:id="rId13"/>
    <p:sldId id="407" r:id="rId14"/>
    <p:sldId id="408" r:id="rId15"/>
    <p:sldId id="412" r:id="rId16"/>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6" d="100"/>
          <a:sy n="76" d="100"/>
        </p:scale>
        <p:origin x="-1206" y="20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tr-T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F5C269-C6D5-470D-9891-8DD355487E88}" type="datetimeFigureOut">
              <a:rPr lang="tr-TR" smtClean="0"/>
              <a:pPr/>
              <a:t>20.09.2012</a:t>
            </a:fld>
            <a:endParaRPr lang="tr-TR"/>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tr-T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tr-T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ACC5D9B-11D3-4A88-A6F7-11F9D3BE8A6C}" type="slidenum">
              <a:rPr lang="tr-TR" smtClean="0"/>
              <a:pPr/>
              <a:t>‹#›</a:t>
            </a:fld>
            <a:endParaRPr lang="tr-TR"/>
          </a:p>
        </p:txBody>
      </p:sp>
    </p:spTree>
    <p:extLst>
      <p:ext uri="{BB962C8B-B14F-4D97-AF65-F5344CB8AC3E}">
        <p14:creationId xmlns:p14="http://schemas.microsoft.com/office/powerpoint/2010/main" val="36516272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gif"/><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2" descr="C:\Users\soner\Dropbox\backcalculation_project\sunum\figures\AI2.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23388"/>
          <a:stretch/>
        </p:blipFill>
        <p:spPr bwMode="auto">
          <a:xfrm>
            <a:off x="11349" y="5581352"/>
            <a:ext cx="1059176" cy="590848"/>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Description: http://www.ceng.metu.edu.tr/~temizer/media/MobilityLogo.bmp"/>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6496704" y="5638800"/>
            <a:ext cx="2644053" cy="590550"/>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userDrawn="1"/>
        </p:nvSpPr>
        <p:spPr>
          <a:xfrm>
            <a:off x="3733800" y="6305550"/>
            <a:ext cx="5334000" cy="523220"/>
          </a:xfrm>
          <a:prstGeom prst="rect">
            <a:avLst/>
          </a:prstGeom>
          <a:solidFill>
            <a:schemeClr val="bg1"/>
          </a:solidFill>
        </p:spPr>
        <p:txBody>
          <a:bodyPr wrap="square" rtlCol="0">
            <a:spAutoFit/>
          </a:bodyPr>
          <a:lstStyle/>
          <a:p>
            <a:pPr algn="r"/>
            <a:r>
              <a:rPr lang="en-US" sz="1400" b="1" dirty="0" smtClean="0">
                <a:solidFill>
                  <a:srgbClr val="FF0000"/>
                </a:solidFill>
                <a:effectLst>
                  <a:outerShdw blurRad="38100" dist="38100" dir="2700000" algn="tl">
                    <a:srgbClr val="000000">
                      <a:alpha val="43137"/>
                    </a:srgbClr>
                  </a:outerShdw>
                </a:effectLst>
              </a:rPr>
              <a:t>Mobility Research Lab</a:t>
            </a:r>
          </a:p>
          <a:p>
            <a:pPr algn="r"/>
            <a:r>
              <a:rPr lang="en-US" sz="1400" b="1" dirty="0" smtClean="0">
                <a:solidFill>
                  <a:srgbClr val="FF0000"/>
                </a:solidFill>
                <a:effectLst>
                  <a:outerShdw blurRad="38100" dist="38100" dir="2700000" algn="tl">
                    <a:srgbClr val="000000">
                      <a:alpha val="43137"/>
                    </a:srgbClr>
                  </a:outerShdw>
                </a:effectLst>
              </a:rPr>
              <a:t>mobility.ceng.metu.edu.tr</a:t>
            </a:r>
          </a:p>
        </p:txBody>
      </p:sp>
      <p:sp>
        <p:nvSpPr>
          <p:cNvPr id="12" name="TextBox 11"/>
          <p:cNvSpPr txBox="1"/>
          <p:nvPr userDrawn="1"/>
        </p:nvSpPr>
        <p:spPr>
          <a:xfrm>
            <a:off x="0" y="6305550"/>
            <a:ext cx="5867400" cy="523220"/>
          </a:xfrm>
          <a:prstGeom prst="rect">
            <a:avLst/>
          </a:prstGeom>
          <a:solidFill>
            <a:schemeClr val="bg1"/>
          </a:solidFill>
        </p:spPr>
        <p:txBody>
          <a:bodyPr wrap="square" rtlCol="0">
            <a:spAutoFit/>
          </a:bodyPr>
          <a:lstStyle/>
          <a:p>
            <a:pPr algn="l"/>
            <a:r>
              <a:rPr lang="en-US" sz="1400" b="1" dirty="0" smtClean="0">
                <a:solidFill>
                  <a:srgbClr val="FF0000"/>
                </a:solidFill>
                <a:effectLst>
                  <a:outerShdw blurRad="38100" dist="38100" dir="2700000" algn="tl">
                    <a:srgbClr val="000000">
                      <a:alpha val="43137"/>
                    </a:srgbClr>
                  </a:outerShdw>
                </a:effectLst>
              </a:rPr>
              <a:t>A</a:t>
            </a:r>
            <a:r>
              <a:rPr lang="en-US" sz="1400" b="1" dirty="0" smtClean="0">
                <a:solidFill>
                  <a:srgbClr val="002060"/>
                </a:solidFill>
                <a:effectLst>
                  <a:outerShdw blurRad="38100" dist="38100" dir="2700000" algn="tl">
                    <a:srgbClr val="000000">
                      <a:alpha val="43137"/>
                    </a:srgbClr>
                  </a:outerShdw>
                </a:effectLst>
              </a:rPr>
              <a:t>pplied</a:t>
            </a:r>
            <a:r>
              <a:rPr lang="en-US" sz="1400" b="1" dirty="0" smtClean="0">
                <a:effectLst>
                  <a:outerShdw blurRad="38100" dist="38100" dir="2700000" algn="tl">
                    <a:srgbClr val="000000">
                      <a:alpha val="43137"/>
                    </a:srgbClr>
                  </a:outerShdw>
                </a:effectLst>
              </a:rPr>
              <a:t> </a:t>
            </a:r>
            <a:r>
              <a:rPr lang="en-US" sz="1400" b="1" dirty="0" smtClean="0">
                <a:solidFill>
                  <a:srgbClr val="FF0000"/>
                </a:solidFill>
                <a:effectLst>
                  <a:outerShdw blurRad="38100" dist="38100" dir="2700000" algn="tl">
                    <a:srgbClr val="000000">
                      <a:alpha val="43137"/>
                    </a:srgbClr>
                  </a:outerShdw>
                </a:effectLst>
              </a:rPr>
              <a:t>I</a:t>
            </a:r>
            <a:r>
              <a:rPr lang="en-US" sz="1400" b="1" dirty="0" smtClean="0">
                <a:solidFill>
                  <a:srgbClr val="00B050"/>
                </a:solidFill>
                <a:effectLst>
                  <a:outerShdw blurRad="38100" dist="38100" dir="2700000" algn="tl">
                    <a:srgbClr val="000000">
                      <a:alpha val="43137"/>
                    </a:srgbClr>
                  </a:outerShdw>
                </a:effectLst>
              </a:rPr>
              <a:t>nnovative</a:t>
            </a:r>
            <a:r>
              <a:rPr lang="en-US" sz="1400" b="1" dirty="0" smtClean="0">
                <a:effectLst>
                  <a:outerShdw blurRad="38100" dist="38100" dir="2700000" algn="tl">
                    <a:srgbClr val="000000">
                      <a:alpha val="43137"/>
                    </a:srgbClr>
                  </a:outerShdw>
                </a:effectLst>
              </a:rPr>
              <a:t> </a:t>
            </a:r>
            <a:r>
              <a:rPr lang="en-US" sz="1400" b="1" dirty="0" smtClean="0">
                <a:solidFill>
                  <a:srgbClr val="FF0000"/>
                </a:solidFill>
                <a:effectLst>
                  <a:outerShdw blurRad="38100" dist="38100" dir="2700000" algn="tl">
                    <a:srgbClr val="000000">
                      <a:alpha val="43137"/>
                    </a:srgbClr>
                  </a:outerShdw>
                </a:effectLst>
              </a:rPr>
              <a:t>I</a:t>
            </a:r>
            <a:r>
              <a:rPr lang="en-US" sz="1400" b="1" dirty="0" smtClean="0">
                <a:solidFill>
                  <a:srgbClr val="7030A0"/>
                </a:solidFill>
                <a:effectLst>
                  <a:outerShdw blurRad="38100" dist="38100" dir="2700000" algn="tl">
                    <a:srgbClr val="000000">
                      <a:alpha val="43137"/>
                    </a:srgbClr>
                  </a:outerShdw>
                </a:effectLst>
              </a:rPr>
              <a:t>nterdisciplinary</a:t>
            </a:r>
            <a:r>
              <a:rPr lang="en-US" sz="1400" b="1" dirty="0" smtClean="0">
                <a:effectLst>
                  <a:outerShdw blurRad="38100" dist="38100" dir="2700000" algn="tl">
                    <a:srgbClr val="000000">
                      <a:alpha val="43137"/>
                    </a:srgbClr>
                  </a:outerShdw>
                </a:effectLst>
              </a:rPr>
              <a:t> </a:t>
            </a:r>
            <a:r>
              <a:rPr lang="en-US" sz="1400" b="1" dirty="0" smtClean="0">
                <a:solidFill>
                  <a:srgbClr val="0070C0"/>
                </a:solidFill>
                <a:effectLst>
                  <a:outerShdw blurRad="38100" dist="38100" dir="2700000" algn="tl">
                    <a:srgbClr val="000000">
                      <a:alpha val="43137"/>
                    </a:srgbClr>
                  </a:outerShdw>
                </a:effectLst>
              </a:rPr>
              <a:t>(AI2) </a:t>
            </a:r>
            <a:r>
              <a:rPr lang="en-US" sz="1400" b="1" dirty="0" smtClean="0">
                <a:solidFill>
                  <a:srgbClr val="FF0000"/>
                </a:solidFill>
                <a:effectLst>
                  <a:outerShdw blurRad="38100" dist="38100" dir="2700000" algn="tl">
                    <a:srgbClr val="000000">
                      <a:alpha val="43137"/>
                    </a:srgbClr>
                  </a:outerShdw>
                </a:effectLst>
              </a:rPr>
              <a:t>Research Lab</a:t>
            </a:r>
          </a:p>
          <a:p>
            <a:pPr algn="l"/>
            <a:r>
              <a:rPr lang="en-US" sz="1400" b="1" dirty="0" smtClean="0">
                <a:effectLst>
                  <a:outerShdw blurRad="38100" dist="38100" dir="2700000" algn="tl">
                    <a:srgbClr val="000000">
                      <a:alpha val="43137"/>
                    </a:srgbClr>
                  </a:outerShdw>
                </a:effectLst>
              </a:rPr>
              <a:t>www.ai2lab.org</a:t>
            </a:r>
          </a:p>
        </p:txBody>
      </p:sp>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tr-T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tr-TR"/>
          </a:p>
        </p:txBody>
      </p:sp>
      <p:pic>
        <p:nvPicPr>
          <p:cNvPr id="14" name="Resim 1"/>
          <p:cNvPicPr>
            <a:picLocks noChangeAspect="1" noChangeArrowheads="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4114800" y="5574867"/>
            <a:ext cx="1409700" cy="581025"/>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C:\Users\Andac\Desktop\logo1.gif"/>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152400" y="152400"/>
            <a:ext cx="547688" cy="456967"/>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C:\Users\Andac\Desktop\logo1.gif"/>
          <p:cNvPicPr>
            <a:picLocks noChangeAspect="1" noChangeArrowheads="1"/>
          </p:cNvPicPr>
          <p:nvPr userDrawn="1"/>
        </p:nvPicPr>
        <p:blipFill>
          <a:blip r:embed="rId5" cstate="print">
            <a:extLst>
              <a:ext uri="{28A0092B-C50C-407E-A947-70E740481C1C}">
                <a14:useLocalDpi xmlns:a14="http://schemas.microsoft.com/office/drawing/2010/main" val="0"/>
              </a:ext>
            </a:extLst>
          </a:blip>
          <a:srcRect/>
          <a:stretch>
            <a:fillRect/>
          </a:stretch>
        </p:blipFill>
        <p:spPr bwMode="auto">
          <a:xfrm>
            <a:off x="8382000" y="174054"/>
            <a:ext cx="547688" cy="45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820524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endParaRPr lang="tr-TR"/>
          </a:p>
        </p:txBody>
      </p:sp>
      <p:sp>
        <p:nvSpPr>
          <p:cNvPr id="5" name="Footer Placeholder 4"/>
          <p:cNvSpPr>
            <a:spLocks noGrp="1"/>
          </p:cNvSpPr>
          <p:nvPr>
            <p:ph type="ftr" sz="quarter" idx="11"/>
          </p:nvPr>
        </p:nvSpPr>
        <p:spPr/>
        <p:txBody>
          <a:bodyPr/>
          <a:lstStyle/>
          <a:p>
            <a:endParaRPr lang="tr-TR" dirty="0" smtClean="0"/>
          </a:p>
        </p:txBody>
      </p:sp>
      <p:sp>
        <p:nvSpPr>
          <p:cNvPr id="6" name="Slide Number Placeholder 5"/>
          <p:cNvSpPr>
            <a:spLocks noGrp="1"/>
          </p:cNvSpPr>
          <p:nvPr>
            <p:ph type="sldNum" sz="quarter" idx="12"/>
          </p:nvPr>
        </p:nvSpPr>
        <p:spPr/>
        <p:txBody>
          <a:bodyPr/>
          <a:lstStyle/>
          <a:p>
            <a:fld id="{D1E949B7-21B3-43A7-9B3A-74D017E7440B}" type="slidenum">
              <a:rPr lang="tr-TR" smtClean="0"/>
              <a:pPr/>
              <a:t>‹#›</a:t>
            </a:fld>
            <a:endParaRPr lang="tr-TR"/>
          </a:p>
        </p:txBody>
      </p:sp>
      <p:pic>
        <p:nvPicPr>
          <p:cNvPr id="7" name="Picture 2" descr="C:\Users\soner\Dropbox\backcalculation_project\sunum\figures\AI2.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23388"/>
          <a:stretch/>
        </p:blipFill>
        <p:spPr bwMode="auto">
          <a:xfrm>
            <a:off x="8382000" y="6338566"/>
            <a:ext cx="762000" cy="4250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Andac\Desktop\logo1.gi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274" y="6343263"/>
            <a:ext cx="547688" cy="45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6284290"/>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tr-T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endParaRPr lang="tr-TR"/>
          </a:p>
        </p:txBody>
      </p:sp>
      <p:sp>
        <p:nvSpPr>
          <p:cNvPr id="5" name="Footer Placeholder 4"/>
          <p:cNvSpPr>
            <a:spLocks noGrp="1"/>
          </p:cNvSpPr>
          <p:nvPr>
            <p:ph type="ftr" sz="quarter" idx="11"/>
          </p:nvPr>
        </p:nvSpPr>
        <p:spPr/>
        <p:txBody>
          <a:bodyPr/>
          <a:lstStyle/>
          <a:p>
            <a:endParaRPr lang="tr-TR" dirty="0" smtClean="0"/>
          </a:p>
        </p:txBody>
      </p:sp>
      <p:sp>
        <p:nvSpPr>
          <p:cNvPr id="6" name="Slide Number Placeholder 5"/>
          <p:cNvSpPr>
            <a:spLocks noGrp="1"/>
          </p:cNvSpPr>
          <p:nvPr>
            <p:ph type="sldNum" sz="quarter" idx="12"/>
          </p:nvPr>
        </p:nvSpPr>
        <p:spPr/>
        <p:txBody>
          <a:bodyPr/>
          <a:lstStyle/>
          <a:p>
            <a:fld id="{D1E949B7-21B3-43A7-9B3A-74D017E7440B}" type="slidenum">
              <a:rPr lang="tr-TR" smtClean="0"/>
              <a:pPr/>
              <a:t>‹#›</a:t>
            </a:fld>
            <a:endParaRPr lang="tr-TR"/>
          </a:p>
        </p:txBody>
      </p:sp>
      <p:pic>
        <p:nvPicPr>
          <p:cNvPr id="7" name="Picture 2" descr="C:\Users\soner\Dropbox\backcalculation_project\sunum\figures\AI2.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23388"/>
          <a:stretch/>
        </p:blipFill>
        <p:spPr bwMode="auto">
          <a:xfrm>
            <a:off x="8382000" y="6338566"/>
            <a:ext cx="762000" cy="4250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Andac\Desktop\logo1.gi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274" y="6343263"/>
            <a:ext cx="547688" cy="45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680385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10"/>
          </p:nvPr>
        </p:nvSpPr>
        <p:spPr/>
        <p:txBody>
          <a:bodyPr/>
          <a:lstStyle/>
          <a:p>
            <a:endParaRPr lang="tr-TR"/>
          </a:p>
        </p:txBody>
      </p:sp>
      <p:sp>
        <p:nvSpPr>
          <p:cNvPr id="5" name="Footer Placeholder 4"/>
          <p:cNvSpPr>
            <a:spLocks noGrp="1"/>
          </p:cNvSpPr>
          <p:nvPr>
            <p:ph type="ftr" sz="quarter" idx="11"/>
          </p:nvPr>
        </p:nvSpPr>
        <p:spPr/>
        <p:txBody>
          <a:bodyPr/>
          <a:lstStyle/>
          <a:p>
            <a:endParaRPr lang="tr-TR" dirty="0" smtClean="0"/>
          </a:p>
        </p:txBody>
      </p:sp>
      <p:sp>
        <p:nvSpPr>
          <p:cNvPr id="6" name="Slide Number Placeholder 5"/>
          <p:cNvSpPr>
            <a:spLocks noGrp="1"/>
          </p:cNvSpPr>
          <p:nvPr>
            <p:ph type="sldNum" sz="quarter" idx="12"/>
          </p:nvPr>
        </p:nvSpPr>
        <p:spPr/>
        <p:txBody>
          <a:bodyPr/>
          <a:lstStyle/>
          <a:p>
            <a:fld id="{D1E949B7-21B3-43A7-9B3A-74D017E7440B}" type="slidenum">
              <a:rPr lang="tr-TR" smtClean="0"/>
              <a:pPr/>
              <a:t>‹#›</a:t>
            </a:fld>
            <a:endParaRPr lang="tr-TR"/>
          </a:p>
        </p:txBody>
      </p:sp>
      <p:pic>
        <p:nvPicPr>
          <p:cNvPr id="8" name="Picture 2" descr="C:\Users\soner\Dropbox\backcalculation_project\sunum\figures\AI2.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23388"/>
          <a:stretch/>
        </p:blipFill>
        <p:spPr bwMode="auto">
          <a:xfrm>
            <a:off x="8382000" y="6338566"/>
            <a:ext cx="762000" cy="42507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Andac\Desktop\logo1.gi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274" y="6343263"/>
            <a:ext cx="547688" cy="45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6324963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tr-T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tr-TR"/>
          </a:p>
        </p:txBody>
      </p:sp>
      <p:sp>
        <p:nvSpPr>
          <p:cNvPr id="5" name="Footer Placeholder 4"/>
          <p:cNvSpPr>
            <a:spLocks noGrp="1"/>
          </p:cNvSpPr>
          <p:nvPr>
            <p:ph type="ftr" sz="quarter" idx="11"/>
          </p:nvPr>
        </p:nvSpPr>
        <p:spPr/>
        <p:txBody>
          <a:bodyPr/>
          <a:lstStyle/>
          <a:p>
            <a:endParaRPr lang="tr-TR" dirty="0" smtClean="0"/>
          </a:p>
        </p:txBody>
      </p:sp>
      <p:sp>
        <p:nvSpPr>
          <p:cNvPr id="6" name="Slide Number Placeholder 5"/>
          <p:cNvSpPr>
            <a:spLocks noGrp="1"/>
          </p:cNvSpPr>
          <p:nvPr>
            <p:ph type="sldNum" sz="quarter" idx="12"/>
          </p:nvPr>
        </p:nvSpPr>
        <p:spPr/>
        <p:txBody>
          <a:bodyPr/>
          <a:lstStyle/>
          <a:p>
            <a:fld id="{D1E949B7-21B3-43A7-9B3A-74D017E7440B}" type="slidenum">
              <a:rPr lang="tr-TR" smtClean="0"/>
              <a:pPr/>
              <a:t>‹#›</a:t>
            </a:fld>
            <a:endParaRPr lang="tr-TR"/>
          </a:p>
        </p:txBody>
      </p:sp>
      <p:pic>
        <p:nvPicPr>
          <p:cNvPr id="7" name="Picture 2" descr="C:\Users\soner\Dropbox\backcalculation_project\sunum\figures\AI2.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23388"/>
          <a:stretch/>
        </p:blipFill>
        <p:spPr bwMode="auto">
          <a:xfrm>
            <a:off x="8382000" y="6338566"/>
            <a:ext cx="762000" cy="425072"/>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C:\Users\Andac\Desktop\logo1.gi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274" y="6343263"/>
            <a:ext cx="547688" cy="45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711766"/>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Date Placeholder 4"/>
          <p:cNvSpPr>
            <a:spLocks noGrp="1"/>
          </p:cNvSpPr>
          <p:nvPr>
            <p:ph type="dt" sz="half" idx="10"/>
          </p:nvPr>
        </p:nvSpPr>
        <p:spPr/>
        <p:txBody>
          <a:bodyPr/>
          <a:lstStyle/>
          <a:p>
            <a:endParaRPr lang="tr-TR"/>
          </a:p>
        </p:txBody>
      </p:sp>
      <p:sp>
        <p:nvSpPr>
          <p:cNvPr id="6" name="Footer Placeholder 5"/>
          <p:cNvSpPr>
            <a:spLocks noGrp="1"/>
          </p:cNvSpPr>
          <p:nvPr>
            <p:ph type="ftr" sz="quarter" idx="11"/>
          </p:nvPr>
        </p:nvSpPr>
        <p:spPr/>
        <p:txBody>
          <a:bodyPr/>
          <a:lstStyle/>
          <a:p>
            <a:endParaRPr lang="tr-TR" dirty="0" smtClean="0"/>
          </a:p>
        </p:txBody>
      </p:sp>
      <p:sp>
        <p:nvSpPr>
          <p:cNvPr id="7" name="Slide Number Placeholder 6"/>
          <p:cNvSpPr>
            <a:spLocks noGrp="1"/>
          </p:cNvSpPr>
          <p:nvPr>
            <p:ph type="sldNum" sz="quarter" idx="12"/>
          </p:nvPr>
        </p:nvSpPr>
        <p:spPr/>
        <p:txBody>
          <a:bodyPr/>
          <a:lstStyle/>
          <a:p>
            <a:fld id="{D1E949B7-21B3-43A7-9B3A-74D017E7440B}" type="slidenum">
              <a:rPr lang="tr-TR" smtClean="0"/>
              <a:pPr/>
              <a:t>‹#›</a:t>
            </a:fld>
            <a:endParaRPr lang="tr-TR"/>
          </a:p>
        </p:txBody>
      </p:sp>
      <p:pic>
        <p:nvPicPr>
          <p:cNvPr id="8" name="Picture 2" descr="C:\Users\soner\Dropbox\backcalculation_project\sunum\figures\AI2.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23388"/>
          <a:stretch/>
        </p:blipFill>
        <p:spPr bwMode="auto">
          <a:xfrm>
            <a:off x="8382000" y="6338566"/>
            <a:ext cx="762000" cy="42507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Andac\Desktop\logo1.gi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274" y="6343263"/>
            <a:ext cx="547688" cy="45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843547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tr-T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7" name="Date Placeholder 6"/>
          <p:cNvSpPr>
            <a:spLocks noGrp="1"/>
          </p:cNvSpPr>
          <p:nvPr>
            <p:ph type="dt" sz="half" idx="10"/>
          </p:nvPr>
        </p:nvSpPr>
        <p:spPr/>
        <p:txBody>
          <a:bodyPr/>
          <a:lstStyle/>
          <a:p>
            <a:endParaRPr lang="tr-TR"/>
          </a:p>
        </p:txBody>
      </p:sp>
      <p:sp>
        <p:nvSpPr>
          <p:cNvPr id="8" name="Footer Placeholder 7"/>
          <p:cNvSpPr>
            <a:spLocks noGrp="1"/>
          </p:cNvSpPr>
          <p:nvPr>
            <p:ph type="ftr" sz="quarter" idx="11"/>
          </p:nvPr>
        </p:nvSpPr>
        <p:spPr/>
        <p:txBody>
          <a:bodyPr/>
          <a:lstStyle/>
          <a:p>
            <a:endParaRPr lang="tr-TR" dirty="0" smtClean="0"/>
          </a:p>
        </p:txBody>
      </p:sp>
      <p:sp>
        <p:nvSpPr>
          <p:cNvPr id="9" name="Slide Number Placeholder 8"/>
          <p:cNvSpPr>
            <a:spLocks noGrp="1"/>
          </p:cNvSpPr>
          <p:nvPr>
            <p:ph type="sldNum" sz="quarter" idx="12"/>
          </p:nvPr>
        </p:nvSpPr>
        <p:spPr/>
        <p:txBody>
          <a:bodyPr/>
          <a:lstStyle/>
          <a:p>
            <a:fld id="{D1E949B7-21B3-43A7-9B3A-74D017E7440B}" type="slidenum">
              <a:rPr lang="tr-TR" smtClean="0"/>
              <a:pPr/>
              <a:t>‹#›</a:t>
            </a:fld>
            <a:endParaRPr lang="tr-TR"/>
          </a:p>
        </p:txBody>
      </p:sp>
      <p:pic>
        <p:nvPicPr>
          <p:cNvPr id="10" name="Picture 2" descr="C:\Users\soner\Dropbox\backcalculation_project\sunum\figures\AI2.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23388"/>
          <a:stretch/>
        </p:blipFill>
        <p:spPr bwMode="auto">
          <a:xfrm>
            <a:off x="8382000" y="6338566"/>
            <a:ext cx="762000" cy="42507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C:\Users\Andac\Desktop\logo1.gi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274" y="6343263"/>
            <a:ext cx="547688" cy="45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7047097"/>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tr-TR"/>
          </a:p>
        </p:txBody>
      </p:sp>
      <p:sp>
        <p:nvSpPr>
          <p:cNvPr id="3" name="Date Placeholder 2"/>
          <p:cNvSpPr>
            <a:spLocks noGrp="1"/>
          </p:cNvSpPr>
          <p:nvPr>
            <p:ph type="dt" sz="half" idx="10"/>
          </p:nvPr>
        </p:nvSpPr>
        <p:spPr/>
        <p:txBody>
          <a:bodyPr/>
          <a:lstStyle/>
          <a:p>
            <a:endParaRPr lang="tr-TR"/>
          </a:p>
        </p:txBody>
      </p:sp>
      <p:sp>
        <p:nvSpPr>
          <p:cNvPr id="4" name="Footer Placeholder 3"/>
          <p:cNvSpPr>
            <a:spLocks noGrp="1"/>
          </p:cNvSpPr>
          <p:nvPr>
            <p:ph type="ftr" sz="quarter" idx="11"/>
          </p:nvPr>
        </p:nvSpPr>
        <p:spPr/>
        <p:txBody>
          <a:bodyPr/>
          <a:lstStyle/>
          <a:p>
            <a:endParaRPr lang="tr-TR" dirty="0" smtClean="0"/>
          </a:p>
        </p:txBody>
      </p:sp>
      <p:sp>
        <p:nvSpPr>
          <p:cNvPr id="5" name="Slide Number Placeholder 4"/>
          <p:cNvSpPr>
            <a:spLocks noGrp="1"/>
          </p:cNvSpPr>
          <p:nvPr>
            <p:ph type="sldNum" sz="quarter" idx="12"/>
          </p:nvPr>
        </p:nvSpPr>
        <p:spPr/>
        <p:txBody>
          <a:bodyPr/>
          <a:lstStyle/>
          <a:p>
            <a:fld id="{D1E949B7-21B3-43A7-9B3A-74D017E7440B}" type="slidenum">
              <a:rPr lang="tr-TR" smtClean="0"/>
              <a:pPr/>
              <a:t>‹#›</a:t>
            </a:fld>
            <a:endParaRPr lang="tr-TR"/>
          </a:p>
        </p:txBody>
      </p:sp>
      <p:pic>
        <p:nvPicPr>
          <p:cNvPr id="6" name="Picture 2" descr="C:\Users\soner\Dropbox\backcalculation_project\sunum\figures\AI2.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23388"/>
          <a:stretch/>
        </p:blipFill>
        <p:spPr bwMode="auto">
          <a:xfrm>
            <a:off x="8382000" y="6338566"/>
            <a:ext cx="762000" cy="425072"/>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C:\Users\Andac\Desktop\logo1.gi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274" y="6343263"/>
            <a:ext cx="547688" cy="45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0515583"/>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tr-TR"/>
          </a:p>
        </p:txBody>
      </p:sp>
      <p:sp>
        <p:nvSpPr>
          <p:cNvPr id="3" name="Footer Placeholder 2"/>
          <p:cNvSpPr>
            <a:spLocks noGrp="1"/>
          </p:cNvSpPr>
          <p:nvPr>
            <p:ph type="ftr" sz="quarter" idx="11"/>
          </p:nvPr>
        </p:nvSpPr>
        <p:spPr/>
        <p:txBody>
          <a:bodyPr/>
          <a:lstStyle/>
          <a:p>
            <a:endParaRPr lang="tr-TR" dirty="0" smtClean="0"/>
          </a:p>
        </p:txBody>
      </p:sp>
      <p:sp>
        <p:nvSpPr>
          <p:cNvPr id="4" name="Slide Number Placeholder 3"/>
          <p:cNvSpPr>
            <a:spLocks noGrp="1"/>
          </p:cNvSpPr>
          <p:nvPr>
            <p:ph type="sldNum" sz="quarter" idx="12"/>
          </p:nvPr>
        </p:nvSpPr>
        <p:spPr/>
        <p:txBody>
          <a:bodyPr/>
          <a:lstStyle/>
          <a:p>
            <a:fld id="{D1E949B7-21B3-43A7-9B3A-74D017E7440B}" type="slidenum">
              <a:rPr lang="tr-TR" smtClean="0"/>
              <a:pPr/>
              <a:t>‹#›</a:t>
            </a:fld>
            <a:endParaRPr lang="tr-TR"/>
          </a:p>
        </p:txBody>
      </p:sp>
      <p:pic>
        <p:nvPicPr>
          <p:cNvPr id="5" name="Picture 2" descr="C:\Users\soner\Dropbox\backcalculation_project\sunum\figures\AI2.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23388"/>
          <a:stretch/>
        </p:blipFill>
        <p:spPr bwMode="auto">
          <a:xfrm>
            <a:off x="8382000" y="6338566"/>
            <a:ext cx="762000" cy="425072"/>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C:\Users\Andac\Desktop\logo1.gi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274" y="6343263"/>
            <a:ext cx="547688" cy="45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9504239"/>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tr-T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tr-TR"/>
          </a:p>
        </p:txBody>
      </p:sp>
      <p:sp>
        <p:nvSpPr>
          <p:cNvPr id="6" name="Footer Placeholder 5"/>
          <p:cNvSpPr>
            <a:spLocks noGrp="1"/>
          </p:cNvSpPr>
          <p:nvPr>
            <p:ph type="ftr" sz="quarter" idx="11"/>
          </p:nvPr>
        </p:nvSpPr>
        <p:spPr/>
        <p:txBody>
          <a:bodyPr/>
          <a:lstStyle/>
          <a:p>
            <a:endParaRPr lang="tr-TR" dirty="0" smtClean="0"/>
          </a:p>
        </p:txBody>
      </p:sp>
      <p:sp>
        <p:nvSpPr>
          <p:cNvPr id="7" name="Slide Number Placeholder 6"/>
          <p:cNvSpPr>
            <a:spLocks noGrp="1"/>
          </p:cNvSpPr>
          <p:nvPr>
            <p:ph type="sldNum" sz="quarter" idx="12"/>
          </p:nvPr>
        </p:nvSpPr>
        <p:spPr/>
        <p:txBody>
          <a:bodyPr/>
          <a:lstStyle/>
          <a:p>
            <a:fld id="{D1E949B7-21B3-43A7-9B3A-74D017E7440B}" type="slidenum">
              <a:rPr lang="tr-TR" smtClean="0"/>
              <a:pPr/>
              <a:t>‹#›</a:t>
            </a:fld>
            <a:endParaRPr lang="tr-TR"/>
          </a:p>
        </p:txBody>
      </p:sp>
      <p:pic>
        <p:nvPicPr>
          <p:cNvPr id="8" name="Picture 2" descr="C:\Users\soner\Dropbox\backcalculation_project\sunum\figures\AI2.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23388"/>
          <a:stretch/>
        </p:blipFill>
        <p:spPr bwMode="auto">
          <a:xfrm>
            <a:off x="8382000" y="6338566"/>
            <a:ext cx="762000" cy="42507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Andac\Desktop\logo1.gi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274" y="6343263"/>
            <a:ext cx="547688" cy="45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586067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tr-T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tr-TR"/>
          </a:p>
        </p:txBody>
      </p:sp>
      <p:sp>
        <p:nvSpPr>
          <p:cNvPr id="6" name="Footer Placeholder 5"/>
          <p:cNvSpPr>
            <a:spLocks noGrp="1"/>
          </p:cNvSpPr>
          <p:nvPr>
            <p:ph type="ftr" sz="quarter" idx="11"/>
          </p:nvPr>
        </p:nvSpPr>
        <p:spPr/>
        <p:txBody>
          <a:bodyPr/>
          <a:lstStyle/>
          <a:p>
            <a:endParaRPr lang="tr-TR" dirty="0" smtClean="0"/>
          </a:p>
        </p:txBody>
      </p:sp>
      <p:sp>
        <p:nvSpPr>
          <p:cNvPr id="7" name="Slide Number Placeholder 6"/>
          <p:cNvSpPr>
            <a:spLocks noGrp="1"/>
          </p:cNvSpPr>
          <p:nvPr>
            <p:ph type="sldNum" sz="quarter" idx="12"/>
          </p:nvPr>
        </p:nvSpPr>
        <p:spPr/>
        <p:txBody>
          <a:bodyPr/>
          <a:lstStyle/>
          <a:p>
            <a:fld id="{D1E949B7-21B3-43A7-9B3A-74D017E7440B}" type="slidenum">
              <a:rPr lang="tr-TR" smtClean="0"/>
              <a:pPr/>
              <a:t>‹#›</a:t>
            </a:fld>
            <a:endParaRPr lang="tr-TR"/>
          </a:p>
        </p:txBody>
      </p:sp>
      <p:pic>
        <p:nvPicPr>
          <p:cNvPr id="8" name="Picture 2" descr="C:\Users\soner\Dropbox\backcalculation_project\sunum\figures\AI2.png"/>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b="23388"/>
          <a:stretch/>
        </p:blipFill>
        <p:spPr bwMode="auto">
          <a:xfrm>
            <a:off x="8382000" y="6338566"/>
            <a:ext cx="762000" cy="42507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C:\Users\Andac\Desktop\logo1.gif"/>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32274" y="6343263"/>
            <a:ext cx="547688" cy="456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896250"/>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tr-T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tr-T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tr-T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dirty="0" smtClean="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1E949B7-21B3-43A7-9B3A-74D017E7440B}" type="slidenum">
              <a:rPr lang="tr-TR" smtClean="0"/>
              <a:pPr/>
              <a:t>‹#›</a:t>
            </a:fld>
            <a:endParaRPr lang="tr-TR"/>
          </a:p>
        </p:txBody>
      </p:sp>
      <p:sp>
        <p:nvSpPr>
          <p:cNvPr id="7" name="Rectangle 6"/>
          <p:cNvSpPr/>
          <p:nvPr userDrawn="1"/>
        </p:nvSpPr>
        <p:spPr>
          <a:xfrm>
            <a:off x="0" y="6248400"/>
            <a:ext cx="9144000" cy="48588"/>
          </a:xfrm>
          <a:prstGeom prst="rect">
            <a:avLst/>
          </a:prstGeom>
          <a:gradFill flip="none" rotWithShape="1">
            <a:gsLst>
              <a:gs pos="0">
                <a:schemeClr val="accent2">
                  <a:shade val="51000"/>
                  <a:satMod val="130000"/>
                  <a:alpha val="73000"/>
                </a:schemeClr>
              </a:gs>
              <a:gs pos="80000">
                <a:schemeClr val="accent2">
                  <a:shade val="93000"/>
                  <a:satMod val="130000"/>
                  <a:alpha val="73000"/>
                </a:schemeClr>
              </a:gs>
              <a:gs pos="100000">
                <a:schemeClr val="accent2">
                  <a:shade val="94000"/>
                  <a:satMod val="135000"/>
                  <a:alpha val="73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
        <p:nvSpPr>
          <p:cNvPr id="10" name="Rectangle 9"/>
          <p:cNvSpPr/>
          <p:nvPr userDrawn="1"/>
        </p:nvSpPr>
        <p:spPr>
          <a:xfrm>
            <a:off x="0" y="1447800"/>
            <a:ext cx="9144000" cy="48588"/>
          </a:xfrm>
          <a:prstGeom prst="rect">
            <a:avLst/>
          </a:prstGeom>
          <a:gradFill flip="none" rotWithShape="1">
            <a:gsLst>
              <a:gs pos="0">
                <a:schemeClr val="accent2">
                  <a:shade val="51000"/>
                  <a:satMod val="130000"/>
                  <a:alpha val="73000"/>
                </a:schemeClr>
              </a:gs>
              <a:gs pos="80000">
                <a:schemeClr val="accent2">
                  <a:shade val="93000"/>
                  <a:satMod val="130000"/>
                  <a:alpha val="73000"/>
                </a:schemeClr>
              </a:gs>
              <a:gs pos="100000">
                <a:schemeClr val="accent2">
                  <a:shade val="94000"/>
                  <a:satMod val="135000"/>
                  <a:alpha val="73000"/>
                </a:schemeClr>
              </a:gs>
            </a:gsLst>
            <a:lin ang="16200000" scaled="0"/>
            <a:tileRect/>
          </a:gra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742193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hf hdr="0" ftr="0" dt="0"/>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www.cplusplus.com/BidirectionalIterator" TargetMode="External"/><Relationship Id="rId2" Type="http://schemas.openxmlformats.org/officeDocument/2006/relationships/hyperlink" Target="http://www.cplusplus.com/RandomAccessIterator" TargetMode="External"/><Relationship Id="rId1" Type="http://schemas.openxmlformats.org/officeDocument/2006/relationships/slideLayout" Target="../slideLayouts/slideLayout2.xml"/><Relationship Id="rId6" Type="http://schemas.openxmlformats.org/officeDocument/2006/relationships/hyperlink" Target="http://www.cplusplus.com/OutputIterator" TargetMode="External"/><Relationship Id="rId5" Type="http://schemas.openxmlformats.org/officeDocument/2006/relationships/hyperlink" Target="http://www.cplusplus.com/InputIterator" TargetMode="External"/><Relationship Id="rId4" Type="http://schemas.openxmlformats.org/officeDocument/2006/relationships/hyperlink" Target="http://www.cplusplus.com/ForwardIterator"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www.cplusplus.com/OutputIterator" TargetMode="External"/><Relationship Id="rId7" Type="http://schemas.openxmlformats.org/officeDocument/2006/relationships/hyperlink" Target="http://www.cplusplus.com/RandomAccessIterator" TargetMode="External"/><Relationship Id="rId2" Type="http://schemas.openxmlformats.org/officeDocument/2006/relationships/hyperlink" Target="http://www.cplusplus.com/InputIterator" TargetMode="External"/><Relationship Id="rId1" Type="http://schemas.openxmlformats.org/officeDocument/2006/relationships/slideLayout" Target="../slideLayouts/slideLayout2.xml"/><Relationship Id="rId6" Type="http://schemas.openxmlformats.org/officeDocument/2006/relationships/hyperlink" Target="http://www.cplusplus.com/stl" TargetMode="External"/><Relationship Id="rId5" Type="http://schemas.openxmlformats.org/officeDocument/2006/relationships/hyperlink" Target="http://www.cplusplus.com/BidirectionalIterator" TargetMode="External"/><Relationship Id="rId4" Type="http://schemas.openxmlformats.org/officeDocument/2006/relationships/hyperlink" Target="http://www.cplusplus.com/ForwardIterator"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www.cplusplus.com/stl"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www.cplusplus.com/reference/algorithm/sort/" TargetMode="External"/><Relationship Id="rId13" Type="http://schemas.openxmlformats.org/officeDocument/2006/relationships/hyperlink" Target="http://www.cplusplus.com/reference/algorithm/max_element/" TargetMode="External"/><Relationship Id="rId3" Type="http://schemas.openxmlformats.org/officeDocument/2006/relationships/hyperlink" Target="http://www.cplusplus.com/reference/algorithm/find/" TargetMode="External"/><Relationship Id="rId7" Type="http://schemas.openxmlformats.org/officeDocument/2006/relationships/hyperlink" Target="http://www.cplusplus.com/reference/algorithm/remove/" TargetMode="External"/><Relationship Id="rId12" Type="http://schemas.openxmlformats.org/officeDocument/2006/relationships/hyperlink" Target="http://www.cplusplus.com/reference/algorithm/min_element/" TargetMode="External"/><Relationship Id="rId2" Type="http://schemas.openxmlformats.org/officeDocument/2006/relationships/hyperlink" Target="http://www.cplusplus.com/reference/algorithm/for_each/" TargetMode="External"/><Relationship Id="rId1" Type="http://schemas.openxmlformats.org/officeDocument/2006/relationships/slideLayout" Target="../slideLayouts/slideLayout2.xml"/><Relationship Id="rId6" Type="http://schemas.openxmlformats.org/officeDocument/2006/relationships/hyperlink" Target="http://www.cplusplus.com/reference/algorithm/replace/" TargetMode="External"/><Relationship Id="rId11" Type="http://schemas.openxmlformats.org/officeDocument/2006/relationships/hyperlink" Target="http://www.cplusplus.com/reference/algorithm/max/" TargetMode="External"/><Relationship Id="rId5" Type="http://schemas.openxmlformats.org/officeDocument/2006/relationships/hyperlink" Target="http://www.cplusplus.com/reference/algorithm/swap_ranges/" TargetMode="External"/><Relationship Id="rId10" Type="http://schemas.openxmlformats.org/officeDocument/2006/relationships/hyperlink" Target="http://www.cplusplus.com/reference/algorithm/min/" TargetMode="External"/><Relationship Id="rId4" Type="http://schemas.openxmlformats.org/officeDocument/2006/relationships/hyperlink" Target="http://www.cplusplus.com/reference/algorithm/swap/" TargetMode="External"/><Relationship Id="rId9" Type="http://schemas.openxmlformats.org/officeDocument/2006/relationships/hyperlink" Target="http://www.cplusplus.com/reference/algorithm/merg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www.cplusplus.com/reference/stl/unordered_set/begin/" TargetMode="External"/><Relationship Id="rId3" Type="http://schemas.openxmlformats.org/officeDocument/2006/relationships/hyperlink" Target="http://www.cplusplus.com/reference/stl/unordered_set/~unordered_set/" TargetMode="External"/><Relationship Id="rId7" Type="http://schemas.openxmlformats.org/officeDocument/2006/relationships/hyperlink" Target="http://www.cplusplus.com/reference/stl/unordered_set/max_size/" TargetMode="External"/><Relationship Id="rId2" Type="http://schemas.openxmlformats.org/officeDocument/2006/relationships/hyperlink" Target="http://www.cplusplus.com/reference/stl/unordered_set/unordered_set/" TargetMode="External"/><Relationship Id="rId1" Type="http://schemas.openxmlformats.org/officeDocument/2006/relationships/slideLayout" Target="../slideLayouts/slideLayout2.xml"/><Relationship Id="rId6" Type="http://schemas.openxmlformats.org/officeDocument/2006/relationships/hyperlink" Target="http://www.cplusplus.com/reference/stl/unordered_set/size/" TargetMode="External"/><Relationship Id="rId11" Type="http://schemas.openxmlformats.org/officeDocument/2006/relationships/hyperlink" Target="http://www.cplusplus.com/reference/stl/unordered_set/cend/" TargetMode="External"/><Relationship Id="rId5" Type="http://schemas.openxmlformats.org/officeDocument/2006/relationships/hyperlink" Target="http://www.cplusplus.com/reference/stl/unordered_set/empty/" TargetMode="External"/><Relationship Id="rId10" Type="http://schemas.openxmlformats.org/officeDocument/2006/relationships/hyperlink" Target="http://www.cplusplus.com/reference/stl/unordered_set/cbegin/" TargetMode="External"/><Relationship Id="rId4" Type="http://schemas.openxmlformats.org/officeDocument/2006/relationships/hyperlink" Target="http://www.cplusplus.com/reference/stl/unordered_set/operator=/" TargetMode="External"/><Relationship Id="rId9" Type="http://schemas.openxmlformats.org/officeDocument/2006/relationships/hyperlink" Target="http://www.cplusplus.com/reference/stl/unordered_set/end/" TargetMode="External"/></Relationships>
</file>

<file path=ppt/slides/_rels/slide5.xml.rels><?xml version="1.0" encoding="UTF-8" standalone="yes"?>
<Relationships xmlns="http://schemas.openxmlformats.org/package/2006/relationships"><Relationship Id="rId8" Type="http://schemas.openxmlformats.org/officeDocument/2006/relationships/hyperlink" Target="http://www.cplusplus.com/reference/stl/unordered_multiset/max_size/" TargetMode="External"/><Relationship Id="rId3" Type="http://schemas.openxmlformats.org/officeDocument/2006/relationships/hyperlink" Target="http://www.cplusplus.com/reference/stl/unordered_multiset/unordered_multiset/" TargetMode="External"/><Relationship Id="rId7" Type="http://schemas.openxmlformats.org/officeDocument/2006/relationships/hyperlink" Target="http://www.cplusplus.com/reference/stl/unordered_multiset/size/" TargetMode="External"/><Relationship Id="rId12" Type="http://schemas.openxmlformats.org/officeDocument/2006/relationships/hyperlink" Target="http://www.cplusplus.com/reference/stl/unordered_multiset/cend/" TargetMode="External"/><Relationship Id="rId2" Type="http://schemas.openxmlformats.org/officeDocument/2006/relationships/hyperlink" Target="http://www.cplusplus.com/unordered_set" TargetMode="External"/><Relationship Id="rId1" Type="http://schemas.openxmlformats.org/officeDocument/2006/relationships/slideLayout" Target="../slideLayouts/slideLayout2.xml"/><Relationship Id="rId6" Type="http://schemas.openxmlformats.org/officeDocument/2006/relationships/hyperlink" Target="http://www.cplusplus.com/reference/stl/unordered_multiset/empty/" TargetMode="External"/><Relationship Id="rId11" Type="http://schemas.openxmlformats.org/officeDocument/2006/relationships/hyperlink" Target="http://www.cplusplus.com/reference/stl/unordered_multiset/cbegin/" TargetMode="External"/><Relationship Id="rId5" Type="http://schemas.openxmlformats.org/officeDocument/2006/relationships/hyperlink" Target="http://www.cplusplus.com/reference/stl/unordered_multiset/operator=/" TargetMode="External"/><Relationship Id="rId10" Type="http://schemas.openxmlformats.org/officeDocument/2006/relationships/hyperlink" Target="http://www.cplusplus.com/reference/stl/unordered_multiset/end/" TargetMode="External"/><Relationship Id="rId4" Type="http://schemas.openxmlformats.org/officeDocument/2006/relationships/hyperlink" Target="http://www.cplusplus.com/reference/stl/unordered_multiset/~unordered_multiset/" TargetMode="External"/><Relationship Id="rId9" Type="http://schemas.openxmlformats.org/officeDocument/2006/relationships/hyperlink" Target="http://www.cplusplus.com/reference/stl/unordered_multiset/begin/" TargetMode="External"/></Relationships>
</file>

<file path=ppt/slides/_rels/slide6.xml.rels><?xml version="1.0" encoding="UTF-8" standalone="yes"?>
<Relationships xmlns="http://schemas.openxmlformats.org/package/2006/relationships"><Relationship Id="rId8" Type="http://schemas.openxmlformats.org/officeDocument/2006/relationships/hyperlink" Target="http://www.cplusplus.com/reference/stl/unordered_map/begin/" TargetMode="External"/><Relationship Id="rId3" Type="http://schemas.openxmlformats.org/officeDocument/2006/relationships/hyperlink" Target="http://www.cplusplus.com/reference/stl/unordered_map/~unordered_map/" TargetMode="External"/><Relationship Id="rId7" Type="http://schemas.openxmlformats.org/officeDocument/2006/relationships/hyperlink" Target="http://www.cplusplus.com/reference/stl/unordered_map/max_size/" TargetMode="External"/><Relationship Id="rId2" Type="http://schemas.openxmlformats.org/officeDocument/2006/relationships/hyperlink" Target="http://www.cplusplus.com/reference/stl/unordered_map/unordered_map/" TargetMode="External"/><Relationship Id="rId1" Type="http://schemas.openxmlformats.org/officeDocument/2006/relationships/slideLayout" Target="../slideLayouts/slideLayout2.xml"/><Relationship Id="rId6" Type="http://schemas.openxmlformats.org/officeDocument/2006/relationships/hyperlink" Target="http://www.cplusplus.com/reference/stl/unordered_map/size/" TargetMode="External"/><Relationship Id="rId11" Type="http://schemas.openxmlformats.org/officeDocument/2006/relationships/hyperlink" Target="http://www.cplusplus.com/reference/stl/unordered_map/cend/" TargetMode="External"/><Relationship Id="rId5" Type="http://schemas.openxmlformats.org/officeDocument/2006/relationships/hyperlink" Target="http://www.cplusplus.com/reference/stl/unordered_map/empty/" TargetMode="External"/><Relationship Id="rId10" Type="http://schemas.openxmlformats.org/officeDocument/2006/relationships/hyperlink" Target="http://www.cplusplus.com/reference/stl/unordered_map/cbegin/" TargetMode="External"/><Relationship Id="rId4" Type="http://schemas.openxmlformats.org/officeDocument/2006/relationships/hyperlink" Target="http://www.cplusplus.com/reference/stl/unordered_map/operator=/" TargetMode="External"/><Relationship Id="rId9" Type="http://schemas.openxmlformats.org/officeDocument/2006/relationships/hyperlink" Target="http://www.cplusplus.com/reference/stl/unordered_map/end/" TargetMode="External"/></Relationships>
</file>

<file path=ppt/slides/_rels/slide7.xml.rels><?xml version="1.0" encoding="UTF-8" standalone="yes"?>
<Relationships xmlns="http://schemas.openxmlformats.org/package/2006/relationships"><Relationship Id="rId8" Type="http://schemas.openxmlformats.org/officeDocument/2006/relationships/hyperlink" Target="http://www.cplusplus.com/reference/stl/unordered_multimap/max_size/" TargetMode="External"/><Relationship Id="rId3" Type="http://schemas.openxmlformats.org/officeDocument/2006/relationships/hyperlink" Target="http://www.cplusplus.com/reference/stl/unordered_multimap/unordered_multimap/" TargetMode="External"/><Relationship Id="rId7" Type="http://schemas.openxmlformats.org/officeDocument/2006/relationships/hyperlink" Target="http://www.cplusplus.com/reference/stl/unordered_multimap/size/" TargetMode="External"/><Relationship Id="rId12" Type="http://schemas.openxmlformats.org/officeDocument/2006/relationships/hyperlink" Target="http://www.cplusplus.com/reference/stl/unordered_multimap/cend/" TargetMode="External"/><Relationship Id="rId2" Type="http://schemas.openxmlformats.org/officeDocument/2006/relationships/hyperlink" Target="http://www.cplusplus.com/unordered_map" TargetMode="External"/><Relationship Id="rId1" Type="http://schemas.openxmlformats.org/officeDocument/2006/relationships/slideLayout" Target="../slideLayouts/slideLayout2.xml"/><Relationship Id="rId6" Type="http://schemas.openxmlformats.org/officeDocument/2006/relationships/hyperlink" Target="http://www.cplusplus.com/reference/stl/unordered_multimap/empty/" TargetMode="External"/><Relationship Id="rId11" Type="http://schemas.openxmlformats.org/officeDocument/2006/relationships/hyperlink" Target="http://www.cplusplus.com/reference/stl/unordered_multimap/cbegin/" TargetMode="External"/><Relationship Id="rId5" Type="http://schemas.openxmlformats.org/officeDocument/2006/relationships/hyperlink" Target="http://www.cplusplus.com/reference/stl/unordered_multimap/operator=/" TargetMode="External"/><Relationship Id="rId10" Type="http://schemas.openxmlformats.org/officeDocument/2006/relationships/hyperlink" Target="http://www.cplusplus.com/reference/stl/unordered_multimap/end/" TargetMode="External"/><Relationship Id="rId4" Type="http://schemas.openxmlformats.org/officeDocument/2006/relationships/hyperlink" Target="http://www.cplusplus.com/reference/stl/unordered_multimap/~unordered_multimap/" TargetMode="External"/><Relationship Id="rId9" Type="http://schemas.openxmlformats.org/officeDocument/2006/relationships/hyperlink" Target="http://www.cplusplus.com/reference/stl/unordered_multimap/begin/"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cplusplus.com/vector" TargetMode="External"/><Relationship Id="rId2" Type="http://schemas.openxmlformats.org/officeDocument/2006/relationships/hyperlink" Target="http://www.cplusplus.com/stl"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tr-TR" b="1" dirty="0"/>
              <a:t/>
            </a:r>
            <a:br>
              <a:rPr lang="tr-TR" b="1" dirty="0"/>
            </a:br>
            <a:r>
              <a:rPr lang="en-US" b="1" dirty="0"/>
              <a:t>Short Course on Programming in C/C++</a:t>
            </a:r>
            <a:r>
              <a:rPr lang="tr-TR" dirty="0"/>
              <a:t/>
            </a:r>
            <a:br>
              <a:rPr lang="tr-TR" dirty="0"/>
            </a:br>
            <a:endParaRPr lang="tr-TR" dirty="0"/>
          </a:p>
        </p:txBody>
      </p:sp>
      <p:sp>
        <p:nvSpPr>
          <p:cNvPr id="3" name="Subtitle 2"/>
          <p:cNvSpPr>
            <a:spLocks noGrp="1"/>
          </p:cNvSpPr>
          <p:nvPr>
            <p:ph type="subTitle" idx="1"/>
          </p:nvPr>
        </p:nvSpPr>
        <p:spPr>
          <a:xfrm>
            <a:off x="1371600" y="3733800"/>
            <a:ext cx="6400800" cy="1752600"/>
          </a:xfrm>
        </p:spPr>
        <p:txBody>
          <a:bodyPr/>
          <a:lstStyle/>
          <a:p>
            <a:r>
              <a:rPr lang="tr-TR" sz="1600" dirty="0" err="1"/>
              <a:t>Organized</a:t>
            </a:r>
            <a:r>
              <a:rPr lang="tr-TR" sz="1600" dirty="0"/>
              <a:t> </a:t>
            </a:r>
            <a:r>
              <a:rPr lang="tr-TR" sz="1600" dirty="0" err="1"/>
              <a:t>by</a:t>
            </a:r>
            <a:r>
              <a:rPr lang="tr-TR" sz="1600" dirty="0"/>
              <a:t> </a:t>
            </a:r>
            <a:r>
              <a:rPr lang="tr-TR" sz="2800" dirty="0"/>
              <a:t>Onur </a:t>
            </a:r>
            <a:r>
              <a:rPr lang="tr-TR" sz="2800" dirty="0" smtClean="0"/>
              <a:t>Pekcan</a:t>
            </a:r>
            <a:endParaRPr lang="tr-TR" dirty="0" smtClean="0"/>
          </a:p>
          <a:p>
            <a:r>
              <a:rPr lang="tr-TR" sz="1600" dirty="0" err="1" smtClean="0"/>
              <a:t>Contributor</a:t>
            </a:r>
            <a:r>
              <a:rPr lang="tr-TR" sz="2800" smtClean="0"/>
              <a:t> Selim </a:t>
            </a:r>
            <a:r>
              <a:rPr lang="tr-TR" sz="2800" dirty="0" err="1" smtClean="0"/>
              <a:t>Temizer</a:t>
            </a:r>
            <a:r>
              <a:rPr lang="tr-TR" sz="2800" dirty="0" smtClean="0"/>
              <a:t>      </a:t>
            </a:r>
            <a:r>
              <a:rPr lang="tr-TR" sz="1400" dirty="0" err="1"/>
              <a:t>Instructor</a:t>
            </a:r>
            <a:r>
              <a:rPr lang="tr-TR" sz="2800" dirty="0"/>
              <a:t> Hasan Yılmaz</a:t>
            </a:r>
          </a:p>
        </p:txBody>
      </p:sp>
    </p:spTree>
    <p:extLst>
      <p:ext uri="{BB962C8B-B14F-4D97-AF65-F5344CB8AC3E}">
        <p14:creationId xmlns:p14="http://schemas.microsoft.com/office/powerpoint/2010/main" val="5467294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b="1"/>
              <a:t>iterator</a:t>
            </a:r>
            <a:endParaRPr lang="tr-TR"/>
          </a:p>
        </p:txBody>
      </p:sp>
      <p:sp>
        <p:nvSpPr>
          <p:cNvPr id="3" name="İçerik Yer Tutucusu 2"/>
          <p:cNvSpPr>
            <a:spLocks noGrp="1"/>
          </p:cNvSpPr>
          <p:nvPr>
            <p:ph idx="1"/>
          </p:nvPr>
        </p:nvSpPr>
        <p:spPr/>
        <p:txBody>
          <a:bodyPr>
            <a:normAutofit/>
          </a:bodyPr>
          <a:lstStyle/>
          <a:p>
            <a:r>
              <a:rPr lang="en-US" sz="2400" dirty="0"/>
              <a:t>Notice that while a pointer is a form of iterator, not all iterators have the same functionality a pointer has; To distinguish between the requirements an iterator shall have for a </a:t>
            </a:r>
            <a:r>
              <a:rPr lang="en-US" sz="2400" dirty="0" smtClean="0"/>
              <a:t>specific </a:t>
            </a:r>
            <a:r>
              <a:rPr lang="en-US" sz="2400" dirty="0"/>
              <a:t>algorithm, five different </a:t>
            </a:r>
            <a:r>
              <a:rPr lang="en-US" sz="2400" i="1" dirty="0"/>
              <a:t>iterator categories</a:t>
            </a:r>
            <a:r>
              <a:rPr lang="en-US" sz="2400" dirty="0"/>
              <a:t> exist</a:t>
            </a:r>
            <a:r>
              <a:rPr lang="en-US" sz="2400" dirty="0" smtClean="0"/>
              <a:t>:</a:t>
            </a:r>
            <a:endParaRPr lang="tr-TR" sz="2400" smtClean="0"/>
          </a:p>
          <a:p>
            <a:endParaRPr lang="tr-TR" sz="2400"/>
          </a:p>
          <a:p>
            <a:endParaRPr lang="tr-TR" sz="2400" smtClean="0"/>
          </a:p>
          <a:p>
            <a:endParaRPr lang="tr-TR" sz="2400"/>
          </a:p>
          <a:p>
            <a:r>
              <a:rPr lang="en-US" sz="2400" dirty="0"/>
              <a:t>In this graph, each iterator category implements the functionalities of all categories to its right:</a:t>
            </a:r>
            <a:endParaRPr lang="tr-TR" sz="2400" smtClean="0"/>
          </a:p>
          <a:p>
            <a:endParaRPr lang="tr-TR" sz="2400"/>
          </a:p>
        </p:txBody>
      </p:sp>
      <p:sp>
        <p:nvSpPr>
          <p:cNvPr id="4" name="Slayt Numarası Yer Tutucusu 3"/>
          <p:cNvSpPr>
            <a:spLocks noGrp="1"/>
          </p:cNvSpPr>
          <p:nvPr>
            <p:ph type="sldNum" sz="quarter" idx="12"/>
          </p:nvPr>
        </p:nvSpPr>
        <p:spPr/>
        <p:txBody>
          <a:bodyPr/>
          <a:lstStyle/>
          <a:p>
            <a:fld id="{D1E949B7-21B3-43A7-9B3A-74D017E7440B}" type="slidenum">
              <a:rPr lang="tr-TR" smtClean="0"/>
              <a:pPr/>
              <a:t>10</a:t>
            </a:fld>
            <a:endParaRPr lang="tr-TR"/>
          </a:p>
        </p:txBody>
      </p:sp>
      <p:graphicFrame>
        <p:nvGraphicFramePr>
          <p:cNvPr id="5" name="Tablo 4"/>
          <p:cNvGraphicFramePr>
            <a:graphicFrameLocks noGrp="1"/>
          </p:cNvGraphicFramePr>
          <p:nvPr>
            <p:extLst>
              <p:ext uri="{D42A27DB-BD31-4B8C-83A1-F6EECF244321}">
                <p14:modId xmlns:p14="http://schemas.microsoft.com/office/powerpoint/2010/main" val="3105945739"/>
              </p:ext>
            </p:extLst>
          </p:nvPr>
        </p:nvGraphicFramePr>
        <p:xfrm>
          <a:off x="726510" y="3402079"/>
          <a:ext cx="7924798" cy="731520"/>
        </p:xfrm>
        <a:graphic>
          <a:graphicData uri="http://schemas.openxmlformats.org/drawingml/2006/table">
            <a:tbl>
              <a:tblPr/>
              <a:tblGrid>
                <a:gridCol w="1828798"/>
                <a:gridCol w="783772"/>
                <a:gridCol w="1426028"/>
                <a:gridCol w="533400"/>
                <a:gridCol w="1371600"/>
                <a:gridCol w="685800"/>
                <a:gridCol w="1295400"/>
              </a:tblGrid>
              <a:tr h="0">
                <a:tc>
                  <a:txBody>
                    <a:bodyPr/>
                    <a:lstStyle/>
                    <a:p>
                      <a:r>
                        <a:rPr lang="tr-TR" b="1">
                          <a:hlinkClick r:id="rId2"/>
                        </a:rPr>
                        <a:t>RandomAccess</a:t>
                      </a:r>
                      <a:endParaRPr lang="tr-TR"/>
                    </a:p>
                  </a:txBody>
                  <a:tcPr anchor="ctr">
                    <a:lnL>
                      <a:noFill/>
                    </a:lnL>
                    <a:lnR>
                      <a:noFill/>
                    </a:lnR>
                    <a:lnT>
                      <a:noFill/>
                    </a:lnT>
                    <a:lnB>
                      <a:noFill/>
                    </a:lnB>
                    <a:solidFill>
                      <a:schemeClr val="accent1">
                        <a:lumMod val="20000"/>
                        <a:lumOff val="80000"/>
                      </a:schemeClr>
                    </a:solidFill>
                  </a:tcPr>
                </a:tc>
                <a:tc>
                  <a:txBody>
                    <a:bodyPr/>
                    <a:lstStyle/>
                    <a:p>
                      <a:r>
                        <a:rPr lang="tr-TR" smtClean="0">
                          <a:sym typeface="Wingdings" pitchFamily="2" charset="2"/>
                        </a:rPr>
                        <a:t></a:t>
                      </a:r>
                      <a:endParaRPr lang="tr-TR"/>
                    </a:p>
                  </a:txBody>
                  <a:tcPr anchor="ctr">
                    <a:lnL>
                      <a:noFill/>
                    </a:lnL>
                    <a:lnR>
                      <a:noFill/>
                    </a:lnR>
                    <a:lnT>
                      <a:noFill/>
                    </a:lnT>
                    <a:lnB>
                      <a:noFill/>
                    </a:lnB>
                    <a:solidFill>
                      <a:schemeClr val="accent1">
                        <a:lumMod val="20000"/>
                        <a:lumOff val="80000"/>
                      </a:schemeClr>
                    </a:solidFill>
                  </a:tcPr>
                </a:tc>
                <a:tc>
                  <a:txBody>
                    <a:bodyPr/>
                    <a:lstStyle/>
                    <a:p>
                      <a:r>
                        <a:rPr lang="tr-TR" b="1">
                          <a:hlinkClick r:id="rId3"/>
                        </a:rPr>
                        <a:t>Bidirectional</a:t>
                      </a:r>
                      <a:endParaRPr lang="tr-TR"/>
                    </a:p>
                  </a:txBody>
                  <a:tcPr anchor="ctr">
                    <a:lnL>
                      <a:noFill/>
                    </a:lnL>
                    <a:lnR>
                      <a:noFill/>
                    </a:lnR>
                    <a:lnT>
                      <a:noFill/>
                    </a:lnT>
                    <a:lnB>
                      <a:noFill/>
                    </a:lnB>
                    <a:solidFill>
                      <a:schemeClr val="accent1">
                        <a:lumMod val="20000"/>
                        <a:lumOff val="80000"/>
                      </a:schemeClr>
                    </a:solidFill>
                  </a:tcPr>
                </a:tc>
                <a:tc>
                  <a:txBody>
                    <a:bodyPr/>
                    <a:lstStyle/>
                    <a:p>
                      <a:r>
                        <a:rPr lang="tr-TR" smtClean="0">
                          <a:sym typeface="Wingdings" pitchFamily="2" charset="2"/>
                        </a:rPr>
                        <a:t></a:t>
                      </a:r>
                      <a:endParaRPr lang="tr-TR"/>
                    </a:p>
                  </a:txBody>
                  <a:tcPr anchor="ctr">
                    <a:lnL>
                      <a:noFill/>
                    </a:lnL>
                    <a:lnR>
                      <a:noFill/>
                    </a:lnR>
                    <a:lnT>
                      <a:noFill/>
                    </a:lnT>
                    <a:lnB>
                      <a:noFill/>
                    </a:lnB>
                    <a:solidFill>
                      <a:schemeClr val="accent1">
                        <a:lumMod val="20000"/>
                        <a:lumOff val="80000"/>
                      </a:schemeClr>
                    </a:solidFill>
                  </a:tcPr>
                </a:tc>
                <a:tc>
                  <a:txBody>
                    <a:bodyPr/>
                    <a:lstStyle/>
                    <a:p>
                      <a:r>
                        <a:rPr lang="tr-TR" b="1">
                          <a:hlinkClick r:id="rId4"/>
                        </a:rPr>
                        <a:t>Forward</a:t>
                      </a:r>
                      <a:endParaRPr lang="tr-TR"/>
                    </a:p>
                  </a:txBody>
                  <a:tcPr anchor="ctr">
                    <a:lnL>
                      <a:noFill/>
                    </a:lnL>
                    <a:lnR>
                      <a:noFill/>
                    </a:lnR>
                    <a:lnT>
                      <a:noFill/>
                    </a:lnT>
                    <a:lnB>
                      <a:noFill/>
                    </a:lnB>
                    <a:solidFill>
                      <a:schemeClr val="accent1">
                        <a:lumMod val="20000"/>
                        <a:lumOff val="80000"/>
                      </a:schemeClr>
                    </a:solidFill>
                  </a:tcPr>
                </a:tc>
                <a:tc>
                  <a:txBody>
                    <a:bodyPr/>
                    <a:lstStyle/>
                    <a:p>
                      <a:r>
                        <a:rPr lang="tr-TR" smtClean="0">
                          <a:sym typeface="Wingdings" pitchFamily="2" charset="2"/>
                        </a:rPr>
                        <a:t></a:t>
                      </a:r>
                      <a:endParaRPr lang="tr-TR"/>
                    </a:p>
                  </a:txBody>
                  <a:tcPr anchor="ctr">
                    <a:lnL>
                      <a:noFill/>
                    </a:lnL>
                    <a:lnR>
                      <a:noFill/>
                    </a:lnR>
                    <a:lnT>
                      <a:noFill/>
                    </a:lnT>
                    <a:lnB>
                      <a:noFill/>
                    </a:lnB>
                    <a:solidFill>
                      <a:schemeClr val="accent1">
                        <a:lumMod val="20000"/>
                        <a:lumOff val="80000"/>
                      </a:schemeClr>
                    </a:solidFill>
                  </a:tcPr>
                </a:tc>
                <a:tc>
                  <a:txBody>
                    <a:bodyPr/>
                    <a:lstStyle/>
                    <a:p>
                      <a:r>
                        <a:rPr lang="tr-TR" b="1">
                          <a:hlinkClick r:id="rId5"/>
                        </a:rPr>
                        <a:t>Input</a:t>
                      </a:r>
                      <a:endParaRPr lang="tr-TR"/>
                    </a:p>
                  </a:txBody>
                  <a:tcPr anchor="ctr">
                    <a:lnL>
                      <a:noFill/>
                    </a:lnL>
                    <a:lnR>
                      <a:noFill/>
                    </a:lnR>
                    <a:lnT>
                      <a:noFill/>
                    </a:lnT>
                    <a:lnB>
                      <a:noFill/>
                    </a:lnB>
                    <a:solidFill>
                      <a:schemeClr val="accent1">
                        <a:lumMod val="20000"/>
                        <a:lumOff val="80000"/>
                      </a:schemeClr>
                    </a:solidFill>
                  </a:tcPr>
                </a:tc>
              </a:tr>
              <a:tr h="0">
                <a:tc>
                  <a:txBody>
                    <a:bodyPr/>
                    <a:lstStyle/>
                    <a:p>
                      <a:endParaRPr lang="tr-TR"/>
                    </a:p>
                  </a:txBody>
                  <a:tcPr anchor="ctr">
                    <a:lnL>
                      <a:noFill/>
                    </a:lnL>
                    <a:lnR>
                      <a:noFill/>
                    </a:lnR>
                    <a:lnT>
                      <a:noFill/>
                    </a:lnT>
                    <a:lnB>
                      <a:noFill/>
                    </a:lnB>
                    <a:solidFill>
                      <a:schemeClr val="accent1">
                        <a:lumMod val="20000"/>
                        <a:lumOff val="80000"/>
                      </a:schemeClr>
                    </a:solidFill>
                  </a:tcPr>
                </a:tc>
                <a:tc>
                  <a:txBody>
                    <a:bodyPr/>
                    <a:lstStyle/>
                    <a:p>
                      <a:endParaRPr lang="tr-TR"/>
                    </a:p>
                  </a:txBody>
                  <a:tcPr anchor="ctr">
                    <a:lnL>
                      <a:noFill/>
                    </a:lnL>
                    <a:lnR>
                      <a:noFill/>
                    </a:lnR>
                    <a:lnT>
                      <a:noFill/>
                    </a:lnT>
                    <a:lnB>
                      <a:noFill/>
                    </a:lnB>
                    <a:solidFill>
                      <a:schemeClr val="accent1">
                        <a:lumMod val="20000"/>
                        <a:lumOff val="80000"/>
                      </a:schemeClr>
                    </a:solidFill>
                  </a:tcPr>
                </a:tc>
                <a:tc>
                  <a:txBody>
                    <a:bodyPr/>
                    <a:lstStyle/>
                    <a:p>
                      <a:endParaRPr lang="tr-TR"/>
                    </a:p>
                  </a:txBody>
                  <a:tcPr anchor="ctr">
                    <a:lnL>
                      <a:noFill/>
                    </a:lnL>
                    <a:lnR>
                      <a:noFill/>
                    </a:lnR>
                    <a:lnT>
                      <a:noFill/>
                    </a:lnT>
                    <a:lnB>
                      <a:noFill/>
                    </a:lnB>
                    <a:solidFill>
                      <a:schemeClr val="accent1">
                        <a:lumMod val="20000"/>
                        <a:lumOff val="80000"/>
                      </a:schemeClr>
                    </a:solidFill>
                  </a:tcPr>
                </a:tc>
                <a:tc>
                  <a:txBody>
                    <a:bodyPr/>
                    <a:lstStyle/>
                    <a:p>
                      <a:endParaRPr lang="tr-TR"/>
                    </a:p>
                  </a:txBody>
                  <a:tcPr anchor="ctr">
                    <a:lnL>
                      <a:noFill/>
                    </a:lnL>
                    <a:lnR>
                      <a:noFill/>
                    </a:lnR>
                    <a:lnT>
                      <a:noFill/>
                    </a:lnT>
                    <a:lnB>
                      <a:noFill/>
                    </a:lnB>
                    <a:solidFill>
                      <a:schemeClr val="accent1">
                        <a:lumMod val="20000"/>
                        <a:lumOff val="80000"/>
                      </a:schemeClr>
                    </a:solidFill>
                  </a:tcPr>
                </a:tc>
                <a:tc>
                  <a:txBody>
                    <a:bodyPr/>
                    <a:lstStyle/>
                    <a:p>
                      <a:endParaRPr lang="tr-TR"/>
                    </a:p>
                  </a:txBody>
                  <a:tcPr anchor="ctr">
                    <a:lnL>
                      <a:noFill/>
                    </a:lnL>
                    <a:lnR>
                      <a:noFill/>
                    </a:lnR>
                    <a:lnT>
                      <a:noFill/>
                    </a:lnT>
                    <a:lnB>
                      <a:noFill/>
                    </a:lnB>
                    <a:solidFill>
                      <a:schemeClr val="accent1">
                        <a:lumMod val="20000"/>
                        <a:lumOff val="80000"/>
                      </a:schemeClr>
                    </a:solidFill>
                  </a:tcPr>
                </a:tc>
                <a:tc>
                  <a:txBody>
                    <a:bodyPr/>
                    <a:lstStyle/>
                    <a:p>
                      <a:r>
                        <a:rPr lang="tr-TR" smtClean="0">
                          <a:sym typeface="Wingdings" pitchFamily="2" charset="2"/>
                        </a:rPr>
                        <a:t></a:t>
                      </a:r>
                      <a:endParaRPr lang="tr-TR"/>
                    </a:p>
                  </a:txBody>
                  <a:tcPr anchor="ctr">
                    <a:lnL>
                      <a:noFill/>
                    </a:lnL>
                    <a:lnR>
                      <a:noFill/>
                    </a:lnR>
                    <a:lnT>
                      <a:noFill/>
                    </a:lnT>
                    <a:lnB>
                      <a:noFill/>
                    </a:lnB>
                    <a:solidFill>
                      <a:schemeClr val="accent1">
                        <a:lumMod val="20000"/>
                        <a:lumOff val="80000"/>
                      </a:schemeClr>
                    </a:solidFill>
                  </a:tcPr>
                </a:tc>
                <a:tc>
                  <a:txBody>
                    <a:bodyPr/>
                    <a:lstStyle/>
                    <a:p>
                      <a:r>
                        <a:rPr lang="tr-TR" b="1">
                          <a:hlinkClick r:id="rId6"/>
                        </a:rPr>
                        <a:t>Output</a:t>
                      </a:r>
                      <a:endParaRPr lang="tr-TR"/>
                    </a:p>
                  </a:txBody>
                  <a:tcPr anchor="ctr">
                    <a:lnL>
                      <a:noFill/>
                    </a:lnL>
                    <a:lnR>
                      <a:noFill/>
                    </a:lnR>
                    <a:lnT>
                      <a:noFill/>
                    </a:lnT>
                    <a:lnB>
                      <a:noFill/>
                    </a:lnB>
                    <a:solidFill>
                      <a:schemeClr val="accent1">
                        <a:lumMod val="20000"/>
                        <a:lumOff val="80000"/>
                      </a:schemeClr>
                    </a:solidFill>
                  </a:tcPr>
                </a:tc>
              </a:tr>
            </a:tbl>
          </a:graphicData>
        </a:graphic>
      </p:graphicFrame>
      <p:sp>
        <p:nvSpPr>
          <p:cNvPr id="6" name="AutoShape 1" descr="http://www.cplusplus.com/img/arrow.gif"/>
          <p:cNvSpPr>
            <a:spLocks noChangeAspect="1" noChangeArrowheads="1"/>
          </p:cNvSpPr>
          <p:nvPr/>
        </p:nvSpPr>
        <p:spPr bwMode="auto">
          <a:xfrm>
            <a:off x="457200" y="33607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
        <p:nvSpPr>
          <p:cNvPr id="7" name="AutoShape 2" descr="http://www.cplusplus.com/img/arrow.gif"/>
          <p:cNvSpPr>
            <a:spLocks noChangeAspect="1" noChangeArrowheads="1"/>
          </p:cNvSpPr>
          <p:nvPr/>
        </p:nvSpPr>
        <p:spPr bwMode="auto">
          <a:xfrm>
            <a:off x="457200" y="3360738"/>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spTree>
    <p:extLst>
      <p:ext uri="{BB962C8B-B14F-4D97-AF65-F5344CB8AC3E}">
        <p14:creationId xmlns:p14="http://schemas.microsoft.com/office/powerpoint/2010/main" val="35235137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b="1"/>
              <a:t>iterator</a:t>
            </a:r>
            <a:endParaRPr lang="tr-TR"/>
          </a:p>
        </p:txBody>
      </p:sp>
      <p:sp>
        <p:nvSpPr>
          <p:cNvPr id="3" name="İçerik Yer Tutucusu 2"/>
          <p:cNvSpPr>
            <a:spLocks noGrp="1"/>
          </p:cNvSpPr>
          <p:nvPr>
            <p:ph idx="1"/>
          </p:nvPr>
        </p:nvSpPr>
        <p:spPr/>
        <p:txBody>
          <a:bodyPr>
            <a:normAutofit fontScale="62500" lnSpcReduction="20000"/>
          </a:bodyPr>
          <a:lstStyle/>
          <a:p>
            <a:r>
              <a:rPr lang="en-US" dirty="0" smtClean="0">
                <a:hlinkClick r:id="rId2"/>
              </a:rPr>
              <a:t>Input</a:t>
            </a:r>
            <a:r>
              <a:rPr lang="en-US" dirty="0" smtClean="0"/>
              <a:t> </a:t>
            </a:r>
            <a:r>
              <a:rPr lang="en-US" dirty="0"/>
              <a:t>and </a:t>
            </a:r>
            <a:r>
              <a:rPr lang="en-US" dirty="0">
                <a:hlinkClick r:id="rId3"/>
              </a:rPr>
              <a:t>output</a:t>
            </a:r>
            <a:r>
              <a:rPr lang="en-US" dirty="0"/>
              <a:t> iterators are the most limited types of iterators, specialized in performing only sequential input or output </a:t>
            </a:r>
            <a:r>
              <a:rPr lang="en-US" dirty="0" smtClean="0"/>
              <a:t>operations.</a:t>
            </a:r>
            <a:endParaRPr lang="tr-TR" smtClean="0"/>
          </a:p>
          <a:p>
            <a:endParaRPr lang="tr-TR" smtClean="0">
              <a:hlinkClick r:id="rId4"/>
            </a:endParaRPr>
          </a:p>
          <a:p>
            <a:r>
              <a:rPr lang="en-US" dirty="0" smtClean="0">
                <a:hlinkClick r:id="rId4"/>
              </a:rPr>
              <a:t>Forward </a:t>
            </a:r>
            <a:r>
              <a:rPr lang="en-US" dirty="0">
                <a:hlinkClick r:id="rId4"/>
              </a:rPr>
              <a:t>iterators</a:t>
            </a:r>
            <a:r>
              <a:rPr lang="en-US" dirty="0"/>
              <a:t> have all the functionality of </a:t>
            </a:r>
            <a:r>
              <a:rPr lang="en-US" dirty="0">
                <a:hlinkClick r:id="rId2"/>
              </a:rPr>
              <a:t>input</a:t>
            </a:r>
            <a:r>
              <a:rPr lang="en-US" dirty="0"/>
              <a:t> and </a:t>
            </a:r>
            <a:r>
              <a:rPr lang="en-US" dirty="0">
                <a:hlinkClick r:id="rId3"/>
              </a:rPr>
              <a:t>output</a:t>
            </a:r>
            <a:r>
              <a:rPr lang="en-US" dirty="0"/>
              <a:t> iterators, although they are limited to one direction in which to iterate through a range. </a:t>
            </a:r>
            <a:endParaRPr lang="tr-TR" smtClean="0"/>
          </a:p>
          <a:p>
            <a:endParaRPr lang="tr-TR" smtClean="0">
              <a:hlinkClick r:id="rId5"/>
            </a:endParaRPr>
          </a:p>
          <a:p>
            <a:r>
              <a:rPr lang="en-US" dirty="0" smtClean="0">
                <a:hlinkClick r:id="rId5"/>
              </a:rPr>
              <a:t>Bidirectional </a:t>
            </a:r>
            <a:r>
              <a:rPr lang="en-US" dirty="0">
                <a:hlinkClick r:id="rId5"/>
              </a:rPr>
              <a:t>iterators</a:t>
            </a:r>
            <a:r>
              <a:rPr lang="en-US" dirty="0"/>
              <a:t> can be iterated through in both directions. All </a:t>
            </a:r>
            <a:r>
              <a:rPr lang="en-US" dirty="0">
                <a:hlinkClick r:id="rId6"/>
              </a:rPr>
              <a:t>standard containers</a:t>
            </a:r>
            <a:r>
              <a:rPr lang="en-US" dirty="0"/>
              <a:t> support at least bidirectional iterators </a:t>
            </a:r>
            <a:r>
              <a:rPr lang="en-US" dirty="0" smtClean="0"/>
              <a:t>types.</a:t>
            </a:r>
            <a:endParaRPr lang="tr-TR" smtClean="0"/>
          </a:p>
          <a:p>
            <a:endParaRPr lang="tr-TR">
              <a:hlinkClick r:id="rId7"/>
            </a:endParaRPr>
          </a:p>
          <a:p>
            <a:r>
              <a:rPr lang="en-US" dirty="0" smtClean="0">
                <a:hlinkClick r:id="rId7"/>
              </a:rPr>
              <a:t>Random </a:t>
            </a:r>
            <a:r>
              <a:rPr lang="en-US" dirty="0">
                <a:hlinkClick r:id="rId7"/>
              </a:rPr>
              <a:t>access iterators</a:t>
            </a:r>
            <a:r>
              <a:rPr lang="en-US" dirty="0"/>
              <a:t> implement all the functionalities of </a:t>
            </a:r>
            <a:r>
              <a:rPr lang="en-US" dirty="0">
                <a:hlinkClick r:id="rId5"/>
              </a:rPr>
              <a:t>bidirectional iterators</a:t>
            </a:r>
            <a:r>
              <a:rPr lang="en-US" dirty="0"/>
              <a:t>, plus, they have the ability to access ranges non-sequentially: offsets can be directly applied to these iterators without iterating through all the elements in between. This provides these iterators with the same functionality as standard pointers (pointers are iterators of this category).</a:t>
            </a:r>
            <a:endParaRPr lang="tr-TR"/>
          </a:p>
        </p:txBody>
      </p:sp>
      <p:sp>
        <p:nvSpPr>
          <p:cNvPr id="4" name="Slayt Numarası Yer Tutucusu 3"/>
          <p:cNvSpPr>
            <a:spLocks noGrp="1"/>
          </p:cNvSpPr>
          <p:nvPr>
            <p:ph type="sldNum" sz="quarter" idx="12"/>
          </p:nvPr>
        </p:nvSpPr>
        <p:spPr/>
        <p:txBody>
          <a:bodyPr/>
          <a:lstStyle/>
          <a:p>
            <a:fld id="{D1E949B7-21B3-43A7-9B3A-74D017E7440B}" type="slidenum">
              <a:rPr lang="tr-TR" smtClean="0"/>
              <a:pPr/>
              <a:t>11</a:t>
            </a:fld>
            <a:endParaRPr lang="tr-TR"/>
          </a:p>
        </p:txBody>
      </p:sp>
    </p:spTree>
    <p:extLst>
      <p:ext uri="{BB962C8B-B14F-4D97-AF65-F5344CB8AC3E}">
        <p14:creationId xmlns:p14="http://schemas.microsoft.com/office/powerpoint/2010/main" val="39872764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b="1" smtClean="0"/>
              <a:t>Example 1</a:t>
            </a:r>
            <a:endParaRPr lang="tr-TR" b="1"/>
          </a:p>
        </p:txBody>
      </p:sp>
      <p:sp>
        <p:nvSpPr>
          <p:cNvPr id="3" name="İçerik Yer Tutucusu 2"/>
          <p:cNvSpPr>
            <a:spLocks noGrp="1"/>
          </p:cNvSpPr>
          <p:nvPr>
            <p:ph idx="1"/>
          </p:nvPr>
        </p:nvSpPr>
        <p:spPr/>
        <p:txBody>
          <a:bodyPr>
            <a:normAutofit fontScale="47500" lnSpcReduction="20000"/>
          </a:bodyPr>
          <a:lstStyle/>
          <a:p>
            <a:pPr marL="0" indent="0">
              <a:buNone/>
            </a:pPr>
            <a:r>
              <a:rPr lang="tr-TR"/>
              <a:t>// advance example</a:t>
            </a:r>
          </a:p>
          <a:p>
            <a:pPr marL="0" indent="0">
              <a:buNone/>
            </a:pPr>
            <a:r>
              <a:rPr lang="tr-TR"/>
              <a:t>#include &lt;iostream&gt;</a:t>
            </a:r>
          </a:p>
          <a:p>
            <a:pPr marL="0" indent="0">
              <a:buNone/>
            </a:pPr>
            <a:r>
              <a:rPr lang="tr-TR"/>
              <a:t>#include &lt;iterator&gt;</a:t>
            </a:r>
          </a:p>
          <a:p>
            <a:pPr marL="0" indent="0">
              <a:buNone/>
            </a:pPr>
            <a:r>
              <a:rPr lang="tr-TR"/>
              <a:t>#include &lt;list&gt;</a:t>
            </a:r>
          </a:p>
          <a:p>
            <a:pPr marL="0" indent="0">
              <a:buNone/>
            </a:pPr>
            <a:endParaRPr lang="tr-TR" smtClean="0"/>
          </a:p>
          <a:p>
            <a:pPr marL="0" indent="0">
              <a:buNone/>
            </a:pPr>
            <a:r>
              <a:rPr lang="tr-TR" smtClean="0"/>
              <a:t>using </a:t>
            </a:r>
            <a:r>
              <a:rPr lang="tr-TR"/>
              <a:t>namespace std;</a:t>
            </a:r>
          </a:p>
          <a:p>
            <a:pPr marL="0" indent="0">
              <a:buNone/>
            </a:pPr>
            <a:endParaRPr lang="tr-TR"/>
          </a:p>
          <a:p>
            <a:pPr marL="0" indent="0">
              <a:buNone/>
            </a:pPr>
            <a:r>
              <a:rPr lang="tr-TR"/>
              <a:t>int main () {</a:t>
            </a:r>
          </a:p>
          <a:p>
            <a:pPr marL="0" indent="0">
              <a:buNone/>
            </a:pPr>
            <a:r>
              <a:rPr lang="tr-TR"/>
              <a:t>  list&lt;int&gt; mylist;</a:t>
            </a:r>
          </a:p>
          <a:p>
            <a:pPr marL="0" indent="0">
              <a:buNone/>
            </a:pPr>
            <a:r>
              <a:rPr lang="tr-TR"/>
              <a:t>  for (int i=0; i&lt;10; i++) mylist.push_back (i*10);</a:t>
            </a:r>
          </a:p>
          <a:p>
            <a:pPr marL="0" indent="0">
              <a:buNone/>
            </a:pPr>
            <a:endParaRPr lang="tr-TR"/>
          </a:p>
          <a:p>
            <a:pPr marL="0" indent="0">
              <a:buNone/>
            </a:pPr>
            <a:r>
              <a:rPr lang="tr-TR"/>
              <a:t>  list&lt;int&gt;::iterator it = mylist.begin();</a:t>
            </a:r>
          </a:p>
          <a:p>
            <a:pPr marL="0" indent="0">
              <a:buNone/>
            </a:pPr>
            <a:endParaRPr lang="tr-TR"/>
          </a:p>
          <a:p>
            <a:pPr marL="0" indent="0">
              <a:buNone/>
            </a:pPr>
            <a:r>
              <a:rPr lang="tr-TR"/>
              <a:t>  advance (it,5);</a:t>
            </a:r>
          </a:p>
          <a:p>
            <a:pPr marL="0" indent="0">
              <a:buNone/>
            </a:pPr>
            <a:endParaRPr lang="tr-TR"/>
          </a:p>
          <a:p>
            <a:pPr marL="0" indent="0">
              <a:buNone/>
            </a:pPr>
            <a:r>
              <a:rPr lang="tr-TR"/>
              <a:t>  cout &lt;&lt; "The sixth element in mylist is: " &lt;&lt; *it &lt;&lt; endl;</a:t>
            </a:r>
          </a:p>
          <a:p>
            <a:pPr marL="0" indent="0">
              <a:buNone/>
            </a:pPr>
            <a:endParaRPr lang="tr-TR"/>
          </a:p>
          <a:p>
            <a:pPr marL="0" indent="0">
              <a:buNone/>
            </a:pPr>
            <a:r>
              <a:rPr lang="tr-TR"/>
              <a:t>  return 0;</a:t>
            </a:r>
          </a:p>
          <a:p>
            <a:pPr marL="0" indent="0">
              <a:buNone/>
            </a:pPr>
            <a:r>
              <a:rPr lang="tr-TR"/>
              <a:t>}</a:t>
            </a:r>
          </a:p>
        </p:txBody>
      </p:sp>
      <p:sp>
        <p:nvSpPr>
          <p:cNvPr id="4" name="Slayt Numarası Yer Tutucusu 3"/>
          <p:cNvSpPr>
            <a:spLocks noGrp="1"/>
          </p:cNvSpPr>
          <p:nvPr>
            <p:ph type="sldNum" sz="quarter" idx="12"/>
          </p:nvPr>
        </p:nvSpPr>
        <p:spPr/>
        <p:txBody>
          <a:bodyPr/>
          <a:lstStyle/>
          <a:p>
            <a:fld id="{D1E949B7-21B3-43A7-9B3A-74D017E7440B}" type="slidenum">
              <a:rPr lang="tr-TR" smtClean="0"/>
              <a:pPr/>
              <a:t>12</a:t>
            </a:fld>
            <a:endParaRPr lang="tr-TR"/>
          </a:p>
        </p:txBody>
      </p:sp>
    </p:spTree>
    <p:extLst>
      <p:ext uri="{BB962C8B-B14F-4D97-AF65-F5344CB8AC3E}">
        <p14:creationId xmlns:p14="http://schemas.microsoft.com/office/powerpoint/2010/main" val="31452714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b="1" smtClean="0"/>
              <a:t>algorithm</a:t>
            </a:r>
            <a:endParaRPr lang="tr-TR" b="1"/>
          </a:p>
        </p:txBody>
      </p:sp>
      <p:sp>
        <p:nvSpPr>
          <p:cNvPr id="3" name="İçerik Yer Tutucusu 2"/>
          <p:cNvSpPr>
            <a:spLocks noGrp="1"/>
          </p:cNvSpPr>
          <p:nvPr>
            <p:ph idx="1"/>
          </p:nvPr>
        </p:nvSpPr>
        <p:spPr/>
        <p:txBody>
          <a:bodyPr>
            <a:noAutofit/>
          </a:bodyPr>
          <a:lstStyle/>
          <a:p>
            <a:r>
              <a:rPr lang="en-US" sz="2400" dirty="0"/>
              <a:t>The header &lt;algorithm&gt; defines a collection of functions especially designed to be used on ranges of </a:t>
            </a:r>
            <a:r>
              <a:rPr lang="en-US" sz="2400" dirty="0" smtClean="0"/>
              <a:t>elements.</a:t>
            </a:r>
            <a:endParaRPr lang="tr-TR" sz="2400" smtClean="0"/>
          </a:p>
          <a:p>
            <a:endParaRPr lang="tr-TR" sz="2400"/>
          </a:p>
          <a:p>
            <a:r>
              <a:rPr lang="en-US" sz="2400" dirty="0" smtClean="0"/>
              <a:t>A </a:t>
            </a:r>
            <a:r>
              <a:rPr lang="en-US" sz="2400" dirty="0"/>
              <a:t>range is any sequence of objects that can be accessed through iterators or pointers, such as an array or an instance of some of the </a:t>
            </a:r>
            <a:r>
              <a:rPr lang="en-US" sz="2400" dirty="0">
                <a:hlinkClick r:id="rId2"/>
              </a:rPr>
              <a:t>STL containers</a:t>
            </a:r>
            <a:r>
              <a:rPr lang="en-US" sz="2400" dirty="0"/>
              <a:t>. Notice though, that algorithms operate through iterators directly on the values, not affecting in any way the structure of any possible container (it never affects the size or storage allocation of the container).</a:t>
            </a:r>
            <a:endParaRPr lang="tr-TR" sz="2400"/>
          </a:p>
        </p:txBody>
      </p:sp>
      <p:sp>
        <p:nvSpPr>
          <p:cNvPr id="4" name="Slayt Numarası Yer Tutucusu 3"/>
          <p:cNvSpPr>
            <a:spLocks noGrp="1"/>
          </p:cNvSpPr>
          <p:nvPr>
            <p:ph type="sldNum" sz="quarter" idx="12"/>
          </p:nvPr>
        </p:nvSpPr>
        <p:spPr/>
        <p:txBody>
          <a:bodyPr/>
          <a:lstStyle/>
          <a:p>
            <a:fld id="{D1E949B7-21B3-43A7-9B3A-74D017E7440B}" type="slidenum">
              <a:rPr lang="tr-TR" smtClean="0"/>
              <a:pPr/>
              <a:t>13</a:t>
            </a:fld>
            <a:endParaRPr lang="tr-TR"/>
          </a:p>
        </p:txBody>
      </p:sp>
    </p:spTree>
    <p:extLst>
      <p:ext uri="{BB962C8B-B14F-4D97-AF65-F5344CB8AC3E}">
        <p14:creationId xmlns:p14="http://schemas.microsoft.com/office/powerpoint/2010/main" val="36130884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b="1" smtClean="0"/>
              <a:t>algorithm</a:t>
            </a:r>
            <a:endParaRPr lang="tr-TR" b="1"/>
          </a:p>
        </p:txBody>
      </p:sp>
      <p:sp>
        <p:nvSpPr>
          <p:cNvPr id="3" name="İçerik Yer Tutucusu 2"/>
          <p:cNvSpPr>
            <a:spLocks noGrp="1"/>
          </p:cNvSpPr>
          <p:nvPr>
            <p:ph idx="1"/>
          </p:nvPr>
        </p:nvSpPr>
        <p:spPr/>
        <p:txBody>
          <a:bodyPr>
            <a:normAutofit fontScale="62500" lnSpcReduction="20000"/>
          </a:bodyPr>
          <a:lstStyle/>
          <a:p>
            <a:pPr lvl="1">
              <a:buFont typeface="Wingdings" pitchFamily="2" charset="2"/>
              <a:buChar char="Ø"/>
            </a:pPr>
            <a:endParaRPr lang="tr-TR" b="1" smtClean="0">
              <a:hlinkClick r:id="rId2"/>
            </a:endParaRPr>
          </a:p>
          <a:p>
            <a:pPr lvl="1">
              <a:buFont typeface="Wingdings" pitchFamily="2" charset="2"/>
              <a:buChar char="Ø"/>
            </a:pPr>
            <a:endParaRPr lang="tr-TR" b="1">
              <a:hlinkClick r:id="rId2"/>
            </a:endParaRPr>
          </a:p>
          <a:p>
            <a:pPr lvl="1">
              <a:buFont typeface="Wingdings" pitchFamily="2" charset="2"/>
              <a:buChar char="Ø"/>
            </a:pPr>
            <a:r>
              <a:rPr lang="en-US" b="1" dirty="0" err="1" smtClean="0">
                <a:hlinkClick r:id="rId2"/>
              </a:rPr>
              <a:t>for_each</a:t>
            </a:r>
            <a:r>
              <a:rPr lang="tr-TR" b="1" smtClean="0"/>
              <a:t>		</a:t>
            </a:r>
            <a:r>
              <a:rPr lang="en-US" dirty="0" smtClean="0"/>
              <a:t>Apply </a:t>
            </a:r>
            <a:r>
              <a:rPr lang="en-US" dirty="0"/>
              <a:t>function to range (template function</a:t>
            </a:r>
            <a:r>
              <a:rPr lang="en-US" dirty="0" smtClean="0"/>
              <a:t>)</a:t>
            </a:r>
            <a:endParaRPr lang="tr-TR" smtClean="0"/>
          </a:p>
          <a:p>
            <a:pPr lvl="1">
              <a:buFont typeface="Wingdings" pitchFamily="2" charset="2"/>
              <a:buChar char="Ø"/>
            </a:pPr>
            <a:r>
              <a:rPr lang="en-US" b="1" dirty="0" smtClean="0">
                <a:hlinkClick r:id="rId3"/>
              </a:rPr>
              <a:t>Find</a:t>
            </a:r>
            <a:r>
              <a:rPr lang="tr-TR" b="1" smtClean="0"/>
              <a:t>		</a:t>
            </a:r>
            <a:r>
              <a:rPr lang="en-US" dirty="0" smtClean="0"/>
              <a:t>Find </a:t>
            </a:r>
            <a:r>
              <a:rPr lang="en-US" dirty="0"/>
              <a:t>value in range (function template</a:t>
            </a:r>
            <a:r>
              <a:rPr lang="en-US" dirty="0" smtClean="0"/>
              <a:t>)</a:t>
            </a:r>
            <a:endParaRPr lang="tr-TR" smtClean="0"/>
          </a:p>
          <a:p>
            <a:pPr lvl="1">
              <a:buFont typeface="Wingdings" pitchFamily="2" charset="2"/>
              <a:buChar char="Ø"/>
            </a:pPr>
            <a:r>
              <a:rPr lang="en-US" b="1" dirty="0" smtClean="0">
                <a:hlinkClick r:id="rId4"/>
              </a:rPr>
              <a:t>Swap</a:t>
            </a:r>
            <a:r>
              <a:rPr lang="tr-TR" b="1" smtClean="0"/>
              <a:t>		</a:t>
            </a:r>
            <a:r>
              <a:rPr lang="en-US" dirty="0" smtClean="0"/>
              <a:t>Exchange </a:t>
            </a:r>
            <a:r>
              <a:rPr lang="en-US" dirty="0"/>
              <a:t>values of two objects (function template</a:t>
            </a:r>
            <a:r>
              <a:rPr lang="en-US" dirty="0" smtClean="0"/>
              <a:t>)</a:t>
            </a:r>
            <a:endParaRPr lang="tr-TR" smtClean="0"/>
          </a:p>
          <a:p>
            <a:pPr lvl="1">
              <a:buFont typeface="Wingdings" pitchFamily="2" charset="2"/>
              <a:buChar char="Ø"/>
            </a:pPr>
            <a:r>
              <a:rPr lang="en-US" b="1" dirty="0" err="1" smtClean="0">
                <a:hlinkClick r:id="rId5"/>
              </a:rPr>
              <a:t>swap_ranges</a:t>
            </a:r>
            <a:r>
              <a:rPr lang="tr-TR" b="1" smtClean="0"/>
              <a:t>	</a:t>
            </a:r>
            <a:r>
              <a:rPr lang="en-US" dirty="0" smtClean="0"/>
              <a:t>Exchange </a:t>
            </a:r>
            <a:r>
              <a:rPr lang="en-US" dirty="0"/>
              <a:t>values of two ranges (function </a:t>
            </a:r>
            <a:r>
              <a:rPr lang="en-US" dirty="0" smtClean="0"/>
              <a:t>template)</a:t>
            </a:r>
            <a:endParaRPr lang="tr-TR" b="1" dirty="0" smtClean="0"/>
          </a:p>
          <a:p>
            <a:pPr lvl="1">
              <a:buFont typeface="Wingdings" pitchFamily="2" charset="2"/>
              <a:buChar char="Ø"/>
            </a:pPr>
            <a:r>
              <a:rPr lang="en-US" b="1" dirty="0" smtClean="0">
                <a:hlinkClick r:id="rId6"/>
              </a:rPr>
              <a:t>Replace</a:t>
            </a:r>
            <a:r>
              <a:rPr lang="tr-TR" b="1" smtClean="0"/>
              <a:t>		</a:t>
            </a:r>
            <a:r>
              <a:rPr lang="en-US" dirty="0" smtClean="0"/>
              <a:t>Replace </a:t>
            </a:r>
            <a:r>
              <a:rPr lang="en-US" dirty="0"/>
              <a:t>value in range (function </a:t>
            </a:r>
            <a:r>
              <a:rPr lang="en-US" dirty="0" smtClean="0"/>
              <a:t>template)</a:t>
            </a:r>
            <a:endParaRPr lang="tr-TR" b="1" dirty="0" smtClean="0"/>
          </a:p>
          <a:p>
            <a:pPr lvl="1">
              <a:buFont typeface="Wingdings" pitchFamily="2" charset="2"/>
              <a:buChar char="Ø"/>
            </a:pPr>
            <a:r>
              <a:rPr lang="en-US" b="1" dirty="0" smtClean="0">
                <a:hlinkClick r:id="rId7"/>
              </a:rPr>
              <a:t>Remove</a:t>
            </a:r>
            <a:r>
              <a:rPr lang="tr-TR" b="1" smtClean="0"/>
              <a:t>		</a:t>
            </a:r>
            <a:r>
              <a:rPr lang="en-US" dirty="0" smtClean="0"/>
              <a:t>Remove </a:t>
            </a:r>
            <a:r>
              <a:rPr lang="en-US" dirty="0"/>
              <a:t>value from range (function template </a:t>
            </a:r>
            <a:r>
              <a:rPr lang="en-US" dirty="0" smtClean="0"/>
              <a:t>)</a:t>
            </a:r>
            <a:endParaRPr lang="tr-TR" b="1" smtClean="0"/>
          </a:p>
          <a:p>
            <a:pPr lvl="1">
              <a:buFont typeface="Wingdings" pitchFamily="2" charset="2"/>
              <a:buChar char="Ø"/>
            </a:pPr>
            <a:r>
              <a:rPr lang="tr-TR" b="1" smtClean="0">
                <a:hlinkClick r:id="rId8"/>
              </a:rPr>
              <a:t>Sort</a:t>
            </a:r>
            <a:r>
              <a:rPr lang="tr-TR" b="1" smtClean="0"/>
              <a:t>		</a:t>
            </a:r>
            <a:r>
              <a:rPr lang="tr-TR" smtClean="0"/>
              <a:t>Sort </a:t>
            </a:r>
            <a:r>
              <a:rPr lang="tr-TR"/>
              <a:t>elements in range (function </a:t>
            </a:r>
            <a:r>
              <a:rPr lang="tr-TR" smtClean="0"/>
              <a:t>template)</a:t>
            </a:r>
            <a:endParaRPr lang="tr-TR" b="1" smtClean="0"/>
          </a:p>
          <a:p>
            <a:pPr lvl="1">
              <a:buFont typeface="Wingdings" pitchFamily="2" charset="2"/>
              <a:buChar char="Ø"/>
            </a:pPr>
            <a:r>
              <a:rPr lang="tr-TR" b="1" smtClean="0">
                <a:hlinkClick r:id="rId9"/>
              </a:rPr>
              <a:t>Merge</a:t>
            </a:r>
            <a:r>
              <a:rPr lang="tr-TR" b="1" smtClean="0"/>
              <a:t>		</a:t>
            </a:r>
            <a:r>
              <a:rPr lang="tr-TR" smtClean="0"/>
              <a:t>Merge </a:t>
            </a:r>
            <a:r>
              <a:rPr lang="tr-TR"/>
              <a:t>sorted ranges (function </a:t>
            </a:r>
            <a:r>
              <a:rPr lang="tr-TR" smtClean="0"/>
              <a:t>template)</a:t>
            </a:r>
            <a:endParaRPr lang="tr-TR" b="1" dirty="0" smtClean="0"/>
          </a:p>
          <a:p>
            <a:pPr lvl="1">
              <a:buFont typeface="Wingdings" pitchFamily="2" charset="2"/>
              <a:buChar char="Ø"/>
            </a:pPr>
            <a:r>
              <a:rPr lang="en-US" b="1" dirty="0" smtClean="0">
                <a:hlinkClick r:id="rId10"/>
              </a:rPr>
              <a:t>Min</a:t>
            </a:r>
            <a:r>
              <a:rPr lang="tr-TR" b="1" smtClean="0"/>
              <a:t>		</a:t>
            </a:r>
            <a:r>
              <a:rPr lang="en-US" dirty="0" smtClean="0"/>
              <a:t>Return </a:t>
            </a:r>
            <a:r>
              <a:rPr lang="en-US" dirty="0"/>
              <a:t>the lesser of two arguments (function template </a:t>
            </a:r>
            <a:r>
              <a:rPr lang="en-US" dirty="0" smtClean="0"/>
              <a:t>)</a:t>
            </a:r>
            <a:endParaRPr lang="tr-TR" smtClean="0"/>
          </a:p>
          <a:p>
            <a:pPr lvl="1">
              <a:buFont typeface="Wingdings" pitchFamily="2" charset="2"/>
              <a:buChar char="Ø"/>
            </a:pPr>
            <a:r>
              <a:rPr lang="en-US" b="1" dirty="0" smtClean="0">
                <a:hlinkClick r:id="rId11"/>
              </a:rPr>
              <a:t>Max</a:t>
            </a:r>
            <a:r>
              <a:rPr lang="tr-TR" b="1" smtClean="0"/>
              <a:t>		</a:t>
            </a:r>
            <a:r>
              <a:rPr lang="en-US" dirty="0" smtClean="0"/>
              <a:t>Return </a:t>
            </a:r>
            <a:r>
              <a:rPr lang="en-US" dirty="0"/>
              <a:t>the greater of two </a:t>
            </a:r>
            <a:r>
              <a:rPr lang="en-US" dirty="0" smtClean="0"/>
              <a:t>arguments(function </a:t>
            </a:r>
            <a:r>
              <a:rPr lang="en-US" dirty="0"/>
              <a:t>template </a:t>
            </a:r>
            <a:r>
              <a:rPr lang="en-US" dirty="0" smtClean="0"/>
              <a:t>)</a:t>
            </a:r>
            <a:endParaRPr lang="tr-TR" smtClean="0"/>
          </a:p>
          <a:p>
            <a:pPr lvl="1">
              <a:buFont typeface="Wingdings" pitchFamily="2" charset="2"/>
              <a:buChar char="Ø"/>
            </a:pPr>
            <a:r>
              <a:rPr lang="en-US" b="1" dirty="0" err="1" smtClean="0">
                <a:hlinkClick r:id="rId12"/>
              </a:rPr>
              <a:t>min_element</a:t>
            </a:r>
            <a:r>
              <a:rPr lang="tr-TR" b="1" smtClean="0"/>
              <a:t>	</a:t>
            </a:r>
            <a:r>
              <a:rPr lang="en-US" dirty="0" smtClean="0"/>
              <a:t>Return </a:t>
            </a:r>
            <a:r>
              <a:rPr lang="en-US" dirty="0"/>
              <a:t>smallest element in range (function template</a:t>
            </a:r>
            <a:r>
              <a:rPr lang="en-US" dirty="0" smtClean="0"/>
              <a:t>)</a:t>
            </a:r>
            <a:endParaRPr lang="tr-TR" smtClean="0"/>
          </a:p>
          <a:p>
            <a:pPr lvl="1">
              <a:buFont typeface="Wingdings" pitchFamily="2" charset="2"/>
              <a:buChar char="Ø"/>
            </a:pPr>
            <a:r>
              <a:rPr lang="en-US" b="1" dirty="0" err="1" smtClean="0">
                <a:hlinkClick r:id="rId13"/>
              </a:rPr>
              <a:t>max_element</a:t>
            </a:r>
            <a:r>
              <a:rPr lang="tr-TR" b="1" smtClean="0"/>
              <a:t>	</a:t>
            </a:r>
            <a:r>
              <a:rPr lang="en-US" dirty="0" smtClean="0"/>
              <a:t>Return </a:t>
            </a:r>
            <a:r>
              <a:rPr lang="en-US" dirty="0"/>
              <a:t>largest element in range (function template )</a:t>
            </a:r>
            <a:endParaRPr lang="tr-TR" b="1" smtClean="0"/>
          </a:p>
        </p:txBody>
      </p:sp>
      <p:sp>
        <p:nvSpPr>
          <p:cNvPr id="4" name="Slayt Numarası Yer Tutucusu 3"/>
          <p:cNvSpPr>
            <a:spLocks noGrp="1"/>
          </p:cNvSpPr>
          <p:nvPr>
            <p:ph type="sldNum" sz="quarter" idx="12"/>
          </p:nvPr>
        </p:nvSpPr>
        <p:spPr/>
        <p:txBody>
          <a:bodyPr/>
          <a:lstStyle/>
          <a:p>
            <a:fld id="{D1E949B7-21B3-43A7-9B3A-74D017E7440B}" type="slidenum">
              <a:rPr lang="tr-TR" smtClean="0"/>
              <a:pPr/>
              <a:t>14</a:t>
            </a:fld>
            <a:endParaRPr lang="tr-TR"/>
          </a:p>
        </p:txBody>
      </p:sp>
    </p:spTree>
    <p:extLst>
      <p:ext uri="{BB962C8B-B14F-4D97-AF65-F5344CB8AC3E}">
        <p14:creationId xmlns:p14="http://schemas.microsoft.com/office/powerpoint/2010/main" val="11687580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b="1" smtClean="0"/>
              <a:t>Example 2</a:t>
            </a:r>
            <a:endParaRPr lang="tr-TR" b="1"/>
          </a:p>
        </p:txBody>
      </p:sp>
      <p:sp>
        <p:nvSpPr>
          <p:cNvPr id="3" name="İçerik Yer Tutucusu 2"/>
          <p:cNvSpPr>
            <a:spLocks noGrp="1"/>
          </p:cNvSpPr>
          <p:nvPr>
            <p:ph idx="1"/>
          </p:nvPr>
        </p:nvSpPr>
        <p:spPr/>
        <p:txBody>
          <a:bodyPr>
            <a:normAutofit fontScale="32500" lnSpcReduction="20000"/>
          </a:bodyPr>
          <a:lstStyle/>
          <a:p>
            <a:pPr marL="0" indent="0">
              <a:buNone/>
            </a:pPr>
            <a:r>
              <a:rPr lang="tr-TR"/>
              <a:t>// for_each example</a:t>
            </a:r>
          </a:p>
          <a:p>
            <a:pPr marL="0" indent="0">
              <a:buNone/>
            </a:pPr>
            <a:r>
              <a:rPr lang="tr-TR"/>
              <a:t>#include &lt;iostream&gt;</a:t>
            </a:r>
          </a:p>
          <a:p>
            <a:pPr marL="0" indent="0">
              <a:buNone/>
            </a:pPr>
            <a:r>
              <a:rPr lang="tr-TR"/>
              <a:t>#include &lt;algorithm&gt;</a:t>
            </a:r>
          </a:p>
          <a:p>
            <a:pPr marL="0" indent="0">
              <a:buNone/>
            </a:pPr>
            <a:r>
              <a:rPr lang="tr-TR"/>
              <a:t>#include &lt;vector&gt;</a:t>
            </a:r>
          </a:p>
          <a:p>
            <a:pPr marL="0" indent="0">
              <a:buNone/>
            </a:pPr>
            <a:r>
              <a:rPr lang="tr-TR"/>
              <a:t>using namespace std;</a:t>
            </a:r>
          </a:p>
          <a:p>
            <a:pPr marL="0" indent="0">
              <a:buNone/>
            </a:pPr>
            <a:endParaRPr lang="tr-TR"/>
          </a:p>
          <a:p>
            <a:pPr marL="0" indent="0">
              <a:buNone/>
            </a:pPr>
            <a:r>
              <a:rPr lang="tr-TR"/>
              <a:t>void myfunction (int i) {</a:t>
            </a:r>
          </a:p>
          <a:p>
            <a:pPr marL="0" indent="0">
              <a:buNone/>
            </a:pPr>
            <a:r>
              <a:rPr lang="tr-TR"/>
              <a:t>  cout &lt;&lt; " " &lt;&lt; i;</a:t>
            </a:r>
          </a:p>
          <a:p>
            <a:pPr marL="0" indent="0">
              <a:buNone/>
            </a:pPr>
            <a:r>
              <a:rPr lang="tr-TR"/>
              <a:t>}</a:t>
            </a:r>
          </a:p>
          <a:p>
            <a:pPr marL="0" indent="0">
              <a:buNone/>
            </a:pPr>
            <a:endParaRPr lang="tr-TR" smtClean="0"/>
          </a:p>
          <a:p>
            <a:pPr marL="0" indent="0">
              <a:buNone/>
            </a:pPr>
            <a:r>
              <a:rPr lang="tr-TR" smtClean="0"/>
              <a:t>struct </a:t>
            </a:r>
            <a:r>
              <a:rPr lang="tr-TR"/>
              <a:t>myclass {</a:t>
            </a:r>
          </a:p>
          <a:p>
            <a:pPr marL="0" indent="0">
              <a:buNone/>
            </a:pPr>
            <a:r>
              <a:rPr lang="tr-TR"/>
              <a:t>  void operator() (int i) {cout &lt;&lt; " " &lt;&lt; i;}</a:t>
            </a:r>
          </a:p>
          <a:p>
            <a:pPr marL="0" indent="0">
              <a:buNone/>
            </a:pPr>
            <a:r>
              <a:rPr lang="tr-TR"/>
              <a:t>} myobject;</a:t>
            </a:r>
          </a:p>
          <a:p>
            <a:pPr marL="0" indent="0">
              <a:buNone/>
            </a:pPr>
            <a:endParaRPr lang="tr-TR" smtClean="0"/>
          </a:p>
          <a:p>
            <a:pPr marL="0" indent="0">
              <a:buNone/>
            </a:pPr>
            <a:r>
              <a:rPr lang="tr-TR" smtClean="0"/>
              <a:t>int </a:t>
            </a:r>
            <a:r>
              <a:rPr lang="tr-TR"/>
              <a:t>main () {</a:t>
            </a:r>
          </a:p>
          <a:p>
            <a:pPr marL="0" indent="0">
              <a:buNone/>
            </a:pPr>
            <a:r>
              <a:rPr lang="tr-TR"/>
              <a:t>  vector&lt;int&gt; myvector;</a:t>
            </a:r>
          </a:p>
          <a:p>
            <a:pPr marL="0" indent="0">
              <a:buNone/>
            </a:pPr>
            <a:r>
              <a:rPr lang="tr-TR"/>
              <a:t>  </a:t>
            </a:r>
            <a:r>
              <a:rPr lang="tr-TR"/>
              <a:t>myvector.push_back(10</a:t>
            </a:r>
            <a:r>
              <a:rPr lang="tr-TR" smtClean="0"/>
              <a:t>);     </a:t>
            </a:r>
            <a:r>
              <a:rPr lang="tr-TR"/>
              <a:t>myvector.push_back(20</a:t>
            </a:r>
            <a:r>
              <a:rPr lang="tr-TR" smtClean="0"/>
              <a:t>);      myvector.push_back(30);	//push 10,20,30</a:t>
            </a:r>
            <a:endParaRPr lang="tr-TR"/>
          </a:p>
          <a:p>
            <a:pPr marL="0" indent="0">
              <a:buNone/>
            </a:pPr>
            <a:endParaRPr lang="tr-TR"/>
          </a:p>
          <a:p>
            <a:pPr marL="0" indent="0">
              <a:buNone/>
            </a:pPr>
            <a:r>
              <a:rPr lang="tr-TR"/>
              <a:t>  cout &lt;&lt; "myvector contains:";</a:t>
            </a:r>
          </a:p>
          <a:p>
            <a:pPr marL="0" indent="0">
              <a:buNone/>
            </a:pPr>
            <a:r>
              <a:rPr lang="tr-TR"/>
              <a:t>  for_each (myvector.begin(), myvector.end(), myfunction);</a:t>
            </a:r>
          </a:p>
          <a:p>
            <a:pPr marL="0" indent="0">
              <a:buNone/>
            </a:pPr>
            <a:endParaRPr lang="tr-TR"/>
          </a:p>
          <a:p>
            <a:pPr marL="0" indent="0">
              <a:buNone/>
            </a:pPr>
            <a:r>
              <a:rPr lang="tr-TR"/>
              <a:t>  // or:</a:t>
            </a:r>
          </a:p>
          <a:p>
            <a:pPr marL="0" indent="0">
              <a:buNone/>
            </a:pPr>
            <a:r>
              <a:rPr lang="tr-TR"/>
              <a:t>  cout &lt;&lt; "\nmyvector contains:";</a:t>
            </a:r>
          </a:p>
          <a:p>
            <a:pPr marL="0" indent="0">
              <a:buNone/>
            </a:pPr>
            <a:r>
              <a:rPr lang="tr-TR"/>
              <a:t>  for_each (myvector.begin(), myvector.end(), myobject);</a:t>
            </a:r>
          </a:p>
          <a:p>
            <a:pPr marL="0" indent="0">
              <a:buNone/>
            </a:pPr>
            <a:endParaRPr lang="tr-TR"/>
          </a:p>
          <a:p>
            <a:pPr marL="0" indent="0">
              <a:buNone/>
            </a:pPr>
            <a:r>
              <a:rPr lang="tr-TR"/>
              <a:t>  cout &lt;&lt; endl;</a:t>
            </a:r>
          </a:p>
          <a:p>
            <a:pPr marL="0" indent="0">
              <a:buNone/>
            </a:pPr>
            <a:endParaRPr lang="tr-TR"/>
          </a:p>
          <a:p>
            <a:pPr marL="0" indent="0">
              <a:buNone/>
            </a:pPr>
            <a:r>
              <a:rPr lang="tr-TR"/>
              <a:t>  return 0;</a:t>
            </a:r>
          </a:p>
          <a:p>
            <a:pPr marL="0" indent="0">
              <a:buNone/>
            </a:pPr>
            <a:r>
              <a:rPr lang="tr-TR"/>
              <a:t>}</a:t>
            </a:r>
          </a:p>
        </p:txBody>
      </p:sp>
      <p:sp>
        <p:nvSpPr>
          <p:cNvPr id="4" name="Slayt Numarası Yer Tutucusu 3"/>
          <p:cNvSpPr>
            <a:spLocks noGrp="1"/>
          </p:cNvSpPr>
          <p:nvPr>
            <p:ph type="sldNum" sz="quarter" idx="12"/>
          </p:nvPr>
        </p:nvSpPr>
        <p:spPr/>
        <p:txBody>
          <a:bodyPr/>
          <a:lstStyle/>
          <a:p>
            <a:fld id="{D1E949B7-21B3-43A7-9B3A-74D017E7440B}" type="slidenum">
              <a:rPr lang="tr-TR" smtClean="0"/>
              <a:pPr/>
              <a:t>15</a:t>
            </a:fld>
            <a:endParaRPr lang="tr-TR"/>
          </a:p>
        </p:txBody>
      </p:sp>
    </p:spTree>
    <p:extLst>
      <p:ext uri="{BB962C8B-B14F-4D97-AF65-F5344CB8AC3E}">
        <p14:creationId xmlns:p14="http://schemas.microsoft.com/office/powerpoint/2010/main" val="4143296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b="1" err="1" smtClean="0"/>
              <a:t>Week</a:t>
            </a:r>
            <a:r>
              <a:rPr lang="tr-TR" b="1" smtClean="0"/>
              <a:t> 3 – Lecture2</a:t>
            </a:r>
            <a:endParaRPr lang="tr-TR" b="1" dirty="0"/>
          </a:p>
        </p:txBody>
      </p:sp>
      <p:sp>
        <p:nvSpPr>
          <p:cNvPr id="3" name="İçerik Yer Tutucusu 2"/>
          <p:cNvSpPr>
            <a:spLocks noGrp="1"/>
          </p:cNvSpPr>
          <p:nvPr>
            <p:ph idx="1"/>
          </p:nvPr>
        </p:nvSpPr>
        <p:spPr/>
        <p:txBody>
          <a:bodyPr>
            <a:normAutofit fontScale="92500" lnSpcReduction="10000"/>
          </a:bodyPr>
          <a:lstStyle/>
          <a:p>
            <a:pPr marL="0" indent="0" algn="ctr">
              <a:buNone/>
            </a:pPr>
            <a:r>
              <a:rPr lang="tr-TR" b="1" dirty="0" err="1" smtClean="0"/>
              <a:t>Today</a:t>
            </a:r>
            <a:endParaRPr lang="tr-TR" b="1" dirty="0" smtClean="0"/>
          </a:p>
          <a:p>
            <a:pPr marL="0" indent="0">
              <a:buNone/>
            </a:pPr>
            <a:r>
              <a:rPr lang="tr-TR" dirty="0" err="1" smtClean="0"/>
              <a:t>We</a:t>
            </a:r>
            <a:r>
              <a:rPr lang="tr-TR" dirty="0" smtClean="0"/>
              <a:t> </a:t>
            </a:r>
            <a:r>
              <a:rPr lang="tr-TR" dirty="0" err="1" smtClean="0"/>
              <a:t>will</a:t>
            </a:r>
            <a:r>
              <a:rPr lang="tr-TR" dirty="0" smtClean="0"/>
              <a:t> </a:t>
            </a:r>
            <a:r>
              <a:rPr lang="tr-TR" err="1" smtClean="0"/>
              <a:t>cover</a:t>
            </a:r>
            <a:r>
              <a:rPr lang="tr-TR" smtClean="0"/>
              <a:t>;</a:t>
            </a:r>
          </a:p>
          <a:p>
            <a:pPr marL="0" indent="0">
              <a:buNone/>
            </a:pPr>
            <a:r>
              <a:rPr lang="tr-TR" sz="3800" b="1" smtClean="0"/>
              <a:t>Standard Template Library (cont.)</a:t>
            </a:r>
          </a:p>
          <a:p>
            <a:pPr lvl="1">
              <a:buFont typeface="Wingdings" pitchFamily="2" charset="2"/>
              <a:buChar char="Ø"/>
            </a:pPr>
            <a:r>
              <a:rPr lang="tr-TR" sz="3400" b="1" smtClean="0"/>
              <a:t>Associative Containers</a:t>
            </a:r>
          </a:p>
          <a:p>
            <a:pPr lvl="2">
              <a:buFont typeface="Wingdings" pitchFamily="2" charset="2"/>
              <a:buChar char="§"/>
            </a:pPr>
            <a:r>
              <a:rPr lang="tr-TR" sz="3000"/>
              <a:t>s</a:t>
            </a:r>
            <a:r>
              <a:rPr lang="tr-TR" sz="3000" smtClean="0"/>
              <a:t>et, multi-set</a:t>
            </a:r>
          </a:p>
          <a:p>
            <a:pPr lvl="2">
              <a:buFont typeface="Wingdings" pitchFamily="2" charset="2"/>
              <a:buChar char="§"/>
            </a:pPr>
            <a:r>
              <a:rPr lang="tr-TR" sz="3000" smtClean="0"/>
              <a:t>map, multi-map</a:t>
            </a:r>
          </a:p>
          <a:p>
            <a:pPr lvl="1">
              <a:buFont typeface="Wingdings" pitchFamily="2" charset="2"/>
              <a:buChar char="Ø"/>
            </a:pPr>
            <a:r>
              <a:rPr lang="tr-TR" sz="3400" b="1" smtClean="0"/>
              <a:t>Operations/Utilities</a:t>
            </a:r>
            <a:endParaRPr lang="tr-TR" sz="3400" b="1"/>
          </a:p>
          <a:p>
            <a:pPr lvl="2">
              <a:buFont typeface="Wingdings" pitchFamily="2" charset="2"/>
              <a:buChar char="§"/>
            </a:pPr>
            <a:r>
              <a:rPr lang="tr-TR" sz="3000" smtClean="0"/>
              <a:t>Iterator</a:t>
            </a:r>
          </a:p>
          <a:p>
            <a:pPr lvl="2">
              <a:buFont typeface="Wingdings" pitchFamily="2" charset="2"/>
              <a:buChar char="§"/>
            </a:pPr>
            <a:r>
              <a:rPr lang="tr-TR" sz="3000" smtClean="0"/>
              <a:t>Algorithm</a:t>
            </a:r>
          </a:p>
        </p:txBody>
      </p:sp>
      <p:sp>
        <p:nvSpPr>
          <p:cNvPr id="5" name="Slide Number Placeholder 4"/>
          <p:cNvSpPr>
            <a:spLocks noGrp="1"/>
          </p:cNvSpPr>
          <p:nvPr>
            <p:ph type="sldNum" sz="quarter" idx="12"/>
          </p:nvPr>
        </p:nvSpPr>
        <p:spPr/>
        <p:txBody>
          <a:bodyPr/>
          <a:lstStyle/>
          <a:p>
            <a:fld id="{D1E949B7-21B3-43A7-9B3A-74D017E7440B}" type="slidenum">
              <a:rPr lang="tr-TR" smtClean="0"/>
              <a:pPr/>
              <a:t>2</a:t>
            </a:fld>
            <a:endParaRPr lang="tr-TR"/>
          </a:p>
        </p:txBody>
      </p:sp>
    </p:spTree>
    <p:extLst>
      <p:ext uri="{BB962C8B-B14F-4D97-AF65-F5344CB8AC3E}">
        <p14:creationId xmlns:p14="http://schemas.microsoft.com/office/powerpoint/2010/main" val="1251121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normAutofit/>
          </a:bodyPr>
          <a:lstStyle/>
          <a:p>
            <a:pPr lvl="1" algn="ctr"/>
            <a:r>
              <a:rPr lang="tr-TR" sz="4400" b="1" smtClean="0"/>
              <a:t>Associative Containers</a:t>
            </a:r>
          </a:p>
        </p:txBody>
      </p:sp>
      <p:sp>
        <p:nvSpPr>
          <p:cNvPr id="78851" name="Content Placeholder 2"/>
          <p:cNvSpPr>
            <a:spLocks noGrp="1"/>
          </p:cNvSpPr>
          <p:nvPr>
            <p:ph idx="1"/>
          </p:nvPr>
        </p:nvSpPr>
        <p:spPr/>
        <p:txBody>
          <a:bodyPr/>
          <a:lstStyle/>
          <a:p>
            <a:pPr>
              <a:buFont typeface="Wingdings" pitchFamily="2" charset="2"/>
              <a:buChar char="§"/>
            </a:pPr>
            <a:endParaRPr lang="tr-TR" sz="3800" b="1" smtClean="0"/>
          </a:p>
          <a:p>
            <a:pPr>
              <a:buFont typeface="Wingdings" pitchFamily="2" charset="2"/>
              <a:buChar char="§"/>
            </a:pPr>
            <a:r>
              <a:rPr lang="tr-TR" sz="3800" b="1" smtClean="0"/>
              <a:t>set</a:t>
            </a:r>
            <a:r>
              <a:rPr lang="tr-TR" sz="3800" b="1"/>
              <a:t>, </a:t>
            </a:r>
            <a:r>
              <a:rPr lang="tr-TR" sz="3800" b="1" smtClean="0"/>
              <a:t>multi-set</a:t>
            </a:r>
          </a:p>
          <a:p>
            <a:pPr>
              <a:buFont typeface="Wingdings" pitchFamily="2" charset="2"/>
              <a:buChar char="§"/>
            </a:pPr>
            <a:endParaRPr lang="tr-TR" sz="3800" b="1"/>
          </a:p>
          <a:p>
            <a:pPr>
              <a:buFont typeface="Wingdings" pitchFamily="2" charset="2"/>
              <a:buChar char="§"/>
            </a:pPr>
            <a:r>
              <a:rPr lang="tr-TR" sz="3800" b="1"/>
              <a:t>map, multi-map</a:t>
            </a:r>
          </a:p>
          <a:p>
            <a:endParaRPr lang="tr-TR" b="1" smtClean="0"/>
          </a:p>
        </p:txBody>
      </p:sp>
      <p:sp>
        <p:nvSpPr>
          <p:cNvPr id="7885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CAB05A3-B286-4A8E-9C48-9DB01BFD0794}" type="slidenum">
              <a:rPr lang="en-US" sz="1400" smtClean="0"/>
              <a:pPr eaLnBrk="1" hangingPunct="1"/>
              <a:t>3</a:t>
            </a:fld>
            <a:endParaRPr lang="en-US" sz="1400" smtClean="0"/>
          </a:p>
        </p:txBody>
      </p:sp>
    </p:spTree>
    <p:extLst>
      <p:ext uri="{BB962C8B-B14F-4D97-AF65-F5344CB8AC3E}">
        <p14:creationId xmlns:p14="http://schemas.microsoft.com/office/powerpoint/2010/main" val="14498264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b="1"/>
              <a:t>s</a:t>
            </a:r>
            <a:r>
              <a:rPr lang="tr-TR" b="1" smtClean="0"/>
              <a:t>et</a:t>
            </a:r>
            <a:endParaRPr lang="tr-TR" b="1"/>
          </a:p>
        </p:txBody>
      </p:sp>
      <p:sp>
        <p:nvSpPr>
          <p:cNvPr id="3" name="İçerik Yer Tutucusu 2"/>
          <p:cNvSpPr>
            <a:spLocks noGrp="1"/>
          </p:cNvSpPr>
          <p:nvPr>
            <p:ph idx="1"/>
          </p:nvPr>
        </p:nvSpPr>
        <p:spPr/>
        <p:txBody>
          <a:bodyPr>
            <a:normAutofit fontScale="92500"/>
          </a:bodyPr>
          <a:lstStyle/>
          <a:p>
            <a:r>
              <a:rPr lang="en-US" sz="2400" dirty="0"/>
              <a:t>Unordered sets are containers that store unique elements in no particular order, and which allow for fast retrieval of individual elements </a:t>
            </a:r>
            <a:r>
              <a:rPr lang="en-US" sz="2400" dirty="0" smtClean="0"/>
              <a:t>based </a:t>
            </a:r>
            <a:r>
              <a:rPr lang="en-US" sz="2400" dirty="0"/>
              <a:t>on their value</a:t>
            </a:r>
            <a:r>
              <a:rPr lang="en-US" sz="2400" dirty="0" smtClean="0"/>
              <a:t>.</a:t>
            </a:r>
            <a:endParaRPr lang="tr-TR" sz="2400" smtClean="0"/>
          </a:p>
          <a:p>
            <a:pPr lvl="1">
              <a:buFont typeface="Wingdings" pitchFamily="2" charset="2"/>
              <a:buChar char="Ø"/>
            </a:pPr>
            <a:r>
              <a:rPr lang="en-US" sz="1800" b="1" dirty="0">
                <a:hlinkClick r:id="rId2"/>
              </a:rPr>
              <a:t>(constructor</a:t>
            </a:r>
            <a:r>
              <a:rPr lang="en-US" sz="1800" b="1" dirty="0" smtClean="0">
                <a:hlinkClick r:id="rId2"/>
              </a:rPr>
              <a:t>)</a:t>
            </a:r>
            <a:r>
              <a:rPr lang="tr-TR" sz="1800" b="1" smtClean="0"/>
              <a:t>	</a:t>
            </a:r>
            <a:r>
              <a:rPr lang="en-US" sz="1800" dirty="0" smtClean="0"/>
              <a:t>Construct </a:t>
            </a:r>
            <a:r>
              <a:rPr lang="en-US" sz="1800" dirty="0" err="1"/>
              <a:t>unordered_set</a:t>
            </a:r>
            <a:r>
              <a:rPr lang="en-US" sz="1800" dirty="0"/>
              <a:t> (public member function</a:t>
            </a:r>
            <a:r>
              <a:rPr lang="en-US" sz="1800" dirty="0" smtClean="0"/>
              <a:t>)</a:t>
            </a:r>
            <a:endParaRPr lang="tr-TR" sz="1800" smtClean="0"/>
          </a:p>
          <a:p>
            <a:pPr lvl="1">
              <a:buFont typeface="Wingdings" pitchFamily="2" charset="2"/>
              <a:buChar char="Ø"/>
            </a:pPr>
            <a:r>
              <a:rPr lang="en-US" sz="1800" b="1" dirty="0" smtClean="0">
                <a:hlinkClick r:id="rId3"/>
              </a:rPr>
              <a:t>(</a:t>
            </a:r>
            <a:r>
              <a:rPr lang="en-US" sz="1800" b="1" dirty="0">
                <a:hlinkClick r:id="rId3"/>
              </a:rPr>
              <a:t>destructor</a:t>
            </a:r>
            <a:r>
              <a:rPr lang="en-US" sz="1800" b="1" dirty="0" smtClean="0">
                <a:hlinkClick r:id="rId3"/>
              </a:rPr>
              <a:t>)</a:t>
            </a:r>
            <a:r>
              <a:rPr lang="tr-TR" sz="1800" b="1" smtClean="0"/>
              <a:t>		</a:t>
            </a:r>
            <a:r>
              <a:rPr lang="en-US" sz="1800" dirty="0" smtClean="0"/>
              <a:t>Destroy </a:t>
            </a:r>
            <a:r>
              <a:rPr lang="en-US" sz="1800" dirty="0"/>
              <a:t>unordered set (public member function</a:t>
            </a:r>
            <a:r>
              <a:rPr lang="en-US" sz="1800" dirty="0" smtClean="0"/>
              <a:t>)</a:t>
            </a:r>
            <a:endParaRPr lang="tr-TR" sz="1800" smtClean="0"/>
          </a:p>
          <a:p>
            <a:pPr lvl="1">
              <a:buFont typeface="Wingdings" pitchFamily="2" charset="2"/>
              <a:buChar char="Ø"/>
            </a:pPr>
            <a:r>
              <a:rPr lang="en-US" sz="1800" b="1" dirty="0" smtClean="0">
                <a:hlinkClick r:id="rId4"/>
              </a:rPr>
              <a:t>operator=</a:t>
            </a:r>
            <a:r>
              <a:rPr lang="tr-TR" sz="1800" b="1" smtClean="0"/>
              <a:t>		</a:t>
            </a:r>
            <a:r>
              <a:rPr lang="en-US" sz="1800" dirty="0" smtClean="0"/>
              <a:t>Assign </a:t>
            </a:r>
            <a:r>
              <a:rPr lang="en-US" sz="1800" dirty="0"/>
              <a:t>content (public member function) </a:t>
            </a:r>
            <a:endParaRPr lang="en-US" sz="1800" b="1" dirty="0"/>
          </a:p>
          <a:p>
            <a:pPr lvl="1">
              <a:buFont typeface="Wingdings" pitchFamily="2" charset="2"/>
              <a:buChar char="Ø"/>
            </a:pPr>
            <a:r>
              <a:rPr lang="tr-TR" sz="1800" b="1" dirty="0">
                <a:hlinkClick r:id="rId5"/>
              </a:rPr>
              <a:t>e</a:t>
            </a:r>
            <a:r>
              <a:rPr lang="en-US" sz="1800" b="1" dirty="0" err="1" smtClean="0">
                <a:hlinkClick r:id="rId5"/>
              </a:rPr>
              <a:t>mpty</a:t>
            </a:r>
            <a:r>
              <a:rPr lang="tr-TR" sz="1800" b="1" smtClean="0"/>
              <a:t>		</a:t>
            </a:r>
            <a:r>
              <a:rPr lang="en-US" sz="1800" dirty="0" smtClean="0"/>
              <a:t>Test </a:t>
            </a:r>
            <a:r>
              <a:rPr lang="en-US" sz="1800" dirty="0"/>
              <a:t>whether container is empty (public member function</a:t>
            </a:r>
            <a:r>
              <a:rPr lang="en-US" sz="1800" dirty="0" smtClean="0"/>
              <a:t>)</a:t>
            </a:r>
            <a:endParaRPr lang="tr-TR" sz="1800" smtClean="0"/>
          </a:p>
          <a:p>
            <a:pPr lvl="1">
              <a:buFont typeface="Wingdings" pitchFamily="2" charset="2"/>
              <a:buChar char="Ø"/>
            </a:pPr>
            <a:r>
              <a:rPr lang="tr-TR" sz="1800" b="1" dirty="0">
                <a:hlinkClick r:id="rId6"/>
              </a:rPr>
              <a:t>s</a:t>
            </a:r>
            <a:r>
              <a:rPr lang="en-US" sz="1800" b="1" dirty="0" err="1" smtClean="0">
                <a:hlinkClick r:id="rId6"/>
              </a:rPr>
              <a:t>ize</a:t>
            </a:r>
            <a:r>
              <a:rPr lang="tr-TR" sz="1800" b="1" smtClean="0"/>
              <a:t>		</a:t>
            </a:r>
            <a:r>
              <a:rPr lang="en-US" sz="1800" dirty="0" smtClean="0"/>
              <a:t>Return </a:t>
            </a:r>
            <a:r>
              <a:rPr lang="en-US" sz="1800" dirty="0"/>
              <a:t>container size (public member function</a:t>
            </a:r>
            <a:r>
              <a:rPr lang="en-US" sz="1800" dirty="0" smtClean="0"/>
              <a:t>)</a:t>
            </a:r>
            <a:endParaRPr lang="tr-TR" sz="1800" smtClean="0"/>
          </a:p>
          <a:p>
            <a:pPr lvl="1">
              <a:buFont typeface="Wingdings" pitchFamily="2" charset="2"/>
              <a:buChar char="Ø"/>
            </a:pPr>
            <a:r>
              <a:rPr lang="en-US" sz="1800" b="1" dirty="0" err="1" smtClean="0">
                <a:hlinkClick r:id="rId7"/>
              </a:rPr>
              <a:t>max_size</a:t>
            </a:r>
            <a:r>
              <a:rPr lang="tr-TR" sz="1800" b="1" smtClean="0"/>
              <a:t>		</a:t>
            </a:r>
            <a:r>
              <a:rPr lang="en-US" sz="1800" dirty="0" smtClean="0"/>
              <a:t>Return </a:t>
            </a:r>
            <a:r>
              <a:rPr lang="en-US" sz="1800" dirty="0"/>
              <a:t>maximum size (public member function) </a:t>
            </a:r>
            <a:endParaRPr lang="en-US" sz="1800" b="1" dirty="0"/>
          </a:p>
          <a:p>
            <a:pPr lvl="1">
              <a:buFont typeface="Wingdings" pitchFamily="2" charset="2"/>
              <a:buChar char="Ø"/>
            </a:pPr>
            <a:r>
              <a:rPr lang="tr-TR" sz="1800" b="1" dirty="0">
                <a:hlinkClick r:id="rId8"/>
              </a:rPr>
              <a:t>b</a:t>
            </a:r>
            <a:r>
              <a:rPr lang="en-US" sz="1800" b="1" dirty="0" err="1" smtClean="0">
                <a:hlinkClick r:id="rId8"/>
              </a:rPr>
              <a:t>egin</a:t>
            </a:r>
            <a:r>
              <a:rPr lang="tr-TR" sz="1800" b="1" smtClean="0"/>
              <a:t>		</a:t>
            </a:r>
            <a:r>
              <a:rPr lang="en-US" sz="1800" dirty="0" smtClean="0"/>
              <a:t>Return </a:t>
            </a:r>
            <a:r>
              <a:rPr lang="en-US" sz="1800" dirty="0"/>
              <a:t>iterator to beginning (public member type</a:t>
            </a:r>
            <a:r>
              <a:rPr lang="en-US" sz="1800" dirty="0" smtClean="0"/>
              <a:t>)</a:t>
            </a:r>
            <a:endParaRPr lang="tr-TR" sz="1800" smtClean="0"/>
          </a:p>
          <a:p>
            <a:pPr lvl="1">
              <a:buFont typeface="Wingdings" pitchFamily="2" charset="2"/>
              <a:buChar char="Ø"/>
            </a:pPr>
            <a:r>
              <a:rPr lang="tr-TR" sz="1800" b="1" dirty="0">
                <a:hlinkClick r:id="rId9"/>
              </a:rPr>
              <a:t>e</a:t>
            </a:r>
            <a:r>
              <a:rPr lang="en-US" sz="1800" b="1" dirty="0" err="1" smtClean="0">
                <a:hlinkClick r:id="rId9"/>
              </a:rPr>
              <a:t>nd</a:t>
            </a:r>
            <a:r>
              <a:rPr lang="tr-TR" sz="1800" b="1" smtClean="0"/>
              <a:t>		</a:t>
            </a:r>
            <a:r>
              <a:rPr lang="en-US" sz="1800" dirty="0" smtClean="0"/>
              <a:t>Return </a:t>
            </a:r>
            <a:r>
              <a:rPr lang="en-US" sz="1800" dirty="0"/>
              <a:t>iterator to end (public member type</a:t>
            </a:r>
            <a:r>
              <a:rPr lang="en-US" sz="1800" dirty="0" smtClean="0"/>
              <a:t>)</a:t>
            </a:r>
            <a:endParaRPr lang="tr-TR" sz="1800" smtClean="0"/>
          </a:p>
          <a:p>
            <a:pPr lvl="1">
              <a:buFont typeface="Wingdings" pitchFamily="2" charset="2"/>
              <a:buChar char="Ø"/>
            </a:pPr>
            <a:r>
              <a:rPr lang="tr-TR" sz="1800" b="1" dirty="0" err="1">
                <a:hlinkClick r:id="rId10"/>
              </a:rPr>
              <a:t>c</a:t>
            </a:r>
            <a:r>
              <a:rPr lang="en-US" sz="1800" b="1" dirty="0" smtClean="0">
                <a:hlinkClick r:id="rId10"/>
              </a:rPr>
              <a:t>begin</a:t>
            </a:r>
            <a:r>
              <a:rPr lang="tr-TR" sz="1800" b="1" smtClean="0"/>
              <a:t>		</a:t>
            </a:r>
            <a:r>
              <a:rPr lang="en-US" sz="1800" dirty="0" smtClean="0"/>
              <a:t>Return </a:t>
            </a:r>
            <a:r>
              <a:rPr lang="en-US" sz="1800" dirty="0" err="1"/>
              <a:t>const_iterator</a:t>
            </a:r>
            <a:r>
              <a:rPr lang="en-US" sz="1800" dirty="0"/>
              <a:t> to </a:t>
            </a:r>
            <a:r>
              <a:rPr lang="en-US" sz="1800" dirty="0" smtClean="0"/>
              <a:t>beginning(public </a:t>
            </a:r>
            <a:r>
              <a:rPr lang="en-US" sz="1800" dirty="0"/>
              <a:t>member </a:t>
            </a:r>
            <a:r>
              <a:rPr lang="en-US" sz="1800" dirty="0" smtClean="0"/>
              <a:t>function</a:t>
            </a:r>
            <a:r>
              <a:rPr lang="tr-TR" sz="1800" dirty="0"/>
              <a:t>)</a:t>
            </a:r>
            <a:endParaRPr lang="tr-TR" sz="1800" smtClean="0"/>
          </a:p>
          <a:p>
            <a:pPr lvl="1">
              <a:buFont typeface="Wingdings" pitchFamily="2" charset="2"/>
              <a:buChar char="Ø"/>
            </a:pPr>
            <a:r>
              <a:rPr lang="tr-TR" sz="1800" b="1" dirty="0" err="1">
                <a:hlinkClick r:id="rId11"/>
              </a:rPr>
              <a:t>c</a:t>
            </a:r>
            <a:r>
              <a:rPr lang="en-US" sz="1800" b="1" dirty="0" smtClean="0">
                <a:hlinkClick r:id="rId11"/>
              </a:rPr>
              <a:t>end</a:t>
            </a:r>
            <a:r>
              <a:rPr lang="tr-TR" sz="1800" b="1" smtClean="0"/>
              <a:t>		</a:t>
            </a:r>
            <a:r>
              <a:rPr lang="en-US" sz="1800" dirty="0" smtClean="0"/>
              <a:t>Return </a:t>
            </a:r>
            <a:r>
              <a:rPr lang="en-US" sz="1800" dirty="0" err="1"/>
              <a:t>const_iterator</a:t>
            </a:r>
            <a:r>
              <a:rPr lang="en-US" sz="1800" dirty="0"/>
              <a:t> to end (public member function)</a:t>
            </a:r>
            <a:endParaRPr lang="tr-TR" sz="1800"/>
          </a:p>
        </p:txBody>
      </p:sp>
      <p:sp>
        <p:nvSpPr>
          <p:cNvPr id="4" name="Slayt Numarası Yer Tutucusu 3"/>
          <p:cNvSpPr>
            <a:spLocks noGrp="1"/>
          </p:cNvSpPr>
          <p:nvPr>
            <p:ph type="sldNum" sz="quarter" idx="12"/>
          </p:nvPr>
        </p:nvSpPr>
        <p:spPr/>
        <p:txBody>
          <a:bodyPr/>
          <a:lstStyle/>
          <a:p>
            <a:fld id="{D1E949B7-21B3-43A7-9B3A-74D017E7440B}" type="slidenum">
              <a:rPr lang="tr-TR" smtClean="0"/>
              <a:pPr/>
              <a:t>4</a:t>
            </a:fld>
            <a:endParaRPr lang="tr-TR"/>
          </a:p>
        </p:txBody>
      </p:sp>
    </p:spTree>
    <p:extLst>
      <p:ext uri="{BB962C8B-B14F-4D97-AF65-F5344CB8AC3E}">
        <p14:creationId xmlns:p14="http://schemas.microsoft.com/office/powerpoint/2010/main" val="2681023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b="1"/>
              <a:t>m</a:t>
            </a:r>
            <a:r>
              <a:rPr lang="tr-TR" b="1" smtClean="0"/>
              <a:t>ulti-set</a:t>
            </a:r>
            <a:endParaRPr lang="tr-TR" b="1"/>
          </a:p>
        </p:txBody>
      </p:sp>
      <p:sp>
        <p:nvSpPr>
          <p:cNvPr id="3" name="İçerik Yer Tutucusu 2"/>
          <p:cNvSpPr>
            <a:spLocks noGrp="1"/>
          </p:cNvSpPr>
          <p:nvPr>
            <p:ph idx="1"/>
          </p:nvPr>
        </p:nvSpPr>
        <p:spPr/>
        <p:txBody>
          <a:bodyPr>
            <a:normAutofit fontScale="85000" lnSpcReduction="10000"/>
          </a:bodyPr>
          <a:lstStyle/>
          <a:p>
            <a:r>
              <a:rPr lang="en-US" sz="2400" dirty="0"/>
              <a:t>Unordered </a:t>
            </a:r>
            <a:r>
              <a:rPr lang="en-US" sz="2400" dirty="0" err="1"/>
              <a:t>multisets</a:t>
            </a:r>
            <a:r>
              <a:rPr lang="en-US" sz="2400" dirty="0"/>
              <a:t> are containers that store elements in no particular order, allowing fast retrieval of individual elements based on their value, much like </a:t>
            </a:r>
            <a:r>
              <a:rPr lang="en-US" sz="2400" dirty="0" err="1">
                <a:hlinkClick r:id="rId2"/>
              </a:rPr>
              <a:t>unordered_set</a:t>
            </a:r>
            <a:r>
              <a:rPr lang="en-US" sz="2400" dirty="0"/>
              <a:t> containers, but allowing different elements to have equivalent values</a:t>
            </a:r>
            <a:r>
              <a:rPr lang="en-US" sz="2400" dirty="0" smtClean="0"/>
              <a:t>.</a:t>
            </a:r>
            <a:endParaRPr lang="tr-TR" sz="2400" smtClean="0"/>
          </a:p>
          <a:p>
            <a:pPr lvl="1">
              <a:buFont typeface="Wingdings" pitchFamily="2" charset="2"/>
              <a:buChar char="Ø"/>
            </a:pPr>
            <a:r>
              <a:rPr lang="en-US" sz="2000" b="1" dirty="0">
                <a:hlinkClick r:id="rId3"/>
              </a:rPr>
              <a:t>(constructor</a:t>
            </a:r>
            <a:r>
              <a:rPr lang="en-US" sz="2000" b="1" dirty="0" smtClean="0">
                <a:hlinkClick r:id="rId3"/>
              </a:rPr>
              <a:t>)</a:t>
            </a:r>
            <a:r>
              <a:rPr lang="tr-TR" sz="2000" b="1" smtClean="0"/>
              <a:t>	</a:t>
            </a:r>
            <a:r>
              <a:rPr lang="en-US" sz="2000" dirty="0" smtClean="0"/>
              <a:t>Construct </a:t>
            </a:r>
            <a:r>
              <a:rPr lang="en-US" sz="2000" dirty="0" err="1"/>
              <a:t>unordered_multiset</a:t>
            </a:r>
            <a:r>
              <a:rPr lang="en-US" sz="2000" dirty="0"/>
              <a:t> (public member function</a:t>
            </a:r>
            <a:r>
              <a:rPr lang="en-US" sz="2000" dirty="0" smtClean="0"/>
              <a:t>)</a:t>
            </a:r>
            <a:endParaRPr lang="tr-TR" sz="2000" smtClean="0"/>
          </a:p>
          <a:p>
            <a:pPr lvl="1">
              <a:buFont typeface="Wingdings" pitchFamily="2" charset="2"/>
              <a:buChar char="Ø"/>
            </a:pPr>
            <a:r>
              <a:rPr lang="en-US" sz="2000" b="1" dirty="0" smtClean="0">
                <a:hlinkClick r:id="rId4"/>
              </a:rPr>
              <a:t>(</a:t>
            </a:r>
            <a:r>
              <a:rPr lang="en-US" sz="2000" b="1" dirty="0">
                <a:hlinkClick r:id="rId4"/>
              </a:rPr>
              <a:t>destructor</a:t>
            </a:r>
            <a:r>
              <a:rPr lang="en-US" sz="2000" b="1" dirty="0" smtClean="0">
                <a:hlinkClick r:id="rId4"/>
              </a:rPr>
              <a:t>)</a:t>
            </a:r>
            <a:r>
              <a:rPr lang="tr-TR" sz="2000" b="1" smtClean="0"/>
              <a:t>		</a:t>
            </a:r>
            <a:r>
              <a:rPr lang="en-US" sz="2000" dirty="0" smtClean="0"/>
              <a:t>Destroy </a:t>
            </a:r>
            <a:r>
              <a:rPr lang="en-US" sz="2000" dirty="0"/>
              <a:t>unordered </a:t>
            </a:r>
            <a:r>
              <a:rPr lang="en-US" sz="2000" dirty="0" err="1"/>
              <a:t>multiset</a:t>
            </a:r>
            <a:r>
              <a:rPr lang="en-US" sz="2000" dirty="0"/>
              <a:t> (public member function</a:t>
            </a:r>
            <a:r>
              <a:rPr lang="en-US" sz="2000" dirty="0" smtClean="0"/>
              <a:t>)</a:t>
            </a:r>
            <a:endParaRPr lang="tr-TR" sz="2000" smtClean="0"/>
          </a:p>
          <a:p>
            <a:pPr lvl="1">
              <a:buFont typeface="Wingdings" pitchFamily="2" charset="2"/>
              <a:buChar char="Ø"/>
            </a:pPr>
            <a:r>
              <a:rPr lang="en-US" sz="2000" b="1" dirty="0" smtClean="0">
                <a:hlinkClick r:id="rId5"/>
              </a:rPr>
              <a:t>operator=</a:t>
            </a:r>
            <a:r>
              <a:rPr lang="tr-TR" sz="2000" b="1" smtClean="0"/>
              <a:t>		</a:t>
            </a:r>
            <a:r>
              <a:rPr lang="en-US" sz="2000" dirty="0" smtClean="0"/>
              <a:t>Assign </a:t>
            </a:r>
            <a:r>
              <a:rPr lang="en-US" sz="2000" dirty="0"/>
              <a:t>content (public member </a:t>
            </a:r>
            <a:r>
              <a:rPr lang="en-US" sz="2000" dirty="0" smtClean="0"/>
              <a:t>function)</a:t>
            </a:r>
            <a:endParaRPr lang="tr-TR" sz="2000" smtClean="0"/>
          </a:p>
          <a:p>
            <a:pPr lvl="1">
              <a:buFont typeface="Wingdings" pitchFamily="2" charset="2"/>
              <a:buChar char="Ø"/>
            </a:pPr>
            <a:r>
              <a:rPr lang="en-US" sz="2000" b="1" dirty="0" smtClean="0">
                <a:hlinkClick r:id="rId6"/>
              </a:rPr>
              <a:t>empty</a:t>
            </a:r>
            <a:r>
              <a:rPr lang="tr-TR" sz="2000" b="1" smtClean="0"/>
              <a:t>		</a:t>
            </a:r>
            <a:r>
              <a:rPr lang="en-US" sz="2000" dirty="0" smtClean="0"/>
              <a:t>Test </a:t>
            </a:r>
            <a:r>
              <a:rPr lang="en-US" sz="2000" dirty="0"/>
              <a:t>whether container is empty (public member function</a:t>
            </a:r>
            <a:r>
              <a:rPr lang="en-US" sz="2000" dirty="0" smtClean="0"/>
              <a:t>)</a:t>
            </a:r>
            <a:endParaRPr lang="tr-TR" sz="2000" smtClean="0"/>
          </a:p>
          <a:p>
            <a:pPr lvl="1">
              <a:buFont typeface="Wingdings" pitchFamily="2" charset="2"/>
              <a:buChar char="Ø"/>
            </a:pPr>
            <a:r>
              <a:rPr lang="tr-TR" sz="2000" b="1" dirty="0">
                <a:hlinkClick r:id="rId7"/>
              </a:rPr>
              <a:t>s</a:t>
            </a:r>
            <a:r>
              <a:rPr lang="en-US" sz="2000" b="1" dirty="0" err="1" smtClean="0">
                <a:hlinkClick r:id="rId7"/>
              </a:rPr>
              <a:t>ize</a:t>
            </a:r>
            <a:r>
              <a:rPr lang="tr-TR" sz="2000" b="1" smtClean="0"/>
              <a:t>		</a:t>
            </a:r>
            <a:r>
              <a:rPr lang="en-US" sz="2000" dirty="0" smtClean="0"/>
              <a:t>Return </a:t>
            </a:r>
            <a:r>
              <a:rPr lang="en-US" sz="2000" dirty="0"/>
              <a:t>container size (public member function</a:t>
            </a:r>
            <a:r>
              <a:rPr lang="en-US" sz="2000" dirty="0" smtClean="0"/>
              <a:t>)</a:t>
            </a:r>
            <a:endParaRPr lang="tr-TR" sz="2000" smtClean="0"/>
          </a:p>
          <a:p>
            <a:pPr lvl="1">
              <a:buFont typeface="Wingdings" pitchFamily="2" charset="2"/>
              <a:buChar char="Ø"/>
            </a:pPr>
            <a:r>
              <a:rPr lang="en-US" sz="2000" b="1" dirty="0" err="1" smtClean="0">
                <a:hlinkClick r:id="rId8"/>
              </a:rPr>
              <a:t>max_size</a:t>
            </a:r>
            <a:r>
              <a:rPr lang="tr-TR" sz="2000" b="1" smtClean="0"/>
              <a:t>		</a:t>
            </a:r>
            <a:r>
              <a:rPr lang="en-US" sz="2000" dirty="0" smtClean="0"/>
              <a:t>Return </a:t>
            </a:r>
            <a:r>
              <a:rPr lang="en-US" sz="2000" dirty="0"/>
              <a:t>maximum size (public member function) </a:t>
            </a:r>
            <a:endParaRPr lang="en-US" sz="2000" b="1" dirty="0"/>
          </a:p>
          <a:p>
            <a:pPr lvl="1">
              <a:buFont typeface="Wingdings" pitchFamily="2" charset="2"/>
              <a:buChar char="Ø"/>
            </a:pPr>
            <a:r>
              <a:rPr lang="tr-TR" sz="2000" b="1" dirty="0">
                <a:hlinkClick r:id="rId9"/>
              </a:rPr>
              <a:t>b</a:t>
            </a:r>
            <a:r>
              <a:rPr lang="en-US" sz="2000" b="1" dirty="0" err="1" smtClean="0">
                <a:hlinkClick r:id="rId9"/>
              </a:rPr>
              <a:t>egin</a:t>
            </a:r>
            <a:r>
              <a:rPr lang="tr-TR" sz="2000" b="1" smtClean="0"/>
              <a:t>		</a:t>
            </a:r>
            <a:r>
              <a:rPr lang="en-US" sz="2000" dirty="0" smtClean="0"/>
              <a:t>Return </a:t>
            </a:r>
            <a:r>
              <a:rPr lang="en-US" sz="2000" dirty="0"/>
              <a:t>iterator to beginning (public member type</a:t>
            </a:r>
            <a:r>
              <a:rPr lang="en-US" sz="2000" dirty="0" smtClean="0"/>
              <a:t>)</a:t>
            </a:r>
            <a:endParaRPr lang="tr-TR" sz="2000" smtClean="0"/>
          </a:p>
          <a:p>
            <a:pPr lvl="1">
              <a:buFont typeface="Wingdings" pitchFamily="2" charset="2"/>
              <a:buChar char="Ø"/>
            </a:pPr>
            <a:r>
              <a:rPr lang="tr-TR" sz="2000" b="1" dirty="0">
                <a:hlinkClick r:id="rId10"/>
              </a:rPr>
              <a:t>e</a:t>
            </a:r>
            <a:r>
              <a:rPr lang="en-US" sz="2000" b="1" dirty="0" err="1" smtClean="0">
                <a:hlinkClick r:id="rId10"/>
              </a:rPr>
              <a:t>nd</a:t>
            </a:r>
            <a:r>
              <a:rPr lang="tr-TR" sz="2000" b="1" smtClean="0"/>
              <a:t>		</a:t>
            </a:r>
            <a:r>
              <a:rPr lang="en-US" sz="2000" dirty="0" smtClean="0"/>
              <a:t>Return </a:t>
            </a:r>
            <a:r>
              <a:rPr lang="en-US" sz="2000" dirty="0"/>
              <a:t>iterator to end (public member type</a:t>
            </a:r>
            <a:r>
              <a:rPr lang="en-US" sz="2000" dirty="0" smtClean="0"/>
              <a:t>)</a:t>
            </a:r>
            <a:endParaRPr lang="tr-TR" sz="2000" smtClean="0"/>
          </a:p>
          <a:p>
            <a:pPr lvl="1">
              <a:buFont typeface="Wingdings" pitchFamily="2" charset="2"/>
              <a:buChar char="Ø"/>
            </a:pPr>
            <a:r>
              <a:rPr lang="tr-TR" sz="2000" b="1" dirty="0" err="1">
                <a:hlinkClick r:id="rId11"/>
              </a:rPr>
              <a:t>c</a:t>
            </a:r>
            <a:r>
              <a:rPr lang="en-US" sz="2000" b="1" dirty="0" smtClean="0">
                <a:hlinkClick r:id="rId11"/>
              </a:rPr>
              <a:t>begin</a:t>
            </a:r>
            <a:r>
              <a:rPr lang="tr-TR" sz="2000" b="1" smtClean="0"/>
              <a:t>		</a:t>
            </a:r>
            <a:r>
              <a:rPr lang="en-US" sz="2000" dirty="0" smtClean="0"/>
              <a:t>Return </a:t>
            </a:r>
            <a:r>
              <a:rPr lang="en-US" sz="2000" dirty="0" err="1"/>
              <a:t>const_iterator</a:t>
            </a:r>
            <a:r>
              <a:rPr lang="en-US" sz="2000" dirty="0"/>
              <a:t> to beginning (public member type</a:t>
            </a:r>
            <a:r>
              <a:rPr lang="en-US" sz="2000" dirty="0" smtClean="0"/>
              <a:t>)</a:t>
            </a:r>
            <a:endParaRPr lang="tr-TR" sz="2000" smtClean="0"/>
          </a:p>
          <a:p>
            <a:pPr lvl="1">
              <a:buFont typeface="Wingdings" pitchFamily="2" charset="2"/>
              <a:buChar char="Ø"/>
            </a:pPr>
            <a:r>
              <a:rPr lang="tr-TR" sz="2000" b="1" dirty="0" err="1">
                <a:hlinkClick r:id="rId12"/>
              </a:rPr>
              <a:t>c</a:t>
            </a:r>
            <a:r>
              <a:rPr lang="en-US" sz="2000" b="1" dirty="0" smtClean="0">
                <a:hlinkClick r:id="rId12"/>
              </a:rPr>
              <a:t>end</a:t>
            </a:r>
            <a:r>
              <a:rPr lang="tr-TR" sz="2000" b="1" smtClean="0"/>
              <a:t>		</a:t>
            </a:r>
            <a:r>
              <a:rPr lang="en-US" sz="2000" dirty="0" smtClean="0"/>
              <a:t>Return </a:t>
            </a:r>
            <a:r>
              <a:rPr lang="en-US" sz="2000" dirty="0" err="1"/>
              <a:t>const_iterator</a:t>
            </a:r>
            <a:r>
              <a:rPr lang="en-US" sz="2000" dirty="0"/>
              <a:t> to end (public member type)</a:t>
            </a:r>
            <a:endParaRPr lang="tr-TR" sz="2000"/>
          </a:p>
        </p:txBody>
      </p:sp>
      <p:sp>
        <p:nvSpPr>
          <p:cNvPr id="4" name="Slayt Numarası Yer Tutucusu 3"/>
          <p:cNvSpPr>
            <a:spLocks noGrp="1"/>
          </p:cNvSpPr>
          <p:nvPr>
            <p:ph type="sldNum" sz="quarter" idx="12"/>
          </p:nvPr>
        </p:nvSpPr>
        <p:spPr/>
        <p:txBody>
          <a:bodyPr/>
          <a:lstStyle/>
          <a:p>
            <a:fld id="{D1E949B7-21B3-43A7-9B3A-74D017E7440B}" type="slidenum">
              <a:rPr lang="tr-TR" smtClean="0"/>
              <a:pPr/>
              <a:t>5</a:t>
            </a:fld>
            <a:endParaRPr lang="tr-TR"/>
          </a:p>
        </p:txBody>
      </p:sp>
    </p:spTree>
    <p:extLst>
      <p:ext uri="{BB962C8B-B14F-4D97-AF65-F5344CB8AC3E}">
        <p14:creationId xmlns:p14="http://schemas.microsoft.com/office/powerpoint/2010/main" val="42766439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b="1" smtClean="0"/>
              <a:t>map</a:t>
            </a:r>
            <a:endParaRPr lang="tr-TR" b="1"/>
          </a:p>
        </p:txBody>
      </p:sp>
      <p:sp>
        <p:nvSpPr>
          <p:cNvPr id="3" name="İçerik Yer Tutucusu 2"/>
          <p:cNvSpPr>
            <a:spLocks noGrp="1"/>
          </p:cNvSpPr>
          <p:nvPr>
            <p:ph idx="1"/>
          </p:nvPr>
        </p:nvSpPr>
        <p:spPr/>
        <p:txBody>
          <a:bodyPr>
            <a:normAutofit fontScale="92500" lnSpcReduction="10000"/>
          </a:bodyPr>
          <a:lstStyle/>
          <a:p>
            <a:r>
              <a:rPr lang="en-US" sz="2400" dirty="0"/>
              <a:t>Unordered maps are associative containers that store elements formed by the combination of a </a:t>
            </a:r>
            <a:r>
              <a:rPr lang="en-US" sz="2400" i="1" dirty="0"/>
              <a:t>key value</a:t>
            </a:r>
            <a:r>
              <a:rPr lang="en-US" sz="2400" dirty="0"/>
              <a:t> and a </a:t>
            </a:r>
            <a:r>
              <a:rPr lang="en-US" sz="2400" i="1" dirty="0"/>
              <a:t>mapped value</a:t>
            </a:r>
            <a:r>
              <a:rPr lang="en-US" sz="2400" dirty="0"/>
              <a:t>, and which allows for fast retrieval of individual elements based on their keys</a:t>
            </a:r>
            <a:r>
              <a:rPr lang="en-US" sz="2400" dirty="0" smtClean="0"/>
              <a:t>.</a:t>
            </a:r>
            <a:endParaRPr lang="tr-TR" sz="2400" smtClean="0"/>
          </a:p>
          <a:p>
            <a:pPr lvl="1">
              <a:buFont typeface="Wingdings" pitchFamily="2" charset="2"/>
              <a:buChar char="Ø"/>
            </a:pPr>
            <a:r>
              <a:rPr lang="en-US" sz="2000" b="1" dirty="0">
                <a:hlinkClick r:id="rId2"/>
              </a:rPr>
              <a:t>(constructor)</a:t>
            </a:r>
            <a:r>
              <a:rPr lang="en-US" sz="2000" dirty="0"/>
              <a:t>Construct </a:t>
            </a:r>
            <a:r>
              <a:rPr lang="en-US" sz="2000" dirty="0" err="1"/>
              <a:t>unordered_map</a:t>
            </a:r>
            <a:r>
              <a:rPr lang="en-US" sz="2000" dirty="0"/>
              <a:t> (public member function</a:t>
            </a:r>
            <a:r>
              <a:rPr lang="en-US" sz="2000" dirty="0" smtClean="0"/>
              <a:t>)</a:t>
            </a:r>
            <a:endParaRPr lang="tr-TR" sz="2000" smtClean="0"/>
          </a:p>
          <a:p>
            <a:pPr lvl="1">
              <a:buFont typeface="Wingdings" pitchFamily="2" charset="2"/>
              <a:buChar char="Ø"/>
            </a:pPr>
            <a:r>
              <a:rPr lang="en-US" sz="2000" b="1" dirty="0" smtClean="0">
                <a:hlinkClick r:id="rId3"/>
              </a:rPr>
              <a:t>(</a:t>
            </a:r>
            <a:r>
              <a:rPr lang="en-US" sz="2000" b="1" dirty="0">
                <a:hlinkClick r:id="rId3"/>
              </a:rPr>
              <a:t>destructor)</a:t>
            </a:r>
            <a:r>
              <a:rPr lang="en-US" sz="2000" dirty="0"/>
              <a:t>Destroy unordered map (public member function</a:t>
            </a:r>
            <a:r>
              <a:rPr lang="en-US" sz="2000" dirty="0" smtClean="0"/>
              <a:t>)</a:t>
            </a:r>
            <a:endParaRPr lang="tr-TR" sz="2000" smtClean="0"/>
          </a:p>
          <a:p>
            <a:pPr lvl="1">
              <a:buFont typeface="Wingdings" pitchFamily="2" charset="2"/>
              <a:buChar char="Ø"/>
            </a:pPr>
            <a:r>
              <a:rPr lang="en-US" sz="2000" b="1" dirty="0" smtClean="0">
                <a:hlinkClick r:id="rId4"/>
              </a:rPr>
              <a:t>operator=</a:t>
            </a:r>
            <a:r>
              <a:rPr lang="en-US" sz="2000" dirty="0" smtClean="0"/>
              <a:t>Assign </a:t>
            </a:r>
            <a:r>
              <a:rPr lang="en-US" sz="2000" dirty="0"/>
              <a:t>content (public member function) </a:t>
            </a:r>
            <a:endParaRPr lang="tr-TR" sz="2000" dirty="0"/>
          </a:p>
          <a:p>
            <a:pPr lvl="1">
              <a:buFont typeface="Wingdings" pitchFamily="2" charset="2"/>
              <a:buChar char="Ø"/>
            </a:pPr>
            <a:r>
              <a:rPr lang="en-US" sz="2000" b="1" dirty="0" err="1" smtClean="0">
                <a:hlinkClick r:id="rId5"/>
              </a:rPr>
              <a:t>empty</a:t>
            </a:r>
            <a:r>
              <a:rPr lang="en-US" sz="2000" dirty="0" err="1" smtClean="0"/>
              <a:t>Test</a:t>
            </a:r>
            <a:r>
              <a:rPr lang="en-US" sz="2000" dirty="0" smtClean="0"/>
              <a:t> </a:t>
            </a:r>
            <a:r>
              <a:rPr lang="en-US" sz="2000" dirty="0"/>
              <a:t>whether container is empty (public member function</a:t>
            </a:r>
            <a:r>
              <a:rPr lang="en-US" sz="2000" dirty="0" smtClean="0"/>
              <a:t>)</a:t>
            </a:r>
            <a:endParaRPr lang="tr-TR" sz="2000" smtClean="0"/>
          </a:p>
          <a:p>
            <a:pPr lvl="1">
              <a:buFont typeface="Wingdings" pitchFamily="2" charset="2"/>
              <a:buChar char="Ø"/>
            </a:pPr>
            <a:r>
              <a:rPr lang="en-US" sz="2000" b="1" dirty="0" err="1" smtClean="0">
                <a:hlinkClick r:id="rId6"/>
              </a:rPr>
              <a:t>size</a:t>
            </a:r>
            <a:r>
              <a:rPr lang="en-US" sz="2000" dirty="0" err="1" smtClean="0"/>
              <a:t>Return</a:t>
            </a:r>
            <a:r>
              <a:rPr lang="en-US" sz="2000" dirty="0" smtClean="0"/>
              <a:t> </a:t>
            </a:r>
            <a:r>
              <a:rPr lang="en-US" sz="2000" dirty="0"/>
              <a:t>container size (public member function</a:t>
            </a:r>
            <a:r>
              <a:rPr lang="en-US" sz="2000" dirty="0" smtClean="0"/>
              <a:t>)</a:t>
            </a:r>
            <a:endParaRPr lang="tr-TR" sz="2000" smtClean="0"/>
          </a:p>
          <a:p>
            <a:pPr lvl="1">
              <a:buFont typeface="Wingdings" pitchFamily="2" charset="2"/>
              <a:buChar char="Ø"/>
            </a:pPr>
            <a:r>
              <a:rPr lang="en-US" sz="2000" b="1" dirty="0" err="1" smtClean="0">
                <a:hlinkClick r:id="rId7"/>
              </a:rPr>
              <a:t>max_size</a:t>
            </a:r>
            <a:r>
              <a:rPr lang="en-US" sz="2000" dirty="0" err="1" smtClean="0"/>
              <a:t>Return</a:t>
            </a:r>
            <a:r>
              <a:rPr lang="en-US" sz="2000" dirty="0" smtClean="0"/>
              <a:t> </a:t>
            </a:r>
            <a:r>
              <a:rPr lang="en-US" sz="2000" dirty="0"/>
              <a:t>maximum size (public member function) </a:t>
            </a:r>
            <a:endParaRPr lang="en-US" sz="2000" b="1" dirty="0"/>
          </a:p>
          <a:p>
            <a:pPr lvl="1">
              <a:buFont typeface="Wingdings" pitchFamily="2" charset="2"/>
              <a:buChar char="Ø"/>
            </a:pPr>
            <a:r>
              <a:rPr lang="en-US" sz="2000" b="1" dirty="0" err="1">
                <a:hlinkClick r:id="rId8"/>
              </a:rPr>
              <a:t>begin</a:t>
            </a:r>
            <a:r>
              <a:rPr lang="en-US" sz="2000" dirty="0" err="1"/>
              <a:t>Return</a:t>
            </a:r>
            <a:r>
              <a:rPr lang="en-US" sz="2000" dirty="0"/>
              <a:t> iterator to beginning (public member function</a:t>
            </a:r>
            <a:r>
              <a:rPr lang="en-US" sz="2000" dirty="0" smtClean="0"/>
              <a:t>)</a:t>
            </a:r>
            <a:endParaRPr lang="tr-TR" sz="2000" smtClean="0"/>
          </a:p>
          <a:p>
            <a:pPr lvl="1">
              <a:buFont typeface="Wingdings" pitchFamily="2" charset="2"/>
              <a:buChar char="Ø"/>
            </a:pPr>
            <a:r>
              <a:rPr lang="en-US" sz="2000" b="1" dirty="0" err="1" smtClean="0">
                <a:hlinkClick r:id="rId9"/>
              </a:rPr>
              <a:t>end</a:t>
            </a:r>
            <a:r>
              <a:rPr lang="en-US" sz="2000" dirty="0" err="1" smtClean="0"/>
              <a:t>Return</a:t>
            </a:r>
            <a:r>
              <a:rPr lang="en-US" sz="2000" dirty="0" smtClean="0"/>
              <a:t> </a:t>
            </a:r>
            <a:r>
              <a:rPr lang="en-US" sz="2000" dirty="0"/>
              <a:t>iterator to end (public member function</a:t>
            </a:r>
            <a:r>
              <a:rPr lang="en-US" sz="2000" dirty="0" smtClean="0"/>
              <a:t>)</a:t>
            </a:r>
            <a:endParaRPr lang="tr-TR" sz="2000" smtClean="0"/>
          </a:p>
          <a:p>
            <a:pPr lvl="1">
              <a:buFont typeface="Wingdings" pitchFamily="2" charset="2"/>
              <a:buChar char="Ø"/>
            </a:pPr>
            <a:r>
              <a:rPr lang="en-US" sz="2000" b="1" dirty="0" err="1" smtClean="0">
                <a:hlinkClick r:id="rId10"/>
              </a:rPr>
              <a:t>cbegin</a:t>
            </a:r>
            <a:r>
              <a:rPr lang="en-US" sz="2000" dirty="0" err="1" smtClean="0"/>
              <a:t>Return</a:t>
            </a:r>
            <a:r>
              <a:rPr lang="en-US" sz="2000" dirty="0" smtClean="0"/>
              <a:t> </a:t>
            </a:r>
            <a:r>
              <a:rPr lang="en-US" sz="2000" dirty="0" err="1"/>
              <a:t>const_iterator</a:t>
            </a:r>
            <a:r>
              <a:rPr lang="en-US" sz="2000" dirty="0"/>
              <a:t> to beginning (public member function</a:t>
            </a:r>
            <a:r>
              <a:rPr lang="en-US" sz="2000" dirty="0" smtClean="0"/>
              <a:t>)</a:t>
            </a:r>
            <a:endParaRPr lang="tr-TR" sz="2000" smtClean="0"/>
          </a:p>
          <a:p>
            <a:pPr lvl="1">
              <a:buFont typeface="Wingdings" pitchFamily="2" charset="2"/>
              <a:buChar char="Ø"/>
            </a:pPr>
            <a:r>
              <a:rPr lang="en-US" sz="2000" b="1" dirty="0" err="1" smtClean="0">
                <a:hlinkClick r:id="rId11"/>
              </a:rPr>
              <a:t>cend</a:t>
            </a:r>
            <a:r>
              <a:rPr lang="en-US" sz="2000" dirty="0" err="1" smtClean="0"/>
              <a:t>Return</a:t>
            </a:r>
            <a:r>
              <a:rPr lang="en-US" sz="2000" dirty="0" smtClean="0"/>
              <a:t> </a:t>
            </a:r>
            <a:r>
              <a:rPr lang="en-US" sz="2000" dirty="0" err="1"/>
              <a:t>const_iterator</a:t>
            </a:r>
            <a:r>
              <a:rPr lang="en-US" sz="2000" dirty="0"/>
              <a:t> to end (public member function)</a:t>
            </a:r>
            <a:endParaRPr lang="tr-TR" sz="2000"/>
          </a:p>
        </p:txBody>
      </p:sp>
      <p:sp>
        <p:nvSpPr>
          <p:cNvPr id="4" name="Slayt Numarası Yer Tutucusu 3"/>
          <p:cNvSpPr>
            <a:spLocks noGrp="1"/>
          </p:cNvSpPr>
          <p:nvPr>
            <p:ph type="sldNum" sz="quarter" idx="12"/>
          </p:nvPr>
        </p:nvSpPr>
        <p:spPr/>
        <p:txBody>
          <a:bodyPr/>
          <a:lstStyle/>
          <a:p>
            <a:fld id="{D1E949B7-21B3-43A7-9B3A-74D017E7440B}" type="slidenum">
              <a:rPr lang="tr-TR" smtClean="0"/>
              <a:pPr/>
              <a:t>6</a:t>
            </a:fld>
            <a:endParaRPr lang="tr-TR"/>
          </a:p>
        </p:txBody>
      </p:sp>
    </p:spTree>
    <p:extLst>
      <p:ext uri="{BB962C8B-B14F-4D97-AF65-F5344CB8AC3E}">
        <p14:creationId xmlns:p14="http://schemas.microsoft.com/office/powerpoint/2010/main" val="27211104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b="1"/>
              <a:t>m</a:t>
            </a:r>
            <a:r>
              <a:rPr lang="tr-TR" b="1" smtClean="0"/>
              <a:t>ulti-map</a:t>
            </a:r>
            <a:endParaRPr lang="tr-TR" b="1"/>
          </a:p>
        </p:txBody>
      </p:sp>
      <p:sp>
        <p:nvSpPr>
          <p:cNvPr id="3" name="İçerik Yer Tutucusu 2"/>
          <p:cNvSpPr>
            <a:spLocks noGrp="1"/>
          </p:cNvSpPr>
          <p:nvPr>
            <p:ph idx="1"/>
          </p:nvPr>
        </p:nvSpPr>
        <p:spPr/>
        <p:txBody>
          <a:bodyPr>
            <a:normAutofit fontScale="92500" lnSpcReduction="10000"/>
          </a:bodyPr>
          <a:lstStyle/>
          <a:p>
            <a:r>
              <a:rPr lang="en-US" sz="2400" dirty="0"/>
              <a:t>Unordered </a:t>
            </a:r>
            <a:r>
              <a:rPr lang="en-US" sz="2400" dirty="0" err="1"/>
              <a:t>multimaps</a:t>
            </a:r>
            <a:r>
              <a:rPr lang="en-US" sz="2400" dirty="0"/>
              <a:t> are associative containers that store elements formed by the combination of a </a:t>
            </a:r>
            <a:r>
              <a:rPr lang="en-US" sz="2400" i="1" dirty="0"/>
              <a:t>key value</a:t>
            </a:r>
            <a:r>
              <a:rPr lang="en-US" sz="2400" dirty="0"/>
              <a:t> and a </a:t>
            </a:r>
            <a:r>
              <a:rPr lang="en-US" sz="2400" i="1" dirty="0"/>
              <a:t>mapped value</a:t>
            </a:r>
            <a:r>
              <a:rPr lang="en-US" sz="2400" dirty="0"/>
              <a:t>, much like </a:t>
            </a:r>
            <a:r>
              <a:rPr lang="en-US" sz="2400" dirty="0" err="1">
                <a:hlinkClick r:id="rId2"/>
              </a:rPr>
              <a:t>unordered_map</a:t>
            </a:r>
            <a:r>
              <a:rPr lang="en-US" sz="2400" dirty="0"/>
              <a:t> containers, but allowing different </a:t>
            </a:r>
            <a:r>
              <a:rPr lang="en-US" sz="2400" dirty="0" smtClean="0"/>
              <a:t>elements </a:t>
            </a:r>
            <a:r>
              <a:rPr lang="en-US" sz="2400" dirty="0"/>
              <a:t>to have equivalent keys</a:t>
            </a:r>
            <a:r>
              <a:rPr lang="en-US" sz="2400" dirty="0" smtClean="0"/>
              <a:t>.</a:t>
            </a:r>
            <a:endParaRPr lang="tr-TR" sz="2400" smtClean="0"/>
          </a:p>
          <a:p>
            <a:pPr lvl="1">
              <a:buFont typeface="Wingdings" pitchFamily="2" charset="2"/>
              <a:buChar char="Ø"/>
            </a:pPr>
            <a:r>
              <a:rPr lang="en-US" sz="2000" b="1" dirty="0">
                <a:hlinkClick r:id="rId3"/>
              </a:rPr>
              <a:t>(constructor)</a:t>
            </a:r>
            <a:r>
              <a:rPr lang="en-US" sz="2000" dirty="0"/>
              <a:t>Construct </a:t>
            </a:r>
            <a:r>
              <a:rPr lang="en-US" sz="2000" dirty="0" err="1"/>
              <a:t>unordered_multimap</a:t>
            </a:r>
            <a:r>
              <a:rPr lang="en-US" sz="2000" dirty="0"/>
              <a:t> (public member function</a:t>
            </a:r>
            <a:r>
              <a:rPr lang="en-US" sz="2000" dirty="0" smtClean="0"/>
              <a:t>)</a:t>
            </a:r>
            <a:endParaRPr lang="tr-TR" sz="2000" smtClean="0"/>
          </a:p>
          <a:p>
            <a:pPr lvl="1">
              <a:buFont typeface="Wingdings" pitchFamily="2" charset="2"/>
              <a:buChar char="Ø"/>
            </a:pPr>
            <a:r>
              <a:rPr lang="en-US" sz="2000" b="1" dirty="0" smtClean="0">
                <a:hlinkClick r:id="rId4"/>
              </a:rPr>
              <a:t>(</a:t>
            </a:r>
            <a:r>
              <a:rPr lang="en-US" sz="2000" b="1" dirty="0">
                <a:hlinkClick r:id="rId4"/>
              </a:rPr>
              <a:t>destructor)</a:t>
            </a:r>
            <a:r>
              <a:rPr lang="en-US" sz="2000" dirty="0"/>
              <a:t>Destroy unordered </a:t>
            </a:r>
            <a:r>
              <a:rPr lang="en-US" sz="2000" dirty="0" err="1"/>
              <a:t>multimap</a:t>
            </a:r>
            <a:r>
              <a:rPr lang="en-US" sz="2000" dirty="0"/>
              <a:t> (public member function</a:t>
            </a:r>
            <a:r>
              <a:rPr lang="en-US" sz="2000" dirty="0" smtClean="0"/>
              <a:t>)</a:t>
            </a:r>
            <a:endParaRPr lang="tr-TR" sz="2000" smtClean="0"/>
          </a:p>
          <a:p>
            <a:pPr lvl="1">
              <a:buFont typeface="Wingdings" pitchFamily="2" charset="2"/>
              <a:buChar char="Ø"/>
            </a:pPr>
            <a:r>
              <a:rPr lang="en-US" sz="2000" b="1" dirty="0" smtClean="0">
                <a:hlinkClick r:id="rId5"/>
              </a:rPr>
              <a:t>operator=</a:t>
            </a:r>
            <a:r>
              <a:rPr lang="en-US" sz="2000" dirty="0" smtClean="0"/>
              <a:t>Assign </a:t>
            </a:r>
            <a:r>
              <a:rPr lang="en-US" sz="2000" dirty="0"/>
              <a:t>content (public member function) </a:t>
            </a:r>
            <a:br>
              <a:rPr lang="en-US" sz="2000" dirty="0"/>
            </a:br>
            <a:r>
              <a:rPr lang="en-US" sz="2000" b="1" dirty="0" err="1" smtClean="0">
                <a:hlinkClick r:id="rId6"/>
              </a:rPr>
              <a:t>empty</a:t>
            </a:r>
            <a:r>
              <a:rPr lang="en-US" sz="2000" dirty="0" err="1" smtClean="0"/>
              <a:t>Test</a:t>
            </a:r>
            <a:r>
              <a:rPr lang="en-US" sz="2000" dirty="0" smtClean="0"/>
              <a:t> </a:t>
            </a:r>
            <a:r>
              <a:rPr lang="en-US" sz="2000" dirty="0"/>
              <a:t>whether container is empty (public member function</a:t>
            </a:r>
            <a:r>
              <a:rPr lang="en-US" sz="2000" dirty="0" smtClean="0"/>
              <a:t>)</a:t>
            </a:r>
            <a:endParaRPr lang="tr-TR" sz="2000" smtClean="0"/>
          </a:p>
          <a:p>
            <a:pPr lvl="1">
              <a:buFont typeface="Wingdings" pitchFamily="2" charset="2"/>
              <a:buChar char="Ø"/>
            </a:pPr>
            <a:r>
              <a:rPr lang="en-US" sz="2000" b="1" dirty="0" err="1" smtClean="0">
                <a:hlinkClick r:id="rId7"/>
              </a:rPr>
              <a:t>size</a:t>
            </a:r>
            <a:r>
              <a:rPr lang="en-US" sz="2000" dirty="0" err="1" smtClean="0"/>
              <a:t>Return</a:t>
            </a:r>
            <a:r>
              <a:rPr lang="en-US" sz="2000" dirty="0" smtClean="0"/>
              <a:t> </a:t>
            </a:r>
            <a:r>
              <a:rPr lang="en-US" sz="2000" dirty="0"/>
              <a:t>container size (public member function</a:t>
            </a:r>
            <a:r>
              <a:rPr lang="en-US" sz="2000" dirty="0" smtClean="0"/>
              <a:t>)</a:t>
            </a:r>
            <a:endParaRPr lang="tr-TR" sz="2000" smtClean="0"/>
          </a:p>
          <a:p>
            <a:pPr lvl="1">
              <a:buFont typeface="Wingdings" pitchFamily="2" charset="2"/>
              <a:buChar char="Ø"/>
            </a:pPr>
            <a:r>
              <a:rPr lang="en-US" sz="2000" b="1" dirty="0" err="1" smtClean="0">
                <a:hlinkClick r:id="rId8"/>
              </a:rPr>
              <a:t>max_size</a:t>
            </a:r>
            <a:r>
              <a:rPr lang="en-US" sz="2000" dirty="0" err="1" smtClean="0"/>
              <a:t>Return</a:t>
            </a:r>
            <a:r>
              <a:rPr lang="en-US" sz="2000" dirty="0" smtClean="0"/>
              <a:t> </a:t>
            </a:r>
            <a:r>
              <a:rPr lang="en-US" sz="2000" dirty="0"/>
              <a:t>maximum size (public member function) </a:t>
            </a:r>
            <a:br>
              <a:rPr lang="en-US" sz="2000" dirty="0"/>
            </a:br>
            <a:r>
              <a:rPr lang="en-US" sz="2000" b="1" dirty="0" err="1" smtClean="0">
                <a:hlinkClick r:id="rId9"/>
              </a:rPr>
              <a:t>begin</a:t>
            </a:r>
            <a:r>
              <a:rPr lang="en-US" sz="2000" dirty="0" err="1" smtClean="0"/>
              <a:t>Return</a:t>
            </a:r>
            <a:r>
              <a:rPr lang="en-US" sz="2000" dirty="0" smtClean="0"/>
              <a:t> </a:t>
            </a:r>
            <a:r>
              <a:rPr lang="en-US" sz="2000" dirty="0"/>
              <a:t>iterator to beginning (public member type</a:t>
            </a:r>
            <a:r>
              <a:rPr lang="en-US" sz="2000" dirty="0" smtClean="0"/>
              <a:t>)</a:t>
            </a:r>
            <a:endParaRPr lang="tr-TR" sz="2000" smtClean="0"/>
          </a:p>
          <a:p>
            <a:pPr lvl="1">
              <a:buFont typeface="Wingdings" pitchFamily="2" charset="2"/>
              <a:buChar char="Ø"/>
            </a:pPr>
            <a:r>
              <a:rPr lang="en-US" sz="2000" b="1" dirty="0" err="1" smtClean="0">
                <a:hlinkClick r:id="rId10"/>
              </a:rPr>
              <a:t>end</a:t>
            </a:r>
            <a:r>
              <a:rPr lang="en-US" sz="2000" dirty="0" err="1" smtClean="0"/>
              <a:t>Return</a:t>
            </a:r>
            <a:r>
              <a:rPr lang="en-US" sz="2000" dirty="0" smtClean="0"/>
              <a:t> </a:t>
            </a:r>
            <a:r>
              <a:rPr lang="en-US" sz="2000" dirty="0"/>
              <a:t>iterator to end (public member type</a:t>
            </a:r>
            <a:r>
              <a:rPr lang="en-US" sz="2000" dirty="0" smtClean="0"/>
              <a:t>)</a:t>
            </a:r>
            <a:endParaRPr lang="tr-TR" sz="2000" smtClean="0"/>
          </a:p>
          <a:p>
            <a:pPr lvl="1">
              <a:buFont typeface="Wingdings" pitchFamily="2" charset="2"/>
              <a:buChar char="Ø"/>
            </a:pPr>
            <a:r>
              <a:rPr lang="en-US" sz="2000" b="1" dirty="0" err="1" smtClean="0">
                <a:hlinkClick r:id="rId11"/>
              </a:rPr>
              <a:t>cbegin</a:t>
            </a:r>
            <a:r>
              <a:rPr lang="en-US" sz="2000" dirty="0" err="1" smtClean="0"/>
              <a:t>Return</a:t>
            </a:r>
            <a:r>
              <a:rPr lang="en-US" sz="2000" dirty="0" smtClean="0"/>
              <a:t> </a:t>
            </a:r>
            <a:r>
              <a:rPr lang="en-US" sz="2000" dirty="0" err="1"/>
              <a:t>const_iterator</a:t>
            </a:r>
            <a:r>
              <a:rPr lang="en-US" sz="2000" dirty="0"/>
              <a:t> to beginning (public member function</a:t>
            </a:r>
            <a:r>
              <a:rPr lang="en-US" sz="2000" dirty="0" smtClean="0"/>
              <a:t>)</a:t>
            </a:r>
            <a:endParaRPr lang="tr-TR" sz="2000" smtClean="0"/>
          </a:p>
          <a:p>
            <a:pPr lvl="1">
              <a:buFont typeface="Wingdings" pitchFamily="2" charset="2"/>
              <a:buChar char="Ø"/>
            </a:pPr>
            <a:r>
              <a:rPr lang="en-US" sz="2000" b="1" dirty="0" err="1" smtClean="0">
                <a:hlinkClick r:id="rId12"/>
              </a:rPr>
              <a:t>cend</a:t>
            </a:r>
            <a:r>
              <a:rPr lang="en-US" sz="2000" dirty="0" err="1" smtClean="0"/>
              <a:t>Return</a:t>
            </a:r>
            <a:r>
              <a:rPr lang="en-US" sz="2000" dirty="0" smtClean="0"/>
              <a:t> </a:t>
            </a:r>
            <a:r>
              <a:rPr lang="en-US" sz="2000" dirty="0" err="1"/>
              <a:t>const_iterator</a:t>
            </a:r>
            <a:r>
              <a:rPr lang="en-US" sz="2000" dirty="0"/>
              <a:t> to end (public member function)</a:t>
            </a:r>
            <a:endParaRPr lang="tr-TR" sz="2000"/>
          </a:p>
        </p:txBody>
      </p:sp>
      <p:sp>
        <p:nvSpPr>
          <p:cNvPr id="4" name="Slayt Numarası Yer Tutucusu 3"/>
          <p:cNvSpPr>
            <a:spLocks noGrp="1"/>
          </p:cNvSpPr>
          <p:nvPr>
            <p:ph type="sldNum" sz="quarter" idx="12"/>
          </p:nvPr>
        </p:nvSpPr>
        <p:spPr/>
        <p:txBody>
          <a:bodyPr/>
          <a:lstStyle/>
          <a:p>
            <a:fld id="{D1E949B7-21B3-43A7-9B3A-74D017E7440B}" type="slidenum">
              <a:rPr lang="tr-TR" smtClean="0"/>
              <a:pPr/>
              <a:t>7</a:t>
            </a:fld>
            <a:endParaRPr lang="tr-TR"/>
          </a:p>
        </p:txBody>
      </p:sp>
    </p:spTree>
    <p:extLst>
      <p:ext uri="{BB962C8B-B14F-4D97-AF65-F5344CB8AC3E}">
        <p14:creationId xmlns:p14="http://schemas.microsoft.com/office/powerpoint/2010/main" val="11704671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Title 1"/>
          <p:cNvSpPr>
            <a:spLocks noGrp="1"/>
          </p:cNvSpPr>
          <p:nvPr>
            <p:ph type="title"/>
          </p:nvPr>
        </p:nvSpPr>
        <p:spPr/>
        <p:txBody>
          <a:bodyPr>
            <a:normAutofit/>
          </a:bodyPr>
          <a:lstStyle/>
          <a:p>
            <a:pPr lvl="1" algn="ctr"/>
            <a:r>
              <a:rPr lang="tr-TR" sz="4400" b="1" smtClean="0"/>
              <a:t>Operations/Utilities</a:t>
            </a:r>
            <a:endParaRPr lang="tr-TR" sz="4400" b="1"/>
          </a:p>
        </p:txBody>
      </p:sp>
      <p:sp>
        <p:nvSpPr>
          <p:cNvPr id="78851" name="Content Placeholder 2"/>
          <p:cNvSpPr>
            <a:spLocks noGrp="1"/>
          </p:cNvSpPr>
          <p:nvPr>
            <p:ph idx="1"/>
          </p:nvPr>
        </p:nvSpPr>
        <p:spPr/>
        <p:txBody>
          <a:bodyPr/>
          <a:lstStyle/>
          <a:p>
            <a:pPr>
              <a:buFont typeface="Wingdings" pitchFamily="2" charset="2"/>
              <a:buChar char="§"/>
            </a:pPr>
            <a:endParaRPr lang="tr-TR" sz="3800" b="1" smtClean="0"/>
          </a:p>
          <a:p>
            <a:pPr>
              <a:buFont typeface="Wingdings" pitchFamily="2" charset="2"/>
              <a:buChar char="§"/>
            </a:pPr>
            <a:r>
              <a:rPr lang="tr-TR" sz="3800" b="1" smtClean="0"/>
              <a:t>Iterator</a:t>
            </a:r>
            <a:endParaRPr lang="tr-TR" sz="3800" b="1"/>
          </a:p>
          <a:p>
            <a:pPr>
              <a:buFont typeface="Wingdings" pitchFamily="2" charset="2"/>
              <a:buChar char="§"/>
            </a:pPr>
            <a:endParaRPr lang="tr-TR" sz="3800" b="1" smtClean="0"/>
          </a:p>
          <a:p>
            <a:pPr>
              <a:buFont typeface="Wingdings" pitchFamily="2" charset="2"/>
              <a:buChar char="§"/>
            </a:pPr>
            <a:r>
              <a:rPr lang="tr-TR" sz="3800" b="1" smtClean="0"/>
              <a:t>Algorithm</a:t>
            </a:r>
            <a:endParaRPr lang="tr-TR" sz="3800" b="1"/>
          </a:p>
        </p:txBody>
      </p:sp>
      <p:sp>
        <p:nvSpPr>
          <p:cNvPr id="78853"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fld id="{FCAB05A3-B286-4A8E-9C48-9DB01BFD0794}" type="slidenum">
              <a:rPr lang="en-US" sz="1400" smtClean="0"/>
              <a:pPr eaLnBrk="1" hangingPunct="1"/>
              <a:t>8</a:t>
            </a:fld>
            <a:endParaRPr lang="en-US" sz="1400" smtClean="0"/>
          </a:p>
        </p:txBody>
      </p:sp>
    </p:spTree>
    <p:extLst>
      <p:ext uri="{BB962C8B-B14F-4D97-AF65-F5344CB8AC3E}">
        <p14:creationId xmlns:p14="http://schemas.microsoft.com/office/powerpoint/2010/main" val="12040568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pPr algn="ctr"/>
            <a:r>
              <a:rPr lang="tr-TR" b="1" smtClean="0"/>
              <a:t>iterator</a:t>
            </a:r>
            <a:endParaRPr lang="tr-TR" b="1"/>
          </a:p>
        </p:txBody>
      </p:sp>
      <p:sp>
        <p:nvSpPr>
          <p:cNvPr id="3" name="İçerik Yer Tutucusu 2"/>
          <p:cNvSpPr>
            <a:spLocks noGrp="1"/>
          </p:cNvSpPr>
          <p:nvPr>
            <p:ph idx="1"/>
          </p:nvPr>
        </p:nvSpPr>
        <p:spPr/>
        <p:txBody>
          <a:bodyPr>
            <a:normAutofit lnSpcReduction="10000"/>
          </a:bodyPr>
          <a:lstStyle/>
          <a:p>
            <a:pPr marL="0" indent="0">
              <a:buNone/>
            </a:pPr>
            <a:r>
              <a:rPr lang="en-US" b="1" dirty="0"/>
              <a:t>Iterator definitions</a:t>
            </a:r>
          </a:p>
          <a:p>
            <a:r>
              <a:rPr lang="en-US" sz="2400" dirty="0"/>
              <a:t>In C++, an iterator is any object that, pointing to some element in a range of elements (such as an array or a </a:t>
            </a:r>
            <a:r>
              <a:rPr lang="en-US" sz="2400" dirty="0">
                <a:hlinkClick r:id="rId2"/>
              </a:rPr>
              <a:t>container</a:t>
            </a:r>
            <a:r>
              <a:rPr lang="en-US" sz="2400" dirty="0"/>
              <a:t>), has the ability to iterate through the elements of that range using a set of operators (at least, the increment (++) and </a:t>
            </a:r>
            <a:r>
              <a:rPr lang="en-US" sz="2400" dirty="0" smtClean="0"/>
              <a:t>dereference </a:t>
            </a:r>
            <a:r>
              <a:rPr lang="en-US" sz="2400" dirty="0"/>
              <a:t>(*) operators</a:t>
            </a:r>
            <a:r>
              <a:rPr lang="en-US" sz="2400" dirty="0" smtClean="0"/>
              <a:t>).</a:t>
            </a:r>
            <a:endParaRPr lang="tr-TR" sz="2400" smtClean="0"/>
          </a:p>
          <a:p>
            <a:r>
              <a:rPr lang="en-US" sz="2400" dirty="0"/>
              <a:t>The most obvious form of iterator is a </a:t>
            </a:r>
            <a:r>
              <a:rPr lang="en-US" sz="2400" i="1" dirty="0"/>
              <a:t>pointer</a:t>
            </a:r>
            <a:r>
              <a:rPr lang="en-US" sz="2400" dirty="0"/>
              <a:t>: A pointer can point to elements in an array, and can iterate through them using the increment operator (++). But other forms of iterators exist. For example, each </a:t>
            </a:r>
            <a:r>
              <a:rPr lang="en-US" sz="2400" dirty="0">
                <a:hlinkClick r:id="rId2"/>
              </a:rPr>
              <a:t>container</a:t>
            </a:r>
            <a:r>
              <a:rPr lang="en-US" sz="2400" dirty="0"/>
              <a:t> type (such as a </a:t>
            </a:r>
            <a:r>
              <a:rPr lang="en-US" sz="2400" dirty="0">
                <a:hlinkClick r:id="rId3"/>
              </a:rPr>
              <a:t>vector</a:t>
            </a:r>
            <a:r>
              <a:rPr lang="en-US" sz="2400" dirty="0"/>
              <a:t>) has a specific </a:t>
            </a:r>
            <a:r>
              <a:rPr lang="en-US" sz="2400" i="1" dirty="0"/>
              <a:t>iterator</a:t>
            </a:r>
            <a:r>
              <a:rPr lang="en-US" sz="2400" dirty="0"/>
              <a:t> type designed to iterate through its elements in an efficient way</a:t>
            </a:r>
            <a:r>
              <a:rPr lang="en-US" sz="2400" dirty="0" smtClean="0"/>
              <a:t>.</a:t>
            </a:r>
            <a:endParaRPr lang="tr-TR" sz="2400" smtClean="0"/>
          </a:p>
          <a:p>
            <a:endParaRPr lang="tr-TR" sz="2400"/>
          </a:p>
        </p:txBody>
      </p:sp>
      <p:sp>
        <p:nvSpPr>
          <p:cNvPr id="4" name="Slayt Numarası Yer Tutucusu 3"/>
          <p:cNvSpPr>
            <a:spLocks noGrp="1"/>
          </p:cNvSpPr>
          <p:nvPr>
            <p:ph type="sldNum" sz="quarter" idx="12"/>
          </p:nvPr>
        </p:nvSpPr>
        <p:spPr/>
        <p:txBody>
          <a:bodyPr/>
          <a:lstStyle/>
          <a:p>
            <a:fld id="{D1E949B7-21B3-43A7-9B3A-74D017E7440B}" type="slidenum">
              <a:rPr lang="tr-TR" smtClean="0"/>
              <a:pPr/>
              <a:t>9</a:t>
            </a:fld>
            <a:endParaRPr lang="tr-TR"/>
          </a:p>
        </p:txBody>
      </p:sp>
    </p:spTree>
    <p:extLst>
      <p:ext uri="{BB962C8B-B14F-4D97-AF65-F5344CB8AC3E}">
        <p14:creationId xmlns:p14="http://schemas.microsoft.com/office/powerpoint/2010/main" val="39416956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938</TotalTime>
  <Words>887</Words>
  <Application>Microsoft Office PowerPoint</Application>
  <PresentationFormat>Ekran Gösterisi (4:3)</PresentationFormat>
  <Paragraphs>179</Paragraphs>
  <Slides>15</Slides>
  <Notes>0</Notes>
  <HiddenSlides>0</HiddenSlides>
  <MMClips>0</MMClips>
  <ScaleCrop>false</ScaleCrop>
  <HeadingPairs>
    <vt:vector size="4" baseType="variant">
      <vt:variant>
        <vt:lpstr>Tema</vt:lpstr>
      </vt:variant>
      <vt:variant>
        <vt:i4>1</vt:i4>
      </vt:variant>
      <vt:variant>
        <vt:lpstr>Slayt Başlıkları</vt:lpstr>
      </vt:variant>
      <vt:variant>
        <vt:i4>15</vt:i4>
      </vt:variant>
    </vt:vector>
  </HeadingPairs>
  <TitlesOfParts>
    <vt:vector size="16" baseType="lpstr">
      <vt:lpstr>Office Theme</vt:lpstr>
      <vt:lpstr> Short Course on Programming in C/C++ </vt:lpstr>
      <vt:lpstr>Week 3 – Lecture2</vt:lpstr>
      <vt:lpstr>Associative Containers</vt:lpstr>
      <vt:lpstr>set</vt:lpstr>
      <vt:lpstr>multi-set</vt:lpstr>
      <vt:lpstr>map</vt:lpstr>
      <vt:lpstr>multi-map</vt:lpstr>
      <vt:lpstr>Operations/Utilities</vt:lpstr>
      <vt:lpstr>iterator</vt:lpstr>
      <vt:lpstr>iterator</vt:lpstr>
      <vt:lpstr>iterator</vt:lpstr>
      <vt:lpstr>Example 1</vt:lpstr>
      <vt:lpstr>algorithm</vt:lpstr>
      <vt:lpstr>algorithm</vt:lpstr>
      <vt:lpstr>Example 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Onur Pekcan</dc:creator>
  <cp:lastModifiedBy>khassault</cp:lastModifiedBy>
  <cp:revision>168</cp:revision>
  <dcterms:created xsi:type="dcterms:W3CDTF">2012-09-05T10:05:08Z</dcterms:created>
  <dcterms:modified xsi:type="dcterms:W3CDTF">2012-09-20T11:24:44Z</dcterms:modified>
</cp:coreProperties>
</file>