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374" r:id="rId2"/>
    <p:sldId id="262" r:id="rId3"/>
    <p:sldId id="357" r:id="rId4"/>
    <p:sldId id="358" r:id="rId5"/>
    <p:sldId id="359" r:id="rId6"/>
    <p:sldId id="360" r:id="rId7"/>
    <p:sldId id="375" r:id="rId8"/>
    <p:sldId id="376" r:id="rId9"/>
    <p:sldId id="361" r:id="rId10"/>
    <p:sldId id="377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90" r:id="rId24"/>
    <p:sldId id="391" r:id="rId25"/>
    <p:sldId id="392" r:id="rId26"/>
    <p:sldId id="395" r:id="rId27"/>
    <p:sldId id="396" r:id="rId28"/>
    <p:sldId id="397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3" r:id="rId40"/>
    <p:sldId id="394" r:id="rId41"/>
    <p:sldId id="378" r:id="rId42"/>
    <p:sldId id="379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C269-C6D5-470D-9891-8DD355487E88}" type="datetimeFigureOut">
              <a:rPr lang="tr-TR" smtClean="0"/>
              <a:pPr/>
              <a:t>08.09.2012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5D9B-11D3-4A88-A6F7-11F9D3BE8A6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62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67918-50F1-4587-9E61-E1F488C23530}" type="slidenum">
              <a:rPr lang="en-US"/>
              <a:pPr/>
              <a:t>41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85A83-EEAE-4C86-BD40-943F917335E9}" type="slidenum">
              <a:rPr lang="en-US"/>
              <a:pPr/>
              <a:t>42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11349" y="5581352"/>
            <a:ext cx="1059176" cy="5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escription: http://www.ceng.metu.edu.tr/~temizer/media/MobilityLogo.bm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04" y="5638800"/>
            <a:ext cx="264405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733800" y="6305550"/>
            <a:ext cx="533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 Research Lab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mobility.ceng.metu.edu.tr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305550"/>
            <a:ext cx="586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pplied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nnovative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nterdisciplinary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(AI2)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Lab</a:t>
            </a:r>
          </a:p>
          <a:p>
            <a:pPr algn="l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www.ai2lab.org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pic>
        <p:nvPicPr>
          <p:cNvPr id="14" name="Resim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74867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4054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0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89F-02A3-433B-895D-CF71A8AF95DB}" type="datetime1">
              <a:rPr lang="tr-TR" smtClean="0"/>
              <a:t>08.09.2012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A3E6-36A0-42C1-9E6B-648F537FE916}" type="datetime1">
              <a:rPr lang="tr-TR" smtClean="0"/>
              <a:t>08.09.2012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0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3801-DF5D-4E01-AF91-43C40E20C8EC}" type="datetime1">
              <a:rPr lang="tr-TR" smtClean="0"/>
              <a:t>08.09.2012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4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021-C6DC-40B8-95C0-547C2FE7A9D9}" type="datetime1">
              <a:rPr lang="tr-TR" smtClean="0"/>
              <a:t>08.09.2012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5944-375D-4D74-8FBE-BD01AFA51FCE}" type="datetime1">
              <a:rPr lang="tr-TR" smtClean="0"/>
              <a:t>08.09.2012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5740-E0F5-4341-9F9E-63DD72F6C897}" type="datetime1">
              <a:rPr lang="tr-TR" smtClean="0"/>
              <a:t>08.09.2012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E16B-7747-4D74-9DD1-7CEE9722B7E3}" type="datetime1">
              <a:rPr lang="tr-TR" smtClean="0"/>
              <a:t>08.09.2012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6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394-3CE6-443F-B3C2-45988F2E4EBA}" type="datetime1">
              <a:rPr lang="tr-TR" smtClean="0"/>
              <a:t>08.09.2012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5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1530-C1AE-4AA4-AB74-AC94A2512FB5}" type="datetime1">
              <a:rPr lang="tr-TR" smtClean="0"/>
              <a:t>08.09.2012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069F-A7E4-4DDC-9E85-9169B329270C}" type="datetime1">
              <a:rPr lang="tr-TR" smtClean="0"/>
              <a:t>08.09.2012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00A7-50B1-4C8B-BB68-EE072809E6F8}" type="datetime1">
              <a:rPr lang="tr-TR" smtClean="0"/>
              <a:t>08.09.2012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/>
            </a:r>
            <a:br>
              <a:rPr lang="tr-TR" b="1" dirty="0"/>
            </a:br>
            <a:r>
              <a:rPr lang="en-US" b="1" dirty="0"/>
              <a:t>Short Course on Programming in C/C++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tr-TR" sz="1600" dirty="0" err="1"/>
              <a:t>Organized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2800" dirty="0"/>
              <a:t>Onur </a:t>
            </a:r>
            <a:r>
              <a:rPr lang="tr-TR" sz="2800" dirty="0" smtClean="0"/>
              <a:t>Pekcan</a:t>
            </a:r>
            <a:endParaRPr lang="tr-TR" dirty="0" smtClean="0"/>
          </a:p>
          <a:p>
            <a:r>
              <a:rPr lang="tr-TR" sz="1600" dirty="0" err="1" smtClean="0"/>
              <a:t>Contributor</a:t>
            </a:r>
            <a:r>
              <a:rPr lang="tr-TR" sz="2800" smtClean="0"/>
              <a:t> Selim </a:t>
            </a:r>
            <a:r>
              <a:rPr lang="tr-TR" sz="2800" dirty="0" err="1" smtClean="0"/>
              <a:t>Temizer</a:t>
            </a:r>
            <a:r>
              <a:rPr lang="tr-TR" sz="2800" dirty="0" smtClean="0"/>
              <a:t>      </a:t>
            </a:r>
            <a:r>
              <a:rPr lang="tr-TR" sz="1400" dirty="0" err="1"/>
              <a:t>Instructor</a:t>
            </a:r>
            <a:r>
              <a:rPr lang="tr-TR" sz="2800" dirty="0"/>
              <a:t> Hasan Yılmaz</a:t>
            </a:r>
          </a:p>
        </p:txBody>
      </p:sp>
    </p:spTree>
    <p:extLst>
      <p:ext uri="{BB962C8B-B14F-4D97-AF65-F5344CB8AC3E}">
        <p14:creationId xmlns:p14="http://schemas.microsoft.com/office/powerpoint/2010/main" val="5467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" name="Picture 3" descr="AAEMZIR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600" y="2895600"/>
            <a:ext cx="6350326" cy="984301"/>
          </a:xfrm>
          <a:prstGeom prst="rect">
            <a:avLst/>
          </a:prstGeom>
          <a:noFill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533400" y="1828800"/>
            <a:ext cx="8153400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Aft>
                <a:spcPct val="0"/>
              </a:spcAft>
              <a:buClrTx/>
            </a:pPr>
            <a:r>
              <a:rPr lang="en-US" sz="3200" dirty="0" smtClean="0">
                <a:solidFill>
                  <a:srgbClr val="000000"/>
                </a:solidFill>
              </a:rPr>
              <a:t>Graphical representation of a pointer pointing to an integer variable in memory. 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10" name="Picture 3" descr="AAEMZI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343400"/>
            <a:ext cx="7605713" cy="1179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get addresses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int a;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mtClean="0"/>
              <a:t>&amp;a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9550" y="1030288"/>
          <a:ext cx="1752600" cy="2925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</a:tblGrid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59550" y="3921125"/>
          <a:ext cx="1752600" cy="2925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</a:tblGrid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9550" y="3581400"/>
            <a:ext cx="17526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87" name="TextBox 9"/>
          <p:cNvSpPr txBox="1">
            <a:spLocks noChangeArrowheads="1"/>
          </p:cNvSpPr>
          <p:nvPr/>
        </p:nvSpPr>
        <p:spPr bwMode="auto">
          <a:xfrm>
            <a:off x="5943600" y="4013200"/>
            <a:ext cx="387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388" name="TextBox 11"/>
          <p:cNvSpPr txBox="1">
            <a:spLocks noChangeArrowheads="1"/>
          </p:cNvSpPr>
          <p:nvPr/>
        </p:nvSpPr>
        <p:spPr bwMode="auto">
          <a:xfrm>
            <a:off x="8418513" y="101917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124</a:t>
            </a:r>
          </a:p>
        </p:txBody>
      </p:sp>
      <p:sp>
        <p:nvSpPr>
          <p:cNvPr id="9389" name="TextBox 12"/>
          <p:cNvSpPr txBox="1">
            <a:spLocks noChangeArrowheads="1"/>
          </p:cNvSpPr>
          <p:nvPr/>
        </p:nvSpPr>
        <p:spPr bwMode="auto">
          <a:xfrm>
            <a:off x="8418513" y="1384300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125</a:t>
            </a:r>
          </a:p>
        </p:txBody>
      </p:sp>
      <p:sp>
        <p:nvSpPr>
          <p:cNvPr id="9390" name="TextBox 13"/>
          <p:cNvSpPr txBox="1">
            <a:spLocks noChangeArrowheads="1"/>
          </p:cNvSpPr>
          <p:nvPr/>
        </p:nvSpPr>
        <p:spPr bwMode="auto">
          <a:xfrm>
            <a:off x="8418513" y="174942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126</a:t>
            </a:r>
          </a:p>
        </p:txBody>
      </p:sp>
      <p:sp>
        <p:nvSpPr>
          <p:cNvPr id="9391" name="TextBox 14"/>
          <p:cNvSpPr txBox="1">
            <a:spLocks noChangeArrowheads="1"/>
          </p:cNvSpPr>
          <p:nvPr/>
        </p:nvSpPr>
        <p:spPr bwMode="auto">
          <a:xfrm>
            <a:off x="8418513" y="2112963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127</a:t>
            </a:r>
          </a:p>
        </p:txBody>
      </p:sp>
      <p:sp>
        <p:nvSpPr>
          <p:cNvPr id="9392" name="TextBox 15"/>
          <p:cNvSpPr txBox="1">
            <a:spLocks noChangeArrowheads="1"/>
          </p:cNvSpPr>
          <p:nvPr/>
        </p:nvSpPr>
        <p:spPr bwMode="auto">
          <a:xfrm>
            <a:off x="8418513" y="247808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9393" name="TextBox 16"/>
          <p:cNvSpPr txBox="1">
            <a:spLocks noChangeArrowheads="1"/>
          </p:cNvSpPr>
          <p:nvPr/>
        </p:nvSpPr>
        <p:spPr bwMode="auto">
          <a:xfrm>
            <a:off x="8418513" y="2843213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129</a:t>
            </a:r>
          </a:p>
        </p:txBody>
      </p:sp>
      <p:sp>
        <p:nvSpPr>
          <p:cNvPr id="9394" name="TextBox 17"/>
          <p:cNvSpPr txBox="1">
            <a:spLocks noChangeArrowheads="1"/>
          </p:cNvSpPr>
          <p:nvPr/>
        </p:nvSpPr>
        <p:spPr bwMode="auto">
          <a:xfrm>
            <a:off x="8418513" y="3206750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130</a:t>
            </a:r>
          </a:p>
        </p:txBody>
      </p:sp>
      <p:sp>
        <p:nvSpPr>
          <p:cNvPr id="9395" name="TextBox 18"/>
          <p:cNvSpPr txBox="1">
            <a:spLocks noChangeArrowheads="1"/>
          </p:cNvSpPr>
          <p:nvPr/>
        </p:nvSpPr>
        <p:spPr bwMode="auto">
          <a:xfrm>
            <a:off x="8418513" y="357187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131</a:t>
            </a:r>
          </a:p>
        </p:txBody>
      </p:sp>
      <p:sp>
        <p:nvSpPr>
          <p:cNvPr id="9396" name="TextBox 19"/>
          <p:cNvSpPr txBox="1">
            <a:spLocks noChangeArrowheads="1"/>
          </p:cNvSpPr>
          <p:nvPr/>
        </p:nvSpPr>
        <p:spPr bwMode="auto">
          <a:xfrm>
            <a:off x="8418513" y="3937000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132</a:t>
            </a:r>
          </a:p>
        </p:txBody>
      </p:sp>
      <p:sp>
        <p:nvSpPr>
          <p:cNvPr id="9397" name="TextBox 20"/>
          <p:cNvSpPr txBox="1">
            <a:spLocks noChangeArrowheads="1"/>
          </p:cNvSpPr>
          <p:nvPr/>
        </p:nvSpPr>
        <p:spPr bwMode="auto">
          <a:xfrm>
            <a:off x="8418513" y="430053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133</a:t>
            </a:r>
          </a:p>
        </p:txBody>
      </p:sp>
      <p:sp>
        <p:nvSpPr>
          <p:cNvPr id="9398" name="TextBox 21"/>
          <p:cNvSpPr txBox="1">
            <a:spLocks noChangeArrowheads="1"/>
          </p:cNvSpPr>
          <p:nvPr/>
        </p:nvSpPr>
        <p:spPr bwMode="auto">
          <a:xfrm>
            <a:off x="8418513" y="4665663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134</a:t>
            </a:r>
          </a:p>
        </p:txBody>
      </p:sp>
      <p:sp>
        <p:nvSpPr>
          <p:cNvPr id="9399" name="TextBox 22"/>
          <p:cNvSpPr txBox="1">
            <a:spLocks noChangeArrowheads="1"/>
          </p:cNvSpPr>
          <p:nvPr/>
        </p:nvSpPr>
        <p:spPr bwMode="auto">
          <a:xfrm>
            <a:off x="8418513" y="5030788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135</a:t>
            </a:r>
          </a:p>
        </p:txBody>
      </p:sp>
      <p:sp>
        <p:nvSpPr>
          <p:cNvPr id="9400" name="TextBox 23"/>
          <p:cNvSpPr txBox="1">
            <a:spLocks noChangeArrowheads="1"/>
          </p:cNvSpPr>
          <p:nvPr/>
        </p:nvSpPr>
        <p:spPr bwMode="auto">
          <a:xfrm>
            <a:off x="8418513" y="539432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136</a:t>
            </a:r>
          </a:p>
        </p:txBody>
      </p:sp>
      <p:sp>
        <p:nvSpPr>
          <p:cNvPr id="9401" name="TextBox 24"/>
          <p:cNvSpPr txBox="1">
            <a:spLocks noChangeArrowheads="1"/>
          </p:cNvSpPr>
          <p:nvPr/>
        </p:nvSpPr>
        <p:spPr bwMode="auto">
          <a:xfrm>
            <a:off x="8418513" y="5759450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137</a:t>
            </a:r>
          </a:p>
        </p:txBody>
      </p:sp>
      <p:sp>
        <p:nvSpPr>
          <p:cNvPr id="9402" name="TextBox 25"/>
          <p:cNvSpPr txBox="1">
            <a:spLocks noChangeArrowheads="1"/>
          </p:cNvSpPr>
          <p:nvPr/>
        </p:nvSpPr>
        <p:spPr bwMode="auto">
          <a:xfrm>
            <a:off x="8418513" y="612457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138</a:t>
            </a:r>
          </a:p>
        </p:txBody>
      </p:sp>
      <p:sp>
        <p:nvSpPr>
          <p:cNvPr id="9403" name="TextBox 26"/>
          <p:cNvSpPr txBox="1">
            <a:spLocks noChangeArrowheads="1"/>
          </p:cNvSpPr>
          <p:nvPr/>
        </p:nvSpPr>
        <p:spPr bwMode="auto">
          <a:xfrm>
            <a:off x="8418513" y="6488113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19200" y="4013200"/>
            <a:ext cx="1828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76600" y="3776663"/>
            <a:ext cx="2101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Address of a!</a:t>
            </a:r>
          </a:p>
        </p:txBody>
      </p:sp>
      <p:sp>
        <p:nvSpPr>
          <p:cNvPr id="26" name="2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 and its address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r>
              <a:rPr lang="en-US" sz="2800" dirty="0" smtClean="0"/>
              <a:t>This is the output: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smtClean="0"/>
              <a:t>a = 10 and its address = 0xbfefb304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smtClean="0"/>
              <a:t>sizes: 4 and 4</a:t>
            </a:r>
          </a:p>
          <a:p>
            <a:pPr>
              <a:defRPr/>
            </a:pPr>
            <a:r>
              <a:rPr lang="en-US" sz="2800" dirty="0" smtClean="0"/>
              <a:t>The output depends on the architecture!!</a:t>
            </a:r>
          </a:p>
          <a:p>
            <a:pPr lvl="1">
              <a:defRPr/>
            </a:pPr>
            <a:r>
              <a:rPr lang="en-US" sz="2400" dirty="0" err="1" smtClean="0"/>
              <a:t>sizeof</a:t>
            </a:r>
            <a:r>
              <a:rPr lang="en-US" sz="2400" dirty="0" smtClean="0"/>
              <a:t>(a)  </a:t>
            </a:r>
            <a:r>
              <a:rPr lang="en-US" sz="2400" dirty="0" smtClean="0">
                <a:sym typeface="Wingdings" pitchFamily="2" charset="2"/>
              </a:rPr>
              <a:t>  depends on the width of the memory</a:t>
            </a:r>
          </a:p>
          <a:p>
            <a:pPr lvl="1">
              <a:defRPr/>
            </a:pPr>
            <a:r>
              <a:rPr lang="en-US" sz="2400" dirty="0" err="1" smtClean="0">
                <a:sym typeface="Wingdings" pitchFamily="2" charset="2"/>
              </a:rPr>
              <a:t>sizeof</a:t>
            </a:r>
            <a:r>
              <a:rPr lang="en-US" sz="2400" dirty="0" smtClean="0">
                <a:sym typeface="Wingdings" pitchFamily="2" charset="2"/>
              </a:rPr>
              <a:t>(&amp;a)     depends on the length/size of the memory</a:t>
            </a:r>
            <a:endParaRPr lang="en-US" sz="32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 l="8514" t="16182" r="30534" b="73181"/>
          <a:stretch>
            <a:fillRect/>
          </a:stretch>
        </p:blipFill>
        <p:spPr bwMode="auto">
          <a:xfrm>
            <a:off x="685800" y="1676400"/>
            <a:ext cx="69611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Variable, addresses and </a:t>
            </a:r>
            <a:r>
              <a:rPr lang="en-US" b="1" dirty="0" smtClean="0">
                <a:solidFill>
                  <a:srgbClr val="FF0000"/>
                </a:solidFill>
              </a:rPr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data type storing addresses are called pointers!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  ,   char *   ,  float *   , double *</a:t>
            </a:r>
          </a:p>
          <a:p>
            <a:pPr lvl="1"/>
            <a:endParaRPr lang="en-US" dirty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 l="10500" t="35481" r="4532" b="20419"/>
          <a:stretch>
            <a:fillRect/>
          </a:stretch>
        </p:blipFill>
        <p:spPr bwMode="auto">
          <a:xfrm>
            <a:off x="533400" y="1981200"/>
            <a:ext cx="80327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9600" y="4572000"/>
            <a:ext cx="2362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Pointers and changing what they point to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tr-TR" dirty="0" smtClean="0"/>
          </a:p>
          <a:p>
            <a:pPr marL="0" indent="0">
              <a:buFont typeface="Arial" charset="0"/>
              <a:buNone/>
            </a:pPr>
            <a:endParaRPr lang="tr-TR" dirty="0" smtClean="0"/>
          </a:p>
          <a:p>
            <a:pPr marL="0" indent="0">
              <a:buFont typeface="Arial" charset="0"/>
              <a:buNone/>
            </a:pPr>
            <a:endParaRPr lang="tr-TR" dirty="0" smtClean="0"/>
          </a:p>
          <a:p>
            <a:pPr marL="0" indent="0">
              <a:buFont typeface="Arial" charset="0"/>
              <a:buNone/>
            </a:pPr>
            <a:endParaRPr lang="tr-TR" dirty="0" smtClean="0"/>
          </a:p>
          <a:p>
            <a:pPr marL="0" indent="0">
              <a:buFont typeface="Arial" charset="0"/>
              <a:buNone/>
            </a:pPr>
            <a:endParaRPr lang="tr-TR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b = 10 and its address = 0xbfdac9b4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b = 20 and its address = 0xbfdac9b0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 l="9320" t="29434" r="21091" b="15028"/>
          <a:stretch>
            <a:fillRect/>
          </a:stretch>
        </p:blipFill>
        <p:spPr bwMode="auto">
          <a:xfrm>
            <a:off x="609600" y="1981200"/>
            <a:ext cx="65024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4191000" y="1981200"/>
            <a:ext cx="419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Addresses are data itself (actually, they are integers!)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int a = 10;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int * b = &amp;a;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mtClean="0"/>
              <a:t>*b = 20;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  <a:p>
            <a:pPr marL="0" indent="0">
              <a:buFont typeface="Arial" charset="0"/>
              <a:buNone/>
            </a:pPr>
            <a:r>
              <a:rPr lang="en-US" smtClean="0"/>
              <a:t>a = 2 / *b + 25;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191000" y="1600200"/>
            <a:ext cx="4953000" cy="4876800"/>
          </a:xfrm>
        </p:spPr>
        <p:txBody>
          <a:bodyPr/>
          <a:lstStyle/>
          <a:p>
            <a:r>
              <a:rPr lang="en-US" sz="3200" smtClean="0"/>
              <a:t>Initialization is important since a pointer initially points to an arbitrary memory position, which may not belong to your program!</a:t>
            </a:r>
          </a:p>
          <a:p>
            <a:r>
              <a:rPr lang="en-US" sz="3200" smtClean="0"/>
              <a:t>A good practice:</a:t>
            </a:r>
          </a:p>
          <a:p>
            <a:pPr lvl="1"/>
            <a:r>
              <a:rPr lang="en-US" sz="2800" smtClean="0"/>
              <a:t>int *a = NULL;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arithmetic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smtClean="0"/>
              <a:t>int *a;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printf(“a = %p  a+1 = %p”, a, a+1);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a = 0xbff30330 a+1 = 0xbff30334 </a:t>
            </a:r>
          </a:p>
          <a:p>
            <a:pPr marL="0" indent="0">
              <a:buFont typeface="Arial" charset="0"/>
              <a:buNone/>
            </a:pPr>
            <a:endParaRPr lang="en-US" sz="2800" smtClean="0"/>
          </a:p>
          <a:p>
            <a:pPr marL="0" indent="0">
              <a:buFont typeface="Arial" charset="0"/>
              <a:buNone/>
            </a:pPr>
            <a:r>
              <a:rPr lang="en-US" sz="2800" smtClean="0"/>
              <a:t>char *c;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printf(“c = %p  c+1 = %p”, c, c+1);</a:t>
            </a:r>
          </a:p>
          <a:p>
            <a:pPr marL="0" indent="0">
              <a:buFont typeface="Arial" charset="0"/>
              <a:buNone/>
            </a:pPr>
            <a:r>
              <a:rPr lang="en-US" sz="2800" smtClean="0"/>
              <a:t>c = 0xbff30337 c+1 = 0xbff30338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3962400"/>
            <a:ext cx="3527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So, the difference depends</a:t>
            </a:r>
          </a:p>
          <a:p>
            <a:r>
              <a:rPr lang="en-US" sz="2400">
                <a:solidFill>
                  <a:srgbClr val="FF0000"/>
                </a:solidFill>
              </a:rPr>
              <a:t>on the data type!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arithmetic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Pointer arithmetic is independent of the data type.</a:t>
            </a:r>
          </a:p>
          <a:p>
            <a:r>
              <a:rPr lang="en-US" sz="2800" dirty="0" smtClean="0"/>
              <a:t>In other words, if p is a pointer, p+1 points to the next object (whether it is </a:t>
            </a:r>
            <a:r>
              <a:rPr lang="en-US" sz="2800" dirty="0" err="1" smtClean="0"/>
              <a:t>int</a:t>
            </a:r>
            <a:r>
              <a:rPr lang="en-US" sz="2800" dirty="0" smtClean="0"/>
              <a:t>, char, float or double).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So, p+1 is not necessarily the next byte in the memory!!!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914400" y="1752600"/>
            <a:ext cx="8229600" cy="4373563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r>
              <a:rPr lang="en-US" sz="4200" dirty="0" smtClean="0"/>
              <a:t>So, then, how can we check the number of bytes between two pointers? Two options: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4200" dirty="0" smtClean="0"/>
              <a:t>(p2 – p1) * </a:t>
            </a:r>
            <a:r>
              <a:rPr lang="en-US" sz="4200" dirty="0" err="1" smtClean="0"/>
              <a:t>sizeof</a:t>
            </a:r>
            <a:r>
              <a:rPr lang="en-US" sz="4200" dirty="0" smtClean="0"/>
              <a:t>(</a:t>
            </a:r>
            <a:r>
              <a:rPr lang="en-US" sz="4200" dirty="0" err="1" smtClean="0"/>
              <a:t>int</a:t>
            </a:r>
            <a:r>
              <a:rPr lang="en-US" sz="4200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4200" dirty="0" smtClean="0"/>
              <a:t>	</a:t>
            </a:r>
            <a:r>
              <a:rPr lang="en-US" sz="4200" dirty="0" smtClean="0">
                <a:sym typeface="Wingdings" pitchFamily="2" charset="2"/>
              </a:rPr>
              <a:t> for integers</a:t>
            </a:r>
            <a:endParaRPr lang="en-US" sz="4200" dirty="0"/>
          </a:p>
          <a:p>
            <a:pPr marL="0" indent="0">
              <a:buFont typeface="Arial" charset="0"/>
              <a:buNone/>
              <a:defRPr/>
            </a:pPr>
            <a:endParaRPr lang="en-US" sz="4200" dirty="0" smtClean="0"/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sz="4200" dirty="0" smtClean="0"/>
              <a:t>((</a:t>
            </a:r>
            <a:r>
              <a:rPr lang="en-US" sz="4200" dirty="0" err="1" smtClean="0"/>
              <a:t>int</a:t>
            </a:r>
            <a:r>
              <a:rPr lang="en-US" sz="4200" dirty="0" smtClean="0"/>
              <a:t>)p2 – (</a:t>
            </a:r>
            <a:r>
              <a:rPr lang="en-US" sz="4200" dirty="0" err="1" smtClean="0"/>
              <a:t>int</a:t>
            </a:r>
            <a:r>
              <a:rPr lang="en-US" sz="4200" dirty="0" smtClean="0"/>
              <a:t>)p1)</a:t>
            </a: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arithmetic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have the following defined for pointers as well:</a:t>
            </a:r>
          </a:p>
          <a:p>
            <a:pPr>
              <a:defRPr/>
            </a:pPr>
            <a:endParaRPr lang="en-US" dirty="0" smtClean="0"/>
          </a:p>
          <a:p>
            <a:pPr marL="400050" lvl="1" indent="0">
              <a:buFont typeface="Arial" charset="0"/>
              <a:buNone/>
              <a:defRPr/>
            </a:pPr>
            <a:r>
              <a:rPr lang="en-US" sz="3200" dirty="0" err="1" smtClean="0"/>
              <a:t>int</a:t>
            </a:r>
            <a:r>
              <a:rPr lang="en-US" sz="3200" dirty="0" smtClean="0"/>
              <a:t> *a = &amp;b;</a:t>
            </a:r>
          </a:p>
          <a:p>
            <a:pPr marL="400050" lvl="1" indent="0">
              <a:buFont typeface="Arial" charset="0"/>
              <a:buNone/>
              <a:defRPr/>
            </a:pPr>
            <a:endParaRPr lang="en-US" sz="3200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sz="3200" dirty="0" smtClean="0"/>
              <a:t>a++,  ++a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3200" dirty="0" smtClean="0"/>
              <a:t>a--,   --a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16388" name="Content Placeholder 1"/>
          <p:cNvSpPr>
            <a:spLocks noGrp="1"/>
          </p:cNvSpPr>
          <p:nvPr>
            <p:ph sz="half" idx="4294967295"/>
          </p:nvPr>
        </p:nvSpPr>
        <p:spPr>
          <a:xfrm>
            <a:off x="5105400" y="1752600"/>
            <a:ext cx="4038600" cy="4373563"/>
          </a:xfrm>
        </p:spPr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r>
              <a:rPr lang="en-US" dirty="0" smtClean="0"/>
              <a:t>Pointer </a:t>
            </a:r>
            <a:r>
              <a:rPr lang="en-US" dirty="0" smtClean="0"/>
              <a:t>operators(</a:t>
            </a:r>
            <a:r>
              <a:rPr lang="en-US" dirty="0" smtClean="0">
                <a:solidFill>
                  <a:srgbClr val="FF0000"/>
                </a:solidFill>
              </a:rPr>
              <a:t>&amp;,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 has the same precedence with ++, -- (and unary +, -)!!</a:t>
            </a:r>
          </a:p>
          <a:p>
            <a:r>
              <a:rPr lang="en-US" dirty="0" smtClean="0"/>
              <a:t>They are right-to-left associative!!</a:t>
            </a:r>
          </a:p>
          <a:p>
            <a:pPr lvl="1"/>
            <a:r>
              <a:rPr lang="en-US" dirty="0" smtClean="0"/>
              <a:t>*++cp  </a:t>
            </a:r>
            <a:r>
              <a:rPr lang="en-US" dirty="0" smtClean="0">
                <a:sym typeface="Wingdings" pitchFamily="2" charset="2"/>
              </a:rPr>
              <a:t>  *(++cp)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*cp++   *(cp++)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void and NULL pointers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initially has an arbitrary value; i.e., it points to something arbitrary.</a:t>
            </a:r>
          </a:p>
          <a:p>
            <a:r>
              <a:rPr lang="en-US" dirty="0" smtClean="0"/>
              <a:t>Make it a habit to assign all pointers to NULL first.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 a = NULL;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2362200"/>
            <a:ext cx="4038600" cy="3763963"/>
          </a:xfrm>
        </p:spPr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void *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Generic pointer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 smtClean="0"/>
              <a:t> Useful especially in cases where we don’t know the type of the data beforehand!</a:t>
            </a:r>
          </a:p>
          <a:p>
            <a:pPr lvl="1">
              <a:buFont typeface="Wingdings" pitchFamily="2" charset="2"/>
              <a:buChar char="à"/>
            </a:pPr>
            <a:endParaRPr lang="en-US" dirty="0" smtClean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Week</a:t>
            </a:r>
            <a:r>
              <a:rPr lang="tr-TR" b="1" dirty="0" smtClean="0"/>
              <a:t> 1 – Lecture3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 err="1" smtClean="0"/>
              <a:t>Today</a:t>
            </a:r>
            <a:endParaRPr lang="tr-TR" b="1" dirty="0" smtClean="0"/>
          </a:p>
          <a:p>
            <a:pPr marL="0" indent="0">
              <a:buNone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;</a:t>
            </a:r>
          </a:p>
          <a:p>
            <a:pPr marL="0" indent="0"/>
            <a:r>
              <a:rPr lang="tr-TR" dirty="0" smtClean="0"/>
              <a:t>   </a:t>
            </a:r>
            <a:r>
              <a:rPr lang="tr-TR" b="1" dirty="0" err="1" smtClean="0"/>
              <a:t>Arrays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Pointers</a:t>
            </a:r>
            <a:endParaRPr lang="tr-TR" b="1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Basic</a:t>
            </a:r>
            <a:r>
              <a:rPr lang="tr-TR" dirty="0" smtClean="0"/>
              <a:t> of </a:t>
            </a:r>
            <a:r>
              <a:rPr lang="tr-TR" dirty="0" err="1" smtClean="0"/>
              <a:t>Pointers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Array</a:t>
            </a:r>
            <a:r>
              <a:rPr lang="tr-TR" dirty="0" smtClean="0"/>
              <a:t>-</a:t>
            </a:r>
            <a:r>
              <a:rPr lang="tr-TR" dirty="0" err="1" smtClean="0"/>
              <a:t>Pointer</a:t>
            </a:r>
            <a:r>
              <a:rPr lang="tr-TR" dirty="0" smtClean="0"/>
              <a:t> </a:t>
            </a:r>
            <a:r>
              <a:rPr lang="tr-TR" dirty="0" err="1" smtClean="0"/>
              <a:t>Referencing</a:t>
            </a:r>
            <a:r>
              <a:rPr lang="tr-TR" dirty="0" smtClean="0"/>
              <a:t> </a:t>
            </a:r>
            <a:r>
              <a:rPr lang="tr-TR" dirty="0" err="1" smtClean="0"/>
              <a:t>Duality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Strings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Pointers</a:t>
            </a:r>
            <a:r>
              <a:rPr lang="tr-TR" dirty="0" smtClean="0"/>
              <a:t>(</a:t>
            </a:r>
            <a:r>
              <a:rPr lang="tr-TR" dirty="0" err="1" smtClean="0"/>
              <a:t>call</a:t>
            </a:r>
            <a:r>
              <a:rPr lang="tr-TR" dirty="0" smtClean="0"/>
              <a:t>-</a:t>
            </a:r>
            <a:r>
              <a:rPr lang="tr-TR" dirty="0" err="1" smtClean="0"/>
              <a:t>by</a:t>
            </a:r>
            <a:r>
              <a:rPr lang="tr-TR" dirty="0" smtClean="0"/>
              <a:t>-</a:t>
            </a:r>
            <a:r>
              <a:rPr lang="tr-TR" dirty="0" err="1" smtClean="0"/>
              <a:t>reference</a:t>
            </a:r>
            <a:r>
              <a:rPr lang="tr-TR" dirty="0" smtClean="0"/>
              <a:t>)</a:t>
            </a:r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Multidimensional</a:t>
            </a:r>
            <a:r>
              <a:rPr lang="tr-TR" dirty="0" smtClean="0"/>
              <a:t> </a:t>
            </a:r>
            <a:r>
              <a:rPr lang="tr-TR" dirty="0" err="1" smtClean="0"/>
              <a:t>Arrays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Pointers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Pointers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Pointers</a:t>
            </a:r>
            <a:endParaRPr lang="tr-TR" dirty="0" smtClean="0"/>
          </a:p>
          <a:p>
            <a:pPr marL="400050" lvl="1" indent="0">
              <a:buFont typeface="Wingdings" pitchFamily="2" charset="2"/>
              <a:buChar char="Ø"/>
            </a:pPr>
            <a:r>
              <a:rPr lang="tr-TR" dirty="0" smtClean="0"/>
              <a:t>  </a:t>
            </a:r>
            <a:r>
              <a:rPr lang="tr-TR" dirty="0" err="1" smtClean="0"/>
              <a:t>Pointer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marL="0" indent="0">
              <a:buFont typeface="Wingdings" pitchFamily="2" charset="2"/>
              <a:buChar char="Ø"/>
            </a:pPr>
            <a:endParaRPr lang="tr-TR" dirty="0" smtClean="0"/>
          </a:p>
          <a:p>
            <a:pPr marL="0" indent="0"/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Comparison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Equality comparison is meaningful between: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Pointers of the same type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pointer with a void pointer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pointer and a NULL pointer</a:t>
            </a:r>
          </a:p>
          <a:p>
            <a:r>
              <a:rPr lang="en-US" dirty="0" smtClean="0"/>
              <a:t>The result is true if the operands point to the same </a:t>
            </a:r>
            <a:r>
              <a:rPr lang="en-US" i="1" dirty="0" smtClean="0"/>
              <a:t>object</a:t>
            </a:r>
          </a:p>
        </p:txBody>
      </p:sp>
      <p:sp>
        <p:nvSpPr>
          <p:cNvPr id="18436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For other relational operators (&lt;, &lt;=, &gt;, &gt;=):</a:t>
            </a:r>
          </a:p>
          <a:p>
            <a:pPr lvl="1"/>
            <a:r>
              <a:rPr lang="en-US" dirty="0" smtClean="0"/>
              <a:t>Result is based on the relative addresses of the objects pointed to.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Comparison: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if( p != NULL )   *p = 10;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char string[100];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char*</a:t>
            </a:r>
            <a:r>
              <a:rPr lang="tr-TR" smtClean="0"/>
              <a:t> </a:t>
            </a:r>
            <a:r>
              <a:rPr lang="en-US" smtClean="0"/>
              <a:t>p </a:t>
            </a:r>
            <a:r>
              <a:rPr lang="en-US" dirty="0" smtClean="0"/>
              <a:t>= &amp;string[10];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if( p &lt; &amp;string[80] )   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(“A”);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if( p &gt; string )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(“B”);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5105400" y="2514600"/>
            <a:ext cx="4038600" cy="3611563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smtClean="0"/>
              <a:t>Write the strlen() function using pointers.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Conversion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similar to conversion of regular data types (i.e., </a:t>
            </a:r>
            <a:r>
              <a:rPr lang="en-US" dirty="0" err="1" smtClean="0"/>
              <a:t>int</a:t>
            </a:r>
            <a:r>
              <a:rPr lang="en-US" dirty="0" smtClean="0"/>
              <a:t>, float, double, char, ..), we can convert pointers: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* a;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double *d;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a = (</a:t>
            </a:r>
            <a:r>
              <a:rPr lang="en-US" dirty="0" err="1" smtClean="0"/>
              <a:t>int</a:t>
            </a:r>
            <a:r>
              <a:rPr lang="en-US" dirty="0" smtClean="0"/>
              <a:t> *) d;</a:t>
            </a:r>
          </a:p>
        </p:txBody>
      </p:sp>
      <p:sp>
        <p:nvSpPr>
          <p:cNvPr id="18436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2057400"/>
            <a:ext cx="4038600" cy="4068763"/>
          </a:xfrm>
        </p:spPr>
        <p:txBody>
          <a:bodyPr>
            <a:normAutofit fontScale="85000" lnSpcReduction="20000"/>
          </a:bodyPr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While converting a pointer to a pointer of a bigger data type, you have to be cautious.</a:t>
            </a:r>
          </a:p>
          <a:p>
            <a:r>
              <a:rPr lang="en-US" dirty="0" smtClean="0"/>
              <a:t>In old architectures, you have to be careful while converting to small data types as well: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 *) cp;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&amp;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char *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= “</a:t>
            </a:r>
            <a:r>
              <a:rPr lang="en-US" dirty="0" err="1" smtClean="0">
                <a:solidFill>
                  <a:srgbClr val="FF0000"/>
                </a:solidFill>
              </a:rPr>
              <a:t>abc</a:t>
            </a:r>
            <a:r>
              <a:rPr lang="en-US" dirty="0" smtClean="0">
                <a:solidFill>
                  <a:srgbClr val="FF0000"/>
                </a:solidFill>
              </a:rPr>
              <a:t>”;</a:t>
            </a:r>
          </a:p>
          <a:p>
            <a:pPr>
              <a:defRPr/>
            </a:pPr>
            <a:r>
              <a:rPr lang="en-US" dirty="0" smtClean="0"/>
              <a:t>The following is possible: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char a =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you do the following, you would get segmentation fault: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[0] = ‘A’;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&amp;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char * cp;</a:t>
            </a:r>
          </a:p>
          <a:p>
            <a:pPr marL="0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cp = “abc”;</a:t>
            </a:r>
          </a:p>
          <a:p>
            <a:pPr marL="0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cp[0] = ‘A’;</a:t>
            </a:r>
          </a:p>
          <a:p>
            <a:pPr marL="0" indent="0">
              <a:buFont typeface="Arial" charset="0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vs</a:t>
            </a:r>
          </a:p>
          <a:p>
            <a:pPr marL="0" indent="0">
              <a:buFont typeface="Arial" charset="0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char c[] = “abc”;</a:t>
            </a:r>
          </a:p>
          <a:p>
            <a:pPr marL="0" indent="0">
              <a:buFont typeface="Arial" charset="0"/>
              <a:buNone/>
            </a:pPr>
            <a:r>
              <a:rPr lang="en-US" smtClean="0">
                <a:solidFill>
                  <a:srgbClr val="FF0000"/>
                </a:solidFill>
              </a:rPr>
              <a:t>c[0] = ‘A’;</a:t>
            </a:r>
          </a:p>
          <a:p>
            <a:pPr marL="0" indent="0">
              <a:buFont typeface="Arial" charset="0"/>
              <a:buNone/>
            </a:pP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5124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 fontScale="92500"/>
          </a:bodyPr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void f(char *c)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c[0] = ‘A’;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~~~~~~~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f(“</a:t>
            </a:r>
            <a:r>
              <a:rPr lang="en-US" dirty="0" err="1" smtClean="0"/>
              <a:t>abc</a:t>
            </a:r>
            <a:r>
              <a:rPr lang="en-US" dirty="0" smtClean="0"/>
              <a:t>”); /* </a:t>
            </a:r>
            <a:r>
              <a:rPr lang="en-US" dirty="0" err="1" smtClean="0"/>
              <a:t>Seg</a:t>
            </a:r>
            <a:r>
              <a:rPr lang="en-US" dirty="0" smtClean="0"/>
              <a:t>. Fault */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smtClean="0"/>
              <a:t>I</a:t>
            </a:r>
            <a:r>
              <a:rPr lang="en-US" b="1" dirty="0" err="1" smtClean="0"/>
              <a:t>mplement</a:t>
            </a:r>
            <a:r>
              <a:rPr lang="en-US" b="1" dirty="0" smtClean="0"/>
              <a:t> some string functions with pointers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smtClean="0"/>
              <a:t>int strlen(char *sP);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void strcpy(char *destP, char *sourceP);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Memory Management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sizeof() operator</a:t>
            </a:r>
          </a:p>
          <a:p>
            <a:endParaRPr lang="en-US" smtClean="0"/>
          </a:p>
          <a:p>
            <a:r>
              <a:rPr lang="en-US" smtClean="0"/>
              <a:t>void * malloc(size_t size);</a:t>
            </a:r>
          </a:p>
          <a:p>
            <a:endParaRPr lang="en-US" smtClean="0"/>
          </a:p>
          <a:p>
            <a:r>
              <a:rPr lang="en-US" smtClean="0"/>
              <a:t>void * calloc(size_t nobj, size_t size);</a:t>
            </a:r>
          </a:p>
          <a:p>
            <a:endParaRPr lang="en-US" smtClean="0"/>
          </a:p>
          <a:p>
            <a:r>
              <a:rPr lang="en-US" smtClean="0"/>
              <a:t>void * realloc(void *p, size_t size);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Memory Management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void free(void *p);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Assume that you have numbers given on separate lines and that you do not know how many numbers there are in each line.</a:t>
            </a:r>
          </a:p>
          <a:p>
            <a:r>
              <a:rPr lang="en-US" sz="2800" smtClean="0"/>
              <a:t>The task is to read the numbers on each line and compute an average of the numbers on each line.</a:t>
            </a:r>
          </a:p>
          <a:p>
            <a:r>
              <a:rPr lang="en-US" sz="2800" smtClean="0"/>
              <a:t>Two cases: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400" smtClean="0"/>
              <a:t>The number of lines &amp; the number of numbers on each line is known.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400" smtClean="0"/>
              <a:t>Neither the number of lines nor the number of numbers on each line is known.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Pointers &amp; Functions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that functions are called in C by “call by value”?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9460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3962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endParaRPr lang="tr-TR" dirty="0" smtClean="0"/>
          </a:p>
          <a:p>
            <a:pPr>
              <a:defRPr/>
            </a:pPr>
            <a:endParaRPr lang="tr-TR" dirty="0" smtClean="0"/>
          </a:p>
          <a:p>
            <a:pPr>
              <a:defRPr/>
            </a:pPr>
            <a:r>
              <a:rPr lang="en-US" dirty="0" smtClean="0"/>
              <a:t>Now we can make “call by reference”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*N)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N = 10;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47800" y="5410200"/>
            <a:ext cx="6510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It is actually a “fake” call by reference.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dirty="0" err="1" smtClean="0"/>
              <a:t>Arrays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Pointers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sz="3000" b="1" dirty="0" smtClean="0"/>
              <a:t>Why do we need pointers?</a:t>
            </a:r>
            <a:endParaRPr lang="tr-TR" sz="3000" b="1" dirty="0" smtClean="0"/>
          </a:p>
          <a:p>
            <a:pPr>
              <a:defRPr/>
            </a:pPr>
            <a:r>
              <a:rPr lang="en-US" sz="2800" dirty="0" smtClean="0"/>
              <a:t>For dynamic memory management!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 smtClean="0"/>
              <a:t>If you don’t know the amount of data that your program will process, you need pointers!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 smtClean="0"/>
              <a:t>If your program requires a lot of deletions/insertions of new data, you might want to use linked lists and hence, you need pointers!</a:t>
            </a:r>
          </a:p>
          <a:p>
            <a:pPr marL="571500" indent="-514350">
              <a:defRPr/>
            </a:pPr>
            <a:r>
              <a:rPr lang="en-US" sz="2800" dirty="0" smtClean="0"/>
              <a:t>Comparing data / objects / functions: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 smtClean="0"/>
              <a:t>You can check whether two entities are the same by comparing their addresses, for example (note that if the size of the data are different, this might not work)</a:t>
            </a:r>
          </a:p>
          <a:p>
            <a:pPr marL="571500" indent="-514350">
              <a:defRPr/>
            </a:pPr>
            <a:r>
              <a:rPr lang="en-US" sz="2800" dirty="0" smtClean="0"/>
              <a:t>Better control over the memory!</a:t>
            </a:r>
          </a:p>
          <a:p>
            <a:pPr marL="971550" lvl="1" indent="-514350">
              <a:buFont typeface="+mj-lt"/>
              <a:buAutoNum type="arabicPeriod"/>
              <a:defRPr/>
            </a:pP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Returning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Now, we can return multiple values: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*O, double *P)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O = N * N;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P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*++</a:t>
            </a:r>
            <a:r>
              <a:rPr lang="en-US" sz="3200" dirty="0" err="1" smtClean="0"/>
              <a:t>cp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*</a:t>
            </a:r>
            <a:r>
              <a:rPr lang="en-US" sz="3200" dirty="0" err="1" smtClean="0"/>
              <a:t>cp</a:t>
            </a:r>
            <a:r>
              <a:rPr lang="en-US" sz="3200" dirty="0" smtClean="0"/>
              <a:t>++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++*</a:t>
            </a:r>
            <a:r>
              <a:rPr lang="en-US" sz="3200" dirty="0" err="1" smtClean="0"/>
              <a:t>cp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*--</a:t>
            </a:r>
            <a:r>
              <a:rPr lang="en-US" sz="3200" dirty="0" err="1" smtClean="0"/>
              <a:t>cp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*</a:t>
            </a:r>
            <a:r>
              <a:rPr lang="en-US" sz="3200" dirty="0" err="1" smtClean="0"/>
              <a:t>cp</a:t>
            </a:r>
            <a:r>
              <a:rPr lang="en-US" sz="3200" dirty="0" smtClean="0"/>
              <a:t>--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--*</a:t>
            </a:r>
            <a:r>
              <a:rPr lang="en-US" sz="3200" dirty="0" err="1" smtClean="0"/>
              <a:t>cp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(*</a:t>
            </a:r>
            <a:r>
              <a:rPr lang="en-US" sz="3200" dirty="0" err="1" smtClean="0"/>
              <a:t>cp</a:t>
            </a:r>
            <a:r>
              <a:rPr lang="en-US" sz="3200" dirty="0" smtClean="0"/>
              <a:t>)--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 smtClean="0"/>
              <a:t>c = (*</a:t>
            </a:r>
            <a:r>
              <a:rPr lang="en-US" sz="3200" dirty="0" err="1" smtClean="0"/>
              <a:t>cp</a:t>
            </a:r>
            <a:r>
              <a:rPr lang="en-US" sz="3200" dirty="0" smtClean="0"/>
              <a:t>)++</a:t>
            </a:r>
          </a:p>
          <a:p>
            <a:pPr marL="0" indent="0">
              <a:buFont typeface="Arial" charset="0"/>
              <a:buNone/>
              <a:defRPr/>
            </a:pPr>
            <a:endParaRPr lang="en-US" sz="3200" dirty="0"/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/>
              <a:t>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362200"/>
            <a:ext cx="4343400" cy="3763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Write the factorial function in a recursive way with the following declaration: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void fact(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 result);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362200"/>
            <a:ext cx="4038600" cy="3763963"/>
          </a:xfrm>
        </p:spPr>
        <p:txBody>
          <a:bodyPr/>
          <a:lstStyle/>
          <a:p>
            <a:pPr>
              <a:defRPr/>
            </a:pPr>
            <a:r>
              <a:rPr lang="en-US" dirty="0"/>
              <a:t>Write the factorial function in a recursive way </a:t>
            </a:r>
            <a:r>
              <a:rPr lang="en-US" dirty="0" smtClean="0"/>
              <a:t>with the </a:t>
            </a:r>
            <a:r>
              <a:rPr lang="en-US" dirty="0"/>
              <a:t>following declaration: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void fact(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*N);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 vs. Pointer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is basically a constant pointer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 cstate="print"/>
          <a:srcRect l="9457" t="17032" r="45271" b="37421"/>
          <a:stretch>
            <a:fillRect/>
          </a:stretch>
        </p:blipFill>
        <p:spPr bwMode="auto">
          <a:xfrm>
            <a:off x="300038" y="2438400"/>
            <a:ext cx="4230687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3" cstate="print"/>
          <a:srcRect l="9303" t="25471" r="54193" b="18463"/>
          <a:stretch>
            <a:fillRect/>
          </a:stretch>
        </p:blipFill>
        <p:spPr bwMode="auto">
          <a:xfrm>
            <a:off x="5094288" y="2692400"/>
            <a:ext cx="3411537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7375" y="5029200"/>
            <a:ext cx="8229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3200" dirty="0" err="1"/>
              <a:t>int</a:t>
            </a:r>
            <a:r>
              <a:rPr lang="en-US" sz="3200" dirty="0"/>
              <a:t> a[] = {1, 2, 3};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3200" dirty="0" err="1"/>
              <a:t>int</a:t>
            </a:r>
            <a:r>
              <a:rPr lang="en-US" sz="3200" dirty="0"/>
              <a:t> *b = a;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 vs.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is basically a constant pointer</a:t>
            </a:r>
          </a:p>
          <a:p>
            <a:pPr>
              <a:defRPr/>
            </a:pPr>
            <a:r>
              <a:rPr lang="en-US" dirty="0" smtClean="0"/>
              <a:t>Hence, I can use a pointer like an array: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 l="10873" t="25832" r="58060" b="37083"/>
          <a:stretch>
            <a:fillRect/>
          </a:stretch>
        </p:blipFill>
        <p:spPr bwMode="auto">
          <a:xfrm>
            <a:off x="1033463" y="3048000"/>
            <a:ext cx="3386137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3124200" y="4038600"/>
            <a:ext cx="1752600" cy="114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29000" y="4305300"/>
            <a:ext cx="1447800" cy="190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5029200" y="3921125"/>
            <a:ext cx="165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Identical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 vs.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does “an array is constant pointer” mean?</a:t>
            </a:r>
          </a:p>
          <a:p>
            <a:pPr>
              <a:defRPr/>
            </a:pPr>
            <a:r>
              <a:rPr lang="en-US" dirty="0" smtClean="0"/>
              <a:t>It means that things like following are </a:t>
            </a:r>
            <a:r>
              <a:rPr lang="en-US" b="1" dirty="0" smtClean="0"/>
              <a:t>not possible</a:t>
            </a:r>
            <a:r>
              <a:rPr lang="en-US" dirty="0" smtClean="0"/>
              <a:t> (for the following definitions: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a[3];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*b;</a:t>
            </a:r>
            <a:r>
              <a:rPr lang="en-US" dirty="0" smtClean="0"/>
              <a:t>):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3600" dirty="0" smtClean="0"/>
              <a:t>a = b;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3600" dirty="0" smtClean="0"/>
              <a:t>a++;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 vs. pointer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 as function arguments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 l="9889" t="21001" r="32275" b="19360"/>
          <a:stretch>
            <a:fillRect/>
          </a:stretch>
        </p:blipFill>
        <p:spPr bwMode="auto">
          <a:xfrm>
            <a:off x="228600" y="3619500"/>
            <a:ext cx="3810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 l="9995" t="21001" r="34567" b="19061"/>
          <a:stretch>
            <a:fillRect/>
          </a:stretch>
        </p:blipFill>
        <p:spPr bwMode="auto">
          <a:xfrm>
            <a:off x="4953000" y="3581400"/>
            <a:ext cx="4191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4" name="TextBox 1"/>
          <p:cNvSpPr txBox="1">
            <a:spLocks noChangeArrowheads="1"/>
          </p:cNvSpPr>
          <p:nvPr/>
        </p:nvSpPr>
        <p:spPr bwMode="auto">
          <a:xfrm>
            <a:off x="3733800" y="4267200"/>
            <a:ext cx="91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v.s</a:t>
            </a:r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 vs. pointer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 as function arguments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 l="9889" t="21001" r="32275" b="19360"/>
          <a:stretch>
            <a:fillRect/>
          </a:stretch>
        </p:blipFill>
        <p:spPr bwMode="auto">
          <a:xfrm>
            <a:off x="152400" y="3619500"/>
            <a:ext cx="3810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3886201" y="4114800"/>
            <a:ext cx="91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v.s</a:t>
            </a:r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3" cstate="print"/>
          <a:srcRect l="9889" t="21298" r="34521" b="12801"/>
          <a:stretch>
            <a:fillRect/>
          </a:stretch>
        </p:blipFill>
        <p:spPr bwMode="auto">
          <a:xfrm>
            <a:off x="5184775" y="3603625"/>
            <a:ext cx="39592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5562600" y="4648200"/>
            <a:ext cx="289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5486400"/>
            <a:ext cx="18272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/>
          <a:srcRect l="9889" t="21001" r="32275" b="19360"/>
          <a:stretch>
            <a:fillRect/>
          </a:stretch>
        </p:blipFill>
        <p:spPr bwMode="auto">
          <a:xfrm>
            <a:off x="609600" y="1600200"/>
            <a:ext cx="34877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 l="9889" t="21298" r="34521" b="12801"/>
          <a:stretch>
            <a:fillRect/>
          </a:stretch>
        </p:blipFill>
        <p:spPr bwMode="auto">
          <a:xfrm>
            <a:off x="5105400" y="1600200"/>
            <a:ext cx="37099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 cstate="print"/>
          <a:srcRect l="8990" t="21298" r="45505" b="51566"/>
          <a:stretch>
            <a:fillRect/>
          </a:stretch>
        </p:blipFill>
        <p:spPr bwMode="auto">
          <a:xfrm>
            <a:off x="4267200" y="4495800"/>
            <a:ext cx="4408488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81000" y="3886200"/>
            <a:ext cx="6034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For either of the above definitions, the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following are valid:</a:t>
            </a:r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 vs. pointer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2819400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Multi-dimensional Arrays &amp;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Compare the following: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a[M][N];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*a[N];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(*a)[N];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A Brief Summary of the Von Neumann Architecture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6549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Compare the following (there is no limit on the level of ‘pointing’ to pointers):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*a;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**b;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***c;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Pointers </a:t>
            </a:r>
            <a:r>
              <a:rPr lang="en-US" b="1" dirty="0"/>
              <a:t>to Functions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Pointer to function</a:t>
            </a:r>
          </a:p>
          <a:p>
            <a:pPr lvl="1"/>
            <a:r>
              <a:rPr lang="en-US"/>
              <a:t>Contains address of function</a:t>
            </a:r>
          </a:p>
          <a:p>
            <a:pPr lvl="1"/>
            <a:r>
              <a:rPr lang="en-US"/>
              <a:t>Similar to how array name is address of first element</a:t>
            </a:r>
          </a:p>
          <a:p>
            <a:pPr lvl="1"/>
            <a:r>
              <a:rPr lang="en-US"/>
              <a:t>Function name is starting address of code that defines function</a:t>
            </a:r>
          </a:p>
          <a:p>
            <a:r>
              <a:rPr lang="en-US"/>
              <a:t>Function pointers can be </a:t>
            </a:r>
          </a:p>
          <a:p>
            <a:pPr lvl="1"/>
            <a:r>
              <a:rPr lang="en-US"/>
              <a:t>Passed to functions</a:t>
            </a:r>
          </a:p>
          <a:p>
            <a:pPr lvl="1"/>
            <a:r>
              <a:rPr lang="en-US"/>
              <a:t>Stored in arrays</a:t>
            </a:r>
          </a:p>
          <a:p>
            <a:pPr lvl="1"/>
            <a:r>
              <a:rPr lang="en-US"/>
              <a:t>Assigned to other function pointers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22F3-BCF9-4FD7-B5A9-E992A901D14E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Pointers </a:t>
            </a:r>
            <a:r>
              <a:rPr lang="en-US" b="1" dirty="0"/>
              <a:t>to Functions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Example: bubblesort</a:t>
            </a:r>
          </a:p>
          <a:p>
            <a:pPr lvl="1"/>
            <a:r>
              <a:rPr lang="en-US"/>
              <a:t>Function </a:t>
            </a:r>
            <a:r>
              <a:rPr lang="en-US" sz="2000">
                <a:latin typeface="Lucida Console" pitchFamily="49" charset="0"/>
              </a:rPr>
              <a:t>bubble</a:t>
            </a:r>
            <a:r>
              <a:rPr lang="en-US"/>
              <a:t> takes a function pointer</a:t>
            </a:r>
          </a:p>
          <a:p>
            <a:pPr lvl="2"/>
            <a:r>
              <a:rPr lang="en-US" sz="1800">
                <a:latin typeface="Lucida Console" pitchFamily="49" charset="0"/>
              </a:rPr>
              <a:t>bubble</a:t>
            </a:r>
            <a:r>
              <a:rPr lang="en-US"/>
              <a:t> calls this helper function</a:t>
            </a:r>
          </a:p>
          <a:p>
            <a:pPr lvl="2"/>
            <a:r>
              <a:rPr lang="en-US"/>
              <a:t>this determines ascending or descending sorting</a:t>
            </a:r>
          </a:p>
          <a:p>
            <a:pPr lvl="1"/>
            <a:r>
              <a:rPr lang="en-US"/>
              <a:t>The argument in </a:t>
            </a:r>
            <a:r>
              <a:rPr lang="en-US" sz="2000">
                <a:latin typeface="Lucida Console" pitchFamily="49" charset="0"/>
              </a:rPr>
              <a:t>bubblesort</a:t>
            </a:r>
            <a:r>
              <a:rPr lang="en-US"/>
              <a:t> for the function pointer:</a:t>
            </a:r>
          </a:p>
          <a:p>
            <a:pPr lvl="3"/>
            <a:r>
              <a:rPr lang="en-US" sz="1800">
                <a:latin typeface="Lucida Console" pitchFamily="49" charset="0"/>
              </a:rPr>
              <a:t>int ( *compare )( int a, int b )</a:t>
            </a:r>
          </a:p>
          <a:p>
            <a:pPr lvl="2">
              <a:buFont typeface="Arial" charset="0"/>
              <a:buNone/>
            </a:pPr>
            <a:r>
              <a:rPr lang="en-US"/>
              <a:t>tells </a:t>
            </a:r>
            <a:r>
              <a:rPr lang="en-US" sz="1800">
                <a:latin typeface="Lucida Console" pitchFamily="49" charset="0"/>
              </a:rPr>
              <a:t>bubblesort</a:t>
            </a:r>
            <a:r>
              <a:rPr lang="en-US"/>
              <a:t> to expect a pointer to a function that takes two </a:t>
            </a:r>
            <a:r>
              <a:rPr lang="en-US" sz="1800">
                <a:latin typeface="Lucida Console" pitchFamily="49" charset="0"/>
              </a:rPr>
              <a:t>ints</a:t>
            </a:r>
            <a:r>
              <a:rPr lang="en-US"/>
              <a:t> and returns an </a:t>
            </a:r>
            <a:r>
              <a:rPr lang="en-US" sz="1800">
                <a:latin typeface="Lucida Console" pitchFamily="49" charset="0"/>
              </a:rPr>
              <a:t>int</a:t>
            </a:r>
          </a:p>
          <a:p>
            <a:pPr lvl="1"/>
            <a:r>
              <a:rPr lang="en-US"/>
              <a:t>If the parentheses were left out:</a:t>
            </a:r>
          </a:p>
          <a:p>
            <a:pPr lvl="3"/>
            <a:r>
              <a:rPr lang="en-US" sz="1800">
                <a:latin typeface="Lucida Console" pitchFamily="49" charset="0"/>
              </a:rPr>
              <a:t>int *compare( int a, int b )</a:t>
            </a:r>
          </a:p>
          <a:p>
            <a:pPr lvl="2"/>
            <a:r>
              <a:rPr lang="en-US"/>
              <a:t>Defines a function that receives two integers and returns a pointer to a </a:t>
            </a:r>
            <a:r>
              <a:rPr lang="en-US" sz="1800">
                <a:latin typeface="Lucida Console" pitchFamily="49" charset="0"/>
              </a:rPr>
              <a:t>int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625F-D5AB-4663-ACFA-DF63B437704E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A Brief Summary of the Von Neumann Architecture</a:t>
            </a:r>
          </a:p>
        </p:txBody>
      </p:sp>
      <p:sp>
        <p:nvSpPr>
          <p:cNvPr id="18" name="17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2575" y="1698625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3240088" y="1492250"/>
            <a:ext cx="760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32bits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11775" y="16764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2362200"/>
          <a:ext cx="1676400" cy="358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73263" y="2362200"/>
          <a:ext cx="1676400" cy="3581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722688" y="2362200"/>
          <a:ext cx="1676400" cy="35814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78463" y="2362200"/>
          <a:ext cx="1676400" cy="3581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19500" y="3657600"/>
            <a:ext cx="1858963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5478463" y="3886200"/>
            <a:ext cx="206533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4" name="TextBox 17"/>
          <p:cNvSpPr txBox="1">
            <a:spLocks noChangeArrowheads="1"/>
          </p:cNvSpPr>
          <p:nvPr/>
        </p:nvSpPr>
        <p:spPr bwMode="auto">
          <a:xfrm>
            <a:off x="7769225" y="37338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char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8938" y="5029200"/>
            <a:ext cx="1846262" cy="457200"/>
          </a:xfrm>
          <a:custGeom>
            <a:avLst/>
            <a:gdLst>
              <a:gd name="connsiteX0" fmla="*/ 0 w 3691427"/>
              <a:gd name="connsiteY0" fmla="*/ 0 h 457200"/>
              <a:gd name="connsiteX1" fmla="*/ 3691427 w 3691427"/>
              <a:gd name="connsiteY1" fmla="*/ 0 h 457200"/>
              <a:gd name="connsiteX2" fmla="*/ 3691427 w 3691427"/>
              <a:gd name="connsiteY2" fmla="*/ 457200 h 457200"/>
              <a:gd name="connsiteX3" fmla="*/ 0 w 3691427"/>
              <a:gd name="connsiteY3" fmla="*/ 457200 h 457200"/>
              <a:gd name="connsiteX4" fmla="*/ 0 w 3691427"/>
              <a:gd name="connsiteY4" fmla="*/ 0 h 457200"/>
              <a:gd name="connsiteX0" fmla="*/ 3691427 w 3782867"/>
              <a:gd name="connsiteY0" fmla="*/ 457200 h 548640"/>
              <a:gd name="connsiteX1" fmla="*/ 0 w 3782867"/>
              <a:gd name="connsiteY1" fmla="*/ 457200 h 548640"/>
              <a:gd name="connsiteX2" fmla="*/ 0 w 3782867"/>
              <a:gd name="connsiteY2" fmla="*/ 0 h 548640"/>
              <a:gd name="connsiteX3" fmla="*/ 3691427 w 3782867"/>
              <a:gd name="connsiteY3" fmla="*/ 0 h 548640"/>
              <a:gd name="connsiteX4" fmla="*/ 3782867 w 3782867"/>
              <a:gd name="connsiteY4" fmla="*/ 548640 h 548640"/>
              <a:gd name="connsiteX0" fmla="*/ 3691427 w 4247325"/>
              <a:gd name="connsiteY0" fmla="*/ 457200 h 457200"/>
              <a:gd name="connsiteX1" fmla="*/ 0 w 4247325"/>
              <a:gd name="connsiteY1" fmla="*/ 457200 h 457200"/>
              <a:gd name="connsiteX2" fmla="*/ 0 w 4247325"/>
              <a:gd name="connsiteY2" fmla="*/ 0 h 457200"/>
              <a:gd name="connsiteX3" fmla="*/ 3691427 w 4247325"/>
              <a:gd name="connsiteY3" fmla="*/ 0 h 457200"/>
              <a:gd name="connsiteX4" fmla="*/ 4247325 w 4247325"/>
              <a:gd name="connsiteY4" fmla="*/ 156755 h 457200"/>
              <a:gd name="connsiteX0" fmla="*/ 3691427 w 3691427"/>
              <a:gd name="connsiteY0" fmla="*/ 457200 h 457200"/>
              <a:gd name="connsiteX1" fmla="*/ 0 w 3691427"/>
              <a:gd name="connsiteY1" fmla="*/ 457200 h 457200"/>
              <a:gd name="connsiteX2" fmla="*/ 0 w 3691427"/>
              <a:gd name="connsiteY2" fmla="*/ 0 h 457200"/>
              <a:gd name="connsiteX3" fmla="*/ 3691427 w 3691427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427" h="457200">
                <a:moveTo>
                  <a:pt x="3691427" y="457200"/>
                </a:moveTo>
                <a:lnTo>
                  <a:pt x="0" y="457200"/>
                </a:lnTo>
                <a:lnTo>
                  <a:pt x="0" y="0"/>
                </a:lnTo>
                <a:lnTo>
                  <a:pt x="3691427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19"/>
          <p:cNvSpPr/>
          <p:nvPr/>
        </p:nvSpPr>
        <p:spPr>
          <a:xfrm flipH="1">
            <a:off x="0" y="5472113"/>
            <a:ext cx="5468938" cy="457200"/>
          </a:xfrm>
          <a:custGeom>
            <a:avLst/>
            <a:gdLst>
              <a:gd name="connsiteX0" fmla="*/ 0 w 3691427"/>
              <a:gd name="connsiteY0" fmla="*/ 0 h 457200"/>
              <a:gd name="connsiteX1" fmla="*/ 3691427 w 3691427"/>
              <a:gd name="connsiteY1" fmla="*/ 0 h 457200"/>
              <a:gd name="connsiteX2" fmla="*/ 3691427 w 3691427"/>
              <a:gd name="connsiteY2" fmla="*/ 457200 h 457200"/>
              <a:gd name="connsiteX3" fmla="*/ 0 w 3691427"/>
              <a:gd name="connsiteY3" fmla="*/ 457200 h 457200"/>
              <a:gd name="connsiteX4" fmla="*/ 0 w 3691427"/>
              <a:gd name="connsiteY4" fmla="*/ 0 h 457200"/>
              <a:gd name="connsiteX0" fmla="*/ 3691427 w 3782867"/>
              <a:gd name="connsiteY0" fmla="*/ 457200 h 548640"/>
              <a:gd name="connsiteX1" fmla="*/ 0 w 3782867"/>
              <a:gd name="connsiteY1" fmla="*/ 457200 h 548640"/>
              <a:gd name="connsiteX2" fmla="*/ 0 w 3782867"/>
              <a:gd name="connsiteY2" fmla="*/ 0 h 548640"/>
              <a:gd name="connsiteX3" fmla="*/ 3691427 w 3782867"/>
              <a:gd name="connsiteY3" fmla="*/ 0 h 548640"/>
              <a:gd name="connsiteX4" fmla="*/ 3782867 w 3782867"/>
              <a:gd name="connsiteY4" fmla="*/ 548640 h 548640"/>
              <a:gd name="connsiteX0" fmla="*/ 3691427 w 4247325"/>
              <a:gd name="connsiteY0" fmla="*/ 457200 h 457200"/>
              <a:gd name="connsiteX1" fmla="*/ 0 w 4247325"/>
              <a:gd name="connsiteY1" fmla="*/ 457200 h 457200"/>
              <a:gd name="connsiteX2" fmla="*/ 0 w 4247325"/>
              <a:gd name="connsiteY2" fmla="*/ 0 h 457200"/>
              <a:gd name="connsiteX3" fmla="*/ 3691427 w 4247325"/>
              <a:gd name="connsiteY3" fmla="*/ 0 h 457200"/>
              <a:gd name="connsiteX4" fmla="*/ 4247325 w 4247325"/>
              <a:gd name="connsiteY4" fmla="*/ 156755 h 457200"/>
              <a:gd name="connsiteX0" fmla="*/ 3691427 w 3691427"/>
              <a:gd name="connsiteY0" fmla="*/ 457200 h 457200"/>
              <a:gd name="connsiteX1" fmla="*/ 0 w 3691427"/>
              <a:gd name="connsiteY1" fmla="*/ 457200 h 457200"/>
              <a:gd name="connsiteX2" fmla="*/ 0 w 3691427"/>
              <a:gd name="connsiteY2" fmla="*/ 0 h 457200"/>
              <a:gd name="connsiteX3" fmla="*/ 3691427 w 3691427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427" h="457200">
                <a:moveTo>
                  <a:pt x="3691427" y="457200"/>
                </a:moveTo>
                <a:lnTo>
                  <a:pt x="0" y="457200"/>
                </a:lnTo>
                <a:lnTo>
                  <a:pt x="0" y="0"/>
                </a:lnTo>
                <a:lnTo>
                  <a:pt x="3691427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15000" y="5486400"/>
            <a:ext cx="2054225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8" name="TextBox 24"/>
          <p:cNvSpPr txBox="1">
            <a:spLocks noChangeArrowheads="1"/>
          </p:cNvSpPr>
          <p:nvPr/>
        </p:nvSpPr>
        <p:spPr bwMode="auto">
          <a:xfrm>
            <a:off x="7891463" y="5835650"/>
            <a:ext cx="742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 int</a:t>
            </a:r>
          </a:p>
        </p:txBody>
      </p:sp>
      <p:sp>
        <p:nvSpPr>
          <p:cNvPr id="6489" name="TextBox 23"/>
          <p:cNvSpPr txBox="1">
            <a:spLocks noChangeArrowheads="1"/>
          </p:cNvSpPr>
          <p:nvPr/>
        </p:nvSpPr>
        <p:spPr bwMode="auto">
          <a:xfrm>
            <a:off x="1447800" y="6221413"/>
            <a:ext cx="4416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Memory is byte addressable!</a:t>
            </a:r>
          </a:p>
        </p:txBody>
      </p:sp>
      <p:sp>
        <p:nvSpPr>
          <p:cNvPr id="19" name="1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A Brief Summary of the Von Neumann Architecture</a:t>
            </a:r>
          </a:p>
        </p:txBody>
      </p:sp>
      <p:sp>
        <p:nvSpPr>
          <p:cNvPr id="73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it is more convenient to view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memory as a single array of 8-bit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25360" y="1030288"/>
          <a:ext cx="1666240" cy="2925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706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17067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17067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17067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17067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17067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17067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17067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25360" y="3921125"/>
          <a:ext cx="1666240" cy="2925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Basics</a:t>
            </a:r>
            <a:r>
              <a:rPr lang="tr-TR" b="1" dirty="0" smtClean="0"/>
              <a:t> of </a:t>
            </a:r>
            <a:r>
              <a:rPr lang="tr-TR" b="1" dirty="0" err="1" smtClean="0"/>
              <a:t>Pointers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Pointer definitions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itchFamily="49" charset="0"/>
              </a:rPr>
              <a:t>*</a:t>
            </a:r>
            <a:r>
              <a:rPr lang="en-US" dirty="0" smtClean="0"/>
              <a:t> used with pointer variables</a:t>
            </a:r>
          </a:p>
          <a:p>
            <a:pPr lvl="3">
              <a:buFont typeface="Wingdings" pitchFamily="2" charset="2"/>
              <a:buChar char="§"/>
            </a:pP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*</a:t>
            </a:r>
            <a:r>
              <a:rPr lang="en-US" sz="1800" dirty="0" err="1" smtClean="0">
                <a:latin typeface="Lucida Console" pitchFamily="49" charset="0"/>
              </a:rPr>
              <a:t>myPtr</a:t>
            </a:r>
            <a:r>
              <a:rPr lang="en-US" sz="1800" dirty="0" smtClean="0">
                <a:latin typeface="Lucida Console" pitchFamily="49" charset="0"/>
              </a:rPr>
              <a:t>;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Defines a pointer to an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dirty="0" smtClean="0"/>
              <a:t> (pointer of type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*)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Multiple pointers require using a </a:t>
            </a:r>
            <a:r>
              <a:rPr lang="en-US" sz="2000" dirty="0" smtClean="0">
                <a:latin typeface="Lucida Console" pitchFamily="49" charset="0"/>
              </a:rPr>
              <a:t>*</a:t>
            </a:r>
            <a:r>
              <a:rPr lang="en-US" dirty="0" smtClean="0"/>
              <a:t> before each variable definition</a:t>
            </a:r>
          </a:p>
          <a:p>
            <a:pPr lvl="3">
              <a:buFont typeface="Wingdings" pitchFamily="2" charset="2"/>
              <a:buChar char="§"/>
            </a:pP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*myPtr1, *myPtr2;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Can define pointers to any data type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Initialize pointers to </a:t>
            </a:r>
            <a:r>
              <a:rPr lang="en-US" sz="2000" dirty="0" smtClean="0">
                <a:latin typeface="Lucida Console" pitchFamily="49" charset="0"/>
              </a:rPr>
              <a:t>0</a:t>
            </a:r>
            <a:r>
              <a:rPr lang="en-US" dirty="0" smtClean="0"/>
              <a:t>, </a:t>
            </a:r>
            <a:r>
              <a:rPr lang="en-US" sz="2000" dirty="0" smtClean="0">
                <a:latin typeface="Lucida Console" pitchFamily="49" charset="0"/>
              </a:rPr>
              <a:t>NULL</a:t>
            </a:r>
            <a:r>
              <a:rPr lang="en-US" dirty="0" smtClean="0"/>
              <a:t>, or an address</a:t>
            </a:r>
          </a:p>
          <a:p>
            <a:pPr lvl="3">
              <a:buFont typeface="Wingdings" pitchFamily="2" charset="2"/>
              <a:buChar char="§"/>
            </a:pP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en-US" dirty="0" smtClean="0"/>
              <a:t> or </a:t>
            </a:r>
            <a:r>
              <a:rPr lang="en-US" sz="1400" dirty="0" smtClean="0">
                <a:latin typeface="Lucida Console" pitchFamily="49" charset="0"/>
              </a:rPr>
              <a:t>NULL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–</a:t>
            </a:r>
            <a:r>
              <a:rPr lang="en-US" dirty="0" smtClean="0"/>
              <a:t> points to nothing (</a:t>
            </a:r>
            <a:r>
              <a:rPr lang="en-US" sz="1400" dirty="0" smtClean="0">
                <a:latin typeface="Lucida Console" pitchFamily="49" charset="0"/>
              </a:rPr>
              <a:t>NULL</a:t>
            </a:r>
            <a:r>
              <a:rPr lang="en-US" dirty="0" smtClean="0"/>
              <a:t> preferred)</a:t>
            </a: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Good Programming Practice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letters </a:t>
            </a:r>
            <a:r>
              <a:rPr lang="en-US" dirty="0" err="1" smtClean="0">
                <a:latin typeface="Lucida Console" pitchFamily="49" charset="0"/>
              </a:rPr>
              <a:t>ptr</a:t>
            </a:r>
            <a:r>
              <a:rPr lang="en-US" dirty="0" smtClean="0"/>
              <a:t> in pointer variable names to make it clear that these variables are pointers and thus need to be handled appropriately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Initialize pointers to prevent unexpected results.</a:t>
            </a: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Memory &amp; Data &amp; Addresses &amp;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the address of a?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9550" y="1030288"/>
          <a:ext cx="1752600" cy="2925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</a:tblGrid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59550" y="3921125"/>
          <a:ext cx="1752600" cy="29258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  <a:gridCol w="219075"/>
              </a:tblGrid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59550" y="3581400"/>
            <a:ext cx="175260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43600" y="4013200"/>
            <a:ext cx="387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364" name="TextBox 11"/>
          <p:cNvSpPr txBox="1">
            <a:spLocks noChangeArrowheads="1"/>
          </p:cNvSpPr>
          <p:nvPr/>
        </p:nvSpPr>
        <p:spPr bwMode="auto">
          <a:xfrm>
            <a:off x="8418513" y="101917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124</a:t>
            </a:r>
          </a:p>
        </p:txBody>
      </p:sp>
      <p:sp>
        <p:nvSpPr>
          <p:cNvPr id="8365" name="TextBox 12"/>
          <p:cNvSpPr txBox="1">
            <a:spLocks noChangeArrowheads="1"/>
          </p:cNvSpPr>
          <p:nvPr/>
        </p:nvSpPr>
        <p:spPr bwMode="auto">
          <a:xfrm>
            <a:off x="8418513" y="1384300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125</a:t>
            </a:r>
          </a:p>
        </p:txBody>
      </p:sp>
      <p:sp>
        <p:nvSpPr>
          <p:cNvPr id="8366" name="TextBox 13"/>
          <p:cNvSpPr txBox="1">
            <a:spLocks noChangeArrowheads="1"/>
          </p:cNvSpPr>
          <p:nvPr/>
        </p:nvSpPr>
        <p:spPr bwMode="auto">
          <a:xfrm>
            <a:off x="8418513" y="174942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126</a:t>
            </a:r>
          </a:p>
        </p:txBody>
      </p:sp>
      <p:sp>
        <p:nvSpPr>
          <p:cNvPr id="8367" name="TextBox 14"/>
          <p:cNvSpPr txBox="1">
            <a:spLocks noChangeArrowheads="1"/>
          </p:cNvSpPr>
          <p:nvPr/>
        </p:nvSpPr>
        <p:spPr bwMode="auto">
          <a:xfrm>
            <a:off x="8418513" y="2112963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127</a:t>
            </a:r>
          </a:p>
        </p:txBody>
      </p:sp>
      <p:sp>
        <p:nvSpPr>
          <p:cNvPr id="8368" name="TextBox 15"/>
          <p:cNvSpPr txBox="1">
            <a:spLocks noChangeArrowheads="1"/>
          </p:cNvSpPr>
          <p:nvPr/>
        </p:nvSpPr>
        <p:spPr bwMode="auto">
          <a:xfrm>
            <a:off x="8418513" y="247808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8369" name="TextBox 16"/>
          <p:cNvSpPr txBox="1">
            <a:spLocks noChangeArrowheads="1"/>
          </p:cNvSpPr>
          <p:nvPr/>
        </p:nvSpPr>
        <p:spPr bwMode="auto">
          <a:xfrm>
            <a:off x="8418513" y="2843213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129</a:t>
            </a:r>
          </a:p>
        </p:txBody>
      </p:sp>
      <p:sp>
        <p:nvSpPr>
          <p:cNvPr id="8370" name="TextBox 17"/>
          <p:cNvSpPr txBox="1">
            <a:spLocks noChangeArrowheads="1"/>
          </p:cNvSpPr>
          <p:nvPr/>
        </p:nvSpPr>
        <p:spPr bwMode="auto">
          <a:xfrm>
            <a:off x="8418513" y="3206750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130</a:t>
            </a:r>
          </a:p>
        </p:txBody>
      </p:sp>
      <p:sp>
        <p:nvSpPr>
          <p:cNvPr id="8371" name="TextBox 18"/>
          <p:cNvSpPr txBox="1">
            <a:spLocks noChangeArrowheads="1"/>
          </p:cNvSpPr>
          <p:nvPr/>
        </p:nvSpPr>
        <p:spPr bwMode="auto">
          <a:xfrm>
            <a:off x="8418513" y="357187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131</a:t>
            </a:r>
          </a:p>
        </p:txBody>
      </p:sp>
      <p:sp>
        <p:nvSpPr>
          <p:cNvPr id="8372" name="TextBox 19"/>
          <p:cNvSpPr txBox="1">
            <a:spLocks noChangeArrowheads="1"/>
          </p:cNvSpPr>
          <p:nvPr/>
        </p:nvSpPr>
        <p:spPr bwMode="auto">
          <a:xfrm>
            <a:off x="8418513" y="3937000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132</a:t>
            </a:r>
          </a:p>
        </p:txBody>
      </p:sp>
      <p:sp>
        <p:nvSpPr>
          <p:cNvPr id="8373" name="TextBox 20"/>
          <p:cNvSpPr txBox="1">
            <a:spLocks noChangeArrowheads="1"/>
          </p:cNvSpPr>
          <p:nvPr/>
        </p:nvSpPr>
        <p:spPr bwMode="auto">
          <a:xfrm>
            <a:off x="8418513" y="430053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133</a:t>
            </a:r>
          </a:p>
        </p:txBody>
      </p:sp>
      <p:sp>
        <p:nvSpPr>
          <p:cNvPr id="8374" name="TextBox 21"/>
          <p:cNvSpPr txBox="1">
            <a:spLocks noChangeArrowheads="1"/>
          </p:cNvSpPr>
          <p:nvPr/>
        </p:nvSpPr>
        <p:spPr bwMode="auto">
          <a:xfrm>
            <a:off x="8418513" y="4665663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134</a:t>
            </a:r>
          </a:p>
        </p:txBody>
      </p:sp>
      <p:sp>
        <p:nvSpPr>
          <p:cNvPr id="8375" name="TextBox 22"/>
          <p:cNvSpPr txBox="1">
            <a:spLocks noChangeArrowheads="1"/>
          </p:cNvSpPr>
          <p:nvPr/>
        </p:nvSpPr>
        <p:spPr bwMode="auto">
          <a:xfrm>
            <a:off x="8418513" y="5030788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135</a:t>
            </a:r>
          </a:p>
        </p:txBody>
      </p:sp>
      <p:sp>
        <p:nvSpPr>
          <p:cNvPr id="8376" name="TextBox 23"/>
          <p:cNvSpPr txBox="1">
            <a:spLocks noChangeArrowheads="1"/>
          </p:cNvSpPr>
          <p:nvPr/>
        </p:nvSpPr>
        <p:spPr bwMode="auto">
          <a:xfrm>
            <a:off x="8418513" y="539432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136</a:t>
            </a:r>
          </a:p>
        </p:txBody>
      </p:sp>
      <p:sp>
        <p:nvSpPr>
          <p:cNvPr id="8377" name="TextBox 24"/>
          <p:cNvSpPr txBox="1">
            <a:spLocks noChangeArrowheads="1"/>
          </p:cNvSpPr>
          <p:nvPr/>
        </p:nvSpPr>
        <p:spPr bwMode="auto">
          <a:xfrm>
            <a:off x="8418513" y="5759450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137</a:t>
            </a:r>
          </a:p>
        </p:txBody>
      </p:sp>
      <p:sp>
        <p:nvSpPr>
          <p:cNvPr id="8378" name="TextBox 25"/>
          <p:cNvSpPr txBox="1">
            <a:spLocks noChangeArrowheads="1"/>
          </p:cNvSpPr>
          <p:nvPr/>
        </p:nvSpPr>
        <p:spPr bwMode="auto">
          <a:xfrm>
            <a:off x="8418513" y="612457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138</a:t>
            </a:r>
          </a:p>
        </p:txBody>
      </p:sp>
      <p:sp>
        <p:nvSpPr>
          <p:cNvPr id="8379" name="TextBox 26"/>
          <p:cNvSpPr txBox="1">
            <a:spLocks noChangeArrowheads="1"/>
          </p:cNvSpPr>
          <p:nvPr/>
        </p:nvSpPr>
        <p:spPr bwMode="auto">
          <a:xfrm>
            <a:off x="8418513" y="6488113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139</a:t>
            </a:r>
          </a:p>
        </p:txBody>
      </p:sp>
      <p:sp>
        <p:nvSpPr>
          <p:cNvPr id="30" name="Oval 29"/>
          <p:cNvSpPr/>
          <p:nvPr/>
        </p:nvSpPr>
        <p:spPr>
          <a:xfrm>
            <a:off x="8312150" y="3571875"/>
            <a:ext cx="83185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>
            <a:stCxn id="30" idx="2"/>
          </p:cNvCxnSpPr>
          <p:nvPr/>
        </p:nvCxnSpPr>
        <p:spPr>
          <a:xfrm flipH="1">
            <a:off x="2133600" y="3754438"/>
            <a:ext cx="6178550" cy="1281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487488" y="5026025"/>
            <a:ext cx="534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131</a:t>
            </a:r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0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1768</Words>
  <Application>Microsoft Office PowerPoint</Application>
  <PresentationFormat>Ekran Gösterisi (4:3)</PresentationFormat>
  <Paragraphs>406</Paragraphs>
  <Slides>42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3" baseType="lpstr">
      <vt:lpstr>Office Theme</vt:lpstr>
      <vt:lpstr> Short Course on Programming in C/C++ </vt:lpstr>
      <vt:lpstr>Week 1 – Lecture3 </vt:lpstr>
      <vt:lpstr>Arrays and Pointers</vt:lpstr>
      <vt:lpstr>A Brief Summary of the Von Neumann Architecture</vt:lpstr>
      <vt:lpstr>A Brief Summary of the Von Neumann Architecture</vt:lpstr>
      <vt:lpstr>A Brief Summary of the Von Neumann Architecture</vt:lpstr>
      <vt:lpstr>Basics of Pointers</vt:lpstr>
      <vt:lpstr>Good Programming Practice</vt:lpstr>
      <vt:lpstr>Memory &amp; Data &amp; Addresses &amp; Variables</vt:lpstr>
      <vt:lpstr> </vt:lpstr>
      <vt:lpstr>How to get addresses in C?</vt:lpstr>
      <vt:lpstr>Variable and its address</vt:lpstr>
      <vt:lpstr>Variable, addresses and pointers</vt:lpstr>
      <vt:lpstr>Pointers and changing what they point to</vt:lpstr>
      <vt:lpstr>Pointers</vt:lpstr>
      <vt:lpstr>Pointer arithmetic</vt:lpstr>
      <vt:lpstr>Pointer arithmetic</vt:lpstr>
      <vt:lpstr>Pointer arithmetic</vt:lpstr>
      <vt:lpstr>void and NULL pointers</vt:lpstr>
      <vt:lpstr>Pointer Comparison</vt:lpstr>
      <vt:lpstr>Pointer Comparison: Example</vt:lpstr>
      <vt:lpstr>Pointer Conversion</vt:lpstr>
      <vt:lpstr>Pointer &amp; Strings</vt:lpstr>
      <vt:lpstr>Pointer &amp; Strings</vt:lpstr>
      <vt:lpstr>Implement some string functions with pointers</vt:lpstr>
      <vt:lpstr>Dynamic Memory Management</vt:lpstr>
      <vt:lpstr>Dynamic Memory Management</vt:lpstr>
      <vt:lpstr>Example</vt:lpstr>
      <vt:lpstr>Pointers &amp; Functions</vt:lpstr>
      <vt:lpstr>Returning Multiple Values</vt:lpstr>
      <vt:lpstr>Examples</vt:lpstr>
      <vt:lpstr>Example</vt:lpstr>
      <vt:lpstr>Array vs. Pointer</vt:lpstr>
      <vt:lpstr>Array vs. Pointer</vt:lpstr>
      <vt:lpstr>Array vs. Pointer</vt:lpstr>
      <vt:lpstr>Array vs. pointer</vt:lpstr>
      <vt:lpstr>Array vs. pointer</vt:lpstr>
      <vt:lpstr>Array vs. pointer</vt:lpstr>
      <vt:lpstr>Multi-dimensional Arrays &amp; Pointers</vt:lpstr>
      <vt:lpstr>Pointer to Pointers</vt:lpstr>
      <vt:lpstr>Pointers to Functions</vt:lpstr>
      <vt:lpstr>Pointers to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Pekcan</dc:creator>
  <cp:lastModifiedBy>khassault</cp:lastModifiedBy>
  <cp:revision>114</cp:revision>
  <dcterms:created xsi:type="dcterms:W3CDTF">2012-09-05T10:05:08Z</dcterms:created>
  <dcterms:modified xsi:type="dcterms:W3CDTF">2012-09-07T21:52:27Z</dcterms:modified>
</cp:coreProperties>
</file>