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374" r:id="rId2"/>
    <p:sldId id="262" r:id="rId3"/>
    <p:sldId id="399" r:id="rId4"/>
    <p:sldId id="400" r:id="rId5"/>
    <p:sldId id="401" r:id="rId6"/>
    <p:sldId id="402" r:id="rId7"/>
    <p:sldId id="403" r:id="rId8"/>
    <p:sldId id="404" r:id="rId9"/>
    <p:sldId id="411" r:id="rId10"/>
    <p:sldId id="447" r:id="rId11"/>
    <p:sldId id="448" r:id="rId12"/>
    <p:sldId id="449" r:id="rId13"/>
    <p:sldId id="456" r:id="rId14"/>
    <p:sldId id="455" r:id="rId15"/>
    <p:sldId id="409" r:id="rId16"/>
    <p:sldId id="410" r:id="rId17"/>
    <p:sldId id="412" r:id="rId18"/>
    <p:sldId id="413" r:id="rId19"/>
    <p:sldId id="414" r:id="rId20"/>
    <p:sldId id="415" r:id="rId21"/>
    <p:sldId id="419" r:id="rId22"/>
    <p:sldId id="420" r:id="rId23"/>
    <p:sldId id="422" r:id="rId24"/>
    <p:sldId id="423" r:id="rId25"/>
    <p:sldId id="424" r:id="rId26"/>
    <p:sldId id="451" r:id="rId27"/>
    <p:sldId id="452" r:id="rId28"/>
    <p:sldId id="426" r:id="rId29"/>
    <p:sldId id="427" r:id="rId30"/>
    <p:sldId id="428" r:id="rId31"/>
    <p:sldId id="430" r:id="rId32"/>
    <p:sldId id="431" r:id="rId33"/>
    <p:sldId id="432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6" r:id="rId4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C269-C6D5-470D-9891-8DD355487E88}" type="datetimeFigureOut">
              <a:rPr lang="tr-TR" smtClean="0"/>
              <a:pPr/>
              <a:t>13.09.2012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5D9B-11D3-4A88-A6F7-11F9D3BE8A6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162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11349" y="5581352"/>
            <a:ext cx="1059176" cy="59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escription: http://www.ceng.metu.edu.tr/~temizer/media/MobilityLogo.bm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04" y="5638800"/>
            <a:ext cx="2644053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733800" y="6305550"/>
            <a:ext cx="533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 Research Lab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mobility.ceng.metu.edu.tr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305550"/>
            <a:ext cx="5867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pplied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nnovative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nterdisciplinary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(AI2)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Lab</a:t>
            </a:r>
          </a:p>
          <a:p>
            <a:pPr algn="l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www.ai2lab.org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pic>
        <p:nvPicPr>
          <p:cNvPr id="14" name="Resim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574867"/>
            <a:ext cx="1409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74054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0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8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0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4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3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0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4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6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1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5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0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6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/>
            </a:r>
            <a:br>
              <a:rPr lang="tr-TR" b="1" dirty="0"/>
            </a:br>
            <a:r>
              <a:rPr lang="en-US" b="1" dirty="0"/>
              <a:t>Short Course on Programming in C/C++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tr-TR" sz="1600" dirty="0" err="1"/>
              <a:t>Organized</a:t>
            </a:r>
            <a:r>
              <a:rPr lang="tr-TR" sz="1600" dirty="0"/>
              <a:t> </a:t>
            </a:r>
            <a:r>
              <a:rPr lang="tr-TR" sz="1600" dirty="0" err="1"/>
              <a:t>by</a:t>
            </a:r>
            <a:r>
              <a:rPr lang="tr-TR" sz="1600" dirty="0"/>
              <a:t> </a:t>
            </a:r>
            <a:r>
              <a:rPr lang="tr-TR" sz="2800" dirty="0"/>
              <a:t>Onur </a:t>
            </a:r>
            <a:r>
              <a:rPr lang="tr-TR" sz="2800" dirty="0" smtClean="0"/>
              <a:t>Pekcan</a:t>
            </a:r>
            <a:endParaRPr lang="tr-TR" dirty="0" smtClean="0"/>
          </a:p>
          <a:p>
            <a:r>
              <a:rPr lang="tr-TR" sz="1600" dirty="0" err="1" smtClean="0"/>
              <a:t>Contributor</a:t>
            </a:r>
            <a:r>
              <a:rPr lang="tr-TR" sz="2800" smtClean="0"/>
              <a:t> Selim </a:t>
            </a:r>
            <a:r>
              <a:rPr lang="tr-TR" sz="2800" dirty="0" err="1" smtClean="0"/>
              <a:t>Temizer</a:t>
            </a:r>
            <a:r>
              <a:rPr lang="tr-TR" sz="2800" dirty="0" smtClean="0"/>
              <a:t>      </a:t>
            </a:r>
            <a:r>
              <a:rPr lang="tr-TR" sz="1400" dirty="0" err="1"/>
              <a:t>Instructor</a:t>
            </a:r>
            <a:r>
              <a:rPr lang="tr-TR" sz="2800" dirty="0"/>
              <a:t> Hasan Yılmaz</a:t>
            </a:r>
          </a:p>
        </p:txBody>
      </p:sp>
    </p:spTree>
    <p:extLst>
      <p:ext uri="{BB962C8B-B14F-4D97-AF65-F5344CB8AC3E}">
        <p14:creationId xmlns:p14="http://schemas.microsoft.com/office/powerpoint/2010/main" val="5467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smtClean="0"/>
              <a:t>Basics </a:t>
            </a:r>
            <a:r>
              <a:rPr lang="tr-TR" b="1"/>
              <a:t>of Structures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3500" b="1" dirty="0"/>
              <a:t>Nested structures</a:t>
            </a:r>
            <a:endParaRPr lang="tr-TR" sz="3500" smtClean="0"/>
          </a:p>
          <a:p>
            <a:pPr>
              <a:defRPr/>
            </a:pPr>
            <a:r>
              <a:rPr lang="en-US" sz="2400" dirty="0" smtClean="0"/>
              <a:t>You can use one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within another one: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name_str</a:t>
            </a:r>
            <a:r>
              <a:rPr lang="en-US" sz="2400" dirty="0" smtClean="0"/>
              <a:t> {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char * </a:t>
            </a:r>
            <a:r>
              <a:rPr lang="en-US" sz="2400" dirty="0" err="1" smtClean="0"/>
              <a:t>first_name</a:t>
            </a:r>
            <a:r>
              <a:rPr lang="en-US" sz="2400" dirty="0" smtClean="0"/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char * </a:t>
            </a:r>
            <a:r>
              <a:rPr lang="en-US" sz="2400" dirty="0" err="1" smtClean="0"/>
              <a:t>last_name</a:t>
            </a:r>
            <a:r>
              <a:rPr lang="en-US" sz="2400" dirty="0" smtClean="0"/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/>
              <a:t>};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err="1" smtClean="0"/>
              <a:t>struct</a:t>
            </a:r>
            <a:r>
              <a:rPr lang="en-US" sz="2400" dirty="0" smtClean="0"/>
              <a:t> person 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name_str</a:t>
            </a:r>
            <a:r>
              <a:rPr lang="en-US" sz="2400" dirty="0" smtClean="0"/>
              <a:t> name;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age;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char gender;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person </a:t>
            </a:r>
            <a:r>
              <a:rPr lang="en-US" dirty="0" err="1" smtClean="0"/>
              <a:t>ali</a:t>
            </a:r>
            <a:r>
              <a:rPr lang="en-US" dirty="0" smtClean="0"/>
              <a:t> =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{{“</a:t>
            </a:r>
            <a:r>
              <a:rPr lang="en-US" dirty="0" err="1" smtClean="0"/>
              <a:t>ali</a:t>
            </a:r>
            <a:r>
              <a:rPr lang="en-US" dirty="0" smtClean="0"/>
              <a:t>”, “</a:t>
            </a:r>
            <a:r>
              <a:rPr lang="en-US" dirty="0" err="1" smtClean="0"/>
              <a:t>veli</a:t>
            </a:r>
            <a:r>
              <a:rPr lang="en-US" dirty="0" smtClean="0"/>
              <a:t>”}, 10, ‘m’};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name_str</a:t>
            </a:r>
            <a:r>
              <a:rPr lang="en-US" dirty="0" smtClean="0"/>
              <a:t> name =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{“</a:t>
            </a:r>
            <a:r>
              <a:rPr lang="en-US" dirty="0" err="1" smtClean="0"/>
              <a:t>veli</a:t>
            </a:r>
            <a:r>
              <a:rPr lang="en-US" dirty="0" smtClean="0"/>
              <a:t>”, “deli”};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ali.name = name;</a:t>
            </a:r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ali.name.first_name</a:t>
            </a:r>
            <a:r>
              <a:rPr lang="en-US" dirty="0" smtClean="0"/>
              <a:t> =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  “Deli”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79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smtClean="0"/>
              <a:t>Basics </a:t>
            </a:r>
            <a:r>
              <a:rPr lang="tr-TR" b="1"/>
              <a:t>of Structures</a:t>
            </a:r>
            <a:endParaRPr lang="en-US" b="1" dirty="0" smtClean="0"/>
          </a:p>
        </p:txBody>
      </p:sp>
      <p:sp>
        <p:nvSpPr>
          <p:cNvPr id="1331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sz="3200" b="1" dirty="0"/>
              <a:t>Structure Pointers</a:t>
            </a:r>
            <a:endParaRPr lang="tr-TR" sz="320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person </a:t>
            </a:r>
            <a:r>
              <a:rPr lang="en-US" dirty="0" err="1" smtClean="0"/>
              <a:t>ali</a:t>
            </a:r>
            <a:r>
              <a:rPr lang="en-US" dirty="0" smtClean="0"/>
              <a:t> =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{{“</a:t>
            </a:r>
            <a:r>
              <a:rPr lang="en-US" dirty="0" err="1" smtClean="0"/>
              <a:t>ali</a:t>
            </a:r>
            <a:r>
              <a:rPr lang="en-US" dirty="0" smtClean="0"/>
              <a:t>”, “</a:t>
            </a:r>
            <a:r>
              <a:rPr lang="en-US" dirty="0" err="1" smtClean="0"/>
              <a:t>veli</a:t>
            </a:r>
            <a:r>
              <a:rPr lang="en-US" dirty="0" smtClean="0"/>
              <a:t>”}, 10, ‘m’};</a:t>
            </a:r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person * </a:t>
            </a:r>
            <a:r>
              <a:rPr lang="en-US" dirty="0" err="1" smtClean="0"/>
              <a:t>person_ptr</a:t>
            </a:r>
            <a:r>
              <a:rPr lang="en-US" dirty="0" smtClean="0"/>
              <a:t>;</a:t>
            </a:r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person_ptr</a:t>
            </a:r>
            <a:r>
              <a:rPr lang="en-US" dirty="0" smtClean="0"/>
              <a:t> = &amp;</a:t>
            </a:r>
            <a:r>
              <a:rPr lang="en-US" dirty="0" err="1" smtClean="0"/>
              <a:t>ali</a:t>
            </a:r>
            <a:r>
              <a:rPr lang="en-US" dirty="0" smtClean="0"/>
              <a:t>;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(*</a:t>
            </a:r>
            <a:r>
              <a:rPr lang="en-US" dirty="0" err="1" smtClean="0"/>
              <a:t>person_ptr</a:t>
            </a:r>
            <a:r>
              <a:rPr lang="en-US" dirty="0" smtClean="0"/>
              <a:t>).age = 20;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person_ptr</a:t>
            </a:r>
            <a:r>
              <a:rPr lang="en-US" dirty="0" smtClean="0">
                <a:sym typeface="Wingdings" pitchFamily="2" charset="2"/>
              </a:rPr>
              <a:t>-&gt;age = 20;</a:t>
            </a:r>
            <a:endParaRPr lang="en-US" dirty="0" smtClean="0"/>
          </a:p>
        </p:txBody>
      </p:sp>
      <p:sp>
        <p:nvSpPr>
          <p:cNvPr id="1331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pointers to structures is better/faster than using structures directly especially in the case of function calls.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7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smtClean="0"/>
              <a:t>Basics </a:t>
            </a:r>
            <a:r>
              <a:rPr lang="tr-TR" b="1"/>
              <a:t>of Structures</a:t>
            </a:r>
            <a:endParaRPr lang="en-US" b="1" dirty="0" smtClean="0"/>
          </a:p>
        </p:txBody>
      </p:sp>
      <p:sp>
        <p:nvSpPr>
          <p:cNvPr id="1331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tr-TR" sz="3200" b="1"/>
              <a:t>t</a:t>
            </a:r>
            <a:r>
              <a:rPr lang="tr-TR" sz="3200" b="1" smtClean="0"/>
              <a:t>ypedef</a:t>
            </a:r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struct_name</a:t>
            </a:r>
            <a:endParaRPr lang="tr-TR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{</a:t>
            </a:r>
            <a:endParaRPr lang="tr-TR" smtClean="0"/>
          </a:p>
          <a:p>
            <a:pPr marL="0" indent="0">
              <a:buFont typeface="Arial" charset="0"/>
              <a:buNone/>
            </a:pPr>
            <a:r>
              <a:rPr lang="tr-TR"/>
              <a:t>	</a:t>
            </a:r>
            <a:r>
              <a:rPr lang="en-US" dirty="0" smtClean="0"/>
              <a:t>/* </a:t>
            </a:r>
            <a:r>
              <a:rPr lang="en-US" dirty="0"/>
              <a:t>variables </a:t>
            </a:r>
            <a:r>
              <a:rPr lang="en-US" dirty="0" smtClean="0"/>
              <a:t>*/</a:t>
            </a:r>
            <a:endParaRPr lang="tr-TR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} </a:t>
            </a:r>
            <a:r>
              <a:rPr lang="en-US" dirty="0" err="1"/>
              <a:t>struct_name_t</a:t>
            </a:r>
            <a:r>
              <a:rPr lang="en-US" dirty="0" smtClean="0"/>
              <a:t>;</a:t>
            </a:r>
            <a:endParaRPr lang="tr-TR" smtClean="0"/>
          </a:p>
          <a:p>
            <a:pPr marL="0" indent="0">
              <a:buFont typeface="Arial" charset="0"/>
              <a:buNone/>
            </a:pPr>
            <a:endParaRPr lang="tr-TR" smtClean="0"/>
          </a:p>
          <a:p>
            <a:pPr marL="0" indent="0">
              <a:buFont typeface="Arial" charset="0"/>
              <a:buNone/>
            </a:pPr>
            <a:endParaRPr lang="tr-TR" smtClean="0"/>
          </a:p>
          <a:p>
            <a:pPr marL="0" indent="0">
              <a:buFont typeface="Arial" charset="0"/>
              <a:buNone/>
            </a:pPr>
            <a:r>
              <a:rPr lang="tr-TR" smtClean="0"/>
              <a:t>struct_name_t </a:t>
            </a:r>
            <a:r>
              <a:rPr lang="tr-TR"/>
              <a:t>struct_name_t_instance;</a:t>
            </a:r>
            <a:endParaRPr lang="en-US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0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Example</a:t>
            </a:r>
            <a:endParaRPr lang="tr-TR" b="1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/>
              <a:t>#include &lt;stdio.h&gt;</a:t>
            </a:r>
          </a:p>
          <a:p>
            <a:pPr marL="0" indent="0">
              <a:buNone/>
            </a:pPr>
            <a:endParaRPr lang="tr-TR" smtClean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database {</a:t>
            </a:r>
          </a:p>
          <a:p>
            <a:pPr marL="0" indent="0">
              <a:buNone/>
            </a:pPr>
            <a:r>
              <a:rPr lang="tr-TR" smtClean="0"/>
              <a:t>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id_number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tr-TR" smtClean="0"/>
              <a:t>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marL="0" indent="0">
              <a:buNone/>
            </a:pPr>
            <a:r>
              <a:rPr lang="tr-TR" smtClean="0"/>
              <a:t> </a:t>
            </a:r>
            <a:r>
              <a:rPr lang="en-US" dirty="0" smtClean="0"/>
              <a:t>  </a:t>
            </a:r>
            <a:r>
              <a:rPr lang="en-US" dirty="0"/>
              <a:t>float salary;</a:t>
            </a:r>
          </a:p>
          <a:p>
            <a:pPr marL="0" indent="0">
              <a:buNone/>
            </a:pPr>
            <a:r>
              <a:rPr lang="tr-TR" smtClean="0"/>
              <a:t> 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tr-TR" smtClean="0"/>
              <a:t>struct </a:t>
            </a:r>
            <a:r>
              <a:rPr lang="en-US" dirty="0" smtClean="0"/>
              <a:t>database </a:t>
            </a:r>
            <a:r>
              <a:rPr lang="en-US" dirty="0"/>
              <a:t>employee;  </a:t>
            </a:r>
            <a:r>
              <a:rPr lang="tr-TR" smtClean="0"/>
              <a:t>/*</a:t>
            </a:r>
            <a:r>
              <a:rPr lang="en-US" dirty="0" smtClean="0"/>
              <a:t>There </a:t>
            </a:r>
            <a:r>
              <a:rPr lang="en-US" dirty="0"/>
              <a:t>is now </a:t>
            </a:r>
            <a:r>
              <a:rPr lang="en-US" dirty="0" smtClean="0"/>
              <a:t>a</a:t>
            </a:r>
            <a:r>
              <a:rPr lang="tr-TR" smtClean="0"/>
              <a:t>n			</a:t>
            </a:r>
            <a:r>
              <a:rPr lang="en-US" dirty="0" smtClean="0"/>
              <a:t>employee </a:t>
            </a:r>
            <a:r>
              <a:rPr lang="en-US" dirty="0"/>
              <a:t>variable that </a:t>
            </a:r>
            <a:r>
              <a:rPr lang="tr-TR" smtClean="0"/>
              <a:t>			</a:t>
            </a:r>
            <a:r>
              <a:rPr lang="en-US" dirty="0" smtClean="0"/>
              <a:t>has modifiable</a:t>
            </a:r>
            <a:r>
              <a:rPr lang="tr-TR" smtClean="0"/>
              <a:t>*/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// variables inside it.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employee.age</a:t>
            </a:r>
            <a:r>
              <a:rPr lang="en-US" dirty="0"/>
              <a:t> = 22;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employee.id_number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employee.salary</a:t>
            </a:r>
            <a:r>
              <a:rPr lang="en-US" dirty="0"/>
              <a:t> = 12000.21;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mtClean="0"/>
              <a:t> </a:t>
            </a:r>
            <a:r>
              <a:rPr lang="tr-TR"/>
              <a:t>#include &lt;stdio.h&gt;</a:t>
            </a:r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database {</a:t>
            </a:r>
          </a:p>
          <a:p>
            <a:pPr marL="0" indent="0">
              <a:buNone/>
            </a:pPr>
            <a:r>
              <a:rPr lang="tr-TR"/>
              <a:t> 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id_number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tr-TR"/>
              <a:t> 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marL="0" indent="0">
              <a:buNone/>
            </a:pPr>
            <a:r>
              <a:rPr lang="tr-TR"/>
              <a:t> </a:t>
            </a:r>
            <a:r>
              <a:rPr lang="en-US" dirty="0"/>
              <a:t>  float salary;</a:t>
            </a:r>
          </a:p>
          <a:p>
            <a:pPr marL="0" indent="0">
              <a:buNone/>
            </a:pPr>
            <a:r>
              <a:rPr lang="tr-TR"/>
              <a:t> </a:t>
            </a: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tr-TR" smtClean="0"/>
              <a:t>struct </a:t>
            </a:r>
            <a:r>
              <a:rPr lang="en-US" dirty="0" smtClean="0"/>
              <a:t>database </a:t>
            </a:r>
            <a:r>
              <a:rPr lang="tr-TR" smtClean="0"/>
              <a:t>*</a:t>
            </a:r>
            <a:r>
              <a:rPr lang="en-US" dirty="0" smtClean="0"/>
              <a:t>employee</a:t>
            </a:r>
            <a:r>
              <a:rPr lang="en-US" dirty="0"/>
              <a:t>;  </a:t>
            </a:r>
            <a:r>
              <a:rPr lang="tr-TR"/>
              <a:t>/*</a:t>
            </a:r>
            <a:r>
              <a:rPr lang="en-US" dirty="0"/>
              <a:t>There is now a</a:t>
            </a:r>
            <a:r>
              <a:rPr lang="tr-TR" smtClean="0"/>
              <a:t>n</a:t>
            </a:r>
            <a:r>
              <a:rPr lang="tr-TR"/>
              <a:t>		</a:t>
            </a:r>
            <a:r>
              <a:rPr lang="en-US" dirty="0"/>
              <a:t>employee variable </a:t>
            </a:r>
            <a:r>
              <a:rPr lang="tr-TR" smtClean="0"/>
              <a:t>that 			points a structure*/</a:t>
            </a:r>
            <a:endParaRPr lang="tr-TR"/>
          </a:p>
          <a:p>
            <a:pPr marL="0" indent="0">
              <a:buNone/>
            </a:pPr>
            <a:r>
              <a:rPr lang="tr-TR" smtClean="0"/>
              <a:t>	</a:t>
            </a:r>
            <a:r>
              <a:rPr lang="en-US" dirty="0" smtClean="0"/>
              <a:t>// </a:t>
            </a:r>
            <a:r>
              <a:rPr lang="en-US" dirty="0"/>
              <a:t>variables inside </a:t>
            </a:r>
            <a:r>
              <a:rPr lang="tr-TR" smtClean="0"/>
              <a:t>where it points</a:t>
            </a:r>
            <a:r>
              <a:rPr lang="en-US" dirty="0" smtClean="0"/>
              <a:t>.</a:t>
            </a:r>
            <a:endParaRPr lang="tr-TR" smtClean="0"/>
          </a:p>
          <a:p>
            <a:pPr marL="0" indent="0">
              <a:buNone/>
            </a:pPr>
            <a:r>
              <a:rPr lang="tr-TR"/>
              <a:t> </a:t>
            </a:r>
            <a:r>
              <a:rPr lang="tr-TR" smtClean="0"/>
              <a:t> </a:t>
            </a:r>
            <a:r>
              <a:rPr lang="en-US" dirty="0" smtClean="0"/>
              <a:t>employee</a:t>
            </a:r>
            <a:r>
              <a:rPr lang="tr-TR" smtClean="0"/>
              <a:t>-&gt;</a:t>
            </a:r>
            <a:r>
              <a:rPr lang="en-US" dirty="0" smtClean="0"/>
              <a:t>age </a:t>
            </a:r>
            <a:r>
              <a:rPr lang="en-US" dirty="0"/>
              <a:t>= 22;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employee</a:t>
            </a:r>
            <a:r>
              <a:rPr lang="tr-TR" smtClean="0"/>
              <a:t>-&gt;</a:t>
            </a:r>
            <a:r>
              <a:rPr lang="en-US" dirty="0" err="1" smtClean="0"/>
              <a:t>id_number</a:t>
            </a:r>
            <a:r>
              <a:rPr lang="en-US" dirty="0" smtClean="0"/>
              <a:t> </a:t>
            </a:r>
            <a:r>
              <a:rPr lang="en-US" dirty="0"/>
              <a:t>= 1;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employee</a:t>
            </a:r>
            <a:r>
              <a:rPr lang="tr-TR" smtClean="0"/>
              <a:t>-&gt;</a:t>
            </a:r>
            <a:r>
              <a:rPr lang="en-US" dirty="0" smtClean="0"/>
              <a:t>salary </a:t>
            </a:r>
            <a:r>
              <a:rPr lang="en-US" dirty="0"/>
              <a:t>= 12000.21;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/>
          </a:p>
          <a:p>
            <a:pPr marL="0" indent="0">
              <a:buNone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1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Example</a:t>
            </a:r>
            <a:endParaRPr lang="tr-TR" b="1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/>
              <a:t>#include &lt;</a:t>
            </a:r>
            <a:r>
              <a:rPr lang="tr-TR"/>
              <a:t>stdio.h</a:t>
            </a:r>
            <a:r>
              <a:rPr lang="tr-TR" smtClean="0"/>
              <a:t>&gt;</a:t>
            </a:r>
            <a:endParaRPr lang="tr-TR" smtClean="0"/>
          </a:p>
          <a:p>
            <a:pPr marL="0" indent="0">
              <a:buNone/>
            </a:pPr>
            <a:r>
              <a:rPr lang="tr-TR"/>
              <a:t/>
            </a:r>
            <a:br>
              <a:rPr lang="tr-TR"/>
            </a:br>
            <a:r>
              <a:rPr lang="tr-TR"/>
              <a:t>struct student</a:t>
            </a:r>
            <a:r>
              <a:rPr lang="tr-TR"/>
              <a:t> </a:t>
            </a:r>
            <a:r>
              <a:rPr lang="tr-TR" smtClean="0"/>
              <a:t>{</a:t>
            </a:r>
            <a:br>
              <a:rPr lang="tr-TR" smtClean="0"/>
            </a:br>
            <a:r>
              <a:rPr lang="tr-TR" smtClean="0"/>
              <a:t>   </a:t>
            </a:r>
            <a:r>
              <a:rPr lang="tr-TR" b="1" smtClean="0"/>
              <a:t>int</a:t>
            </a:r>
            <a:r>
              <a:rPr lang="tr-TR" b="1"/>
              <a:t> </a:t>
            </a:r>
            <a:r>
              <a:rPr lang="tr-TR"/>
              <a:t>id;</a:t>
            </a:r>
            <a:r>
              <a:rPr lang="tr-TR"/>
              <a:t/>
            </a:r>
            <a:br>
              <a:rPr lang="tr-TR"/>
            </a:br>
            <a:r>
              <a:rPr lang="tr-TR" smtClean="0"/>
              <a:t>   </a:t>
            </a:r>
            <a:r>
              <a:rPr lang="tr-TR" b="1" smtClean="0"/>
              <a:t>char</a:t>
            </a:r>
            <a:r>
              <a:rPr lang="tr-TR" b="1"/>
              <a:t> </a:t>
            </a:r>
            <a:r>
              <a:rPr lang="tr-TR"/>
              <a:t>*name;</a:t>
            </a:r>
            <a:r>
              <a:rPr lang="tr-TR"/>
              <a:t/>
            </a:r>
            <a:br>
              <a:rPr lang="tr-TR"/>
            </a:br>
            <a:r>
              <a:rPr lang="tr-TR" smtClean="0"/>
              <a:t>   </a:t>
            </a:r>
            <a:r>
              <a:rPr lang="tr-TR" b="1" smtClean="0"/>
              <a:t>float</a:t>
            </a:r>
            <a:r>
              <a:rPr lang="tr-TR" b="1"/>
              <a:t> </a:t>
            </a:r>
            <a:r>
              <a:rPr lang="tr-TR"/>
              <a:t>percentage;</a:t>
            </a:r>
            <a:r>
              <a:rPr lang="tr-TR"/>
              <a:t/>
            </a:r>
            <a:br>
              <a:rPr lang="tr-TR"/>
            </a:br>
            <a:r>
              <a:rPr lang="tr-TR" smtClean="0"/>
              <a:t>   }</a:t>
            </a:r>
            <a:r>
              <a:rPr lang="tr-TR"/>
              <a:t> student1, student2, </a:t>
            </a:r>
            <a:r>
              <a:rPr lang="tr-TR"/>
              <a:t>student3</a:t>
            </a:r>
            <a:r>
              <a:rPr lang="tr-TR" smtClean="0"/>
              <a:t>;</a:t>
            </a:r>
          </a:p>
          <a:p>
            <a:pPr marL="0" indent="0">
              <a:buNone/>
            </a:pPr>
            <a:r>
              <a:rPr lang="tr-TR"/>
              <a:t/>
            </a:r>
            <a:br>
              <a:rPr lang="tr-TR"/>
            </a:br>
            <a:r>
              <a:rPr lang="tr-TR" b="1"/>
              <a:t>int </a:t>
            </a:r>
            <a:r>
              <a:rPr lang="tr-TR"/>
              <a:t>main</a:t>
            </a:r>
            <a:r>
              <a:rPr lang="tr-TR" smtClean="0"/>
              <a:t>()</a:t>
            </a:r>
            <a:r>
              <a:rPr lang="tr-TR"/>
              <a:t> {</a:t>
            </a:r>
            <a:r>
              <a:rPr lang="tr-TR"/>
              <a:t/>
            </a:r>
            <a:br>
              <a:rPr lang="tr-TR"/>
            </a:br>
            <a:endParaRPr lang="tr-TR" smtClean="0"/>
          </a:p>
          <a:p>
            <a:pPr marL="0" indent="0">
              <a:buNone/>
            </a:pPr>
            <a:r>
              <a:rPr lang="tr-TR"/>
              <a:t>  struct student st;</a:t>
            </a:r>
            <a:r>
              <a:rPr lang="tr-TR"/>
              <a:t/>
            </a:r>
            <a:br>
              <a:rPr lang="tr-TR"/>
            </a:br>
            <a:endParaRPr lang="tr-TR" smtClean="0"/>
          </a:p>
          <a:p>
            <a:pPr marL="0" indent="0">
              <a:buNone/>
            </a:pPr>
            <a:r>
              <a:rPr lang="tr-TR"/>
              <a:t>  student1.id=1;</a:t>
            </a:r>
            <a:br>
              <a:rPr lang="tr-TR"/>
            </a:br>
            <a:r>
              <a:rPr lang="tr-TR"/>
              <a:t> </a:t>
            </a:r>
            <a:r>
              <a:rPr lang="tr-TR"/>
              <a:t> </a:t>
            </a:r>
            <a:r>
              <a:rPr lang="tr-TR" smtClean="0"/>
              <a:t>student2.name</a:t>
            </a:r>
            <a:r>
              <a:rPr lang="tr-TR"/>
              <a:t> = "Angelina";</a:t>
            </a:r>
            <a:br>
              <a:rPr lang="tr-TR"/>
            </a:br>
            <a:r>
              <a:rPr lang="tr-TR"/>
              <a:t>  student3.percentage = 90.5;</a:t>
            </a:r>
            <a:r>
              <a:rPr lang="tr-TR"/>
              <a:t/>
            </a:r>
            <a:br>
              <a:rPr lang="tr-TR"/>
            </a:br>
            <a:endParaRPr lang="tr-TR" smtClean="0"/>
          </a:p>
          <a:p>
            <a:pPr marL="0" indent="0">
              <a:buNone/>
            </a:pPr>
            <a:r>
              <a:rPr lang="tr-TR"/>
              <a:t>  printf(" Id is: %d \n", student1.id);</a:t>
            </a:r>
            <a:br>
              <a:rPr lang="tr-TR"/>
            </a:br>
            <a:r>
              <a:rPr lang="tr-TR"/>
              <a:t>  printf(" Name is: %s \n", student2.name);</a:t>
            </a:r>
            <a:br>
              <a:rPr lang="tr-TR"/>
            </a:br>
            <a:r>
              <a:rPr lang="tr-TR"/>
              <a:t>  printf(" Percentage is: %f \n",</a:t>
            </a:r>
            <a:r>
              <a:rPr lang="tr-TR"/>
              <a:t> </a:t>
            </a:r>
            <a:r>
              <a:rPr lang="tr-TR" smtClean="0"/>
              <a:t>student3.percentage);</a:t>
            </a:r>
          </a:p>
          <a:p>
            <a:pPr marL="0" indent="0">
              <a:buNone/>
            </a:pPr>
            <a:endParaRPr lang="tr-TR" smtClean="0"/>
          </a:p>
          <a:p>
            <a:pPr marL="0" indent="0">
              <a:buNone/>
            </a:pPr>
            <a:r>
              <a:rPr lang="tr-TR" b="1" smtClean="0"/>
              <a:t>return </a:t>
            </a:r>
            <a:r>
              <a:rPr lang="tr-TR" smtClean="0"/>
              <a:t>0;</a:t>
            </a:r>
          </a:p>
          <a:p>
            <a:pPr marL="0" indent="0">
              <a:buNone/>
            </a:pPr>
            <a:r>
              <a:rPr lang="tr-TR" smtClean="0"/>
              <a:t>}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5257800" y="1600201"/>
            <a:ext cx="3429000" cy="1143000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mtClean="0"/>
              <a:t>Output:</a:t>
            </a:r>
          </a:p>
          <a:p>
            <a:pPr marL="0" indent="0">
              <a:buNone/>
            </a:pPr>
            <a:r>
              <a:rPr lang="tr-TR" smtClean="0"/>
              <a:t>Id is: 1</a:t>
            </a:r>
          </a:p>
          <a:p>
            <a:pPr marL="0" indent="0">
              <a:buNone/>
            </a:pPr>
            <a:r>
              <a:rPr lang="tr-TR" smtClean="0"/>
              <a:t>Name is: Angelina</a:t>
            </a:r>
          </a:p>
          <a:p>
            <a:pPr marL="0" indent="0">
              <a:buNone/>
            </a:pPr>
            <a:r>
              <a:rPr lang="tr-TR" smtClean="0"/>
              <a:t>Percentage is: 90.500000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6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n-US" b="1" dirty="0"/>
              <a:t>Structures &amp; Functions</a:t>
            </a:r>
            <a:endParaRPr lang="tr-TR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define a new structure within a function. </a:t>
            </a:r>
          </a:p>
          <a:p>
            <a:r>
              <a:rPr lang="en-US" dirty="0" smtClean="0"/>
              <a:t>In that case, the definition of that structure is accessible only within that function.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can pass structures as parameters to a function.</a:t>
            </a:r>
          </a:p>
          <a:p>
            <a:r>
              <a:rPr lang="en-US" dirty="0" smtClean="0"/>
              <a:t>A function can return a structure as its value.</a:t>
            </a:r>
          </a:p>
          <a:p>
            <a:r>
              <a:rPr lang="en-US" dirty="0" smtClean="0"/>
              <a:t>Since call-by-value means copying the members of structures, pointers are preferred as function parameters for structures.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8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/>
              <a:t>Structures &amp; Functions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What is wrong with the following?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{</a:t>
            </a:r>
            <a:r>
              <a:rPr lang="en-US" dirty="0" err="1" smtClean="0"/>
              <a:t>int</a:t>
            </a:r>
            <a:r>
              <a:rPr lang="en-US" dirty="0" smtClean="0"/>
              <a:t> a; char b;};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* f()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a;</a:t>
            </a:r>
            <a:endParaRPr lang="tr-TR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return &amp;a;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15364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Correct way:</a:t>
            </a:r>
          </a:p>
          <a:p>
            <a:pPr marL="0" indent="0">
              <a:buFont typeface="Arial" charset="0"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str</a:t>
            </a:r>
            <a:r>
              <a:rPr lang="en-US" sz="2400" dirty="0" smtClean="0"/>
              <a:t> {</a:t>
            </a:r>
            <a:r>
              <a:rPr lang="en-US" sz="2400" dirty="0" err="1" smtClean="0"/>
              <a:t>int</a:t>
            </a:r>
            <a:r>
              <a:rPr lang="en-US" sz="2400" dirty="0" smtClean="0"/>
              <a:t> a; char b;};</a:t>
            </a:r>
          </a:p>
          <a:p>
            <a:pPr marL="0" indent="0">
              <a:buFont typeface="Arial" charset="0"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str</a:t>
            </a:r>
            <a:r>
              <a:rPr lang="en-US" sz="2400" dirty="0" smtClean="0"/>
              <a:t> * f()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{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str</a:t>
            </a:r>
            <a:r>
              <a:rPr lang="en-US" sz="2400" dirty="0" smtClean="0"/>
              <a:t> * a = 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       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str</a:t>
            </a:r>
            <a:r>
              <a:rPr lang="en-US" sz="2400" dirty="0" smtClean="0"/>
              <a:t> *) 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malloc</a:t>
            </a:r>
            <a:r>
              <a:rPr lang="en-US" sz="2400" dirty="0" smtClean="0"/>
              <a:t>( 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	 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str</a:t>
            </a:r>
            <a:r>
              <a:rPr lang="en-US" sz="2400" dirty="0" smtClean="0"/>
              <a:t>) );</a:t>
            </a:r>
            <a:endParaRPr lang="tr-TR" sz="2400" smtClean="0"/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return a;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}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4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smtClean="0"/>
              <a:t>Structures and Arrays</a:t>
            </a:r>
            <a:endParaRPr 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200" b="1" dirty="0"/>
              <a:t>Arrays of structures</a:t>
            </a:r>
            <a:endParaRPr lang="tr-TR" sz="3200" smtClean="0"/>
          </a:p>
          <a:p>
            <a:pPr marL="0" indent="0">
              <a:buFont typeface="Arial" charset="0"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student {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age;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	char * name;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grades[3];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};</a:t>
            </a:r>
          </a:p>
          <a:p>
            <a:pPr marL="0" indent="0">
              <a:buFont typeface="Arial" charset="0"/>
              <a:buNone/>
            </a:pPr>
            <a:endParaRPr lang="en-US" sz="2400" dirty="0" smtClean="0"/>
          </a:p>
          <a:p>
            <a:pPr marL="0" indent="0">
              <a:buFont typeface="Arial" charset="0"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student  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   </a:t>
            </a:r>
            <a:r>
              <a:rPr lang="tr-TR" sz="2400" smtClean="0"/>
              <a:t>shortc</a:t>
            </a:r>
            <a:r>
              <a:rPr lang="en-US" sz="2400" dirty="0" smtClean="0"/>
              <a:t>_students[</a:t>
            </a:r>
            <a:r>
              <a:rPr lang="tr-TR" sz="2400" smtClean="0"/>
              <a:t>20</a:t>
            </a:r>
            <a:r>
              <a:rPr lang="en-US" sz="2400" dirty="0" smtClean="0"/>
              <a:t>];</a:t>
            </a:r>
            <a:endParaRPr lang="en-US" sz="2400" dirty="0" smtClean="0"/>
          </a:p>
          <a:p>
            <a:pPr marL="0" indent="0"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1434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tr-TR" sz="2400" smtClean="0"/>
          </a:p>
          <a:p>
            <a:pPr marL="0" indent="0">
              <a:buFont typeface="Arial" charset="0"/>
              <a:buNone/>
            </a:pPr>
            <a:endParaRPr lang="tr-TR" sz="2400"/>
          </a:p>
          <a:p>
            <a:pPr marL="0" indent="0">
              <a:buFont typeface="Arial" charset="0"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student students[2] = {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   {10, “Ali”, {10, 20, 30},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   {20, “</a:t>
            </a:r>
            <a:r>
              <a:rPr lang="en-US" sz="2400" dirty="0" err="1" smtClean="0"/>
              <a:t>Veli</a:t>
            </a:r>
            <a:r>
              <a:rPr lang="en-US" sz="2400" dirty="0" smtClean="0"/>
              <a:t>”, {20, 30, 40}}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06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Self Referential Structures</a:t>
            </a:r>
            <a:endParaRPr lang="en-US" b="1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3500" b="1" dirty="0"/>
              <a:t>Structures </a:t>
            </a:r>
            <a:r>
              <a:rPr lang="tr-TR" sz="3500" b="1" smtClean="0"/>
              <a:t>Containing P</a:t>
            </a:r>
            <a:r>
              <a:rPr lang="en-US" sz="3500" b="1" dirty="0" err="1" smtClean="0"/>
              <a:t>ointers</a:t>
            </a:r>
            <a:endParaRPr lang="tr-TR" sz="3500" smtClean="0"/>
          </a:p>
          <a:p>
            <a:pPr>
              <a:defRPr/>
            </a:pPr>
            <a:r>
              <a:rPr lang="en-US" dirty="0" smtClean="0"/>
              <a:t>Members of a structure can be pointers, as we have seen before: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student 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char * name;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 grades;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};</a:t>
            </a:r>
          </a:p>
        </p:txBody>
      </p:sp>
      <p:sp>
        <p:nvSpPr>
          <p:cNvPr id="17412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209800"/>
            <a:ext cx="4495800" cy="39163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A structure can include a pointer to itself: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student 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     char * name;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student * friends;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num_of_friends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};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2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Family Tree Example with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Each person has:</a:t>
            </a:r>
          </a:p>
          <a:p>
            <a:pPr lvl="1"/>
            <a:r>
              <a:rPr lang="en-US" sz="2000" dirty="0" smtClean="0"/>
              <a:t>a name, age, social</a:t>
            </a:r>
            <a:r>
              <a:rPr lang="tr-TR" sz="2000"/>
              <a:t> </a:t>
            </a:r>
            <a:r>
              <a:rPr lang="tr-TR" sz="2000" smtClean="0"/>
              <a:t>s</a:t>
            </a:r>
            <a:r>
              <a:rPr lang="en-US" sz="2000" dirty="0" err="1" smtClean="0"/>
              <a:t>ecurity</a:t>
            </a:r>
            <a:r>
              <a:rPr lang="tr-TR" sz="2000" smtClean="0"/>
              <a:t> </a:t>
            </a:r>
            <a:r>
              <a:rPr lang="en-US" sz="2000" dirty="0" smtClean="0"/>
              <a:t>number. </a:t>
            </a:r>
          </a:p>
          <a:p>
            <a:pPr lvl="1"/>
            <a:r>
              <a:rPr lang="en-US" sz="2000" dirty="0" smtClean="0"/>
              <a:t>a father and a mother.</a:t>
            </a:r>
          </a:p>
          <a:p>
            <a:pPr lvl="1"/>
            <a:r>
              <a:rPr lang="en-US" sz="2000" dirty="0" smtClean="0"/>
              <a:t>siblings</a:t>
            </a:r>
          </a:p>
          <a:p>
            <a:pPr lvl="1"/>
            <a:r>
              <a:rPr lang="en-US" sz="2000" dirty="0" smtClean="0"/>
              <a:t>friends</a:t>
            </a:r>
          </a:p>
          <a:p>
            <a:pPr lvl="1"/>
            <a:r>
              <a:rPr lang="en-US" sz="2000" dirty="0" smtClean="0"/>
              <a:t>daughters and sons</a:t>
            </a:r>
            <a:endParaRPr lang="tr-TR" sz="2000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752600"/>
            <a:ext cx="4038600" cy="4373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Given such a family tree, you can implement functions to find: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grandparents of a given person,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cousins of a given person,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grandsons of a person,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etc.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83276"/>
            <a:ext cx="4762500" cy="211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1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err="1" smtClean="0"/>
              <a:t>Week</a:t>
            </a:r>
            <a:r>
              <a:rPr lang="tr-TR" b="1" smtClean="0"/>
              <a:t> 2 – Lecture1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b="1" dirty="0" err="1" smtClean="0"/>
              <a:t>Today</a:t>
            </a:r>
            <a:endParaRPr lang="tr-TR" b="1" dirty="0" smtClean="0"/>
          </a:p>
          <a:p>
            <a:pPr marL="0" indent="0">
              <a:buNone/>
            </a:pP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cover</a:t>
            </a:r>
            <a:r>
              <a:rPr lang="tr-TR" dirty="0" smtClean="0"/>
              <a:t>;</a:t>
            </a:r>
          </a:p>
          <a:p>
            <a:pPr marL="0" indent="0"/>
            <a:r>
              <a:rPr lang="tr-TR" smtClean="0"/>
              <a:t>   </a:t>
            </a:r>
            <a:r>
              <a:rPr lang="tr-TR" b="1" smtClean="0"/>
              <a:t>Structures and Unions</a:t>
            </a:r>
            <a:endParaRPr lang="tr-TR" b="1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dirty="0" smtClean="0"/>
              <a:t>  </a:t>
            </a:r>
            <a:r>
              <a:rPr lang="tr-TR" dirty="0" err="1" smtClean="0"/>
              <a:t>Basic</a:t>
            </a:r>
            <a:r>
              <a:rPr lang="tr-TR" dirty="0" smtClean="0"/>
              <a:t> </a:t>
            </a:r>
            <a:r>
              <a:rPr lang="tr-TR" smtClean="0"/>
              <a:t>of Structures</a:t>
            </a:r>
            <a:endParaRPr lang="tr-TR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smtClean="0"/>
              <a:t>  Structures and Functions</a:t>
            </a:r>
            <a:endParaRPr lang="tr-TR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smtClean="0"/>
              <a:t>  Structures and Arays</a:t>
            </a:r>
            <a:endParaRPr lang="tr-TR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smtClean="0"/>
              <a:t>  Self-Referential Structures(Structures Containing Pointers)</a:t>
            </a:r>
            <a:endParaRPr lang="tr-TR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smtClean="0"/>
              <a:t>  Unions &amp; Enumerations</a:t>
            </a:r>
          </a:p>
          <a:p>
            <a:pPr marL="457200" indent="-457200"/>
            <a:r>
              <a:rPr lang="tr-TR" b="1" smtClean="0"/>
              <a:t>File Processing with C</a:t>
            </a:r>
          </a:p>
          <a:p>
            <a:pPr lvl="1">
              <a:buFont typeface="Wingdings" pitchFamily="2" charset="2"/>
              <a:buChar char="Ø"/>
            </a:pPr>
            <a:r>
              <a:rPr lang="tr-TR" smtClean="0"/>
              <a:t>Reading from &amp; Writing to Files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Structures &amp; Pointers: </a:t>
            </a:r>
            <a:br>
              <a:rPr lang="en-US" b="1" dirty="0" smtClean="0"/>
            </a:br>
            <a:r>
              <a:rPr lang="en-US" b="1" dirty="0" smtClean="0"/>
              <a:t>Trees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mtClean="0"/>
              <a:t> </a:t>
            </a:r>
          </a:p>
        </p:txBody>
      </p:sp>
      <p:sp>
        <p:nvSpPr>
          <p:cNvPr id="1741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mtClean="0"/>
              <a:t> 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57054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25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Structures &amp; Pointers: </a:t>
            </a:r>
            <a:br>
              <a:rPr lang="en-US" b="1" dirty="0" smtClean="0"/>
            </a:br>
            <a:r>
              <a:rPr lang="en-US" b="1" dirty="0" smtClean="0"/>
              <a:t>Trees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Traversal of a tree</a:t>
            </a:r>
          </a:p>
          <a:p>
            <a:r>
              <a:rPr lang="en-US" smtClean="0"/>
              <a:t>Pre-order traversal:</a:t>
            </a:r>
          </a:p>
          <a:p>
            <a:pPr lvl="1"/>
            <a:r>
              <a:rPr lang="en-US" smtClean="0"/>
              <a:t>A C M N X O</a:t>
            </a:r>
          </a:p>
          <a:p>
            <a:r>
              <a:rPr lang="en-US" smtClean="0"/>
              <a:t>In-order traversal:</a:t>
            </a:r>
          </a:p>
          <a:p>
            <a:pPr lvl="1"/>
            <a:r>
              <a:rPr lang="en-US" smtClean="0"/>
              <a:t>C N M A X O</a:t>
            </a:r>
          </a:p>
          <a:p>
            <a:r>
              <a:rPr lang="en-US" smtClean="0"/>
              <a:t>Post-order traversal:</a:t>
            </a:r>
          </a:p>
          <a:p>
            <a:pPr lvl="1"/>
            <a:r>
              <a:rPr lang="en-US" smtClean="0"/>
              <a:t>N M C O X A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2590800"/>
            <a:ext cx="4927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4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Structures &amp; Pointers: </a:t>
            </a:r>
            <a:br>
              <a:rPr lang="en-US" b="1" dirty="0" smtClean="0"/>
            </a:br>
            <a:r>
              <a:rPr lang="en-US" b="1" dirty="0" smtClean="0"/>
              <a:t>Trees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mtClean="0"/>
              <a:t> </a:t>
            </a:r>
            <a:endParaRPr lang="tr-TR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0" t="15279" r="40652" b="7693"/>
          <a:stretch>
            <a:fillRect/>
          </a:stretch>
        </p:blipFill>
        <p:spPr bwMode="auto">
          <a:xfrm>
            <a:off x="1447800" y="1676400"/>
            <a:ext cx="63357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8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Structures &amp; Pointers: </a:t>
            </a:r>
            <a:br>
              <a:rPr lang="en-US" b="1" dirty="0" smtClean="0"/>
            </a:br>
            <a:r>
              <a:rPr lang="en-US" b="1" dirty="0" smtClean="0"/>
              <a:t>Linked Lists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mtClean="0"/>
              <a:t> </a:t>
            </a:r>
            <a:endParaRPr lang="tr-TR"/>
          </a:p>
        </p:txBody>
      </p:sp>
      <p:pic>
        <p:nvPicPr>
          <p:cNvPr id="9219" name="Picture 6" descr="E:\sil\500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11" y="5785642"/>
            <a:ext cx="41148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t="60172" r="10986" b="10974"/>
          <a:stretch>
            <a:fillRect/>
          </a:stretch>
        </p:blipFill>
        <p:spPr bwMode="auto">
          <a:xfrm>
            <a:off x="236951" y="1653378"/>
            <a:ext cx="524944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1" t="25218" r="23141" b="18951"/>
          <a:stretch>
            <a:fillRect/>
          </a:stretch>
        </p:blipFill>
        <p:spPr bwMode="auto">
          <a:xfrm>
            <a:off x="236951" y="3024978"/>
            <a:ext cx="5554249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3" t="36942" r="8443" b="16869"/>
          <a:stretch>
            <a:fillRect/>
          </a:stretch>
        </p:blipFill>
        <p:spPr bwMode="auto">
          <a:xfrm>
            <a:off x="5791200" y="3628229"/>
            <a:ext cx="3200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3" t="14861" r="31029" b="6229"/>
          <a:stretch>
            <a:fillRect/>
          </a:stretch>
        </p:blipFill>
        <p:spPr bwMode="auto">
          <a:xfrm>
            <a:off x="199460" y="1676400"/>
            <a:ext cx="53276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Structures &amp; Pointers:</a:t>
            </a:r>
            <a:r>
              <a:rPr lang="tr-TR" b="1" smtClean="0"/>
              <a:t> </a:t>
            </a:r>
            <a:r>
              <a:rPr lang="en-US" b="1" dirty="0" smtClean="0"/>
              <a:t>Doubly Linked Lists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/>
              <a:t> </a:t>
            </a:r>
          </a:p>
        </p:txBody>
      </p:sp>
      <p:pic>
        <p:nvPicPr>
          <p:cNvPr id="10244" name="Picture 7" descr="E:\sil\500px-Data_sta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63" y="5701038"/>
            <a:ext cx="5175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t="19617" r="10986" b="45679"/>
          <a:stretch>
            <a:fillRect/>
          </a:stretch>
        </p:blipFill>
        <p:spPr bwMode="auto">
          <a:xfrm>
            <a:off x="5712912" y="2133600"/>
            <a:ext cx="3429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1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Application of Linked Lists:</a:t>
            </a:r>
            <a:br>
              <a:rPr lang="en-US" b="1" dirty="0" smtClean="0"/>
            </a:br>
            <a:r>
              <a:rPr lang="en-US" b="1" dirty="0" smtClean="0"/>
              <a:t>Queues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mtClean="0"/>
              <a:t> </a:t>
            </a:r>
            <a:endParaRPr lang="tr-TR"/>
          </a:p>
        </p:txBody>
      </p:sp>
      <p:pic>
        <p:nvPicPr>
          <p:cNvPr id="11269" name="Picture 3" descr="E:\sil\500px-Virtual_memor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47625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9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Problem 1</a:t>
            </a:r>
            <a:endParaRPr lang="tr-TR" b="1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 program to store the information of 30 students(name, roll number and marks) using structures. Then, display the information of </a:t>
            </a:r>
            <a:r>
              <a:rPr lang="en-US" dirty="0" smtClean="0"/>
              <a:t>students</a:t>
            </a:r>
            <a:endParaRPr lang="tr-TR" smtClean="0"/>
          </a:p>
          <a:p>
            <a:pPr marL="0" indent="0">
              <a:buNone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7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Problem 2</a:t>
            </a:r>
            <a:endParaRPr lang="tr-TR" b="1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 program to add two distances entered by user in feet-inch system. To perform this program, create a structure containing elements feet and inch. [Note: 12 </a:t>
            </a:r>
            <a:r>
              <a:rPr lang="en-US" dirty="0" smtClean="0"/>
              <a:t>inch</a:t>
            </a:r>
            <a:r>
              <a:rPr lang="tr-TR" smtClean="0"/>
              <a:t> </a:t>
            </a:r>
            <a:r>
              <a:rPr lang="en-US" dirty="0" smtClean="0"/>
              <a:t>= </a:t>
            </a:r>
            <a:r>
              <a:rPr lang="en-US" dirty="0"/>
              <a:t>1feet]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0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Allows different types of data to share the same memory location!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t="32249" r="30807" b="15552"/>
          <a:stretch>
            <a:fillRect/>
          </a:stretch>
        </p:blipFill>
        <p:spPr bwMode="auto">
          <a:xfrm>
            <a:off x="762000" y="3552825"/>
            <a:ext cx="2481263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29063" y="431165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2" name="TextBox 4"/>
          <p:cNvSpPr txBox="1">
            <a:spLocks noChangeArrowheads="1"/>
          </p:cNvSpPr>
          <p:nvPr/>
        </p:nvSpPr>
        <p:spPr bwMode="auto">
          <a:xfrm>
            <a:off x="5029200" y="2832100"/>
            <a:ext cx="3810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/>
              <a:t>Variables c, I, d and cp share the same memory location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/>
              <a:t>The size of data is the biggest of the following: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/>
              <a:t>sizeof(c)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/>
              <a:t>sizeof(i)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/>
              <a:t>sizeof(d)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/>
              <a:t>sizeof(cp)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46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mtClean="0"/>
              <a:t> 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t="18500" r="25182" b="13335"/>
          <a:stretch>
            <a:fillRect/>
          </a:stretch>
        </p:blipFill>
        <p:spPr bwMode="auto">
          <a:xfrm>
            <a:off x="304800" y="1905000"/>
            <a:ext cx="315277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0" t="34554" r="18764" b="11575"/>
          <a:stretch>
            <a:fillRect/>
          </a:stretch>
        </p:blipFill>
        <p:spPr bwMode="auto">
          <a:xfrm>
            <a:off x="4267200" y="3200400"/>
            <a:ext cx="4799013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61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Basics of Structures</a:t>
            </a:r>
            <a:endParaRPr lang="en-US" b="1" dirty="0" smtClean="0"/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tr-TR" sz="2400" smtClean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</a:pPr>
            <a:endParaRPr lang="tr-TR" sz="240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person</a:t>
            </a:r>
            <a:r>
              <a:rPr lang="en-US" sz="2400" dirty="0" smtClean="0"/>
              <a:t>{</a:t>
            </a:r>
            <a:endParaRPr lang="tr-TR" sz="2400" smtClean="0"/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age;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	char gender;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	char * name;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};</a:t>
            </a:r>
          </a:p>
          <a:p>
            <a:pPr marL="0" indent="0">
              <a:buFont typeface="Arial" charset="0"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person </a:t>
            </a:r>
            <a:r>
              <a:rPr lang="en-US" sz="2400" dirty="0" err="1" smtClean="0"/>
              <a:t>ali</a:t>
            </a:r>
            <a:r>
              <a:rPr lang="en-US" sz="2400" dirty="0" smtClean="0"/>
              <a:t> = 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             {10, ‘m’, “Ali </a:t>
            </a:r>
            <a:r>
              <a:rPr lang="en-US" sz="2400" dirty="0" err="1" smtClean="0"/>
              <a:t>Veli</a:t>
            </a:r>
            <a:r>
              <a:rPr lang="en-US" sz="2400" dirty="0" smtClean="0"/>
              <a:t>”};</a:t>
            </a:r>
            <a:endParaRPr lang="tr-TR" sz="2400" smtClean="0"/>
          </a:p>
          <a:p>
            <a:pPr marL="0" indent="0"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05400" y="2895600"/>
            <a:ext cx="40386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Why do we need them?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dirty="0" smtClean="0"/>
              <a:t>Grouping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dirty="0" smtClean="0"/>
              <a:t>Modularity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dirty="0" smtClean="0"/>
              <a:t>Flexibility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319088" y="5711825"/>
            <a:ext cx="731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sz="2400" dirty="0"/>
              <a:t> printf("%d %c %s\n", ali.age, ali.gender, ali.name);</a:t>
            </a:r>
            <a:endParaRPr 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676400"/>
            <a:ext cx="838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Structures and why we need them</a:t>
            </a:r>
            <a:endParaRPr lang="en-US" sz="3200" b="1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5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Enumerations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t="18500" r="25182" b="61746"/>
          <a:stretch>
            <a:fillRect/>
          </a:stretch>
        </p:blipFill>
        <p:spPr bwMode="auto">
          <a:xfrm>
            <a:off x="304800" y="3048000"/>
            <a:ext cx="315277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 t="23982" r="20290" b="23819"/>
          <a:stretch>
            <a:fillRect/>
          </a:stretch>
        </p:blipFill>
        <p:spPr bwMode="auto">
          <a:xfrm>
            <a:off x="3911600" y="2487613"/>
            <a:ext cx="50800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0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Enumerations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They are essentially integers. </a:t>
            </a:r>
          </a:p>
          <a:p>
            <a:r>
              <a:rPr lang="en-US" smtClean="0"/>
              <a:t>The members get values starting from 0.</a:t>
            </a:r>
          </a:p>
          <a:p>
            <a:r>
              <a:rPr lang="en-US" smtClean="0"/>
              <a:t>Values can be assigned to the members as follows: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t="23334" r="16264" b="26414"/>
          <a:stretch>
            <a:fillRect/>
          </a:stretch>
        </p:blipFill>
        <p:spPr bwMode="auto">
          <a:xfrm>
            <a:off x="1905000" y="3962400"/>
            <a:ext cx="537051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0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vs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union</a:t>
            </a:r>
            <a:r>
              <a:rPr lang="en-US" b="1" dirty="0" smtClean="0"/>
              <a:t> </a:t>
            </a:r>
            <a:r>
              <a:rPr lang="en-US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enum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smtClean="0"/>
              <a:t>What is the difference between them?</a:t>
            </a:r>
          </a:p>
          <a:p>
            <a:r>
              <a:rPr lang="en-US" smtClean="0"/>
              <a:t>Why do we have them?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8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Assume that you are given random set of characters of three types arbitrarily:</a:t>
            </a:r>
          </a:p>
          <a:p>
            <a:pPr lvl="1"/>
            <a:r>
              <a:rPr lang="en-US" sz="2400" dirty="0" smtClean="0"/>
              <a:t>white space</a:t>
            </a:r>
          </a:p>
          <a:p>
            <a:pPr lvl="1"/>
            <a:r>
              <a:rPr lang="en-US" sz="2400" dirty="0" smtClean="0"/>
              <a:t>alphabet letters</a:t>
            </a:r>
          </a:p>
          <a:p>
            <a:pPr lvl="1"/>
            <a:r>
              <a:rPr lang="en-US" sz="2400" dirty="0" smtClean="0"/>
              <a:t>numbers</a:t>
            </a:r>
          </a:p>
          <a:p>
            <a:pPr lvl="1"/>
            <a:r>
              <a:rPr lang="en-US" sz="2400" dirty="0" smtClean="0"/>
              <a:t>others</a:t>
            </a:r>
          </a:p>
          <a:p>
            <a:r>
              <a:rPr lang="en-US" sz="2800" dirty="0" err="1" smtClean="0"/>
              <a:t>Orn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smtClean="0"/>
              <a:t>The problem is to partition these different types of data into homogeneous parts &amp; print the partitions when requested.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t="43196" r="35432" b="28403"/>
          <a:stretch>
            <a:fillRect/>
          </a:stretch>
        </p:blipFill>
        <p:spPr bwMode="auto">
          <a:xfrm>
            <a:off x="1828800" y="4114800"/>
            <a:ext cx="3919538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1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/>
              <a:t>File Processing with C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tr-TR" b="1" smtClean="0"/>
              <a:t>Files</a:t>
            </a:r>
          </a:p>
          <a:p>
            <a:r>
              <a:rPr lang="en-US" dirty="0" smtClean="0"/>
              <a:t>Files are just collections of bytes</a:t>
            </a:r>
          </a:p>
          <a:p>
            <a:pPr lvl="1"/>
            <a:r>
              <a:rPr lang="en-US" dirty="0" smtClean="0"/>
              <a:t>One dimensional data from bytes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we work with files, they are processed byte by byte.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1142999" y="3581400"/>
            <a:ext cx="5916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010101000011101010101110101010101000011110101001…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6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Files &amp;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File: a stream of bytes</a:t>
            </a:r>
          </a:p>
          <a:p>
            <a:pPr lvl="1"/>
            <a:r>
              <a:rPr lang="en-US" smtClean="0"/>
              <a:t>Text stream</a:t>
            </a:r>
          </a:p>
          <a:p>
            <a:pPr lvl="1"/>
            <a:r>
              <a:rPr lang="en-US" smtClean="0"/>
              <a:t>Binary stream</a:t>
            </a:r>
          </a:p>
          <a:p>
            <a:r>
              <a:rPr lang="en-US" smtClean="0"/>
              <a:t>Types of I/O:</a:t>
            </a:r>
          </a:p>
          <a:p>
            <a:pPr lvl="1"/>
            <a:r>
              <a:rPr lang="en-US" smtClean="0"/>
              <a:t>Unbuffered</a:t>
            </a:r>
          </a:p>
          <a:p>
            <a:pPr lvl="1"/>
            <a:r>
              <a:rPr lang="en-US" smtClean="0"/>
              <a:t>Fully buffered</a:t>
            </a:r>
          </a:p>
          <a:p>
            <a:pPr lvl="1"/>
            <a:r>
              <a:rPr lang="en-US" smtClean="0"/>
              <a:t>Line buffered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3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Buffers &amp; Buffering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mtClean="0"/>
              <a:t>Why do we have buffers?</a:t>
            </a:r>
          </a:p>
          <a:p>
            <a:pPr lvl="1"/>
            <a:r>
              <a:rPr lang="en-US" smtClean="0"/>
              <a:t>Synchronization between processes or hardware components.</a:t>
            </a:r>
          </a:p>
          <a:p>
            <a:pPr lvl="2"/>
            <a:r>
              <a:rPr lang="en-US" smtClean="0"/>
              <a:t>Ex: I/O, telecommunication networks.</a:t>
            </a:r>
          </a:p>
          <a:p>
            <a:pPr lvl="1"/>
            <a:r>
              <a:rPr lang="en-US" smtClean="0"/>
              <a:t>Pooling for collecting data before processing:</a:t>
            </a:r>
          </a:p>
          <a:p>
            <a:pPr lvl="2"/>
            <a:r>
              <a:rPr lang="en-US" smtClean="0"/>
              <a:t>Ex: printing, online video streaming.</a:t>
            </a:r>
          </a:p>
          <a:p>
            <a:pPr lvl="1"/>
            <a:r>
              <a:rPr lang="en-US" smtClean="0"/>
              <a:t>…</a:t>
            </a:r>
          </a:p>
          <a:p>
            <a:pPr lvl="1"/>
            <a:endParaRPr lang="en-US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0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FILE structure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When a file is opened, a </a:t>
            </a:r>
            <a:r>
              <a:rPr lang="en-US" smtClean="0">
                <a:solidFill>
                  <a:srgbClr val="FF0000"/>
                </a:solidFill>
              </a:rPr>
              <a:t>FILE</a:t>
            </a:r>
            <a:r>
              <a:rPr lang="en-US" smtClean="0"/>
              <a:t> structure (called file pointer) is associated.</a:t>
            </a:r>
          </a:p>
          <a:p>
            <a:r>
              <a:rPr lang="en-US" smtClean="0">
                <a:solidFill>
                  <a:srgbClr val="FF0000"/>
                </a:solidFill>
              </a:rPr>
              <a:t>FILE</a:t>
            </a:r>
            <a:r>
              <a:rPr lang="en-US" smtClean="0"/>
              <a:t> holds the following which are necessary for controlling a stream:</a:t>
            </a:r>
          </a:p>
          <a:p>
            <a:pPr lvl="1"/>
            <a:r>
              <a:rPr lang="en-US" smtClean="0"/>
              <a:t>the current position in the file</a:t>
            </a:r>
          </a:p>
          <a:p>
            <a:pPr lvl="1"/>
            <a:r>
              <a:rPr lang="en-US" smtClean="0"/>
              <a:t>error indicator</a:t>
            </a:r>
          </a:p>
          <a:p>
            <a:pPr lvl="1"/>
            <a:r>
              <a:rPr lang="en-US" smtClean="0"/>
              <a:t>end-of-file indicator</a:t>
            </a:r>
          </a:p>
          <a:p>
            <a:pPr lvl="1"/>
            <a:r>
              <a:rPr lang="en-US" smtClean="0"/>
              <a:t>pointer to the associated buffer</a:t>
            </a:r>
          </a:p>
          <a:p>
            <a:r>
              <a:rPr lang="en-US" smtClean="0"/>
              <a:t>After the processing is finished, </a:t>
            </a:r>
            <a:r>
              <a:rPr lang="en-US" smtClean="0">
                <a:solidFill>
                  <a:srgbClr val="FF0000"/>
                </a:solidFill>
              </a:rPr>
              <a:t>FILE</a:t>
            </a:r>
            <a:r>
              <a:rPr lang="en-US" smtClean="0"/>
              <a:t> should be closed.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0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Standard Streams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When a program starts, it is given three streams:</a:t>
            </a:r>
          </a:p>
          <a:p>
            <a:pPr lvl="1"/>
            <a:r>
              <a:rPr lang="en-US" smtClean="0"/>
              <a:t>stdin: terminal keyboard or an input file</a:t>
            </a:r>
          </a:p>
          <a:p>
            <a:pPr lvl="1"/>
            <a:r>
              <a:rPr lang="en-US" smtClean="0"/>
              <a:t>stdout: screen or any re-directed file</a:t>
            </a:r>
          </a:p>
          <a:p>
            <a:pPr lvl="1"/>
            <a:r>
              <a:rPr lang="en-US" smtClean="0"/>
              <a:t>stderr: screen or any re-directed file</a:t>
            </a:r>
          </a:p>
          <a:p>
            <a:r>
              <a:rPr lang="en-US" smtClean="0"/>
              <a:t>Ex: </a:t>
            </a:r>
          </a:p>
          <a:p>
            <a:pPr lvl="1"/>
            <a:r>
              <a:rPr lang="en-US" smtClean="0"/>
              <a:t>./my_prog &lt; in.txt 1&gt; out.txt 2&gt; err.txt</a:t>
            </a:r>
          </a:p>
          <a:p>
            <a:r>
              <a:rPr lang="en-US" smtClean="0"/>
              <a:t>Why do we have stderr?</a:t>
            </a:r>
          </a:p>
          <a:p>
            <a:endParaRPr lang="en-US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0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File Processing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Sequential</a:t>
            </a:r>
          </a:p>
          <a:p>
            <a:pPr lvl="1"/>
            <a:r>
              <a:rPr lang="en-US" smtClean="0"/>
              <a:t>Read the bytes in sequence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Random Access</a:t>
            </a:r>
          </a:p>
          <a:p>
            <a:pPr lvl="1"/>
            <a:r>
              <a:rPr lang="en-US" smtClean="0"/>
              <a:t>Read the bytes at a given position in the file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/>
              <a:t>Basics of Structures</a:t>
            </a:r>
            <a:endParaRPr lang="en-US" b="1" dirty="0" smtClean="0"/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charset="0"/>
              <a:buNone/>
            </a:pPr>
            <a:r>
              <a:rPr lang="en-US" sz="3800" b="1" dirty="0" smtClean="0"/>
              <a:t>Syntax </a:t>
            </a:r>
            <a:r>
              <a:rPr lang="en-US" sz="3800" b="1" dirty="0"/>
              <a:t>of Structures</a:t>
            </a:r>
            <a:endParaRPr lang="tr-TR" sz="3800" b="1" smtClean="0">
              <a:solidFill>
                <a:schemeClr val="tx2"/>
              </a:solidFill>
            </a:endParaRPr>
          </a:p>
          <a:p>
            <a:pPr marL="0" indent="0">
              <a:buFont typeface="Arial" charset="0"/>
              <a:buNone/>
            </a:pPr>
            <a:endParaRPr lang="tr-TR" b="1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Definition</a:t>
            </a:r>
            <a:endParaRPr lang="tr-TR" b="1" smtClean="0">
              <a:solidFill>
                <a:schemeClr val="tx2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struct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&lt;</a:t>
            </a:r>
            <a:r>
              <a:rPr lang="en-US" dirty="0" err="1" smtClean="0"/>
              <a:t>type_label</a:t>
            </a:r>
            <a:r>
              <a:rPr lang="en-US" dirty="0" smtClean="0"/>
              <a:t>&gt; {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var_type</a:t>
            </a:r>
            <a:r>
              <a:rPr lang="en-US" dirty="0" smtClean="0"/>
              <a:t>&gt; &lt;</a:t>
            </a:r>
            <a:r>
              <a:rPr lang="en-US" dirty="0" err="1" smtClean="0"/>
              <a:t>var_name</a:t>
            </a:r>
            <a:r>
              <a:rPr lang="en-US" dirty="0" smtClean="0"/>
              <a:t>&gt;;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var_type</a:t>
            </a:r>
            <a:r>
              <a:rPr lang="en-US" dirty="0" smtClean="0"/>
              <a:t>&gt; &lt;</a:t>
            </a:r>
            <a:r>
              <a:rPr lang="en-US" dirty="0" err="1" smtClean="0"/>
              <a:t>var_name</a:t>
            </a:r>
            <a:r>
              <a:rPr lang="en-US" dirty="0" smtClean="0"/>
              <a:t>&gt;;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….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var_type</a:t>
            </a:r>
            <a:r>
              <a:rPr lang="en-US" dirty="0" smtClean="0"/>
              <a:t>&gt; &lt;</a:t>
            </a:r>
            <a:r>
              <a:rPr lang="en-US" dirty="0" err="1" smtClean="0"/>
              <a:t>var_name</a:t>
            </a:r>
            <a:r>
              <a:rPr lang="en-US" dirty="0" smtClean="0"/>
              <a:t>&gt;;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&lt;</a:t>
            </a:r>
            <a:r>
              <a:rPr lang="en-US" dirty="0" err="1" smtClean="0"/>
              <a:t>var_type</a:t>
            </a:r>
            <a:r>
              <a:rPr lang="en-US" dirty="0" smtClean="0"/>
              <a:t>&gt; &lt;</a:t>
            </a:r>
            <a:r>
              <a:rPr lang="en-US" dirty="0" err="1" smtClean="0"/>
              <a:t>var_name</a:t>
            </a:r>
            <a:r>
              <a:rPr lang="en-US" dirty="0" smtClean="0"/>
              <a:t>&gt;;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5102225" y="1600200"/>
            <a:ext cx="4041775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/>
              <a:t>Usage</a:t>
            </a:r>
          </a:p>
          <a:p>
            <a:pPr marL="0" indent="0">
              <a:buNone/>
            </a:pPr>
            <a:endParaRPr lang="tr-TR" b="1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err="1" smtClean="0">
                <a:solidFill>
                  <a:schemeClr val="tx2"/>
                </a:solidFill>
              </a:rPr>
              <a:t>struct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/>
              <a:t>new_str</a:t>
            </a:r>
            <a:r>
              <a:rPr lang="en-US" dirty="0" smtClean="0"/>
              <a:t> &lt;var_name1&gt;, &lt;var_name2&gt;, …;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Intialization</a:t>
            </a:r>
            <a:r>
              <a:rPr lang="en-US" dirty="0" smtClean="0"/>
              <a:t>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b="1" dirty="0" err="1" smtClean="0">
                <a:solidFill>
                  <a:schemeClr val="tx2"/>
                </a:solidFill>
              </a:rPr>
              <a:t>struct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/>
              <a:t>new_str</a:t>
            </a:r>
            <a:r>
              <a:rPr lang="en-US" dirty="0" smtClean="0"/>
              <a:t> &lt;var_name1&gt; = {value1, value2, …, </a:t>
            </a:r>
            <a:r>
              <a:rPr lang="en-US" dirty="0" err="1" smtClean="0"/>
              <a:t>valueN</a:t>
            </a:r>
            <a:r>
              <a:rPr lang="en-US" dirty="0" smtClean="0"/>
              <a:t>};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Individual Elements: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err="1" smtClean="0"/>
              <a:t>new_str</a:t>
            </a:r>
            <a:r>
              <a:rPr lang="en-US" dirty="0" smtClean="0"/>
              <a:t>.&lt;</a:t>
            </a:r>
            <a:r>
              <a:rPr lang="en-US" dirty="0" err="1" smtClean="0"/>
              <a:t>var_name</a:t>
            </a:r>
            <a:r>
              <a:rPr lang="en-US" dirty="0" smtClean="0"/>
              <a:t>&gt; = &lt;value&gt;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Basically, you can use members of a </a:t>
            </a:r>
            <a:r>
              <a:rPr lang="en-US" dirty="0" err="1" smtClean="0"/>
              <a:t>struct</a:t>
            </a:r>
            <a:r>
              <a:rPr lang="en-US" dirty="0" smtClean="0"/>
              <a:t> like a variable.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91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Opening and Closing Files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smtClean="0"/>
              <a:t>FILE* fopen(</a:t>
            </a:r>
            <a:r>
              <a:rPr lang="en-US" sz="2400" smtClean="0"/>
              <a:t>const char *filename, const char * filemode</a:t>
            </a:r>
            <a:r>
              <a:rPr lang="en-US" sz="2800" smtClean="0"/>
              <a:t>)</a:t>
            </a:r>
          </a:p>
          <a:p>
            <a:r>
              <a:rPr lang="en-US" sz="2800" smtClean="0"/>
              <a:t>int fclose(FILE *filepointer)</a:t>
            </a:r>
          </a:p>
          <a:p>
            <a:r>
              <a:rPr lang="en-US" sz="2800" smtClean="0"/>
              <a:t>int fflush(FILE *filepointer)</a:t>
            </a:r>
          </a:p>
          <a:p>
            <a:r>
              <a:rPr lang="en-US" sz="2800" smtClean="0"/>
              <a:t>filemode can be:</a:t>
            </a:r>
          </a:p>
          <a:p>
            <a:pPr lvl="1"/>
            <a:r>
              <a:rPr lang="en-US" sz="2400" smtClean="0"/>
              <a:t>“r”  </a:t>
            </a:r>
            <a:r>
              <a:rPr lang="en-US" sz="2400" smtClean="0">
                <a:sym typeface="Wingdings" pitchFamily="2" charset="2"/>
              </a:rPr>
              <a:t> Open file for reading.</a:t>
            </a:r>
            <a:endParaRPr lang="en-US" sz="2400" smtClean="0"/>
          </a:p>
          <a:p>
            <a:pPr lvl="1"/>
            <a:r>
              <a:rPr lang="en-US" sz="2400" smtClean="0"/>
              <a:t>“w” </a:t>
            </a:r>
            <a:r>
              <a:rPr lang="en-US" sz="2400" smtClean="0">
                <a:sym typeface="Wingdings" pitchFamily="2" charset="2"/>
              </a:rPr>
              <a:t> Open file for writing. Delete old contents if it exists already.</a:t>
            </a:r>
            <a:endParaRPr lang="en-US" sz="2400" smtClean="0"/>
          </a:p>
          <a:p>
            <a:pPr lvl="1"/>
            <a:r>
              <a:rPr lang="en-US" sz="2400" smtClean="0"/>
              <a:t>“a” </a:t>
            </a:r>
            <a:r>
              <a:rPr lang="en-US" sz="2400" smtClean="0">
                <a:sym typeface="Wingdings" pitchFamily="2" charset="2"/>
              </a:rPr>
              <a:t> Create a new file or append to the existing one.</a:t>
            </a:r>
            <a:endParaRPr lang="en-US" sz="2400" smtClean="0"/>
          </a:p>
          <a:p>
            <a:pPr lvl="1"/>
            <a:r>
              <a:rPr lang="en-US" sz="2400" smtClean="0"/>
              <a:t>“r+”, “w+”, “a+”  </a:t>
            </a:r>
            <a:r>
              <a:rPr lang="en-US" sz="2400" smtClean="0">
                <a:sym typeface="Wingdings" pitchFamily="2" charset="2"/>
              </a:rPr>
              <a:t> input &amp; output</a:t>
            </a:r>
          </a:p>
          <a:p>
            <a:pPr lvl="1"/>
            <a:r>
              <a:rPr lang="en-US" sz="2400" smtClean="0">
                <a:sym typeface="Wingdings" pitchFamily="2" charset="2"/>
              </a:rPr>
              <a:t>An additional “b” can be appended to the file mode for binary I/O.</a:t>
            </a:r>
            <a:endParaRPr lang="en-US" sz="240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3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Operations 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int</a:t>
            </a:r>
            <a:r>
              <a:rPr lang="en-US" dirty="0" smtClean="0"/>
              <a:t> remove(</a:t>
            </a:r>
            <a:r>
              <a:rPr lang="en-US" dirty="0" err="1" smtClean="0"/>
              <a:t>const</a:t>
            </a:r>
            <a:r>
              <a:rPr lang="en-US" dirty="0" smtClean="0"/>
              <a:t> char *filename)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 smtClean="0"/>
              <a:t>int</a:t>
            </a:r>
            <a:r>
              <a:rPr lang="en-US" dirty="0" smtClean="0"/>
              <a:t> rename(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const</a:t>
            </a:r>
            <a:r>
              <a:rPr lang="en-US" dirty="0" smtClean="0"/>
              <a:t> char *</a:t>
            </a:r>
            <a:r>
              <a:rPr lang="en-US" dirty="0" err="1" smtClean="0"/>
              <a:t>oldname</a:t>
            </a:r>
            <a:r>
              <a:rPr lang="en-US" dirty="0" smtClean="0"/>
              <a:t>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const</a:t>
            </a:r>
            <a:r>
              <a:rPr lang="en-US" dirty="0" smtClean="0"/>
              <a:t> char *</a:t>
            </a:r>
            <a:r>
              <a:rPr lang="en-US" dirty="0" err="1" smtClean="0"/>
              <a:t>newname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Sequential File I/O in C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int fscanf(FILE *fp, const char * format, …)</a:t>
            </a:r>
          </a:p>
          <a:p>
            <a:r>
              <a:rPr lang="en-US" smtClean="0"/>
              <a:t>int fprintf(FILE *fp, const char * format, …)</a:t>
            </a:r>
          </a:p>
          <a:p>
            <a:endParaRPr lang="en-US" smtClean="0"/>
          </a:p>
          <a:p>
            <a:r>
              <a:rPr lang="en-US" smtClean="0"/>
              <a:t>int fgetc(FILE *fp)</a:t>
            </a:r>
          </a:p>
          <a:p>
            <a:r>
              <a:rPr lang="en-US" smtClean="0"/>
              <a:t>int fputc(int c, FILE *fp)</a:t>
            </a:r>
          </a:p>
          <a:p>
            <a:endParaRPr lang="en-US" smtClean="0"/>
          </a:p>
          <a:p>
            <a:r>
              <a:rPr lang="en-US" smtClean="0"/>
              <a:t>char *fgets(char *s, int n, FILE *fp)</a:t>
            </a:r>
          </a:p>
          <a:p>
            <a:r>
              <a:rPr lang="en-US" smtClean="0"/>
              <a:t>char *fputs(const char *s, FILE *fp)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3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Random Access in C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int fseek(FILE *fp, long offset, int whence)</a:t>
            </a:r>
          </a:p>
          <a:p>
            <a:r>
              <a:rPr lang="en-US" sz="2800" smtClean="0"/>
              <a:t>long ftell(FILE *fp)</a:t>
            </a:r>
          </a:p>
          <a:p>
            <a:r>
              <a:rPr lang="en-US" sz="2800" smtClean="0"/>
              <a:t>void rewind(FILE *fp)</a:t>
            </a:r>
          </a:p>
          <a:p>
            <a:endParaRPr lang="en-US" sz="2800" smtClean="0"/>
          </a:p>
          <a:p>
            <a:r>
              <a:rPr lang="en-US" sz="2800" smtClean="0"/>
              <a:t>whence:</a:t>
            </a:r>
          </a:p>
          <a:p>
            <a:pPr lvl="1"/>
            <a:r>
              <a:rPr lang="en-US" sz="2400" smtClean="0"/>
              <a:t>SEEK_SET, SEEK_END, SEEK_CUR</a:t>
            </a:r>
          </a:p>
          <a:p>
            <a:endParaRPr lang="en-US" sz="2800" smtClean="0"/>
          </a:p>
          <a:p>
            <a:r>
              <a:rPr lang="en-US" sz="2800" smtClean="0"/>
              <a:t>size_t fread(void *s, size_t sz, size_t n, FILE *fp)</a:t>
            </a:r>
          </a:p>
          <a:p>
            <a:r>
              <a:rPr lang="en-US" sz="2800" smtClean="0"/>
              <a:t>size_t fwrite(const void *s, size_t sz, size_t n, FILE *fp)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2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Error Handling in File I/O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smtClean="0"/>
              <a:t>int feof(FILE *fp)</a:t>
            </a:r>
          </a:p>
          <a:p>
            <a:r>
              <a:rPr lang="en-US" smtClean="0"/>
              <a:t>int ferror(FILE *fp)</a:t>
            </a:r>
          </a:p>
          <a:p>
            <a:r>
              <a:rPr lang="en-US" smtClean="0"/>
              <a:t>void clearerr(FILE *fp)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32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More on Preprocessing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smtClean="0"/>
              <a:t>#ifdef</a:t>
            </a:r>
          </a:p>
          <a:p>
            <a:r>
              <a:rPr lang="en-US" smtClean="0"/>
              <a:t>#endif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8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Write a program that does simple encryption on a text file.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2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smtClean="0"/>
              <a:t>Basics of Structures</a:t>
            </a:r>
            <a:endParaRPr lang="en-US" b="1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/>
              <a:t>Initialization of Structures</a:t>
            </a:r>
            <a:endParaRPr lang="tr-TR" smtClean="0"/>
          </a:p>
          <a:p>
            <a:pPr>
              <a:defRPr/>
            </a:pPr>
            <a:r>
              <a:rPr lang="en-US" sz="2800" dirty="0" err="1" smtClean="0"/>
              <a:t>struct</a:t>
            </a:r>
            <a:r>
              <a:rPr lang="en-US" sz="2800" dirty="0" smtClean="0"/>
              <a:t> student 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age;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char gender;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char * name;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grades[3];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6148" name="Content Placeholder 8"/>
          <p:cNvSpPr>
            <a:spLocks noGrp="1"/>
          </p:cNvSpPr>
          <p:nvPr>
            <p:ph sz="half" idx="4294967295"/>
          </p:nvPr>
        </p:nvSpPr>
        <p:spPr>
          <a:xfrm>
            <a:off x="4953000" y="1600200"/>
            <a:ext cx="4191000" cy="4525963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tr-TR" sz="2800" smtClean="0"/>
          </a:p>
          <a:p>
            <a:pPr marL="0" indent="0">
              <a:buFont typeface="Arial" charset="0"/>
              <a:buNone/>
            </a:pPr>
            <a:endParaRPr lang="tr-TR" sz="2800" smtClean="0"/>
          </a:p>
          <a:p>
            <a:pPr marL="0" indent="0">
              <a:buFont typeface="Arial" charset="0"/>
              <a:buNone/>
            </a:pPr>
            <a:r>
              <a:rPr lang="en-US" sz="2800" dirty="0" err="1" smtClean="0"/>
              <a:t>struct</a:t>
            </a:r>
            <a:r>
              <a:rPr lang="en-US" sz="2800" dirty="0" smtClean="0"/>
              <a:t> student </a:t>
            </a:r>
            <a:r>
              <a:rPr lang="en-US" sz="2800" dirty="0" err="1" smtClean="0"/>
              <a:t>ali</a:t>
            </a:r>
            <a:r>
              <a:rPr lang="en-US" sz="2800" dirty="0" smtClean="0"/>
              <a:t> = 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/>
              <a:t>  {21, ‘m’, “Ali </a:t>
            </a:r>
            <a:r>
              <a:rPr lang="en-US" sz="2800" dirty="0" err="1" smtClean="0"/>
              <a:t>Veli</a:t>
            </a:r>
            <a:r>
              <a:rPr lang="en-US" sz="2800" dirty="0" smtClean="0"/>
              <a:t>”, {60, 70, 80}};</a:t>
            </a:r>
          </a:p>
          <a:p>
            <a:pPr marL="0" indent="0">
              <a:buFont typeface="Arial" charset="0"/>
              <a:buNone/>
            </a:pPr>
            <a:endParaRPr lang="en-US" sz="2800" dirty="0" smtClean="0"/>
          </a:p>
          <a:p>
            <a:pPr marL="0" indent="0">
              <a:buFont typeface="Arial" charset="0"/>
              <a:buNone/>
            </a:pPr>
            <a:r>
              <a:rPr lang="en-US" sz="2800" dirty="0" err="1" smtClean="0"/>
              <a:t>struct</a:t>
            </a:r>
            <a:r>
              <a:rPr lang="en-US" sz="2800" dirty="0" smtClean="0"/>
              <a:t> student </a:t>
            </a:r>
            <a:r>
              <a:rPr lang="en-US" sz="2800" dirty="0" err="1" smtClean="0"/>
              <a:t>veli</a:t>
            </a:r>
            <a:r>
              <a:rPr lang="en-US" sz="2800" dirty="0" smtClean="0"/>
              <a:t> =  {21};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ym typeface="Wingdings" pitchFamily="2" charset="2"/>
              </a:rPr>
              <a:t>      initializes the rest of the </a:t>
            </a:r>
            <a:r>
              <a:rPr lang="en-US" sz="2800" dirty="0" smtClean="0">
                <a:sym typeface="Wingdings" pitchFamily="2" charset="2"/>
              </a:rPr>
              <a:t>members </a:t>
            </a:r>
            <a:r>
              <a:rPr lang="en-US" sz="2800" dirty="0" smtClean="0">
                <a:sym typeface="Wingdings" pitchFamily="2" charset="2"/>
              </a:rPr>
              <a:t>to zero.</a:t>
            </a:r>
            <a:endParaRPr lang="en-US" sz="28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5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/>
              <a:t>Basics of Structures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 smtClean="0"/>
              <a:t>Typing and Assignment of </a:t>
            </a:r>
            <a:r>
              <a:rPr lang="en-US" b="1" dirty="0" err="1" smtClean="0"/>
              <a:t>structs</a:t>
            </a:r>
            <a:endParaRPr lang="tr-TR" smtClean="0"/>
          </a:p>
          <a:p>
            <a:pPr>
              <a:defRPr/>
            </a:pPr>
            <a:r>
              <a:rPr lang="en-US" sz="2800" dirty="0" smtClean="0"/>
              <a:t>The following are two different data types for C: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2400" dirty="0" err="1" smtClean="0"/>
              <a:t>struct</a:t>
            </a:r>
            <a:r>
              <a:rPr lang="en-US" sz="2400" dirty="0" smtClean="0"/>
              <a:t> {char a; </a:t>
            </a:r>
            <a:r>
              <a:rPr lang="en-US" sz="2400" dirty="0" err="1" smtClean="0"/>
              <a:t>int</a:t>
            </a:r>
            <a:r>
              <a:rPr lang="en-US" sz="2400" dirty="0" smtClean="0"/>
              <a:t> b;} var1;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2400" dirty="0" err="1" smtClean="0"/>
              <a:t>struct</a:t>
            </a:r>
            <a:r>
              <a:rPr lang="en-US" sz="2400" dirty="0" smtClean="0"/>
              <a:t> {char a; </a:t>
            </a:r>
            <a:r>
              <a:rPr lang="en-US" sz="2400" dirty="0" err="1" smtClean="0"/>
              <a:t>int</a:t>
            </a:r>
            <a:r>
              <a:rPr lang="en-US" sz="2400" dirty="0" smtClean="0"/>
              <a:t> b;} var2;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2400" dirty="0" err="1" smtClean="0"/>
              <a:t>struct</a:t>
            </a:r>
            <a:r>
              <a:rPr lang="en-US" sz="2400" dirty="0" smtClean="0"/>
              <a:t> str1 { char a; </a:t>
            </a:r>
            <a:r>
              <a:rPr lang="en-US" sz="2400" dirty="0" err="1" smtClean="0"/>
              <a:t>int</a:t>
            </a:r>
            <a:r>
              <a:rPr lang="en-US" sz="2400" dirty="0" smtClean="0"/>
              <a:t> b; } var3;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2400" dirty="0" err="1" smtClean="0"/>
              <a:t>struct</a:t>
            </a:r>
            <a:r>
              <a:rPr lang="en-US" sz="2400" dirty="0" smtClean="0"/>
              <a:t> str2 { char a; </a:t>
            </a:r>
            <a:r>
              <a:rPr lang="en-US" sz="2400" dirty="0" err="1" smtClean="0"/>
              <a:t>int</a:t>
            </a:r>
            <a:r>
              <a:rPr lang="en-US" sz="2400" dirty="0" smtClean="0"/>
              <a:t> b; } var4;</a:t>
            </a:r>
          </a:p>
          <a:p>
            <a:pPr marL="457200" indent="-457200">
              <a:defRPr/>
            </a:pPr>
            <a:r>
              <a:rPr lang="en-US" sz="2800" dirty="0" smtClean="0"/>
              <a:t>For the first and the second cases, since no explicit name was given to the structure, we can’t declare a new variable that has the same type as var1 and var2.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1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/>
              <a:t>Basics of Structures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Typing and Assignment of </a:t>
            </a:r>
            <a:r>
              <a:rPr lang="en-US" b="1" dirty="0" err="1"/>
              <a:t>structs</a:t>
            </a:r>
            <a:endParaRPr lang="tr-TR" smtClean="0"/>
          </a:p>
          <a:p>
            <a:r>
              <a:rPr lang="en-US" sz="2800" dirty="0" smtClean="0"/>
              <a:t>You can assign </a:t>
            </a:r>
            <a:r>
              <a:rPr lang="en-US" sz="2800" dirty="0" err="1" smtClean="0"/>
              <a:t>structs</a:t>
            </a:r>
            <a:r>
              <a:rPr lang="en-US" sz="2800" dirty="0" smtClean="0"/>
              <a:t> of the same type to each other. E.g.:</a:t>
            </a:r>
          </a:p>
          <a:p>
            <a:pPr marL="400050" lvl="1" indent="0">
              <a:buFont typeface="Arial" charset="0"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str_type</a:t>
            </a:r>
            <a:r>
              <a:rPr lang="en-US" sz="2400" dirty="0" smtClean="0"/>
              <a:t> {char a; </a:t>
            </a:r>
            <a:r>
              <a:rPr lang="en-US" sz="2400" dirty="0" err="1" smtClean="0"/>
              <a:t>int</a:t>
            </a:r>
            <a:r>
              <a:rPr lang="en-US" sz="2400" dirty="0" smtClean="0"/>
              <a:t> b;};</a:t>
            </a:r>
          </a:p>
          <a:p>
            <a:pPr marL="400050" lvl="1" indent="0">
              <a:buFont typeface="Arial" charset="0"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str_type</a:t>
            </a:r>
            <a:r>
              <a:rPr lang="en-US" sz="2400" dirty="0" smtClean="0"/>
              <a:t> a = {‘m’, 10};</a:t>
            </a:r>
          </a:p>
          <a:p>
            <a:pPr marL="400050" lvl="1" indent="0">
              <a:buFont typeface="Arial" charset="0"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str_type</a:t>
            </a:r>
            <a:r>
              <a:rPr lang="en-US" sz="2400" dirty="0" smtClean="0"/>
              <a:t> b = a;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50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smtClean="0"/>
              <a:t>Basics </a:t>
            </a:r>
            <a:r>
              <a:rPr lang="tr-TR" b="1"/>
              <a:t>of Structures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The “.” (dot) operator</a:t>
            </a:r>
            <a:endParaRPr lang="tr-TR"/>
          </a:p>
          <a:p>
            <a:pPr>
              <a:defRPr/>
            </a:pPr>
            <a:r>
              <a:rPr lang="en-US" dirty="0" smtClean="0"/>
              <a:t>For accessing the members of a structure, we use the dot operator: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str_type</a:t>
            </a:r>
            <a:r>
              <a:rPr lang="en-US" sz="2400" dirty="0" smtClean="0"/>
              <a:t> {char a; </a:t>
            </a:r>
            <a:r>
              <a:rPr lang="en-US" sz="2400" dirty="0" err="1" smtClean="0"/>
              <a:t>int</a:t>
            </a:r>
            <a:r>
              <a:rPr lang="en-US" sz="2400" dirty="0" smtClean="0"/>
              <a:t> b;} var1;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var1.a = ‘m’;</a:t>
            </a:r>
          </a:p>
          <a:p>
            <a:pPr marL="0" indent="-400050">
              <a:defRPr/>
            </a:pPr>
            <a:r>
              <a:rPr lang="en-US" dirty="0" smtClean="0"/>
              <a:t>The dot operator has the same precedence with [], &amp; and -&gt;</a:t>
            </a:r>
          </a:p>
          <a:p>
            <a:pPr marL="0" indent="-400050">
              <a:defRPr/>
            </a:pPr>
            <a:r>
              <a:rPr lang="en-US" dirty="0" smtClean="0"/>
              <a:t>These operators are left-to-right associative.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29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/>
              <a:t>Basics of Structures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 smtClean="0"/>
              <a:t>Size of a </a:t>
            </a:r>
            <a:r>
              <a:rPr lang="en-US" b="1" dirty="0" err="1" smtClean="0"/>
              <a:t>struct</a:t>
            </a:r>
            <a:endParaRPr lang="tr-TR" smtClean="0"/>
          </a:p>
          <a:p>
            <a:pPr>
              <a:defRPr/>
            </a:pPr>
            <a:r>
              <a:rPr lang="en-US" sz="2800" dirty="0" smtClean="0"/>
              <a:t>You can use the </a:t>
            </a:r>
            <a:r>
              <a:rPr lang="en-US" sz="2800" dirty="0" err="1" smtClean="0"/>
              <a:t>sizeof</a:t>
            </a:r>
            <a:r>
              <a:rPr lang="en-US" sz="2800" dirty="0" smtClean="0"/>
              <a:t> operator on structures.</a:t>
            </a:r>
          </a:p>
          <a:p>
            <a:pPr>
              <a:defRPr/>
            </a:pPr>
            <a:r>
              <a:rPr lang="en-US" sz="2800" dirty="0" smtClean="0"/>
              <a:t>The size of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may be more than the sum of the sizes of its members.</a:t>
            </a:r>
          </a:p>
          <a:p>
            <a:pPr>
              <a:defRPr/>
            </a:pPr>
            <a:r>
              <a:rPr lang="en-US" sz="2800" dirty="0" smtClean="0"/>
              <a:t>For example: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str_type</a:t>
            </a:r>
            <a:r>
              <a:rPr lang="en-US" sz="2000" dirty="0" smtClean="0"/>
              <a:t> {char a; </a:t>
            </a:r>
            <a:r>
              <a:rPr lang="en-US" sz="2000" dirty="0" err="1" smtClean="0"/>
              <a:t>int</a:t>
            </a:r>
            <a:r>
              <a:rPr lang="en-US" sz="2000" dirty="0" smtClean="0"/>
              <a:t> b;} var1;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ym typeface="Wingdings" pitchFamily="2" charset="2"/>
              </a:rPr>
              <a:t> The size of var1 is probably more than 5 (due to 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b="1" u="sng" dirty="0" smtClean="0">
                <a:solidFill>
                  <a:srgbClr val="FF0000"/>
                </a:solidFill>
                <a:sym typeface="Wingdings" pitchFamily="2" charset="2"/>
              </a:rPr>
              <a:t>data alignment </a:t>
            </a:r>
            <a:r>
              <a:rPr lang="en-US" sz="2000" dirty="0" smtClean="0">
                <a:sym typeface="Wingdings" pitchFamily="2" charset="2"/>
              </a:rPr>
              <a:t>with memory words)</a:t>
            </a:r>
          </a:p>
          <a:p>
            <a:pPr marL="57150" indent="-457200">
              <a:defRPr/>
            </a:pPr>
            <a:r>
              <a:rPr lang="en-US" sz="2800" dirty="0" smtClean="0">
                <a:sym typeface="Wingdings" pitchFamily="2" charset="2"/>
              </a:rPr>
              <a:t>However, the following is probably 2 times the size of an </a:t>
            </a:r>
            <a:r>
              <a:rPr lang="en-US" sz="2800" dirty="0" err="1" smtClean="0">
                <a:sym typeface="Wingdings" pitchFamily="2" charset="2"/>
              </a:rPr>
              <a:t>int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str_type2 {</a:t>
            </a:r>
            <a:r>
              <a:rPr lang="en-US" sz="2000" dirty="0" err="1" smtClean="0"/>
              <a:t>int</a:t>
            </a:r>
            <a:r>
              <a:rPr lang="en-US" sz="2000" dirty="0" smtClean="0"/>
              <a:t> a; </a:t>
            </a:r>
            <a:r>
              <a:rPr lang="en-US" sz="2000" dirty="0" err="1" smtClean="0"/>
              <a:t>int</a:t>
            </a:r>
            <a:r>
              <a:rPr lang="en-US" sz="2000" dirty="0" smtClean="0"/>
              <a:t> b;} var2;</a:t>
            </a:r>
          </a:p>
          <a:p>
            <a:pPr marL="0" indent="0">
              <a:buFont typeface="Arial" charset="0"/>
              <a:buNone/>
              <a:defRPr/>
            </a:pPr>
            <a:endParaRPr lang="en-US" sz="28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42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1705</Words>
  <Application>Microsoft Office PowerPoint</Application>
  <PresentationFormat>Ekran Gösterisi (4:3)</PresentationFormat>
  <Paragraphs>438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47" baseType="lpstr">
      <vt:lpstr>Office Theme</vt:lpstr>
      <vt:lpstr> Short Course on Programming in C/C++ </vt:lpstr>
      <vt:lpstr>Week 2 – Lecture1</vt:lpstr>
      <vt:lpstr>Basics of Structures</vt:lpstr>
      <vt:lpstr>Basics of Structures</vt:lpstr>
      <vt:lpstr>Basics of Structures</vt:lpstr>
      <vt:lpstr>Basics of Structures</vt:lpstr>
      <vt:lpstr>Basics of Structures</vt:lpstr>
      <vt:lpstr>Basics of Structures</vt:lpstr>
      <vt:lpstr>Basics of Structures</vt:lpstr>
      <vt:lpstr>Basics of Structures</vt:lpstr>
      <vt:lpstr>Basics of Structures</vt:lpstr>
      <vt:lpstr>Basics of Structures</vt:lpstr>
      <vt:lpstr>Example</vt:lpstr>
      <vt:lpstr>Example</vt:lpstr>
      <vt:lpstr>Structures &amp; Functions</vt:lpstr>
      <vt:lpstr>Structures &amp; Functions</vt:lpstr>
      <vt:lpstr>Structures and Arrays</vt:lpstr>
      <vt:lpstr>Self Referential Structures</vt:lpstr>
      <vt:lpstr>Family Tree Example with Structures</vt:lpstr>
      <vt:lpstr>Structures &amp; Pointers:  Trees</vt:lpstr>
      <vt:lpstr>Structures &amp; Pointers:  Trees</vt:lpstr>
      <vt:lpstr>Structures &amp; Pointers:  Trees</vt:lpstr>
      <vt:lpstr>Structures &amp; Pointers:  Linked Lists</vt:lpstr>
      <vt:lpstr>Structures &amp; Pointers: Doubly Linked Lists</vt:lpstr>
      <vt:lpstr>Application of Linked Lists: Queues</vt:lpstr>
      <vt:lpstr>Problem 1</vt:lpstr>
      <vt:lpstr>Problem 2</vt:lpstr>
      <vt:lpstr>Unions</vt:lpstr>
      <vt:lpstr>Unions</vt:lpstr>
      <vt:lpstr>Enumerations</vt:lpstr>
      <vt:lpstr>Enumerations</vt:lpstr>
      <vt:lpstr>struct vs union vs enum</vt:lpstr>
      <vt:lpstr>Example</vt:lpstr>
      <vt:lpstr>File Processing with C</vt:lpstr>
      <vt:lpstr>Files &amp; Streams</vt:lpstr>
      <vt:lpstr>Buffers &amp; Buffering</vt:lpstr>
      <vt:lpstr>FILE structure</vt:lpstr>
      <vt:lpstr>Standard Streams in C</vt:lpstr>
      <vt:lpstr>Types of File Processing</vt:lpstr>
      <vt:lpstr>Opening and Closing Files in C</vt:lpstr>
      <vt:lpstr>Operations on Files</vt:lpstr>
      <vt:lpstr>Sequential File I/O in C</vt:lpstr>
      <vt:lpstr>Random Access in C</vt:lpstr>
      <vt:lpstr>Error Handling in File I/O</vt:lpstr>
      <vt:lpstr>More on Preprocessing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Onur Pekcan</dc:creator>
  <cp:lastModifiedBy>khassault</cp:lastModifiedBy>
  <cp:revision>140</cp:revision>
  <dcterms:created xsi:type="dcterms:W3CDTF">2012-09-05T10:05:08Z</dcterms:created>
  <dcterms:modified xsi:type="dcterms:W3CDTF">2012-09-13T08:47:47Z</dcterms:modified>
</cp:coreProperties>
</file>