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4" r:id="rId10"/>
    <p:sldId id="265" r:id="rId11"/>
    <p:sldId id="267" r:id="rId12"/>
    <p:sldId id="268"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4F607-E5F9-4817-B742-911E80430A9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A8A70E1-3FF3-4308-A544-0859352A1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4D64CA2-540C-46E5-920E-2564EA3231B9}"/>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5" name="Alt Bilgi Yer Tutucusu 4">
            <a:extLst>
              <a:ext uri="{FF2B5EF4-FFF2-40B4-BE49-F238E27FC236}">
                <a16:creationId xmlns:a16="http://schemas.microsoft.com/office/drawing/2014/main" id="{C63B5284-541D-44B8-96F6-300BC42AC0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874341-BB05-4C6D-924E-828557A4FC38}"/>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216188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A2469-2E8B-42C3-AE43-8BA31CBA234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B50E005-E519-4A84-878E-02318C1AF44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F0181E-264A-4090-89AA-66CF69CDE8E8}"/>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5" name="Alt Bilgi Yer Tutucusu 4">
            <a:extLst>
              <a:ext uri="{FF2B5EF4-FFF2-40B4-BE49-F238E27FC236}">
                <a16:creationId xmlns:a16="http://schemas.microsoft.com/office/drawing/2014/main" id="{8E1AE719-4461-4396-85AF-862A3F975E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856681C-AB55-4842-8EE7-9064E1641FCA}"/>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67307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738DB0F-1D59-4AC7-A523-BF0ECDB3330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4C9A1CB-725D-4152-ACCE-0E7DCE78A8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591771-9330-439B-8516-EC80707AC9A3}"/>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5" name="Alt Bilgi Yer Tutucusu 4">
            <a:extLst>
              <a:ext uri="{FF2B5EF4-FFF2-40B4-BE49-F238E27FC236}">
                <a16:creationId xmlns:a16="http://schemas.microsoft.com/office/drawing/2014/main" id="{34C97817-754E-4B22-BA85-B7EE46F515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4B0FF-D31C-483A-A337-AD0534F4F351}"/>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87239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74188C-88F6-4F9D-91D9-EEA93D63FA5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EB81D1F-ABE5-4D87-B91C-32515622F2F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39C453A-C895-48FD-8820-25108FC24E03}"/>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5" name="Alt Bilgi Yer Tutucusu 4">
            <a:extLst>
              <a:ext uri="{FF2B5EF4-FFF2-40B4-BE49-F238E27FC236}">
                <a16:creationId xmlns:a16="http://schemas.microsoft.com/office/drawing/2014/main" id="{F9DA7B38-9452-40B7-8428-B86B8E2349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C7F7D6-BCC0-4BD1-9343-93EE06B2A0E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7787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3104CC-90EA-4147-BE64-2A6A647AA73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1268D15-5C8E-4687-937F-BD3A5DF26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D19F314-9121-403D-8E31-90145EEB15B8}"/>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5" name="Alt Bilgi Yer Tutucusu 4">
            <a:extLst>
              <a:ext uri="{FF2B5EF4-FFF2-40B4-BE49-F238E27FC236}">
                <a16:creationId xmlns:a16="http://schemas.microsoft.com/office/drawing/2014/main" id="{A5A72450-FC69-4395-8642-36FD66A2C5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C6DE1F-250D-46FD-B80A-073F8CF476F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250963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FCFA6C-3058-4DC2-B4DA-D01C08D675E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7CF4B16-7A17-4AC2-A4A6-C42417D4CA0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8EB9548-7D6F-468E-82B0-5D3C603470B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20522A0-5C74-4F20-82B3-49286C0472DB}"/>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6" name="Alt Bilgi Yer Tutucusu 5">
            <a:extLst>
              <a:ext uri="{FF2B5EF4-FFF2-40B4-BE49-F238E27FC236}">
                <a16:creationId xmlns:a16="http://schemas.microsoft.com/office/drawing/2014/main" id="{10786432-B5C7-496E-8CA1-777FD7369A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D8BC75E-59EC-44EF-B155-49BC224DCA7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87839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A7DA7-27DB-45DB-A24B-5A5ACA5986E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77568D8-4A8C-4588-8CDB-396111F95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8159B37-6ECE-4C2A-8079-1CBCB16EA25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D4A8FDB-5DE5-4655-99A7-88688ABD8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722660C-402D-4CD4-996A-1F054E4D343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28678FC-01BF-433D-9937-1F8EAA4F2EFA}"/>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8" name="Alt Bilgi Yer Tutucusu 7">
            <a:extLst>
              <a:ext uri="{FF2B5EF4-FFF2-40B4-BE49-F238E27FC236}">
                <a16:creationId xmlns:a16="http://schemas.microsoft.com/office/drawing/2014/main" id="{BD07C27F-1086-4A2B-947F-4694D7C3C00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F70AA2E-C7AD-4A61-A1C5-8E79ECD77633}"/>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1226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616B6-B39E-4115-88FD-CAF19518B7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E89931D-8D17-4052-B714-C63E05137CAA}"/>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4" name="Alt Bilgi Yer Tutucusu 3">
            <a:extLst>
              <a:ext uri="{FF2B5EF4-FFF2-40B4-BE49-F238E27FC236}">
                <a16:creationId xmlns:a16="http://schemas.microsoft.com/office/drawing/2014/main" id="{6ADFCF0B-8751-494C-9780-602640AD9D8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EF0A3BB-DA7F-435C-803E-D8BECDC258FC}"/>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87186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E367794-A267-4307-96CD-FFADDD6FA35E}"/>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3" name="Alt Bilgi Yer Tutucusu 2">
            <a:extLst>
              <a:ext uri="{FF2B5EF4-FFF2-40B4-BE49-F238E27FC236}">
                <a16:creationId xmlns:a16="http://schemas.microsoft.com/office/drawing/2014/main" id="{03220BC6-8A40-4D40-ACE4-84DEC348FDD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FB0C9DD-3C8F-4E70-9C6F-5999FBB903E4}"/>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71297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B41D2B-12AA-4314-BB15-BA38D77487B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C5F6DA9-77F6-49E8-B1A2-904D3A779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4599C6D-0E7B-4D63-9479-B97A5A756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82E1A8-B116-4FD4-AAAA-1EF0A6F353E9}"/>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6" name="Alt Bilgi Yer Tutucusu 5">
            <a:extLst>
              <a:ext uri="{FF2B5EF4-FFF2-40B4-BE49-F238E27FC236}">
                <a16:creationId xmlns:a16="http://schemas.microsoft.com/office/drawing/2014/main" id="{4919EEC7-EDBB-4ECA-B66B-7E2A82221C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A3E790-B90D-45D4-BA8D-83021600F612}"/>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39758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D71C81-7060-4A10-8C8D-6A2F972C4E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300C76A-C407-4384-8BAB-C215F8166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FCE5B4B-506B-4581-AAC3-DBD7D4C0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D3BE468-1D12-401E-B618-486494AAEADA}"/>
              </a:ext>
            </a:extLst>
          </p:cNvPr>
          <p:cNvSpPr>
            <a:spLocks noGrp="1"/>
          </p:cNvSpPr>
          <p:nvPr>
            <p:ph type="dt" sz="half" idx="10"/>
          </p:nvPr>
        </p:nvSpPr>
        <p:spPr/>
        <p:txBody>
          <a:bodyPr/>
          <a:lstStyle/>
          <a:p>
            <a:fld id="{6B974573-5BB8-4C3D-B0F0-A81E6E70AC02}" type="datetimeFigureOut">
              <a:rPr lang="tr-TR" smtClean="0"/>
              <a:t>8.10.2021</a:t>
            </a:fld>
            <a:endParaRPr lang="tr-TR"/>
          </a:p>
        </p:txBody>
      </p:sp>
      <p:sp>
        <p:nvSpPr>
          <p:cNvPr id="6" name="Alt Bilgi Yer Tutucusu 5">
            <a:extLst>
              <a:ext uri="{FF2B5EF4-FFF2-40B4-BE49-F238E27FC236}">
                <a16:creationId xmlns:a16="http://schemas.microsoft.com/office/drawing/2014/main" id="{071B4CA8-5EC2-4495-9977-0AEE52E98A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4CF20F-29FF-4BF0-92D3-1B4A889BD932}"/>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86492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F2DE800-A59D-41FF-9772-638FE5EA6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E6C8ECA-6DBC-4DA1-94D6-F1FACA3E3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5044AA-ED30-4890-9A9A-3FEC80F30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74573-5BB8-4C3D-B0F0-A81E6E70AC02}" type="datetimeFigureOut">
              <a:rPr lang="tr-TR" smtClean="0"/>
              <a:t>8.10.2021</a:t>
            </a:fld>
            <a:endParaRPr lang="tr-TR"/>
          </a:p>
        </p:txBody>
      </p:sp>
      <p:sp>
        <p:nvSpPr>
          <p:cNvPr id="5" name="Alt Bilgi Yer Tutucusu 4">
            <a:extLst>
              <a:ext uri="{FF2B5EF4-FFF2-40B4-BE49-F238E27FC236}">
                <a16:creationId xmlns:a16="http://schemas.microsoft.com/office/drawing/2014/main" id="{D2FD1E08-C8CE-490F-A7AD-D45102E13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C515112-3AAE-4DDE-81B8-1D558624A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B4C76-9109-4515-9AB0-F793BCF92456}" type="slidenum">
              <a:rPr lang="tr-TR" smtClean="0"/>
              <a:t>‹#›</a:t>
            </a:fld>
            <a:endParaRPr lang="tr-TR"/>
          </a:p>
        </p:txBody>
      </p:sp>
    </p:spTree>
    <p:extLst>
      <p:ext uri="{BB962C8B-B14F-4D97-AF65-F5344CB8AC3E}">
        <p14:creationId xmlns:p14="http://schemas.microsoft.com/office/powerpoint/2010/main" val="276195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C4%B0statistik" TargetMode="External"/><Relationship Id="rId2" Type="http://schemas.openxmlformats.org/officeDocument/2006/relationships/hyperlink" Target="https://tr.wikipedia.org/wiki/Makine_%C3%B6%C4%9Frenimi" TargetMode="External"/><Relationship Id="rId1" Type="http://schemas.openxmlformats.org/officeDocument/2006/relationships/slideLayout" Target="../slideLayouts/slideLayout2.xml"/><Relationship Id="rId5" Type="http://schemas.openxmlformats.org/officeDocument/2006/relationships/hyperlink" Target="https://tr.wikipedia.org/wiki/%C3%96r%C3%BCnt%C3%BC_tan%C4%B1ma" TargetMode="External"/><Relationship Id="rId4" Type="http://schemas.openxmlformats.org/officeDocument/2006/relationships/hyperlink" Target="https://tr.wikipedia.org/wiki/G%C3%B6zlem"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tr.wikipedia.org/wiki/Veri_s%C4%B1k%C4%B1%C5%9Ft%C4%B1rma" TargetMode="External"/><Relationship Id="rId3" Type="http://schemas.openxmlformats.org/officeDocument/2006/relationships/hyperlink" Target="https://tr.wikipedia.org/wiki/%C4%B0statistik" TargetMode="External"/><Relationship Id="rId7" Type="http://schemas.openxmlformats.org/officeDocument/2006/relationships/hyperlink" Target="https://tr.wikipedia.org/wiki/Biyoenformatik" TargetMode="External"/><Relationship Id="rId2" Type="http://schemas.openxmlformats.org/officeDocument/2006/relationships/hyperlink" Target="https://tr.wikipedia.org/wiki/Veri_madencili%C4%9Fi" TargetMode="External"/><Relationship Id="rId1" Type="http://schemas.openxmlformats.org/officeDocument/2006/relationships/slideLayout" Target="../slideLayouts/slideLayout2.xml"/><Relationship Id="rId6" Type="http://schemas.openxmlformats.org/officeDocument/2006/relationships/hyperlink" Target="https://tr.wikipedia.org/wiki/%C3%96r%C3%BCnt%C3%BC_tan%C4%B1ma" TargetMode="External"/><Relationship Id="rId5" Type="http://schemas.openxmlformats.org/officeDocument/2006/relationships/hyperlink" Target="https://tr.wikipedia.org/wiki/Makine_%C3%B6%C4%9Frenimi" TargetMode="External"/><Relationship Id="rId4" Type="http://schemas.openxmlformats.org/officeDocument/2006/relationships/hyperlink" Target="https://tr.wikipedia.org/w/index.php?title=Data_analysis&amp;action=edit&amp;redlink=1" TargetMode="External"/><Relationship Id="rId9" Type="http://schemas.openxmlformats.org/officeDocument/2006/relationships/hyperlink" Target="https://tr.wikipedia.org/wiki/Bilgisayar_grafik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eb.archive.org/web/20160305115302/http:/bilgisayarkavramlari.sadievrenseker.com/2009/05/04/kelimebilimsel-bakis-lexical-aspect/" TargetMode="External"/><Relationship Id="rId2" Type="http://schemas.openxmlformats.org/officeDocument/2006/relationships/hyperlink" Target="https://web.archive.org/web/20160305115302/http:/bilgisayarkavramlari.sadievrenseker.com/2010/10/01/bilgi-getirimi-ve-cikarimi-information-retrieval-and-extr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b.archive.org/web/20160305115302/http:/bilgisayarkavramlari.sadievrenseker.com/2012/03/17/web-madenciligi-web-mining/" TargetMode="External"/><Relationship Id="rId2" Type="http://schemas.openxmlformats.org/officeDocument/2006/relationships/hyperlink" Target="https://web.archive.org/web/20160305115302/http:/bilgisayarkavramlari.sadievrenseker.com/2013/03/31/siniflandirma-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eb.archive.org/web/20160305115302/http:/bilgisayarkavramlari.sadievrenseker.com/2008/11/17/knn-k-nearest-neighborhood-en-yakin-k-koms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eb.archive.org/web/20160305115302/http:/bilgisayarkavramlari.sadievrenseker.com/2009/03/20/icerikten-bagimsiz-gramer-context-free-grammer-cfg/" TargetMode="External"/><Relationship Id="rId2" Type="http://schemas.openxmlformats.org/officeDocument/2006/relationships/hyperlink" Target="https://web.archive.org/web/20160305115302/http:/bilgisayarkavramlari.sadievrenseker.com/2007/04/14/regular-expression-regexp-duzenli-deyimler-ifadeler/" TargetMode="External"/><Relationship Id="rId1" Type="http://schemas.openxmlformats.org/officeDocument/2006/relationships/slideLayout" Target="../slideLayouts/slideLayout2.xml"/><Relationship Id="rId4" Type="http://schemas.openxmlformats.org/officeDocument/2006/relationships/hyperlink" Target="https://web.archive.org/web/20160305115302/http:/bilgisayarkavramlari.sadievrenseker.com/2008/03/25/es-atif-corefer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tr.wikipedia.org/wiki/%C3%87izge" TargetMode="External"/><Relationship Id="rId13" Type="http://schemas.openxmlformats.org/officeDocument/2006/relationships/hyperlink" Target="https://tr.wikipedia.org/wiki/Alan_uzman%C4%B1" TargetMode="External"/><Relationship Id="rId3" Type="http://schemas.openxmlformats.org/officeDocument/2006/relationships/hyperlink" Target="https://tr.wikipedia.org/wiki/%C3%96r%C3%BCnt%C3%BC_tan%C4%B1ma" TargetMode="External"/><Relationship Id="rId7" Type="http://schemas.openxmlformats.org/officeDocument/2006/relationships/hyperlink" Target="https://tr.wikipedia.org/wiki/Sentaktik_%C3%B6r%C3%BCnt%C3%BC_analizi" TargetMode="External"/><Relationship Id="rId12" Type="http://schemas.openxmlformats.org/officeDocument/2006/relationships/hyperlink" Target="https://en.wikipedia.org/wiki/Feature_engineering" TargetMode="External"/><Relationship Id="rId2" Type="http://schemas.openxmlformats.org/officeDocument/2006/relationships/hyperlink" Target="https://tr.wikipedia.org/wiki/Makine_%C3%B6%C4%9Frenimi" TargetMode="External"/><Relationship Id="rId1" Type="http://schemas.openxmlformats.org/officeDocument/2006/relationships/slideLayout" Target="../slideLayouts/slideLayout2.xml"/><Relationship Id="rId6" Type="http://schemas.openxmlformats.org/officeDocument/2006/relationships/hyperlink" Target="https://tr.wikipedia.org/wiki/Regresyon_analizi" TargetMode="External"/><Relationship Id="rId11" Type="http://schemas.openxmlformats.org/officeDocument/2006/relationships/hyperlink" Target="https://tr.wikipedia.org/w/index.php?title=%C3%96znitelik_se%C3%A7me&amp;action=edit&amp;redlink=1" TargetMode="External"/><Relationship Id="rId5" Type="http://schemas.openxmlformats.org/officeDocument/2006/relationships/hyperlink" Target="https://tr.wikipedia.org/wiki/S%C4%B1n%C4%B1fland%C4%B1rma" TargetMode="External"/><Relationship Id="rId10" Type="http://schemas.openxmlformats.org/officeDocument/2006/relationships/hyperlink" Target="https://tr.wikipedia.org/wiki/%C3%96zellik_%C3%87%C4%B1kar%C4%B1m%C4%B1" TargetMode="External"/><Relationship Id="rId4" Type="http://schemas.openxmlformats.org/officeDocument/2006/relationships/hyperlink" Target="https://tr.wikipedia.org/wiki/%C3%96znitelik_(makine_%C3%B6%C4%9Frenmesi)#cite_note-ml-1" TargetMode="External"/><Relationship Id="rId9" Type="http://schemas.openxmlformats.org/officeDocument/2006/relationships/hyperlink" Target="https://tr.wikipedia.org/w/index.php?title=%C3%96znitelik_se%C3%A7imi&amp;action=edit&amp;redlink=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r.wikipedia.org/wiki/A%C5%9F%C4%B1r%C4%B1_uyma" TargetMode="External"/><Relationship Id="rId2" Type="http://schemas.openxmlformats.org/officeDocument/2006/relationships/hyperlink" Target="https://tr.wikipedia.org/w/index.php?title=%C4%B0statistiksel_s%C4%B1n%C4%B1fland%C4%B1rma&amp;action=edit&amp;redlink=1" TargetMode="External"/><Relationship Id="rId1" Type="http://schemas.openxmlformats.org/officeDocument/2006/relationships/slideLayout" Target="../slideLayouts/slideLayout2.xml"/><Relationship Id="rId4" Type="http://schemas.openxmlformats.org/officeDocument/2006/relationships/hyperlink" Target="https://tr.wikipedia.org/w/index.php?title=%C3%96znitelik_m%C3%BChendisli%C4%9Fi&amp;action=edit&amp;red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5B39D-E1E9-4C53-BAF4-41F2EF558173}"/>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C31B568B-262C-4A31-B240-5B9E21F60251}"/>
              </a:ext>
            </a:extLst>
          </p:cNvPr>
          <p:cNvSpPr>
            <a:spLocks noGrp="1"/>
          </p:cNvSpPr>
          <p:nvPr>
            <p:ph type="subTitle" idx="1"/>
          </p:nvPr>
        </p:nvSpPr>
        <p:spPr/>
        <p:txBody>
          <a:bodyPr/>
          <a:lstStyle/>
          <a:p>
            <a:r>
              <a:rPr lang="tr-TR" dirty="0"/>
              <a:t>Hafta 1</a:t>
            </a:r>
          </a:p>
          <a:p>
            <a:r>
              <a:rPr lang="tr-TR" dirty="0" err="1"/>
              <a:t>Doç.Dr</a:t>
            </a:r>
            <a:r>
              <a:rPr lang="tr-TR" dirty="0"/>
              <a:t>. Yılmaz KAYA</a:t>
            </a:r>
          </a:p>
          <a:p>
            <a:r>
              <a:rPr lang="tr-TR" dirty="0"/>
              <a:t>Temel Kavramlar</a:t>
            </a:r>
          </a:p>
        </p:txBody>
      </p:sp>
    </p:spTree>
    <p:extLst>
      <p:ext uri="{BB962C8B-B14F-4D97-AF65-F5344CB8AC3E}">
        <p14:creationId xmlns:p14="http://schemas.microsoft.com/office/powerpoint/2010/main" val="417751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797473-AFA4-4841-AA4B-EFE01C348B4B}"/>
              </a:ext>
            </a:extLst>
          </p:cNvPr>
          <p:cNvSpPr>
            <a:spLocks noGrp="1"/>
          </p:cNvSpPr>
          <p:nvPr>
            <p:ph type="title"/>
          </p:nvPr>
        </p:nvSpPr>
        <p:spPr/>
        <p:txBody>
          <a:bodyPr/>
          <a:lstStyle/>
          <a:p>
            <a:r>
              <a:rPr lang="tr-TR" b="0" i="0" dirty="0">
                <a:solidFill>
                  <a:srgbClr val="000000"/>
                </a:solidFill>
                <a:effectLst/>
                <a:latin typeface="Linux Libertine"/>
              </a:rPr>
              <a:t>Gözetimli öğrenme</a:t>
            </a:r>
            <a:endParaRPr lang="tr-TR" dirty="0"/>
          </a:p>
        </p:txBody>
      </p:sp>
      <p:pic>
        <p:nvPicPr>
          <p:cNvPr id="10" name="Resim 9">
            <a:extLst>
              <a:ext uri="{FF2B5EF4-FFF2-40B4-BE49-F238E27FC236}">
                <a16:creationId xmlns:a16="http://schemas.microsoft.com/office/drawing/2014/main" id="{5860E888-5FCF-4DB9-A53E-800C6C77982F}"/>
              </a:ext>
            </a:extLst>
          </p:cNvPr>
          <p:cNvPicPr>
            <a:picLocks noChangeAspect="1"/>
          </p:cNvPicPr>
          <p:nvPr/>
        </p:nvPicPr>
        <p:blipFill>
          <a:blip r:embed="rId2"/>
          <a:stretch>
            <a:fillRect/>
          </a:stretch>
        </p:blipFill>
        <p:spPr>
          <a:xfrm>
            <a:off x="698542" y="1690688"/>
            <a:ext cx="8010525" cy="2095500"/>
          </a:xfrm>
          <a:prstGeom prst="rect">
            <a:avLst/>
          </a:prstGeom>
        </p:spPr>
      </p:pic>
    </p:spTree>
    <p:extLst>
      <p:ext uri="{BB962C8B-B14F-4D97-AF65-F5344CB8AC3E}">
        <p14:creationId xmlns:p14="http://schemas.microsoft.com/office/powerpoint/2010/main" val="178945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41326-7A3B-4F7F-8939-7F4555A7872E}"/>
              </a:ext>
            </a:extLst>
          </p:cNvPr>
          <p:cNvSpPr>
            <a:spLocks noGrp="1"/>
          </p:cNvSpPr>
          <p:nvPr>
            <p:ph type="title"/>
          </p:nvPr>
        </p:nvSpPr>
        <p:spPr/>
        <p:txBody>
          <a:bodyPr/>
          <a:lstStyle/>
          <a:p>
            <a:r>
              <a:rPr lang="tr-TR" b="0" i="0" dirty="0">
                <a:solidFill>
                  <a:srgbClr val="000000"/>
                </a:solidFill>
                <a:effectLst/>
                <a:latin typeface="Linux Libertine"/>
              </a:rPr>
              <a:t>Gözetimsiz öğrenme</a:t>
            </a:r>
            <a:endParaRPr lang="tr-TR" dirty="0"/>
          </a:p>
        </p:txBody>
      </p:sp>
      <p:pic>
        <p:nvPicPr>
          <p:cNvPr id="5" name="Resim 4">
            <a:extLst>
              <a:ext uri="{FF2B5EF4-FFF2-40B4-BE49-F238E27FC236}">
                <a16:creationId xmlns:a16="http://schemas.microsoft.com/office/drawing/2014/main" id="{9AE1596A-F08E-4C96-8455-FBF04F707CBA}"/>
              </a:ext>
            </a:extLst>
          </p:cNvPr>
          <p:cNvPicPr>
            <a:picLocks noChangeAspect="1"/>
          </p:cNvPicPr>
          <p:nvPr/>
        </p:nvPicPr>
        <p:blipFill>
          <a:blip r:embed="rId2"/>
          <a:stretch>
            <a:fillRect/>
          </a:stretch>
        </p:blipFill>
        <p:spPr>
          <a:xfrm>
            <a:off x="611402" y="1560813"/>
            <a:ext cx="8020050" cy="3143250"/>
          </a:xfrm>
          <a:prstGeom prst="rect">
            <a:avLst/>
          </a:prstGeom>
        </p:spPr>
      </p:pic>
    </p:spTree>
    <p:extLst>
      <p:ext uri="{BB962C8B-B14F-4D97-AF65-F5344CB8AC3E}">
        <p14:creationId xmlns:p14="http://schemas.microsoft.com/office/powerpoint/2010/main" val="83269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EC01-D126-4201-8762-D738B99A6623}"/>
              </a:ext>
            </a:extLst>
          </p:cNvPr>
          <p:cNvSpPr>
            <a:spLocks noGrp="1"/>
          </p:cNvSpPr>
          <p:nvPr>
            <p:ph type="title"/>
          </p:nvPr>
        </p:nvSpPr>
        <p:spPr/>
        <p:txBody>
          <a:bodyPr/>
          <a:lstStyle/>
          <a:p>
            <a:r>
              <a:rPr lang="tr-TR" b="0" i="0" dirty="0">
                <a:solidFill>
                  <a:srgbClr val="000000"/>
                </a:solidFill>
                <a:effectLst/>
                <a:latin typeface="Linux Libertine"/>
              </a:rPr>
              <a:t>Pekiştirmeli öğrenme</a:t>
            </a:r>
            <a:br>
              <a:rPr lang="tr-TR" b="0" i="0" dirty="0">
                <a:solidFill>
                  <a:srgbClr val="000000"/>
                </a:solidFill>
                <a:effectLst/>
                <a:latin typeface="Linux Libertine"/>
              </a:rPr>
            </a:br>
            <a:endParaRPr lang="tr-TR" dirty="0"/>
          </a:p>
        </p:txBody>
      </p:sp>
      <p:pic>
        <p:nvPicPr>
          <p:cNvPr id="5" name="Resim 4">
            <a:extLst>
              <a:ext uri="{FF2B5EF4-FFF2-40B4-BE49-F238E27FC236}">
                <a16:creationId xmlns:a16="http://schemas.microsoft.com/office/drawing/2014/main" id="{CCA462B2-395B-4F9B-B4B8-C1AB4B220658}"/>
              </a:ext>
            </a:extLst>
          </p:cNvPr>
          <p:cNvPicPr>
            <a:picLocks noChangeAspect="1"/>
          </p:cNvPicPr>
          <p:nvPr/>
        </p:nvPicPr>
        <p:blipFill>
          <a:blip r:embed="rId2"/>
          <a:stretch>
            <a:fillRect/>
          </a:stretch>
        </p:blipFill>
        <p:spPr>
          <a:xfrm>
            <a:off x="838200" y="1690688"/>
            <a:ext cx="8077200" cy="3371850"/>
          </a:xfrm>
          <a:prstGeom prst="rect">
            <a:avLst/>
          </a:prstGeom>
        </p:spPr>
      </p:pic>
    </p:spTree>
    <p:extLst>
      <p:ext uri="{BB962C8B-B14F-4D97-AF65-F5344CB8AC3E}">
        <p14:creationId xmlns:p14="http://schemas.microsoft.com/office/powerpoint/2010/main" val="9388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C8FB5-B574-47C4-81F7-540CA933BB8E}"/>
              </a:ext>
            </a:extLst>
          </p:cNvPr>
          <p:cNvSpPr>
            <a:spLocks noGrp="1"/>
          </p:cNvSpPr>
          <p:nvPr>
            <p:ph type="title"/>
          </p:nvPr>
        </p:nvSpPr>
        <p:spPr/>
        <p:txBody>
          <a:bodyPr/>
          <a:lstStyle/>
          <a:p>
            <a:r>
              <a:rPr lang="tr-TR" dirty="0"/>
              <a:t>Sınıflandırma</a:t>
            </a:r>
          </a:p>
        </p:txBody>
      </p:sp>
      <p:sp>
        <p:nvSpPr>
          <p:cNvPr id="3" name="İçerik Yer Tutucusu 2">
            <a:extLst>
              <a:ext uri="{FF2B5EF4-FFF2-40B4-BE49-F238E27FC236}">
                <a16:creationId xmlns:a16="http://schemas.microsoft.com/office/drawing/2014/main" id="{B176DFC2-FA71-468B-AB25-1A37FAF51F9F}"/>
              </a:ext>
            </a:extLst>
          </p:cNvPr>
          <p:cNvSpPr>
            <a:spLocks noGrp="1"/>
          </p:cNvSpPr>
          <p:nvPr>
            <p:ph idx="1"/>
          </p:nvPr>
        </p:nvSpPr>
        <p:spPr/>
        <p:txBody>
          <a:bodyPr/>
          <a:lstStyle/>
          <a:p>
            <a:r>
              <a:rPr lang="tr-TR" b="0" i="0" u="none" strike="noStrike" dirty="0" err="1">
                <a:solidFill>
                  <a:srgbClr val="0645AD"/>
                </a:solidFill>
                <a:effectLst/>
                <a:latin typeface="Arial" panose="020B0604020202020204" pitchFamily="34" charset="0"/>
                <a:hlinkClick r:id="rId2"/>
              </a:rPr>
              <a:t>Makineöğrenmesi</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3" tooltip="İstatistik"/>
              </a:rPr>
              <a:t>istatistik</a:t>
            </a:r>
            <a:r>
              <a:rPr lang="tr-TR" b="0" i="0" dirty="0">
                <a:solidFill>
                  <a:srgbClr val="202122"/>
                </a:solidFill>
                <a:effectLst/>
                <a:latin typeface="Arial" panose="020B0604020202020204" pitchFamily="34" charset="0"/>
              </a:rPr>
              <a:t> alanlarında, </a:t>
            </a:r>
            <a:r>
              <a:rPr lang="tr-TR" b="1" i="0" dirty="0">
                <a:solidFill>
                  <a:srgbClr val="202122"/>
                </a:solidFill>
                <a:effectLst/>
                <a:latin typeface="Arial" panose="020B0604020202020204" pitchFamily="34" charset="0"/>
              </a:rPr>
              <a:t>sınıflandırma</a:t>
            </a:r>
            <a:r>
              <a:rPr lang="tr-TR" b="0" i="0" dirty="0">
                <a:solidFill>
                  <a:srgbClr val="202122"/>
                </a:solidFill>
                <a:effectLst/>
                <a:latin typeface="Arial" panose="020B0604020202020204" pitchFamily="34" charset="0"/>
              </a:rPr>
              <a:t> problemi, yeni bir </a:t>
            </a:r>
            <a:r>
              <a:rPr lang="tr-TR" b="0" i="0" u="none" strike="noStrike" dirty="0">
                <a:solidFill>
                  <a:srgbClr val="0645AD"/>
                </a:solidFill>
                <a:effectLst/>
                <a:latin typeface="Arial" panose="020B0604020202020204" pitchFamily="34" charset="0"/>
                <a:hlinkClick r:id="rId4" tooltip="Gözlem"/>
              </a:rPr>
              <a:t>gözlemin</a:t>
            </a:r>
            <a:r>
              <a:rPr lang="tr-TR" b="0" i="0" dirty="0">
                <a:solidFill>
                  <a:srgbClr val="202122"/>
                </a:solidFill>
                <a:effectLst/>
                <a:latin typeface="Arial" panose="020B0604020202020204" pitchFamily="34" charset="0"/>
              </a:rPr>
              <a:t> bir kategori kümesinden hangisine ait olduğunu, temel gözlemlerden ve bilinen kategorilerinden oluşan bir çalıştırma seti kullanarak bulunması şeklindedir. veri içeren gözlemler (veya örnekleri) olan kategori üyeliği olduğu biliniyor. Buna örnek olarak, e-postaların gerekli ya da gereksiz olarak sınıflandırılması veya bir hastalık teşhisinin hastanın gözlemlenen karakteristiklerinden (cinsiyet, kan basıncı, çeşitli semptomların varlığı gibi) yararlanılarak bulunması verilebilir. Sınıflandırma, </a:t>
            </a:r>
            <a:r>
              <a:rPr lang="tr-TR" b="0" i="0" u="none" strike="noStrike" dirty="0">
                <a:solidFill>
                  <a:srgbClr val="0645AD"/>
                </a:solidFill>
                <a:effectLst/>
                <a:latin typeface="Arial" panose="020B0604020202020204" pitchFamily="34" charset="0"/>
                <a:hlinkClick r:id="rId5" tooltip="Örüntü tanıma"/>
              </a:rPr>
              <a:t>örüntü tanımaya</a:t>
            </a:r>
            <a:r>
              <a:rPr lang="tr-TR" b="0" i="0" dirty="0">
                <a:solidFill>
                  <a:srgbClr val="202122"/>
                </a:solidFill>
                <a:effectLst/>
                <a:latin typeface="Arial" panose="020B0604020202020204" pitchFamily="34" charset="0"/>
              </a:rPr>
              <a:t> örnek teşkil eder.</a:t>
            </a:r>
            <a:endParaRPr lang="tr-TR" dirty="0"/>
          </a:p>
        </p:txBody>
      </p:sp>
    </p:spTree>
    <p:extLst>
      <p:ext uri="{BB962C8B-B14F-4D97-AF65-F5344CB8AC3E}">
        <p14:creationId xmlns:p14="http://schemas.microsoft.com/office/powerpoint/2010/main" val="11154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293543-EC18-4C07-BC8A-91599550E826}"/>
              </a:ext>
            </a:extLst>
          </p:cNvPr>
          <p:cNvSpPr>
            <a:spLocks noGrp="1"/>
          </p:cNvSpPr>
          <p:nvPr>
            <p:ph type="title"/>
          </p:nvPr>
        </p:nvSpPr>
        <p:spPr/>
        <p:txBody>
          <a:bodyPr/>
          <a:lstStyle/>
          <a:p>
            <a:r>
              <a:rPr lang="tr-TR" b="0" i="0" dirty="0">
                <a:solidFill>
                  <a:srgbClr val="000000"/>
                </a:solidFill>
                <a:effectLst/>
                <a:latin typeface="Linux Libertine"/>
              </a:rPr>
              <a:t>Kümeleme</a:t>
            </a:r>
            <a:br>
              <a:rPr lang="tr-TR" b="0" i="0" dirty="0">
                <a:solidFill>
                  <a:srgbClr val="000000"/>
                </a:solidFill>
                <a:effectLst/>
                <a:latin typeface="Linux Libertine"/>
              </a:rPr>
            </a:br>
            <a:endParaRPr lang="tr-TR" dirty="0"/>
          </a:p>
        </p:txBody>
      </p:sp>
      <p:sp>
        <p:nvSpPr>
          <p:cNvPr id="3" name="İçerik Yer Tutucusu 2">
            <a:extLst>
              <a:ext uri="{FF2B5EF4-FFF2-40B4-BE49-F238E27FC236}">
                <a16:creationId xmlns:a16="http://schemas.microsoft.com/office/drawing/2014/main" id="{0945E1A5-05B5-457F-9890-82C2A2979D46}"/>
              </a:ext>
            </a:extLst>
          </p:cNvPr>
          <p:cNvSpPr>
            <a:spLocks noGrp="1"/>
          </p:cNvSpPr>
          <p:nvPr>
            <p:ph idx="1"/>
          </p:nvPr>
        </p:nvSpPr>
        <p:spPr/>
        <p:txBody>
          <a:bodyPr/>
          <a:lstStyle/>
          <a:p>
            <a:r>
              <a:rPr lang="tr-TR" b="1" i="0" dirty="0">
                <a:solidFill>
                  <a:srgbClr val="202122"/>
                </a:solidFill>
                <a:effectLst/>
                <a:latin typeface="Arial" panose="020B0604020202020204" pitchFamily="34" charset="0"/>
              </a:rPr>
              <a:t>Küme analizi</a:t>
            </a:r>
            <a:r>
              <a:rPr lang="tr-TR" b="0" i="0" dirty="0">
                <a:solidFill>
                  <a:srgbClr val="202122"/>
                </a:solidFill>
                <a:effectLst/>
                <a:latin typeface="Arial" panose="020B0604020202020204" pitchFamily="34" charset="0"/>
              </a:rPr>
              <a:t> veya </a:t>
            </a:r>
            <a:r>
              <a:rPr lang="tr-TR" b="1" i="0" dirty="0">
                <a:solidFill>
                  <a:srgbClr val="202122"/>
                </a:solidFill>
                <a:effectLst/>
                <a:latin typeface="Arial" panose="020B0604020202020204" pitchFamily="34" charset="0"/>
              </a:rPr>
              <a:t>kümeleme</a:t>
            </a:r>
            <a:r>
              <a:rPr lang="tr-TR" b="0" i="0" dirty="0">
                <a:solidFill>
                  <a:srgbClr val="202122"/>
                </a:solidFill>
                <a:effectLst/>
                <a:latin typeface="Arial" panose="020B0604020202020204" pitchFamily="34" charset="0"/>
              </a:rPr>
              <a:t>, bir nesne kümesini gruplama problemidir. Bu problemde, nesnelerin aynı kümede (salkımda) yer alması için diğer kümelerdeki elemanlardan ziyade herhangi bir şekilde birbirine daha benzer olması gerekmektedir. </a:t>
            </a:r>
            <a:r>
              <a:rPr lang="tr-TR" b="0" i="0" u="none" strike="noStrike" dirty="0">
                <a:solidFill>
                  <a:srgbClr val="0645AD"/>
                </a:solidFill>
                <a:effectLst/>
                <a:latin typeface="Arial" panose="020B0604020202020204" pitchFamily="34" charset="0"/>
                <a:hlinkClick r:id="rId2" tooltip="Örüntü tanıma"/>
              </a:rPr>
              <a:t>Veri madenciliğinin</a:t>
            </a:r>
            <a:r>
              <a:rPr lang="tr-TR" b="0" i="0" dirty="0">
                <a:solidFill>
                  <a:srgbClr val="202122"/>
                </a:solidFill>
                <a:effectLst/>
                <a:latin typeface="Arial" panose="020B0604020202020204" pitchFamily="34" charset="0"/>
              </a:rPr>
              <a:t> ana problemlerinden biri olup, </a:t>
            </a:r>
            <a:r>
              <a:rPr lang="tr-TR" b="0" i="0" u="none" strike="noStrike" dirty="0">
                <a:solidFill>
                  <a:srgbClr val="0645AD"/>
                </a:solidFill>
                <a:effectLst/>
                <a:latin typeface="Arial" panose="020B0604020202020204" pitchFamily="34" charset="0"/>
                <a:hlinkClick r:id="rId3" tooltip="İstatistik"/>
              </a:rPr>
              <a:t>istatistikî</a:t>
            </a:r>
            <a:r>
              <a:rPr lang="tr-TR" b="0" i="0" dirty="0">
                <a:solidFill>
                  <a:srgbClr val="202122"/>
                </a:solidFill>
                <a:effectLst/>
                <a:latin typeface="Arial" panose="020B0604020202020204" pitchFamily="34" charset="0"/>
              </a:rPr>
              <a:t> </a:t>
            </a:r>
            <a:r>
              <a:rPr lang="tr-TR" b="0" i="0" u="none" strike="noStrike" dirty="0">
                <a:solidFill>
                  <a:srgbClr val="DD3333"/>
                </a:solidFill>
                <a:effectLst/>
                <a:latin typeface="Arial" panose="020B0604020202020204" pitchFamily="34" charset="0"/>
                <a:hlinkClick r:id="rId4" tooltip="Data analysis (sayfa mevcut değil)"/>
              </a:rPr>
              <a:t>veri analizinde</a:t>
            </a:r>
            <a:r>
              <a:rPr lang="tr-TR" b="0" i="0" dirty="0">
                <a:solidFill>
                  <a:srgbClr val="202122"/>
                </a:solidFill>
                <a:effectLst/>
                <a:latin typeface="Arial" panose="020B0604020202020204" pitchFamily="34" charset="0"/>
              </a:rPr>
              <a:t> de yaygın olarak kullanılan bir tekniktir. </a:t>
            </a:r>
            <a:r>
              <a:rPr lang="tr-TR" b="0" i="0" u="none" strike="noStrike" dirty="0">
                <a:solidFill>
                  <a:srgbClr val="0645AD"/>
                </a:solidFill>
                <a:effectLst/>
                <a:latin typeface="Arial" panose="020B0604020202020204" pitchFamily="34" charset="0"/>
                <a:hlinkClick r:id="rId5" tooltip="Makine öğrenimi"/>
              </a:rPr>
              <a:t>Makine öğrenimi</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6"/>
              </a:rPr>
              <a:t>örüntü tanıma</a:t>
            </a:r>
            <a:r>
              <a:rPr lang="tr-TR" b="0" i="0" dirty="0">
                <a:solidFill>
                  <a:srgbClr val="202122"/>
                </a:solidFill>
                <a:effectLst/>
                <a:latin typeface="Arial" panose="020B0604020202020204" pitchFamily="34" charset="0"/>
              </a:rPr>
              <a:t>, görüntü analizi, bilgi erişimi, </a:t>
            </a:r>
            <a:r>
              <a:rPr lang="tr-TR" b="0" i="0" u="none" strike="noStrike" dirty="0" err="1">
                <a:solidFill>
                  <a:srgbClr val="0645AD"/>
                </a:solidFill>
                <a:effectLst/>
                <a:latin typeface="Arial" panose="020B0604020202020204" pitchFamily="34" charset="0"/>
                <a:hlinkClick r:id="rId7" tooltip="Biyoenformatik"/>
              </a:rPr>
              <a:t>biyoenformatik</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8" tooltip="Veri sıkıştırma"/>
              </a:rPr>
              <a:t>veri sıkıştırma</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9" tooltip="Bilgisayar grafikleri"/>
              </a:rPr>
              <a:t>bilgisayar grafikleri</a:t>
            </a:r>
            <a:r>
              <a:rPr lang="tr-TR" b="0" i="0" dirty="0">
                <a:solidFill>
                  <a:srgbClr val="202122"/>
                </a:solidFill>
                <a:effectLst/>
                <a:latin typeface="Arial" panose="020B0604020202020204" pitchFamily="34" charset="0"/>
              </a:rPr>
              <a:t> alanlarında da kullanımı mevcuttur.</a:t>
            </a:r>
            <a:endParaRPr lang="tr-TR" dirty="0"/>
          </a:p>
        </p:txBody>
      </p:sp>
    </p:spTree>
    <p:extLst>
      <p:ext uri="{BB962C8B-B14F-4D97-AF65-F5344CB8AC3E}">
        <p14:creationId xmlns:p14="http://schemas.microsoft.com/office/powerpoint/2010/main" val="37142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A886E7-EAC9-4B49-82A0-F6318BB99660}"/>
              </a:ext>
            </a:extLst>
          </p:cNvPr>
          <p:cNvSpPr>
            <a:spLocks noGrp="1"/>
          </p:cNvSpPr>
          <p:nvPr>
            <p:ph type="title"/>
          </p:nvPr>
        </p:nvSpPr>
        <p:spPr/>
        <p:txBody>
          <a:bodyPr/>
          <a:lstStyle/>
          <a:p>
            <a:r>
              <a:rPr lang="tr-TR" dirty="0"/>
              <a:t>Metin Madenciliği</a:t>
            </a:r>
          </a:p>
        </p:txBody>
      </p:sp>
      <p:sp>
        <p:nvSpPr>
          <p:cNvPr id="3" name="İçerik Yer Tutucusu 2">
            <a:extLst>
              <a:ext uri="{FF2B5EF4-FFF2-40B4-BE49-F238E27FC236}">
                <a16:creationId xmlns:a16="http://schemas.microsoft.com/office/drawing/2014/main" id="{0B717DE0-A68F-4A66-81F9-9E0E0299F75A}"/>
              </a:ext>
            </a:extLst>
          </p:cNvPr>
          <p:cNvSpPr>
            <a:spLocks noGrp="1"/>
          </p:cNvSpPr>
          <p:nvPr>
            <p:ph idx="1"/>
          </p:nvPr>
        </p:nvSpPr>
        <p:spPr/>
        <p:txBody>
          <a:bodyPr>
            <a:normAutofit fontScale="62500" lnSpcReduction="20000"/>
          </a:bodyPr>
          <a:lstStyle/>
          <a:p>
            <a:pPr algn="l"/>
            <a:r>
              <a:rPr lang="tr-TR" b="0" i="0" dirty="0">
                <a:solidFill>
                  <a:srgbClr val="000000"/>
                </a:solidFill>
                <a:effectLst/>
                <a:latin typeface="Arial" panose="020B0604020202020204" pitchFamily="34" charset="0"/>
              </a:rPr>
              <a:t>En basit anlamda, metin madenciliği çalışmaları metni veri kaynağı olarak kabul eden veri madenciliği (data </a:t>
            </a:r>
            <a:r>
              <a:rPr lang="tr-TR" b="0" i="0" dirty="0" err="1">
                <a:solidFill>
                  <a:srgbClr val="000000"/>
                </a:solidFill>
                <a:effectLst/>
                <a:latin typeface="Arial" panose="020B0604020202020204" pitchFamily="34" charset="0"/>
              </a:rPr>
              <a:t>mining</a:t>
            </a:r>
            <a:r>
              <a:rPr lang="tr-TR" b="0" i="0" dirty="0">
                <a:solidFill>
                  <a:srgbClr val="000000"/>
                </a:solidFill>
                <a:effectLst/>
                <a:latin typeface="Arial" panose="020B0604020202020204" pitchFamily="34" charset="0"/>
              </a:rPr>
              <a:t>) çalışmasıdır diğer bir tanımla metin üzerinden </a:t>
            </a:r>
            <a:r>
              <a:rPr lang="tr-TR" b="0" i="0" dirty="0" err="1">
                <a:solidFill>
                  <a:srgbClr val="000000"/>
                </a:solidFill>
                <a:effectLst/>
                <a:latin typeface="Arial" panose="020B0604020202020204" pitchFamily="34" charset="0"/>
              </a:rPr>
              <a:t>yapısallaştırılmış</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structured</a:t>
            </a:r>
            <a:r>
              <a:rPr lang="tr-TR" b="0" i="0" dirty="0">
                <a:solidFill>
                  <a:srgbClr val="000000"/>
                </a:solidFill>
                <a:effectLst/>
                <a:latin typeface="Arial" panose="020B0604020202020204" pitchFamily="34" charset="0"/>
              </a:rPr>
              <a:t>) veri elde etmeyi amaçlar. Örneğin metinlerin sınıflandırılması, </a:t>
            </a:r>
            <a:r>
              <a:rPr lang="tr-TR" b="0" i="0" dirty="0" err="1">
                <a:solidFill>
                  <a:srgbClr val="000000"/>
                </a:solidFill>
                <a:effectLst/>
                <a:latin typeface="Arial" panose="020B0604020202020204" pitchFamily="34" charset="0"/>
              </a:rPr>
              <a:t>bölütlenmesi</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clustering</a:t>
            </a:r>
            <a:r>
              <a:rPr lang="tr-TR" b="0" i="0" dirty="0">
                <a:solidFill>
                  <a:srgbClr val="000000"/>
                </a:solidFill>
                <a:effectLst/>
                <a:latin typeface="Arial" panose="020B0604020202020204" pitchFamily="34" charset="0"/>
              </a:rPr>
              <a:t>), metinlerden konu çıkarılması (</a:t>
            </a:r>
            <a:r>
              <a:rPr lang="tr-TR" b="0" i="0" dirty="0" err="1">
                <a:solidFill>
                  <a:srgbClr val="000000"/>
                </a:solidFill>
                <a:effectLst/>
                <a:latin typeface="Arial" panose="020B0604020202020204" pitchFamily="34" charset="0"/>
              </a:rPr>
              <a:t>concept</a:t>
            </a:r>
            <a:r>
              <a:rPr lang="tr-TR" b="0" i="0" dirty="0">
                <a:solidFill>
                  <a:srgbClr val="000000"/>
                </a:solidFill>
                <a:effectLst/>
                <a:latin typeface="Arial" panose="020B0604020202020204" pitchFamily="34" charset="0"/>
              </a:rPr>
              <a:t>/</a:t>
            </a:r>
            <a:r>
              <a:rPr lang="tr-TR" b="0" i="0" dirty="0" err="1">
                <a:solidFill>
                  <a:srgbClr val="000000"/>
                </a:solidFill>
                <a:effectLst/>
                <a:latin typeface="Arial" panose="020B0604020202020204" pitchFamily="34" charset="0"/>
              </a:rPr>
              <a:t>entity</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extraction</a:t>
            </a:r>
            <a:r>
              <a:rPr lang="tr-TR" b="0" i="0" dirty="0">
                <a:solidFill>
                  <a:srgbClr val="000000"/>
                </a:solidFill>
                <a:effectLst/>
                <a:latin typeface="Arial" panose="020B0604020202020204" pitchFamily="34" charset="0"/>
              </a:rPr>
              <a:t>), sınıf taneciklerinin üretilmesi (</a:t>
            </a:r>
            <a:r>
              <a:rPr lang="tr-TR" b="0" i="0" dirty="0" err="1">
                <a:solidFill>
                  <a:srgbClr val="000000"/>
                </a:solidFill>
                <a:effectLst/>
                <a:latin typeface="Arial" panose="020B0604020202020204" pitchFamily="34" charset="0"/>
              </a:rPr>
              <a:t>production</a:t>
            </a:r>
            <a:r>
              <a:rPr lang="tr-TR" b="0" i="0" dirty="0">
                <a:solidFill>
                  <a:srgbClr val="000000"/>
                </a:solidFill>
                <a:effectLst/>
                <a:latin typeface="Arial" panose="020B0604020202020204" pitchFamily="34" charset="0"/>
              </a:rPr>
              <a:t> of </a:t>
            </a:r>
            <a:r>
              <a:rPr lang="tr-TR" b="0" i="0" dirty="0" err="1">
                <a:solidFill>
                  <a:srgbClr val="000000"/>
                </a:solidFill>
                <a:effectLst/>
                <a:latin typeface="Arial" panose="020B0604020202020204" pitchFamily="34" charset="0"/>
              </a:rPr>
              <a:t>granular</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taxonomy</a:t>
            </a:r>
            <a:r>
              <a:rPr lang="tr-TR" b="0" i="0" dirty="0">
                <a:solidFill>
                  <a:srgbClr val="000000"/>
                </a:solidFill>
                <a:effectLst/>
                <a:latin typeface="Arial" panose="020B0604020202020204" pitchFamily="34" charset="0"/>
              </a:rPr>
              <a:t>), duygusal analiz (</a:t>
            </a:r>
            <a:r>
              <a:rPr lang="tr-TR" b="0" i="0" dirty="0" err="1">
                <a:solidFill>
                  <a:srgbClr val="000000"/>
                </a:solidFill>
                <a:effectLst/>
                <a:latin typeface="Arial" panose="020B0604020202020204" pitchFamily="34" charset="0"/>
              </a:rPr>
              <a:t>sentimental</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analysis</a:t>
            </a:r>
            <a:r>
              <a:rPr lang="tr-TR" b="0" i="0" dirty="0">
                <a:solidFill>
                  <a:srgbClr val="000000"/>
                </a:solidFill>
                <a:effectLst/>
                <a:latin typeface="Arial" panose="020B0604020202020204" pitchFamily="34" charset="0"/>
              </a:rPr>
              <a:t>), metin özetleme (</a:t>
            </a:r>
            <a:r>
              <a:rPr lang="tr-TR" b="0" i="0" dirty="0" err="1">
                <a:solidFill>
                  <a:srgbClr val="000000"/>
                </a:solidFill>
                <a:effectLst/>
                <a:latin typeface="Arial" panose="020B0604020202020204" pitchFamily="34" charset="0"/>
              </a:rPr>
              <a:t>document</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summarization</a:t>
            </a:r>
            <a:r>
              <a:rPr lang="tr-TR" b="0" i="0" dirty="0">
                <a:solidFill>
                  <a:srgbClr val="000000"/>
                </a:solidFill>
                <a:effectLst/>
                <a:latin typeface="Arial" panose="020B0604020202020204" pitchFamily="34" charset="0"/>
              </a:rPr>
              <a:t>), varlık ilişki modellemesi (</a:t>
            </a:r>
            <a:r>
              <a:rPr lang="tr-TR" b="0" i="0" dirty="0" err="1">
                <a:solidFill>
                  <a:srgbClr val="000000"/>
                </a:solidFill>
                <a:effectLst/>
                <a:latin typeface="Arial" panose="020B0604020202020204" pitchFamily="34" charset="0"/>
              </a:rPr>
              <a:t>entity</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relationship</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modelling</a:t>
            </a:r>
            <a:r>
              <a:rPr lang="tr-TR" b="0" i="0" dirty="0">
                <a:solidFill>
                  <a:srgbClr val="000000"/>
                </a:solidFill>
                <a:effectLst/>
                <a:latin typeface="Arial" panose="020B0604020202020204" pitchFamily="34" charset="0"/>
              </a:rPr>
              <a:t>) gibi çalışmaları hedefler.</a:t>
            </a:r>
          </a:p>
          <a:p>
            <a:pPr algn="l"/>
            <a:r>
              <a:rPr lang="tr-TR" b="0" i="0" dirty="0">
                <a:solidFill>
                  <a:srgbClr val="000000"/>
                </a:solidFill>
                <a:effectLst/>
                <a:latin typeface="Arial" panose="020B0604020202020204" pitchFamily="34" charset="0"/>
              </a:rPr>
              <a:t>Yukarıdaki hedeflere ulaşılması için metin madenciliği çalışmaları kapsamında </a:t>
            </a:r>
            <a:r>
              <a:rPr lang="tr-TR" b="0" i="0" u="sng" dirty="0">
                <a:solidFill>
                  <a:srgbClr val="002BB8"/>
                </a:solidFill>
                <a:effectLst/>
                <a:latin typeface="Arial" panose="020B0604020202020204" pitchFamily="34" charset="0"/>
                <a:hlinkClick r:id="rId2"/>
              </a:rPr>
              <a:t>enformasyon getirimi (</a:t>
            </a:r>
            <a:r>
              <a:rPr lang="tr-TR" b="0" i="0" u="sng" dirty="0" err="1">
                <a:solidFill>
                  <a:srgbClr val="002BB8"/>
                </a:solidFill>
                <a:effectLst/>
                <a:latin typeface="Arial" panose="020B0604020202020204" pitchFamily="34" charset="0"/>
                <a:hlinkClick r:id="rId2"/>
              </a:rPr>
              <a:t>information</a:t>
            </a:r>
            <a:r>
              <a:rPr lang="tr-TR" b="0" i="0" u="sng" dirty="0">
                <a:solidFill>
                  <a:srgbClr val="002BB8"/>
                </a:solidFill>
                <a:effectLst/>
                <a:latin typeface="Arial" panose="020B0604020202020204" pitchFamily="34" charset="0"/>
                <a:hlinkClick r:id="rId2"/>
              </a:rPr>
              <a:t> </a:t>
            </a:r>
            <a:r>
              <a:rPr lang="tr-TR" b="0" i="0" u="sng" dirty="0" err="1">
                <a:solidFill>
                  <a:srgbClr val="002BB8"/>
                </a:solidFill>
                <a:effectLst/>
                <a:latin typeface="Arial" panose="020B0604020202020204" pitchFamily="34" charset="0"/>
                <a:hlinkClick r:id="rId2"/>
              </a:rPr>
              <a:t>retrieval</a:t>
            </a:r>
            <a:r>
              <a:rPr lang="tr-TR" b="0" i="0" u="sng" dirty="0">
                <a:solidFill>
                  <a:srgbClr val="002BB8"/>
                </a:solidFill>
                <a:effectLst/>
                <a:latin typeface="Arial" panose="020B0604020202020204" pitchFamily="34" charset="0"/>
                <a:hlinkClick r:id="rId2"/>
              </a:rPr>
              <a:t>)</a:t>
            </a:r>
            <a:r>
              <a:rPr lang="tr-TR" b="0" i="0" dirty="0">
                <a:solidFill>
                  <a:srgbClr val="000000"/>
                </a:solidFill>
                <a:effectLst/>
                <a:latin typeface="Arial" panose="020B0604020202020204" pitchFamily="34" charset="0"/>
              </a:rPr>
              <a:t>, </a:t>
            </a:r>
            <a:r>
              <a:rPr lang="tr-TR" b="0" i="0" u="sng" dirty="0">
                <a:solidFill>
                  <a:srgbClr val="002BB8"/>
                </a:solidFill>
                <a:effectLst/>
                <a:latin typeface="Arial" panose="020B0604020202020204" pitchFamily="34" charset="0"/>
                <a:hlinkClick r:id="rId3"/>
              </a:rPr>
              <a:t>hece analizi (</a:t>
            </a:r>
            <a:r>
              <a:rPr lang="tr-TR" b="0" i="0" u="sng" dirty="0" err="1">
                <a:solidFill>
                  <a:srgbClr val="002BB8"/>
                </a:solidFill>
                <a:effectLst/>
                <a:latin typeface="Arial" panose="020B0604020202020204" pitchFamily="34" charset="0"/>
                <a:hlinkClick r:id="rId3"/>
              </a:rPr>
              <a:t>lexical</a:t>
            </a:r>
            <a:r>
              <a:rPr lang="tr-TR" b="0" i="0" u="sng" dirty="0">
                <a:solidFill>
                  <a:srgbClr val="002BB8"/>
                </a:solidFill>
                <a:effectLst/>
                <a:latin typeface="Arial" panose="020B0604020202020204" pitchFamily="34" charset="0"/>
                <a:hlinkClick r:id="rId3"/>
              </a:rPr>
              <a:t> </a:t>
            </a:r>
            <a:r>
              <a:rPr lang="tr-TR" b="0" i="0" u="sng" dirty="0" err="1">
                <a:solidFill>
                  <a:srgbClr val="002BB8"/>
                </a:solidFill>
                <a:effectLst/>
                <a:latin typeface="Arial" panose="020B0604020202020204" pitchFamily="34" charset="0"/>
                <a:hlinkClick r:id="rId3"/>
              </a:rPr>
              <a:t>analysis</a:t>
            </a:r>
            <a:r>
              <a:rPr lang="tr-TR" b="0" i="0" u="sng" dirty="0">
                <a:solidFill>
                  <a:srgbClr val="002BB8"/>
                </a:solidFill>
                <a:effectLst/>
                <a:latin typeface="Arial" panose="020B0604020202020204" pitchFamily="34" charset="0"/>
                <a:hlinkClick r:id="rId3"/>
              </a:rPr>
              <a:t>)</a:t>
            </a:r>
            <a:r>
              <a:rPr lang="tr-TR" b="0" i="0" dirty="0">
                <a:solidFill>
                  <a:srgbClr val="000000"/>
                </a:solidFill>
                <a:effectLst/>
                <a:latin typeface="Arial" panose="020B0604020202020204" pitchFamily="34" charset="0"/>
              </a:rPr>
              <a:t>, kelime frekans dağılımı (Word </a:t>
            </a:r>
            <a:r>
              <a:rPr lang="tr-TR" b="0" i="0" dirty="0" err="1">
                <a:solidFill>
                  <a:srgbClr val="000000"/>
                </a:solidFill>
                <a:effectLst/>
                <a:latin typeface="Arial" panose="020B0604020202020204" pitchFamily="34" charset="0"/>
              </a:rPr>
              <a:t>requency</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distribution</a:t>
            </a:r>
            <a:r>
              <a:rPr lang="tr-TR" b="0" i="0" dirty="0">
                <a:solidFill>
                  <a:srgbClr val="000000"/>
                </a:solidFill>
                <a:effectLst/>
                <a:latin typeface="Arial" panose="020B0604020202020204" pitchFamily="34" charset="0"/>
              </a:rPr>
              <a:t>), örüntü tanıma (</a:t>
            </a:r>
            <a:r>
              <a:rPr lang="tr-TR" b="0" i="0" dirty="0" err="1">
                <a:solidFill>
                  <a:srgbClr val="000000"/>
                </a:solidFill>
                <a:effectLst/>
                <a:latin typeface="Arial" panose="020B0604020202020204" pitchFamily="34" charset="0"/>
              </a:rPr>
              <a:t>pattern</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recognition</a:t>
            </a:r>
            <a:r>
              <a:rPr lang="tr-TR" b="0" i="0" dirty="0">
                <a:solidFill>
                  <a:srgbClr val="000000"/>
                </a:solidFill>
                <a:effectLst/>
                <a:latin typeface="Arial" panose="020B0604020202020204" pitchFamily="34" charset="0"/>
              </a:rPr>
              <a:t>), etiketleme (</a:t>
            </a:r>
            <a:r>
              <a:rPr lang="tr-TR" b="0" i="0" dirty="0" err="1">
                <a:solidFill>
                  <a:srgbClr val="000000"/>
                </a:solidFill>
                <a:effectLst/>
                <a:latin typeface="Arial" panose="020B0604020202020204" pitchFamily="34" charset="0"/>
              </a:rPr>
              <a:t>tagging</a:t>
            </a:r>
            <a:r>
              <a:rPr lang="tr-TR" b="0" i="0" dirty="0">
                <a:solidFill>
                  <a:srgbClr val="000000"/>
                </a:solidFill>
                <a:effectLst/>
                <a:latin typeface="Arial" panose="020B0604020202020204" pitchFamily="34" charset="0"/>
              </a:rPr>
              <a:t>), </a:t>
            </a:r>
            <a:r>
              <a:rPr lang="tr-TR" b="0" i="0" u="sng" dirty="0">
                <a:solidFill>
                  <a:srgbClr val="002BB8"/>
                </a:solidFill>
                <a:effectLst/>
                <a:latin typeface="Arial" panose="020B0604020202020204" pitchFamily="34" charset="0"/>
                <a:hlinkClick r:id="rId2"/>
              </a:rPr>
              <a:t>enformasyon çıkarımı (</a:t>
            </a:r>
            <a:r>
              <a:rPr lang="tr-TR" b="0" i="0" u="sng" dirty="0" err="1">
                <a:solidFill>
                  <a:srgbClr val="002BB8"/>
                </a:solidFill>
                <a:effectLst/>
                <a:latin typeface="Arial" panose="020B0604020202020204" pitchFamily="34" charset="0"/>
                <a:hlinkClick r:id="rId2"/>
              </a:rPr>
              <a:t>information</a:t>
            </a:r>
            <a:r>
              <a:rPr lang="tr-TR" b="0" i="0" u="sng" dirty="0">
                <a:solidFill>
                  <a:srgbClr val="002BB8"/>
                </a:solidFill>
                <a:effectLst/>
                <a:latin typeface="Arial" panose="020B0604020202020204" pitchFamily="34" charset="0"/>
                <a:hlinkClick r:id="rId2"/>
              </a:rPr>
              <a:t> </a:t>
            </a:r>
            <a:r>
              <a:rPr lang="tr-TR" b="0" i="0" u="sng" dirty="0" err="1">
                <a:solidFill>
                  <a:srgbClr val="002BB8"/>
                </a:solidFill>
                <a:effectLst/>
                <a:latin typeface="Arial" panose="020B0604020202020204" pitchFamily="34" charset="0"/>
                <a:hlinkClick r:id="rId2"/>
              </a:rPr>
              <a:t>extraction</a:t>
            </a:r>
            <a:r>
              <a:rPr lang="tr-TR" b="0" i="0" u="sng" dirty="0">
                <a:solidFill>
                  <a:srgbClr val="002BB8"/>
                </a:solidFill>
                <a:effectLst/>
                <a:latin typeface="Arial" panose="020B0604020202020204" pitchFamily="34" charset="0"/>
                <a:hlinkClick r:id="rId2"/>
              </a:rPr>
              <a:t>)</a:t>
            </a:r>
            <a:r>
              <a:rPr lang="tr-TR" b="0" i="0" dirty="0">
                <a:solidFill>
                  <a:srgbClr val="000000"/>
                </a:solidFill>
                <a:effectLst/>
                <a:latin typeface="Arial" panose="020B0604020202020204" pitchFamily="34" charset="0"/>
              </a:rPr>
              <a:t>, veri madenciliği (data </a:t>
            </a:r>
            <a:r>
              <a:rPr lang="tr-TR" b="0" i="0" dirty="0" err="1">
                <a:solidFill>
                  <a:srgbClr val="000000"/>
                </a:solidFill>
                <a:effectLst/>
                <a:latin typeface="Arial" panose="020B0604020202020204" pitchFamily="34" charset="0"/>
              </a:rPr>
              <a:t>mining</a:t>
            </a:r>
            <a:r>
              <a:rPr lang="tr-TR" b="0" i="0" dirty="0">
                <a:solidFill>
                  <a:srgbClr val="000000"/>
                </a:solidFill>
                <a:effectLst/>
                <a:latin typeface="Arial" panose="020B0604020202020204" pitchFamily="34" charset="0"/>
              </a:rPr>
              <a:t>) ve hatta görselleştirme (</a:t>
            </a:r>
            <a:r>
              <a:rPr lang="tr-TR" b="0" i="0" dirty="0" err="1">
                <a:solidFill>
                  <a:srgbClr val="000000"/>
                </a:solidFill>
                <a:effectLst/>
                <a:latin typeface="Arial" panose="020B0604020202020204" pitchFamily="34" charset="0"/>
              </a:rPr>
              <a:t>visualization</a:t>
            </a:r>
            <a:r>
              <a:rPr lang="tr-TR" b="0" i="0" dirty="0">
                <a:solidFill>
                  <a:srgbClr val="000000"/>
                </a:solidFill>
                <a:effectLst/>
                <a:latin typeface="Arial" panose="020B0604020202020204" pitchFamily="34" charset="0"/>
              </a:rPr>
              <a:t>) gibi yöntemleri kullanmaktadır[1].</a:t>
            </a:r>
          </a:p>
          <a:p>
            <a:pPr algn="l"/>
            <a:r>
              <a:rPr lang="tr-TR" b="0" i="0" dirty="0">
                <a:solidFill>
                  <a:srgbClr val="000000"/>
                </a:solidFill>
                <a:effectLst/>
                <a:latin typeface="Arial" panose="020B0604020202020204" pitchFamily="34" charset="0"/>
              </a:rPr>
              <a:t>Metin madenciliği çalışmaları, metin kaynaklı literatürdeki diğer bir çalışma alanı olan doğal dil işleme (</a:t>
            </a:r>
            <a:r>
              <a:rPr lang="tr-TR" b="0" i="0" dirty="0" err="1">
                <a:solidFill>
                  <a:srgbClr val="000000"/>
                </a:solidFill>
                <a:effectLst/>
                <a:latin typeface="Arial" panose="020B0604020202020204" pitchFamily="34" charset="0"/>
              </a:rPr>
              <a:t>natural</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language</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processing</a:t>
            </a:r>
            <a:r>
              <a:rPr lang="tr-TR" b="0" i="0" dirty="0">
                <a:solidFill>
                  <a:srgbClr val="000000"/>
                </a:solidFill>
                <a:effectLst/>
                <a:latin typeface="Arial" panose="020B0604020202020204" pitchFamily="34" charset="0"/>
              </a:rPr>
              <a:t>, NLP) çalışmaları ile çoğu zaman beraber yol yürümektedir. Doğal dil işleme çalışmaları daha çok yapay zeka altındaki dil bilim bilgisine dayalı çalışmalarını kapsamaktadır. Metin madenciliği çalışmaları ise daha çok istatistiksel olarak metin üzerinden sonuçlara ulaşmayı hedefler. Metin madenciliği çalışmaları sırasında çoğu zaman doğal dil işleme kullanılarak özellik çıkarımı da yapılmaktadır.</a:t>
            </a:r>
          </a:p>
          <a:p>
            <a:endParaRPr lang="tr-TR" dirty="0"/>
          </a:p>
        </p:txBody>
      </p:sp>
    </p:spTree>
    <p:extLst>
      <p:ext uri="{BB962C8B-B14F-4D97-AF65-F5344CB8AC3E}">
        <p14:creationId xmlns:p14="http://schemas.microsoft.com/office/powerpoint/2010/main" val="420592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tin_madenciligi_text_mining">
            <a:extLst>
              <a:ext uri="{FF2B5EF4-FFF2-40B4-BE49-F238E27FC236}">
                <a16:creationId xmlns:a16="http://schemas.microsoft.com/office/drawing/2014/main" id="{DAAD0F21-E220-42DB-BA0C-D01599F68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110" y="568410"/>
            <a:ext cx="7908986" cy="541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12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08DD27-8BB7-49F2-B2EB-143A4E32D4B4}"/>
              </a:ext>
            </a:extLst>
          </p:cNvPr>
          <p:cNvSpPr>
            <a:spLocks noGrp="1"/>
          </p:cNvSpPr>
          <p:nvPr>
            <p:ph idx="1"/>
          </p:nvPr>
        </p:nvSpPr>
        <p:spPr>
          <a:xfrm>
            <a:off x="615779" y="1059506"/>
            <a:ext cx="10515600" cy="4351338"/>
          </a:xfrm>
        </p:spPr>
        <p:txBody>
          <a:bodyPr>
            <a:normAutofit fontScale="70000" lnSpcReduction="20000"/>
          </a:bodyPr>
          <a:lstStyle/>
          <a:p>
            <a:r>
              <a:rPr lang="tr-TR" b="0" i="0" dirty="0">
                <a:solidFill>
                  <a:srgbClr val="000000"/>
                </a:solidFill>
                <a:effectLst/>
                <a:latin typeface="Arial" panose="020B0604020202020204" pitchFamily="34" charset="0"/>
              </a:rPr>
              <a:t>Yukarıdaki şekilde de görüldüğü üzere, bir metin veri tabanından alınan veriler öncelikle bir özellik çıkarımına tabi tutulur. Ardından çıkarılan özellikler üzerinde bir makine öğrenmesi algoritması çalışır (</a:t>
            </a:r>
            <a:r>
              <a:rPr lang="tr-TR" b="0" i="0" u="sng" dirty="0">
                <a:solidFill>
                  <a:srgbClr val="002BB8"/>
                </a:solidFill>
                <a:effectLst/>
                <a:latin typeface="Arial" panose="020B0604020202020204" pitchFamily="34" charset="0"/>
                <a:hlinkClick r:id="rId2"/>
              </a:rPr>
              <a:t>sınıflandırma (</a:t>
            </a:r>
            <a:r>
              <a:rPr lang="tr-TR" b="0" i="0" u="sng" dirty="0" err="1">
                <a:solidFill>
                  <a:srgbClr val="002BB8"/>
                </a:solidFill>
                <a:effectLst/>
                <a:latin typeface="Arial" panose="020B0604020202020204" pitchFamily="34" charset="0"/>
                <a:hlinkClick r:id="rId2"/>
              </a:rPr>
              <a:t>classification</a:t>
            </a:r>
            <a:r>
              <a:rPr lang="tr-TR" b="0" i="0" u="sng" dirty="0">
                <a:solidFill>
                  <a:srgbClr val="002BB8"/>
                </a:solidFill>
                <a:effectLst/>
                <a:latin typeface="Arial" panose="020B0604020202020204" pitchFamily="34" charset="0"/>
                <a:hlinkClick r:id="rId2"/>
              </a:rPr>
              <a:t>),</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bölütleme</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clustering</a:t>
            </a:r>
            <a:r>
              <a:rPr lang="tr-TR" b="0" i="0" dirty="0">
                <a:solidFill>
                  <a:srgbClr val="000000"/>
                </a:solidFill>
                <a:effectLst/>
                <a:latin typeface="Arial" panose="020B0604020202020204" pitchFamily="34" charset="0"/>
              </a:rPr>
              <a:t>), tahmin (</a:t>
            </a:r>
            <a:r>
              <a:rPr lang="tr-TR" b="0" i="0" dirty="0" err="1">
                <a:solidFill>
                  <a:srgbClr val="000000"/>
                </a:solidFill>
                <a:effectLst/>
                <a:latin typeface="Arial" panose="020B0604020202020204" pitchFamily="34" charset="0"/>
              </a:rPr>
              <a:t>prediction</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v.b</a:t>
            </a:r>
            <a:r>
              <a:rPr lang="tr-TR" b="0" i="0" dirty="0">
                <a:solidFill>
                  <a:srgbClr val="000000"/>
                </a:solidFill>
                <a:effectLst/>
                <a:latin typeface="Arial" panose="020B0604020202020204" pitchFamily="34" charset="0"/>
              </a:rPr>
              <a:t>.) ve neticede yapılandırılmış veri (</a:t>
            </a:r>
            <a:r>
              <a:rPr lang="tr-TR" b="0" i="0" dirty="0" err="1">
                <a:solidFill>
                  <a:srgbClr val="000000"/>
                </a:solidFill>
                <a:effectLst/>
                <a:latin typeface="Arial" panose="020B0604020202020204" pitchFamily="34" charset="0"/>
              </a:rPr>
              <a:t>structured</a:t>
            </a:r>
            <a:r>
              <a:rPr lang="tr-TR" b="0" i="0" dirty="0">
                <a:solidFill>
                  <a:srgbClr val="000000"/>
                </a:solidFill>
                <a:effectLst/>
                <a:latin typeface="Arial" panose="020B0604020202020204" pitchFamily="34" charset="0"/>
              </a:rPr>
              <a:t> data) elde edilir.</a:t>
            </a:r>
          </a:p>
          <a:p>
            <a:pPr algn="l"/>
            <a:r>
              <a:rPr lang="tr-TR" b="0" i="0" dirty="0">
                <a:solidFill>
                  <a:srgbClr val="000000"/>
                </a:solidFill>
                <a:effectLst/>
                <a:latin typeface="Arial" panose="020B0604020202020204" pitchFamily="34" charset="0"/>
              </a:rPr>
              <a:t>Buradaki makine öğrenmesi aşaması genelde kullanılmakla birlikte, metin madenciliği için şart olmayan bir aşamadır. Bazı durumlarda, doğrudan çıkarılan özellik aranan yapılandırılmış veri olabilmektedir. Bazı durumlarda ise makine öğrenmesi adımı yerine, istatistiksel bazı farklı yöntemler kullanılabilir.</a:t>
            </a:r>
          </a:p>
          <a:p>
            <a:pPr algn="l"/>
            <a:r>
              <a:rPr lang="tr-TR" b="0" i="0" dirty="0">
                <a:solidFill>
                  <a:srgbClr val="000000"/>
                </a:solidFill>
                <a:effectLst/>
                <a:latin typeface="Arial" panose="020B0604020202020204" pitchFamily="34" charset="0"/>
              </a:rPr>
              <a:t>Metin kaynakları, genelde doğal dilde yazılmış kaynaklardır. Yani bir gazetedeki köşe yazıları, bir kitap, bir makale olabilir. Hatta internet üzerindeki web siteleri bile metin kaynağı olarak görülebilir (bu konu daha özel olarak </a:t>
            </a:r>
            <a:r>
              <a:rPr lang="tr-TR" b="0" i="0" u="sng" dirty="0">
                <a:solidFill>
                  <a:srgbClr val="002BB8"/>
                </a:solidFill>
                <a:effectLst/>
                <a:latin typeface="Arial" panose="020B0604020202020204" pitchFamily="34" charset="0"/>
                <a:hlinkClick r:id="rId3"/>
              </a:rPr>
              <a:t>web madenciliği (web </a:t>
            </a:r>
            <a:r>
              <a:rPr lang="tr-TR" b="0" i="0" u="sng" dirty="0" err="1">
                <a:solidFill>
                  <a:srgbClr val="002BB8"/>
                </a:solidFill>
                <a:effectLst/>
                <a:latin typeface="Arial" panose="020B0604020202020204" pitchFamily="34" charset="0"/>
                <a:hlinkClick r:id="rId3"/>
              </a:rPr>
              <a:t>mining</a:t>
            </a:r>
            <a:r>
              <a:rPr lang="tr-TR" b="0" i="0" u="sng" dirty="0">
                <a:solidFill>
                  <a:srgbClr val="002BB8"/>
                </a:solidFill>
                <a:effectLst/>
                <a:latin typeface="Arial" panose="020B0604020202020204" pitchFamily="34" charset="0"/>
                <a:hlinkClick r:id="rId3"/>
              </a:rPr>
              <a:t>) </a:t>
            </a:r>
            <a:r>
              <a:rPr lang="tr-TR" b="0" i="0" dirty="0">
                <a:solidFill>
                  <a:srgbClr val="000000"/>
                </a:solidFill>
                <a:effectLst/>
                <a:latin typeface="Arial" panose="020B0604020202020204" pitchFamily="34" charset="0"/>
              </a:rPr>
              <a:t>olarak da adlandırılmaktadır). Bu yazıların, metin madenciliği açısından önemli bir de üst bilgileri olması söz konusudur. Örneğin yazının tarihi, yazının yayınlandığı web sitesi, yazar bilgisi gibi, yazının içerisinde yer almayan ancak yazı ile ilgili metin madenciliğinde kullanılabilecek önemli üst bilgiler (meta data) bulunabilir.</a:t>
            </a:r>
          </a:p>
          <a:p>
            <a:pPr algn="l"/>
            <a:r>
              <a:rPr lang="tr-TR" b="0" i="0" dirty="0">
                <a:solidFill>
                  <a:srgbClr val="000000"/>
                </a:solidFill>
                <a:effectLst/>
                <a:latin typeface="Arial" panose="020B0604020202020204" pitchFamily="34" charset="0"/>
              </a:rPr>
              <a:t>Özellik çıkarımı (</a:t>
            </a:r>
            <a:r>
              <a:rPr lang="tr-TR" b="0" i="0" dirty="0" err="1">
                <a:solidFill>
                  <a:srgbClr val="000000"/>
                </a:solidFill>
                <a:effectLst/>
                <a:latin typeface="Arial" panose="020B0604020202020204" pitchFamily="34" charset="0"/>
              </a:rPr>
              <a:t>feature</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extraction</a:t>
            </a:r>
            <a:r>
              <a:rPr lang="tr-TR" b="0" i="0" dirty="0">
                <a:solidFill>
                  <a:srgbClr val="000000"/>
                </a:solidFill>
                <a:effectLst/>
                <a:latin typeface="Arial" panose="020B0604020202020204" pitchFamily="34" charset="0"/>
              </a:rPr>
              <a:t>) aşamasında, metinlerin doğrudan içeriğinden veya üst bilgilerinden yararlanılarak istenilen özellikler çıkarılabilir ve çıkarılan özellikler üzerinde işlem yapılabilir.</a:t>
            </a:r>
          </a:p>
          <a:p>
            <a:endParaRPr lang="tr-TR" dirty="0"/>
          </a:p>
        </p:txBody>
      </p:sp>
    </p:spTree>
    <p:extLst>
      <p:ext uri="{BB962C8B-B14F-4D97-AF65-F5344CB8AC3E}">
        <p14:creationId xmlns:p14="http://schemas.microsoft.com/office/powerpoint/2010/main" val="42965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3EF579-4200-4C3E-BFD5-4410A4D29FE0}"/>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Örnek Metin Madenciliği uygulaması:</a:t>
            </a:r>
            <a:endParaRPr lang="tr-TR" dirty="0"/>
          </a:p>
        </p:txBody>
      </p:sp>
      <p:sp>
        <p:nvSpPr>
          <p:cNvPr id="3" name="İçerik Yer Tutucusu 2">
            <a:extLst>
              <a:ext uri="{FF2B5EF4-FFF2-40B4-BE49-F238E27FC236}">
                <a16:creationId xmlns:a16="http://schemas.microsoft.com/office/drawing/2014/main" id="{295A46A4-2B2F-4577-AC64-E1F8D9C690AA}"/>
              </a:ext>
            </a:extLst>
          </p:cNvPr>
          <p:cNvSpPr>
            <a:spLocks noGrp="1"/>
          </p:cNvSpPr>
          <p:nvPr>
            <p:ph idx="1"/>
          </p:nvPr>
        </p:nvSpPr>
        <p:spPr/>
        <p:txBody>
          <a:bodyPr>
            <a:normAutofit fontScale="77500" lnSpcReduction="20000"/>
          </a:bodyPr>
          <a:lstStyle/>
          <a:p>
            <a:pPr algn="l"/>
            <a:r>
              <a:rPr lang="tr-TR" b="0" i="0" dirty="0">
                <a:solidFill>
                  <a:srgbClr val="000000"/>
                </a:solidFill>
                <a:effectLst/>
                <a:latin typeface="Arial" panose="020B0604020202020204" pitchFamily="34" charset="0"/>
              </a:rPr>
              <a:t>Örneğin elimizde 100 adet yazı olsun. Bu yazıları yazan yazarları biliyor olalım (diyelim ki 5 farklı yazarın 20’şer adet yazısı olsun). Yeni gelen 101. Yazının bu 5 yazardan hangisine ait olduğunu bulmak, klasik bir metin madenciliği uygulamasıdır ve literatürde yazar tanıma (</a:t>
            </a:r>
            <a:r>
              <a:rPr lang="tr-TR" b="0" i="0" dirty="0" err="1">
                <a:solidFill>
                  <a:srgbClr val="000000"/>
                </a:solidFill>
                <a:effectLst/>
                <a:latin typeface="Arial" panose="020B0604020202020204" pitchFamily="34" charset="0"/>
              </a:rPr>
              <a:t>author</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recognition</a:t>
            </a:r>
            <a:r>
              <a:rPr lang="tr-TR" b="0" i="0" dirty="0">
                <a:solidFill>
                  <a:srgbClr val="000000"/>
                </a:solidFill>
                <a:effectLst/>
                <a:latin typeface="Arial" panose="020B0604020202020204" pitchFamily="34" charset="0"/>
              </a:rPr>
              <a:t>) olarak da geçer.</a:t>
            </a:r>
          </a:p>
          <a:p>
            <a:pPr algn="l"/>
            <a:r>
              <a:rPr lang="tr-TR" b="0" i="0" dirty="0">
                <a:solidFill>
                  <a:srgbClr val="000000"/>
                </a:solidFill>
                <a:effectLst/>
                <a:latin typeface="Arial" panose="020B0604020202020204" pitchFamily="34" charset="0"/>
              </a:rPr>
              <a:t>Burada örnek olarak metinlerdeki kelime kullanma sıklıklarını özellik çıkarımı için kullanmak isteyelim. Yani yazarlarımızı kullandıkları kelime sıklıklarından tanıyabileceğimizi düşünüyoruz (</a:t>
            </a:r>
            <a:r>
              <a:rPr lang="tr-TR" b="0" i="0" dirty="0" err="1">
                <a:solidFill>
                  <a:srgbClr val="000000"/>
                </a:solidFill>
                <a:effectLst/>
                <a:latin typeface="Arial" panose="020B0604020202020204" pitchFamily="34" charset="0"/>
              </a:rPr>
              <a:t>author</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attribution</a:t>
            </a:r>
            <a:r>
              <a:rPr lang="tr-TR" b="0" i="0" dirty="0">
                <a:solidFill>
                  <a:srgbClr val="000000"/>
                </a:solidFill>
                <a:effectLst/>
                <a:latin typeface="Arial" panose="020B0604020202020204" pitchFamily="34" charset="0"/>
              </a:rPr>
              <a:t>). Her metinde ve dolayısıyla her yazar için hangi kelimeyi ne sıklıkla kullandığı bilgisi bizim özellik çıkarımı aşamamız oluyor.</a:t>
            </a:r>
          </a:p>
          <a:p>
            <a:pPr algn="l"/>
            <a:r>
              <a:rPr lang="tr-TR" b="0" i="0" dirty="0">
                <a:solidFill>
                  <a:srgbClr val="000000"/>
                </a:solidFill>
                <a:effectLst/>
                <a:latin typeface="Arial" panose="020B0604020202020204" pitchFamily="34" charset="0"/>
              </a:rPr>
              <a:t>Ardından kullanılan kelime sıklıklarını örnek olarak makine öğrenme algoritması olan </a:t>
            </a:r>
            <a:r>
              <a:rPr lang="tr-TR" b="0" i="0" u="sng" dirty="0">
                <a:solidFill>
                  <a:srgbClr val="002BB8"/>
                </a:solidFill>
                <a:effectLst/>
                <a:latin typeface="Arial" panose="020B0604020202020204" pitchFamily="34" charset="0"/>
                <a:hlinkClick r:id="rId2"/>
              </a:rPr>
              <a:t>KNN algoritmasına </a:t>
            </a:r>
            <a:r>
              <a:rPr lang="tr-TR" b="0" i="0" dirty="0">
                <a:solidFill>
                  <a:srgbClr val="000000"/>
                </a:solidFill>
                <a:effectLst/>
                <a:latin typeface="Arial" panose="020B0604020202020204" pitchFamily="34" charset="0"/>
              </a:rPr>
              <a:t>veriyoruz ve diyelim ki yazarını tanımak istediğimiz 101. Yazı için her kelime için en çok kullanan yazarları listeliyoruz. Neticede bize bir olası yazarlar listesi çıkıyor ve biz de en yüksek ihtimalle hangi yazarın bu yazıyı yazmış olabileceğini söylüyoruz. Bu çıkan sonuç aslında 101. Yazı için anlamlı ve yapılandırılmış bir sonuç olarak kabul edilebilir.</a:t>
            </a:r>
          </a:p>
          <a:p>
            <a:endParaRPr lang="tr-TR" dirty="0"/>
          </a:p>
        </p:txBody>
      </p:sp>
    </p:spTree>
    <p:extLst>
      <p:ext uri="{BB962C8B-B14F-4D97-AF65-F5344CB8AC3E}">
        <p14:creationId xmlns:p14="http://schemas.microsoft.com/office/powerpoint/2010/main" val="259641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4E92A9-1D23-42F0-B99B-FDE4F78A0FEB}"/>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Metin madenciliğinin çalışma alanları:</a:t>
            </a:r>
            <a:endParaRPr lang="tr-TR" dirty="0"/>
          </a:p>
        </p:txBody>
      </p:sp>
      <p:sp>
        <p:nvSpPr>
          <p:cNvPr id="3" name="İçerik Yer Tutucusu 2">
            <a:extLst>
              <a:ext uri="{FF2B5EF4-FFF2-40B4-BE49-F238E27FC236}">
                <a16:creationId xmlns:a16="http://schemas.microsoft.com/office/drawing/2014/main" id="{24494124-11E1-42E9-88BD-C66EEC9C1126}"/>
              </a:ext>
            </a:extLst>
          </p:cNvPr>
          <p:cNvSpPr>
            <a:spLocks noGrp="1"/>
          </p:cNvSpPr>
          <p:nvPr>
            <p:ph idx="1"/>
          </p:nvPr>
        </p:nvSpPr>
        <p:spPr>
          <a:xfrm>
            <a:off x="838199" y="1825624"/>
            <a:ext cx="10991335" cy="4566937"/>
          </a:xfrm>
        </p:spPr>
        <p:txBody>
          <a:bodyPr>
            <a:normAutofit fontScale="40000" lnSpcReduction="20000"/>
          </a:bodyPr>
          <a:lstStyle/>
          <a:p>
            <a:pPr algn="l"/>
            <a:r>
              <a:rPr lang="tr-TR" b="0" i="0" dirty="0">
                <a:solidFill>
                  <a:srgbClr val="000000"/>
                </a:solidFill>
                <a:effectLst/>
                <a:latin typeface="Arial" panose="020B0604020202020204" pitchFamily="34" charset="0"/>
              </a:rPr>
              <a:t>Metin madenciliği sırasında genelde aşağıdaki problemlerle ilgilenilir (bunlarla sınırlı değildir).</a:t>
            </a:r>
          </a:p>
          <a:p>
            <a:pPr algn="l"/>
            <a:r>
              <a:rPr lang="tr-TR" b="1" i="0" dirty="0">
                <a:solidFill>
                  <a:srgbClr val="000000"/>
                </a:solidFill>
                <a:effectLst/>
                <a:latin typeface="Arial" panose="020B0604020202020204" pitchFamily="34" charset="0"/>
              </a:rPr>
              <a:t>Enformasyon Getirimi (Information </a:t>
            </a:r>
            <a:r>
              <a:rPr lang="tr-TR" b="1" i="0" dirty="0" err="1">
                <a:solidFill>
                  <a:srgbClr val="000000"/>
                </a:solidFill>
                <a:effectLst/>
                <a:latin typeface="Arial" panose="020B0604020202020204" pitchFamily="34" charset="0"/>
              </a:rPr>
              <a:t>Retrieval</a:t>
            </a:r>
            <a:r>
              <a:rPr lang="tr-TR" b="1" i="0" dirty="0">
                <a:solidFill>
                  <a:srgbClr val="000000"/>
                </a:solidFill>
                <a:effectLst/>
                <a:latin typeface="Arial" panose="020B0604020202020204" pitchFamily="34" charset="0"/>
              </a:rPr>
              <a:t>):</a:t>
            </a:r>
            <a:r>
              <a:rPr lang="tr-TR" b="0" i="0" dirty="0">
                <a:solidFill>
                  <a:srgbClr val="000000"/>
                </a:solidFill>
                <a:effectLst/>
                <a:latin typeface="Arial" panose="020B0604020202020204" pitchFamily="34" charset="0"/>
              </a:rPr>
              <a:t> Bu aşama ilgilenilen külliyet (derlem, </a:t>
            </a:r>
            <a:r>
              <a:rPr lang="tr-TR" b="0" i="0" dirty="0" err="1">
                <a:solidFill>
                  <a:srgbClr val="000000"/>
                </a:solidFill>
                <a:effectLst/>
                <a:latin typeface="Arial" panose="020B0604020202020204" pitchFamily="34" charset="0"/>
              </a:rPr>
              <a:t>corpus</a:t>
            </a:r>
            <a:r>
              <a:rPr lang="tr-TR" b="0" i="0" dirty="0">
                <a:solidFill>
                  <a:srgbClr val="000000"/>
                </a:solidFill>
                <a:effectLst/>
                <a:latin typeface="Arial" panose="020B0604020202020204" pitchFamily="34" charset="0"/>
              </a:rPr>
              <a:t>) hakkında ön bilginin toplandığı aşamadır. Örneğin metin madenciliği web üzerindeki veri kaynakları üzerinde yapılacaksa web sayfaları, adresleri veya dosya sistemi üzerindeyse dosyaların tarihleri, kullanıcı bilgileri, dosya isimleri, dizin bilgileri gibi bilgilerin toplandığı aşamadır.</a:t>
            </a:r>
          </a:p>
          <a:p>
            <a:pPr algn="l"/>
            <a:r>
              <a:rPr lang="tr-TR" b="1" i="0" dirty="0">
                <a:solidFill>
                  <a:srgbClr val="000000"/>
                </a:solidFill>
                <a:effectLst/>
                <a:latin typeface="Arial" panose="020B0604020202020204" pitchFamily="34" charset="0"/>
              </a:rPr>
              <a:t>Doğal dil işleme aşaması (</a:t>
            </a:r>
            <a:r>
              <a:rPr lang="tr-TR" b="1" i="0" dirty="0" err="1">
                <a:solidFill>
                  <a:srgbClr val="000000"/>
                </a:solidFill>
                <a:effectLst/>
                <a:latin typeface="Arial" panose="020B0604020202020204" pitchFamily="34" charset="0"/>
              </a:rPr>
              <a:t>natural</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language</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processing</a:t>
            </a:r>
            <a:r>
              <a:rPr lang="tr-TR" b="1" i="0" dirty="0">
                <a:solidFill>
                  <a:srgbClr val="000000"/>
                </a:solidFill>
                <a:effectLst/>
                <a:latin typeface="Arial" panose="020B0604020202020204" pitchFamily="34" charset="0"/>
              </a:rPr>
              <a:t>):</a:t>
            </a:r>
            <a:r>
              <a:rPr lang="tr-TR" b="0" i="0" dirty="0">
                <a:solidFill>
                  <a:srgbClr val="000000"/>
                </a:solidFill>
                <a:effectLst/>
                <a:latin typeface="Arial" panose="020B0604020202020204" pitchFamily="34" charset="0"/>
              </a:rPr>
              <a:t> Bu aşama bütün metin madenciliği aşamalarında kullanılmasa bile genelde özellik çıkarımı ve metinden bazı anlamsal bilgilerin elde edilmesinde sıklıkla başvurulan aşamadır. Örneğin, konuşma parçalarının etiketlenmesi (part of </a:t>
            </a:r>
            <a:r>
              <a:rPr lang="tr-TR" b="0" i="0" dirty="0" err="1">
                <a:solidFill>
                  <a:srgbClr val="000000"/>
                </a:solidFill>
                <a:effectLst/>
                <a:latin typeface="Arial" panose="020B0604020202020204" pitchFamily="34" charset="0"/>
              </a:rPr>
              <a:t>speech</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tagging</a:t>
            </a:r>
            <a:r>
              <a:rPr lang="tr-TR" b="0" i="0" dirty="0">
                <a:solidFill>
                  <a:srgbClr val="000000"/>
                </a:solidFill>
                <a:effectLst/>
                <a:latin typeface="Arial" panose="020B0604020202020204" pitchFamily="34" charset="0"/>
              </a:rPr>
              <a:t>) veya </a:t>
            </a:r>
            <a:r>
              <a:rPr lang="tr-TR" b="0" i="0" dirty="0" err="1">
                <a:solidFill>
                  <a:srgbClr val="000000"/>
                </a:solidFill>
                <a:effectLst/>
                <a:latin typeface="Arial" panose="020B0604020202020204" pitchFamily="34" charset="0"/>
              </a:rPr>
              <a:t>cümlebilimsel</a:t>
            </a:r>
            <a:r>
              <a:rPr lang="tr-TR" b="0" i="0" dirty="0">
                <a:solidFill>
                  <a:srgbClr val="000000"/>
                </a:solidFill>
                <a:effectLst/>
                <a:latin typeface="Arial" panose="020B0604020202020204" pitchFamily="34" charset="0"/>
              </a:rPr>
              <a:t> parçalama (</a:t>
            </a:r>
            <a:r>
              <a:rPr lang="tr-TR" b="0" i="0" dirty="0" err="1">
                <a:solidFill>
                  <a:srgbClr val="000000"/>
                </a:solidFill>
                <a:effectLst/>
                <a:latin typeface="Arial" panose="020B0604020202020204" pitchFamily="34" charset="0"/>
              </a:rPr>
              <a:t>syntactic</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parsing</a:t>
            </a:r>
            <a:r>
              <a:rPr lang="tr-TR" b="0" i="0" dirty="0">
                <a:solidFill>
                  <a:srgbClr val="000000"/>
                </a:solidFill>
                <a:effectLst/>
                <a:latin typeface="Arial" panose="020B0604020202020204" pitchFamily="34" charset="0"/>
              </a:rPr>
              <a:t>) veya diğer dilbilimsel işlemler doğal dil işleme aşamasında yapılır.</a:t>
            </a:r>
          </a:p>
          <a:p>
            <a:pPr algn="l"/>
            <a:r>
              <a:rPr lang="tr-TR" b="1" i="0" dirty="0">
                <a:solidFill>
                  <a:srgbClr val="000000"/>
                </a:solidFill>
                <a:effectLst/>
                <a:latin typeface="Arial" panose="020B0604020202020204" pitchFamily="34" charset="0"/>
              </a:rPr>
              <a:t>Adlandırılmış varlık tanıma (</a:t>
            </a:r>
            <a:r>
              <a:rPr lang="tr-TR" b="1" i="0" dirty="0" err="1">
                <a:solidFill>
                  <a:srgbClr val="000000"/>
                </a:solidFill>
                <a:effectLst/>
                <a:latin typeface="Arial" panose="020B0604020202020204" pitchFamily="34" charset="0"/>
              </a:rPr>
              <a:t>named</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entity</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recognition</a:t>
            </a:r>
            <a:r>
              <a:rPr lang="tr-TR" b="1" i="0" dirty="0">
                <a:solidFill>
                  <a:srgbClr val="000000"/>
                </a:solidFill>
                <a:effectLst/>
                <a:latin typeface="Arial" panose="020B0604020202020204" pitchFamily="34" charset="0"/>
              </a:rPr>
              <a:t>):</a:t>
            </a:r>
            <a:r>
              <a:rPr lang="tr-TR" b="0" i="0" dirty="0">
                <a:solidFill>
                  <a:srgbClr val="000000"/>
                </a:solidFill>
                <a:effectLst/>
                <a:latin typeface="Arial" panose="020B0604020202020204" pitchFamily="34" charset="0"/>
              </a:rPr>
              <a:t> Genellikle metin işleme aşamasında istatistiksel bazı özelliklerin çıkarılması için kullanılır. Örneğin, metnin içerisindeki kişi isimleri, yer isimleri, semboller, kısaltmalar </a:t>
            </a:r>
            <a:r>
              <a:rPr lang="tr-TR" b="0" i="0" dirty="0" err="1">
                <a:solidFill>
                  <a:srgbClr val="000000"/>
                </a:solidFill>
                <a:effectLst/>
                <a:latin typeface="Arial" panose="020B0604020202020204" pitchFamily="34" charset="0"/>
              </a:rPr>
              <a:t>v.s</a:t>
            </a:r>
            <a:r>
              <a:rPr lang="tr-TR" b="0" i="0" dirty="0">
                <a:solidFill>
                  <a:srgbClr val="000000"/>
                </a:solidFill>
                <a:effectLst/>
                <a:latin typeface="Arial" panose="020B0604020202020204" pitchFamily="34" charset="0"/>
              </a:rPr>
              <a:t>. bu yöntemle bulunur. Metin madenciliği çalışmalarının her zaman temiz metinlerde yapılmadığını hatırlatmakta yarar vardır. Örneğin </a:t>
            </a:r>
            <a:r>
              <a:rPr lang="tr-TR" b="0" i="0" dirty="0" err="1">
                <a:solidFill>
                  <a:srgbClr val="000000"/>
                </a:solidFill>
                <a:effectLst/>
                <a:latin typeface="Arial" panose="020B0604020202020204" pitchFamily="34" charset="0"/>
              </a:rPr>
              <a:t>facebook</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twitter</a:t>
            </a:r>
            <a:r>
              <a:rPr lang="tr-TR" b="0" i="0" dirty="0">
                <a:solidFill>
                  <a:srgbClr val="000000"/>
                </a:solidFill>
                <a:effectLst/>
                <a:latin typeface="Arial" panose="020B0604020202020204" pitchFamily="34" charset="0"/>
              </a:rPr>
              <a:t> mesajları, telefonlardan yollanan SMS mesajları gibi mesajların çoğunda yazım hataları hatta kısaltmalar kullanılmaktadır. Metin madenciliği bu ihtimallerin de göz önünde tutulması gereken çalışmalardır. Örneğin ‘’</a:t>
            </a:r>
            <a:r>
              <a:rPr lang="tr-TR" b="0" i="0" dirty="0" err="1">
                <a:solidFill>
                  <a:srgbClr val="000000"/>
                </a:solidFill>
                <a:effectLst/>
                <a:latin typeface="Arial" panose="020B0604020202020204" pitchFamily="34" charset="0"/>
              </a:rPr>
              <a:t>osmanbey</a:t>
            </a:r>
            <a:r>
              <a:rPr lang="tr-TR" b="0" i="0" dirty="0">
                <a:solidFill>
                  <a:srgbClr val="000000"/>
                </a:solidFill>
                <a:effectLst/>
                <a:latin typeface="Arial" panose="020B0604020202020204" pitchFamily="34" charset="0"/>
              </a:rPr>
              <a:t>’’ kelimesi, </a:t>
            </a:r>
            <a:r>
              <a:rPr lang="tr-TR" b="0" i="0" dirty="0" err="1">
                <a:solidFill>
                  <a:srgbClr val="000000"/>
                </a:solidFill>
                <a:effectLst/>
                <a:latin typeface="Arial" panose="020B0604020202020204" pitchFamily="34" charset="0"/>
              </a:rPr>
              <a:t>istanbulda</a:t>
            </a:r>
            <a:r>
              <a:rPr lang="tr-TR" b="0" i="0" dirty="0">
                <a:solidFill>
                  <a:srgbClr val="000000"/>
                </a:solidFill>
                <a:effectLst/>
                <a:latin typeface="Arial" panose="020B0604020202020204" pitchFamily="34" charset="0"/>
              </a:rPr>
              <a:t> bir semt ismi olabileceği gibi bir kişi ismi de olabilir. Adlandırılmış varlık tanıma çalışmalarında, hedeflenen kelime gruplarının metin içerisinden çıkarılması, sayılması, yoğunluğunun bulunması, etiketlenmesi gibi işlemler yapılabilir.</a:t>
            </a:r>
          </a:p>
          <a:p>
            <a:pPr algn="l"/>
            <a:r>
              <a:rPr lang="tr-TR" b="1" i="0" dirty="0">
                <a:solidFill>
                  <a:srgbClr val="000000"/>
                </a:solidFill>
                <a:effectLst/>
                <a:latin typeface="Arial" panose="020B0604020202020204" pitchFamily="34" charset="0"/>
              </a:rPr>
              <a:t>Örüntüsü tanımlı varlıkların bulunması (</a:t>
            </a:r>
            <a:r>
              <a:rPr lang="tr-TR" b="1" i="0" dirty="0" err="1">
                <a:solidFill>
                  <a:srgbClr val="000000"/>
                </a:solidFill>
                <a:effectLst/>
                <a:latin typeface="Arial" panose="020B0604020202020204" pitchFamily="34" charset="0"/>
              </a:rPr>
              <a:t>pattern</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identified</a:t>
            </a:r>
            <a:r>
              <a:rPr lang="tr-TR" b="1" i="0" dirty="0">
                <a:solidFill>
                  <a:srgbClr val="000000"/>
                </a:solidFill>
                <a:effectLst/>
                <a:latin typeface="Arial" panose="020B0604020202020204" pitchFamily="34" charset="0"/>
              </a:rPr>
              <a:t> </a:t>
            </a:r>
            <a:r>
              <a:rPr lang="tr-TR" b="1" i="0" dirty="0" err="1">
                <a:solidFill>
                  <a:srgbClr val="000000"/>
                </a:solidFill>
                <a:effectLst/>
                <a:latin typeface="Arial" panose="020B0604020202020204" pitchFamily="34" charset="0"/>
              </a:rPr>
              <a:t>entities</a:t>
            </a:r>
            <a:r>
              <a:rPr lang="tr-TR" b="0" i="0" dirty="0">
                <a:solidFill>
                  <a:srgbClr val="000000"/>
                </a:solidFill>
                <a:effectLst/>
                <a:latin typeface="Arial" panose="020B0604020202020204" pitchFamily="34" charset="0"/>
              </a:rPr>
              <a:t>): Bazı durumlarda, metnin içerisinden özel bazı bilgilerin metin madenciliğine konu olması mümkündür. Örneğin e-posta adresleri, telefon numaraları, adresler, tarihler gibi bazı bilgileri özel olarak almak isteyebiliriz. Genelde bu durumlarda </a:t>
            </a:r>
            <a:r>
              <a:rPr lang="tr-TR" b="0" i="0" u="sng" dirty="0">
                <a:solidFill>
                  <a:srgbClr val="002BB8"/>
                </a:solidFill>
                <a:effectLst/>
                <a:latin typeface="Arial" panose="020B0604020202020204" pitchFamily="34" charset="0"/>
                <a:hlinkClick r:id="rId2"/>
              </a:rPr>
              <a:t>düzenli ifadeler (</a:t>
            </a:r>
            <a:r>
              <a:rPr lang="tr-TR" b="0" i="0" u="sng" dirty="0" err="1">
                <a:solidFill>
                  <a:srgbClr val="002BB8"/>
                </a:solidFill>
                <a:effectLst/>
                <a:latin typeface="Arial" panose="020B0604020202020204" pitchFamily="34" charset="0"/>
                <a:hlinkClick r:id="rId2"/>
              </a:rPr>
              <a:t>regular</a:t>
            </a:r>
            <a:r>
              <a:rPr lang="tr-TR" b="0" i="0" u="sng" dirty="0">
                <a:solidFill>
                  <a:srgbClr val="002BB8"/>
                </a:solidFill>
                <a:effectLst/>
                <a:latin typeface="Arial" panose="020B0604020202020204" pitchFamily="34" charset="0"/>
                <a:hlinkClick r:id="rId2"/>
              </a:rPr>
              <a:t> </a:t>
            </a:r>
            <a:r>
              <a:rPr lang="tr-TR" b="0" i="0" u="sng" dirty="0" err="1">
                <a:solidFill>
                  <a:srgbClr val="002BB8"/>
                </a:solidFill>
                <a:effectLst/>
                <a:latin typeface="Arial" panose="020B0604020202020204" pitchFamily="34" charset="0"/>
                <a:hlinkClick r:id="rId2"/>
              </a:rPr>
              <a:t>expressions</a:t>
            </a:r>
            <a:r>
              <a:rPr lang="tr-TR" b="0" i="0" u="sng" dirty="0">
                <a:solidFill>
                  <a:srgbClr val="002BB8"/>
                </a:solidFill>
                <a:effectLst/>
                <a:latin typeface="Arial" panose="020B0604020202020204" pitchFamily="34" charset="0"/>
                <a:hlinkClick r:id="rId2"/>
              </a:rPr>
              <a:t>)</a:t>
            </a:r>
            <a:r>
              <a:rPr lang="tr-TR" b="0" i="0" dirty="0">
                <a:solidFill>
                  <a:srgbClr val="000000"/>
                </a:solidFill>
                <a:effectLst/>
                <a:latin typeface="Arial" panose="020B0604020202020204" pitchFamily="34" charset="0"/>
              </a:rPr>
              <a:t> veya </a:t>
            </a:r>
            <a:r>
              <a:rPr lang="tr-TR" b="0" i="0" u="sng" dirty="0">
                <a:solidFill>
                  <a:srgbClr val="002BB8"/>
                </a:solidFill>
                <a:effectLst/>
                <a:latin typeface="Arial" panose="020B0604020202020204" pitchFamily="34" charset="0"/>
                <a:hlinkClick r:id="rId3"/>
              </a:rPr>
              <a:t>içerik bağımsız gramerler (</a:t>
            </a:r>
            <a:r>
              <a:rPr lang="tr-TR" b="0" i="0" u="sng" dirty="0" err="1">
                <a:solidFill>
                  <a:srgbClr val="002BB8"/>
                </a:solidFill>
                <a:effectLst/>
                <a:latin typeface="Arial" panose="020B0604020202020204" pitchFamily="34" charset="0"/>
                <a:hlinkClick r:id="rId3"/>
              </a:rPr>
              <a:t>context</a:t>
            </a:r>
            <a:r>
              <a:rPr lang="tr-TR" b="0" i="0" u="sng" dirty="0">
                <a:solidFill>
                  <a:srgbClr val="002BB8"/>
                </a:solidFill>
                <a:effectLst/>
                <a:latin typeface="Arial" panose="020B0604020202020204" pitchFamily="34" charset="0"/>
                <a:hlinkClick r:id="rId3"/>
              </a:rPr>
              <a:t> </a:t>
            </a:r>
            <a:r>
              <a:rPr lang="tr-TR" b="0" i="0" u="sng" dirty="0" err="1">
                <a:solidFill>
                  <a:srgbClr val="002BB8"/>
                </a:solidFill>
                <a:effectLst/>
                <a:latin typeface="Arial" panose="020B0604020202020204" pitchFamily="34" charset="0"/>
                <a:hlinkClick r:id="rId3"/>
              </a:rPr>
              <a:t>free</a:t>
            </a:r>
            <a:r>
              <a:rPr lang="tr-TR" b="0" i="0" u="sng" dirty="0">
                <a:solidFill>
                  <a:srgbClr val="002BB8"/>
                </a:solidFill>
                <a:effectLst/>
                <a:latin typeface="Arial" panose="020B0604020202020204" pitchFamily="34" charset="0"/>
                <a:hlinkClick r:id="rId3"/>
              </a:rPr>
              <a:t> </a:t>
            </a:r>
            <a:r>
              <a:rPr lang="tr-TR" b="0" i="0" u="sng" dirty="0" err="1">
                <a:solidFill>
                  <a:srgbClr val="002BB8"/>
                </a:solidFill>
                <a:effectLst/>
                <a:latin typeface="Arial" panose="020B0604020202020204" pitchFamily="34" charset="0"/>
                <a:hlinkClick r:id="rId3"/>
              </a:rPr>
              <a:t>grammers</a:t>
            </a:r>
            <a:r>
              <a:rPr lang="tr-TR" b="0" i="0" u="sng" dirty="0">
                <a:solidFill>
                  <a:srgbClr val="002BB8"/>
                </a:solidFill>
                <a:effectLst/>
                <a:latin typeface="Arial" panose="020B0604020202020204" pitchFamily="34" charset="0"/>
                <a:hlinkClick r:id="rId3"/>
              </a:rPr>
              <a:t>)</a:t>
            </a:r>
            <a:r>
              <a:rPr lang="tr-TR" b="0" i="0" dirty="0">
                <a:solidFill>
                  <a:srgbClr val="000000"/>
                </a:solidFill>
                <a:effectLst/>
                <a:latin typeface="Arial" panose="020B0604020202020204" pitchFamily="34" charset="0"/>
              </a:rPr>
              <a:t> tanımlanarak metin üzerinde çalıştırılır[2].</a:t>
            </a:r>
          </a:p>
          <a:p>
            <a:pPr algn="l"/>
            <a:r>
              <a:rPr lang="tr-TR" b="1" i="0" u="sng" dirty="0">
                <a:solidFill>
                  <a:srgbClr val="002BB8"/>
                </a:solidFill>
                <a:effectLst/>
                <a:latin typeface="Arial" panose="020B0604020202020204" pitchFamily="34" charset="0"/>
                <a:hlinkClick r:id="rId4"/>
              </a:rPr>
              <a:t>Eş Atıf (</a:t>
            </a:r>
            <a:r>
              <a:rPr lang="tr-TR" b="1" i="0" u="sng" dirty="0" err="1">
                <a:solidFill>
                  <a:srgbClr val="002BB8"/>
                </a:solidFill>
                <a:effectLst/>
                <a:latin typeface="Arial" panose="020B0604020202020204" pitchFamily="34" charset="0"/>
                <a:hlinkClick r:id="rId4"/>
              </a:rPr>
              <a:t>Coreference</a:t>
            </a:r>
            <a:r>
              <a:rPr lang="tr-TR" b="1" i="0" u="sng" dirty="0">
                <a:solidFill>
                  <a:srgbClr val="002BB8"/>
                </a:solidFill>
                <a:effectLst/>
                <a:latin typeface="Arial" panose="020B0604020202020204" pitchFamily="34" charset="0"/>
                <a:hlinkClick r:id="rId4"/>
              </a:rPr>
              <a:t>): </a:t>
            </a:r>
            <a:r>
              <a:rPr lang="tr-TR" b="0" i="0" dirty="0">
                <a:solidFill>
                  <a:srgbClr val="000000"/>
                </a:solidFill>
                <a:effectLst/>
                <a:latin typeface="Arial" panose="020B0604020202020204" pitchFamily="34" charset="0"/>
              </a:rPr>
              <a:t>Bir varlığa işaret eden (atıf eden) isim kelime gruplarını ve diğer terimlerin bulunması/ayrılmasını hedefler.</a:t>
            </a:r>
          </a:p>
          <a:p>
            <a:pPr algn="l"/>
            <a:r>
              <a:rPr lang="tr-TR" b="1" i="0" dirty="0">
                <a:solidFill>
                  <a:srgbClr val="000000"/>
                </a:solidFill>
                <a:effectLst/>
                <a:latin typeface="Arial" panose="020B0604020202020204" pitchFamily="34" charset="0"/>
              </a:rPr>
              <a:t>İlişki, kural, olay çıkarımları:</a:t>
            </a:r>
            <a:r>
              <a:rPr lang="tr-TR" b="0" i="0" dirty="0">
                <a:solidFill>
                  <a:srgbClr val="000000"/>
                </a:solidFill>
                <a:effectLst/>
                <a:latin typeface="Arial" panose="020B0604020202020204" pitchFamily="34" charset="0"/>
              </a:rPr>
              <a:t> Çeşitli amaçlarla metnin içerisinden bazı bilgilerin çıkarılması istenebilir. Örneğin doktora çalışmam sırasında, verilen bir metnin içerisindeki olayları çıkararak sıralamak (</a:t>
            </a:r>
            <a:r>
              <a:rPr lang="tr-TR" b="0" i="0" dirty="0" err="1">
                <a:solidFill>
                  <a:srgbClr val="000000"/>
                </a:solidFill>
                <a:effectLst/>
                <a:latin typeface="Arial" panose="020B0604020202020204" pitchFamily="34" charset="0"/>
              </a:rPr>
              <a:t>event</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ordering</a:t>
            </a:r>
            <a:r>
              <a:rPr lang="tr-TR" b="0" i="0" dirty="0">
                <a:solidFill>
                  <a:srgbClr val="000000"/>
                </a:solidFill>
                <a:effectLst/>
                <a:latin typeface="Arial" panose="020B0604020202020204" pitchFamily="34" charset="0"/>
              </a:rPr>
              <a:t>) üzerine çalışmış, Türkçedeki fiil yapılarını, olay belirten kelime gruplarını, zaman kalıplarını ve bütün bu kelime grupları arasındaki olası ilişkileri gösteren özel bir matematik tasarlanabilir.</a:t>
            </a:r>
          </a:p>
          <a:p>
            <a:pPr algn="l"/>
            <a:r>
              <a:rPr lang="tr-TR" b="1" i="0" dirty="0">
                <a:solidFill>
                  <a:srgbClr val="000000"/>
                </a:solidFill>
                <a:effectLst/>
                <a:latin typeface="Arial" panose="020B0604020202020204" pitchFamily="34" charset="0"/>
              </a:rPr>
              <a:t>Duygu analizi (</a:t>
            </a:r>
            <a:r>
              <a:rPr lang="tr-TR" b="1" i="0" dirty="0" err="1">
                <a:solidFill>
                  <a:srgbClr val="000000"/>
                </a:solidFill>
                <a:effectLst/>
                <a:latin typeface="Arial" panose="020B0604020202020204" pitchFamily="34" charset="0"/>
              </a:rPr>
              <a:t>sentimental</a:t>
            </a:r>
            <a:r>
              <a:rPr lang="tr-TR" b="1" i="0" dirty="0">
                <a:solidFill>
                  <a:srgbClr val="000000"/>
                </a:solidFill>
                <a:effectLst/>
                <a:latin typeface="Arial" panose="020B0604020202020204" pitchFamily="34" charset="0"/>
              </a:rPr>
              <a:t> Analysis) :</a:t>
            </a:r>
            <a:r>
              <a:rPr lang="tr-TR" b="0" i="0" dirty="0">
                <a:solidFill>
                  <a:srgbClr val="000000"/>
                </a:solidFill>
                <a:effectLst/>
                <a:latin typeface="Arial" panose="020B0604020202020204" pitchFamily="34" charset="0"/>
              </a:rPr>
              <a:t> Metinlerde geçen duygusal ifadelerin çıkarılmasını amaçlar. En sık kullanılanı duygusal </a:t>
            </a:r>
            <a:r>
              <a:rPr lang="tr-TR" b="0" i="0" dirty="0" err="1">
                <a:solidFill>
                  <a:srgbClr val="000000"/>
                </a:solidFill>
                <a:effectLst/>
                <a:latin typeface="Arial" panose="020B0604020202020204" pitchFamily="34" charset="0"/>
              </a:rPr>
              <a:t>kutupsallıktır</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sentimental</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polarity</a:t>
            </a:r>
            <a:r>
              <a:rPr lang="tr-TR" b="0" i="0" dirty="0">
                <a:solidFill>
                  <a:srgbClr val="000000"/>
                </a:solidFill>
                <a:effectLst/>
                <a:latin typeface="Arial" panose="020B0604020202020204" pitchFamily="34" charset="0"/>
              </a:rPr>
              <a:t>). Buna göre bir konu hakkında geçen mesajların veya yazıların olumlu veya olumsuz olmasına göre iki sınıfa ayrılması hedeflenir[4]. Ancak duygu analizi bunun dışında, metinlerdeki ruh hali, kanaat ve daha karmaşık duyguların çıkarılması üzerinde de çalışmaktadır.</a:t>
            </a:r>
          </a:p>
          <a:p>
            <a:endParaRPr lang="tr-TR" dirty="0"/>
          </a:p>
        </p:txBody>
      </p:sp>
    </p:spTree>
    <p:extLst>
      <p:ext uri="{BB962C8B-B14F-4D97-AF65-F5344CB8AC3E}">
        <p14:creationId xmlns:p14="http://schemas.microsoft.com/office/powerpoint/2010/main" val="19405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ABF0D-E5F1-4D4C-AC7E-2C24BBCB4629}"/>
              </a:ext>
            </a:extLst>
          </p:cNvPr>
          <p:cNvSpPr>
            <a:spLocks noGrp="1"/>
          </p:cNvSpPr>
          <p:nvPr>
            <p:ph type="title"/>
          </p:nvPr>
        </p:nvSpPr>
        <p:spPr/>
        <p:txBody>
          <a:bodyPr/>
          <a:lstStyle/>
          <a:p>
            <a:r>
              <a:rPr lang="tr-TR" b="0" i="0" dirty="0">
                <a:solidFill>
                  <a:srgbClr val="000000"/>
                </a:solidFill>
                <a:effectLst/>
                <a:latin typeface="Linux Libertine"/>
              </a:rPr>
              <a:t>Uygulama Alanları</a:t>
            </a:r>
            <a:endParaRPr lang="tr-TR" dirty="0"/>
          </a:p>
        </p:txBody>
      </p:sp>
      <p:sp>
        <p:nvSpPr>
          <p:cNvPr id="3" name="İçerik Yer Tutucusu 2">
            <a:extLst>
              <a:ext uri="{FF2B5EF4-FFF2-40B4-BE49-F238E27FC236}">
                <a16:creationId xmlns:a16="http://schemas.microsoft.com/office/drawing/2014/main" id="{B298202E-0C83-4374-A004-CEE56EEFABC0}"/>
              </a:ext>
            </a:extLst>
          </p:cNvPr>
          <p:cNvSpPr>
            <a:spLocks noGrp="1"/>
          </p:cNvSpPr>
          <p:nvPr>
            <p:ph idx="1"/>
          </p:nvPr>
        </p:nvSpPr>
        <p:spPr/>
        <p:txBody>
          <a:bodyPr>
            <a:normAutofit fontScale="70000" lnSpcReduction="20000"/>
          </a:bodyPr>
          <a:lstStyle/>
          <a:p>
            <a:pPr algn="l"/>
            <a:r>
              <a:rPr lang="tr-TR" b="0" i="0" dirty="0">
                <a:solidFill>
                  <a:srgbClr val="202122"/>
                </a:solidFill>
                <a:effectLst/>
                <a:latin typeface="Arial" panose="020B0604020202020204" pitchFamily="34" charset="0"/>
              </a:rPr>
              <a:t>Metin madenciliği çalışmaları genelde devlet seviyesi, bilimsel araştırma ve iş dünyası ihtiyaçları için çeşitli çözümler sunmaktadır. Bu amaçlardan bazıları aşağıdaki şekilde sıralanabilir:</a:t>
            </a:r>
          </a:p>
          <a:p>
            <a:pPr algn="l">
              <a:buFont typeface="Arial" panose="020B0604020202020204" pitchFamily="34" charset="0"/>
              <a:buChar char="•"/>
            </a:pPr>
            <a:r>
              <a:rPr lang="tr-TR" b="0" i="0" dirty="0">
                <a:solidFill>
                  <a:srgbClr val="202122"/>
                </a:solidFill>
                <a:effectLst/>
                <a:latin typeface="Arial" panose="020B0604020202020204" pitchFamily="34" charset="0"/>
              </a:rPr>
              <a:t>Kurumsal İş Zekası , Veri Madenciliği ve Rekabet Zekası (İng. </a:t>
            </a:r>
            <a:r>
              <a:rPr lang="tr-TR" b="0" i="0" dirty="0" err="1">
                <a:solidFill>
                  <a:srgbClr val="202122"/>
                </a:solidFill>
                <a:effectLst/>
                <a:latin typeface="Arial" panose="020B0604020202020204" pitchFamily="34" charset="0"/>
              </a:rPr>
              <a:t>Competitive</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Intelligence</a:t>
            </a:r>
            <a:r>
              <a:rPr lang="tr-TR" b="0" i="0" dirty="0">
                <a:solidFill>
                  <a:srgbClr val="202122"/>
                </a:solidFill>
                <a:effectLst/>
                <a:latin typeface="Arial" panose="020B0604020202020204" pitchFamily="34" charset="0"/>
              </a:rPr>
              <a:t>)</a:t>
            </a:r>
          </a:p>
          <a:p>
            <a:pPr algn="l">
              <a:buFont typeface="Arial" panose="020B0604020202020204" pitchFamily="34" charset="0"/>
              <a:buChar char="•"/>
            </a:pPr>
            <a:r>
              <a:rPr lang="tr-TR" b="0" i="0" dirty="0">
                <a:solidFill>
                  <a:srgbClr val="202122"/>
                </a:solidFill>
                <a:effectLst/>
                <a:latin typeface="Arial" panose="020B0604020202020204" pitchFamily="34" charset="0"/>
              </a:rPr>
              <a:t>E-Keşif, Kayıt Yönetimi</a:t>
            </a:r>
          </a:p>
          <a:p>
            <a:pPr algn="l">
              <a:buFont typeface="Arial" panose="020B0604020202020204" pitchFamily="34" charset="0"/>
              <a:buChar char="•"/>
            </a:pPr>
            <a:r>
              <a:rPr lang="tr-TR" b="0" i="0" dirty="0">
                <a:solidFill>
                  <a:srgbClr val="202122"/>
                </a:solidFill>
                <a:effectLst/>
                <a:latin typeface="Arial" panose="020B0604020202020204" pitchFamily="34" charset="0"/>
              </a:rPr>
              <a:t>Ulusal Güvenlik ve İstihbarat</a:t>
            </a:r>
          </a:p>
          <a:p>
            <a:pPr algn="l">
              <a:buFont typeface="Arial" panose="020B0604020202020204" pitchFamily="34" charset="0"/>
              <a:buChar char="•"/>
            </a:pPr>
            <a:r>
              <a:rPr lang="tr-TR" b="0" i="0" dirty="0">
                <a:solidFill>
                  <a:srgbClr val="202122"/>
                </a:solidFill>
                <a:effectLst/>
                <a:latin typeface="Arial" panose="020B0604020202020204" pitchFamily="34" charset="0"/>
              </a:rPr>
              <a:t>Özellikle beşeri bilimler başta olmak üzere bilimsel metinlerin işlenmesi</a:t>
            </a:r>
          </a:p>
          <a:p>
            <a:pPr algn="l">
              <a:buFont typeface="Arial" panose="020B0604020202020204" pitchFamily="34" charset="0"/>
              <a:buChar char="•"/>
            </a:pPr>
            <a:r>
              <a:rPr lang="tr-TR" b="0" i="0" dirty="0">
                <a:solidFill>
                  <a:srgbClr val="202122"/>
                </a:solidFill>
                <a:effectLst/>
                <a:latin typeface="Arial" panose="020B0604020202020204" pitchFamily="34" charset="0"/>
              </a:rPr>
              <a:t>Duygusal Analiz Araçları</a:t>
            </a:r>
          </a:p>
          <a:p>
            <a:pPr algn="l">
              <a:buFont typeface="Arial" panose="020B0604020202020204" pitchFamily="34" charset="0"/>
              <a:buChar char="•"/>
            </a:pPr>
            <a:r>
              <a:rPr lang="tr-TR" b="0" i="0" dirty="0">
                <a:solidFill>
                  <a:srgbClr val="202122"/>
                </a:solidFill>
                <a:effectLst/>
                <a:latin typeface="Arial" panose="020B0604020202020204" pitchFamily="34" charset="0"/>
              </a:rPr>
              <a:t>Doğal Dil / </a:t>
            </a:r>
            <a:r>
              <a:rPr lang="tr-TR" b="0" i="0" dirty="0" err="1">
                <a:solidFill>
                  <a:srgbClr val="202122"/>
                </a:solidFill>
                <a:effectLst/>
                <a:latin typeface="Arial" panose="020B0604020202020204" pitchFamily="34" charset="0"/>
              </a:rPr>
              <a:t>Anlambilimsel</a:t>
            </a:r>
            <a:r>
              <a:rPr lang="tr-TR" b="0" i="0" dirty="0">
                <a:solidFill>
                  <a:srgbClr val="202122"/>
                </a:solidFill>
                <a:effectLst/>
                <a:latin typeface="Arial" panose="020B0604020202020204" pitchFamily="34" charset="0"/>
              </a:rPr>
              <a:t> Araç veya hizmetler</a:t>
            </a:r>
          </a:p>
          <a:p>
            <a:pPr algn="l">
              <a:buFont typeface="Arial" panose="020B0604020202020204" pitchFamily="34" charset="0"/>
              <a:buChar char="•"/>
            </a:pPr>
            <a:r>
              <a:rPr lang="tr-TR" b="0" i="0" dirty="0">
                <a:solidFill>
                  <a:srgbClr val="202122"/>
                </a:solidFill>
                <a:effectLst/>
                <a:latin typeface="Arial" panose="020B0604020202020204" pitchFamily="34" charset="0"/>
              </a:rPr>
              <a:t>Yayıncılık</a:t>
            </a:r>
          </a:p>
          <a:p>
            <a:pPr algn="l">
              <a:buFont typeface="Arial" panose="020B0604020202020204" pitchFamily="34" charset="0"/>
              <a:buChar char="•"/>
            </a:pPr>
            <a:r>
              <a:rPr lang="tr-TR" b="0" i="0" dirty="0">
                <a:solidFill>
                  <a:srgbClr val="202122"/>
                </a:solidFill>
                <a:effectLst/>
                <a:latin typeface="Arial" panose="020B0604020202020204" pitchFamily="34" charset="0"/>
              </a:rPr>
              <a:t>Otomatik reklam yerleştirme</a:t>
            </a:r>
          </a:p>
          <a:p>
            <a:pPr algn="l">
              <a:buFont typeface="Arial" panose="020B0604020202020204" pitchFamily="34" charset="0"/>
              <a:buChar char="•"/>
            </a:pPr>
            <a:r>
              <a:rPr lang="tr-TR" b="0" i="0" dirty="0">
                <a:solidFill>
                  <a:srgbClr val="202122"/>
                </a:solidFill>
                <a:effectLst/>
                <a:latin typeface="Arial" panose="020B0604020202020204" pitchFamily="34" charset="0"/>
              </a:rPr>
              <a:t>Arama / Bilgi Erişimi</a:t>
            </a:r>
          </a:p>
          <a:p>
            <a:pPr algn="l">
              <a:buFont typeface="Arial" panose="020B0604020202020204" pitchFamily="34" charset="0"/>
              <a:buChar char="•"/>
            </a:pPr>
            <a:r>
              <a:rPr lang="tr-TR" b="0" i="0" dirty="0">
                <a:solidFill>
                  <a:srgbClr val="202122"/>
                </a:solidFill>
                <a:effectLst/>
                <a:latin typeface="Arial" panose="020B0604020202020204" pitchFamily="34" charset="0"/>
              </a:rPr>
              <a:t>Sosyal medya gözetlemesi</a:t>
            </a:r>
          </a:p>
          <a:p>
            <a:endParaRPr lang="tr-TR" dirty="0"/>
          </a:p>
        </p:txBody>
      </p:sp>
    </p:spTree>
    <p:extLst>
      <p:ext uri="{BB962C8B-B14F-4D97-AF65-F5344CB8AC3E}">
        <p14:creationId xmlns:p14="http://schemas.microsoft.com/office/powerpoint/2010/main" val="169159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9F217A-EAD6-4169-B307-F00546D97774}"/>
              </a:ext>
            </a:extLst>
          </p:cNvPr>
          <p:cNvSpPr>
            <a:spLocks noGrp="1"/>
          </p:cNvSpPr>
          <p:nvPr>
            <p:ph type="title"/>
          </p:nvPr>
        </p:nvSpPr>
        <p:spPr/>
        <p:txBody>
          <a:bodyPr/>
          <a:lstStyle/>
          <a:p>
            <a:r>
              <a:rPr lang="tr-TR" dirty="0"/>
              <a:t>Öznitelik</a:t>
            </a:r>
          </a:p>
        </p:txBody>
      </p:sp>
      <p:sp>
        <p:nvSpPr>
          <p:cNvPr id="3" name="İçerik Yer Tutucusu 2">
            <a:extLst>
              <a:ext uri="{FF2B5EF4-FFF2-40B4-BE49-F238E27FC236}">
                <a16:creationId xmlns:a16="http://schemas.microsoft.com/office/drawing/2014/main" id="{1A81935F-10DD-4453-9A0F-82B894B683A5}"/>
              </a:ext>
            </a:extLst>
          </p:cNvPr>
          <p:cNvSpPr>
            <a:spLocks noGrp="1"/>
          </p:cNvSpPr>
          <p:nvPr>
            <p:ph idx="1"/>
          </p:nvPr>
        </p:nvSpPr>
        <p:spPr/>
        <p:txBody>
          <a:bodyPr>
            <a:normAutofit fontScale="85000" lnSpcReduction="20000"/>
          </a:bodyPr>
          <a:lstStyle/>
          <a:p>
            <a:pPr algn="l"/>
            <a:r>
              <a:rPr lang="tr-TR" b="0" i="0" u="none" strike="noStrike" dirty="0">
                <a:solidFill>
                  <a:srgbClr val="0645AD"/>
                </a:solidFill>
                <a:effectLst/>
                <a:latin typeface="Arial" panose="020B0604020202020204" pitchFamily="34" charset="0"/>
                <a:hlinkClick r:id="rId2" tooltip="Makine öğrenimi"/>
              </a:rPr>
              <a:t>Makine öğrenmesi</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3" tooltip="Örüntü tanıma"/>
              </a:rPr>
              <a:t>örüntü tanıma</a:t>
            </a:r>
            <a:r>
              <a:rPr lang="tr-TR" b="0" i="0" dirty="0">
                <a:solidFill>
                  <a:srgbClr val="202122"/>
                </a:solidFill>
                <a:effectLst/>
                <a:latin typeface="Arial" panose="020B0604020202020204" pitchFamily="34" charset="0"/>
              </a:rPr>
              <a:t> alanlarında, gözlemlenen bir olgunun ölçülebilir bir niteliğine </a:t>
            </a:r>
            <a:r>
              <a:rPr lang="tr-TR" b="1" i="0" dirty="0">
                <a:solidFill>
                  <a:srgbClr val="202122"/>
                </a:solidFill>
                <a:effectLst/>
                <a:latin typeface="Arial" panose="020B0604020202020204" pitchFamily="34" charset="0"/>
              </a:rPr>
              <a:t>özellik </a:t>
            </a:r>
            <a:r>
              <a:rPr lang="tr-TR" b="0" i="0" dirty="0">
                <a:solidFill>
                  <a:srgbClr val="202122"/>
                </a:solidFill>
                <a:effectLst/>
                <a:latin typeface="Arial" panose="020B0604020202020204" pitchFamily="34" charset="0"/>
              </a:rPr>
              <a:t>(ya da öznitelik) denir.</a:t>
            </a:r>
            <a:r>
              <a:rPr lang="tr-TR" b="0" i="0" u="none" strike="noStrike" baseline="30000" dirty="0">
                <a:solidFill>
                  <a:srgbClr val="0645AD"/>
                </a:solidFill>
                <a:effectLst/>
                <a:latin typeface="Arial" panose="020B0604020202020204" pitchFamily="34" charset="0"/>
                <a:hlinkClick r:id="rId4"/>
              </a:rPr>
              <a:t>[1]</a:t>
            </a:r>
            <a:r>
              <a:rPr lang="tr-TR" b="0" i="0" dirty="0">
                <a:solidFill>
                  <a:srgbClr val="202122"/>
                </a:solidFill>
                <a:effectLst/>
                <a:latin typeface="Arial" panose="020B0604020202020204" pitchFamily="34" charset="0"/>
              </a:rPr>
              <a:t> Anlaşılır, ayırt edici ve bağımsız özellikler seçmek etkili </a:t>
            </a:r>
            <a:r>
              <a:rPr lang="tr-TR" b="0" i="0" u="none" strike="noStrike" dirty="0">
                <a:solidFill>
                  <a:srgbClr val="0645AD"/>
                </a:solidFill>
                <a:effectLst/>
                <a:latin typeface="Arial" panose="020B0604020202020204" pitchFamily="34" charset="0"/>
                <a:hlinkClick r:id="rId3" tooltip="Örüntü tanıma"/>
              </a:rPr>
              <a:t>örüntü tanıma</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5" tooltip="Sınıflandırma"/>
              </a:rPr>
              <a:t>sınıflandırma</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6" tooltip="Regresyon analizi"/>
              </a:rPr>
              <a:t>regresyon</a:t>
            </a:r>
            <a:r>
              <a:rPr lang="tr-TR" b="0" i="0" dirty="0">
                <a:solidFill>
                  <a:srgbClr val="202122"/>
                </a:solidFill>
                <a:effectLst/>
                <a:latin typeface="Arial" panose="020B0604020202020204" pitchFamily="34" charset="0"/>
              </a:rPr>
              <a:t> algoritmaları için kritik bir adımdır. Özellikler genellikle sayısaldır ancak </a:t>
            </a:r>
            <a:r>
              <a:rPr lang="tr-TR" b="0" i="0" u="none" strike="noStrike" dirty="0">
                <a:solidFill>
                  <a:srgbClr val="0645AD"/>
                </a:solidFill>
                <a:effectLst/>
                <a:latin typeface="Arial" panose="020B0604020202020204" pitchFamily="34" charset="0"/>
                <a:hlinkClick r:id="rId7" tooltip="Sentaktik örüntü analizi"/>
              </a:rPr>
              <a:t>sentaktik örüntü analizinde</a:t>
            </a:r>
            <a:r>
              <a:rPr lang="tr-TR" b="0" i="0" dirty="0">
                <a:solidFill>
                  <a:srgbClr val="202122"/>
                </a:solidFill>
                <a:effectLst/>
                <a:latin typeface="Arial" panose="020B0604020202020204" pitchFamily="34" charset="0"/>
              </a:rPr>
              <a:t> kelimeler ve </a:t>
            </a:r>
            <a:r>
              <a:rPr lang="tr-TR" b="0" i="0" u="none" strike="noStrike" dirty="0">
                <a:solidFill>
                  <a:srgbClr val="0645AD"/>
                </a:solidFill>
                <a:effectLst/>
                <a:latin typeface="Arial" panose="020B0604020202020204" pitchFamily="34" charset="0"/>
                <a:hlinkClick r:id="rId8"/>
              </a:rPr>
              <a:t>çizgeler</a:t>
            </a:r>
            <a:r>
              <a:rPr lang="tr-TR" b="0" i="0" dirty="0">
                <a:solidFill>
                  <a:srgbClr val="202122"/>
                </a:solidFill>
                <a:effectLst/>
                <a:latin typeface="Arial" panose="020B0604020202020204" pitchFamily="34" charset="0"/>
              </a:rPr>
              <a:t> de kullanılır. </a:t>
            </a:r>
          </a:p>
          <a:p>
            <a:pPr algn="l"/>
            <a:r>
              <a:rPr lang="tr-TR" b="0" i="0" dirty="0">
                <a:solidFill>
                  <a:srgbClr val="202122"/>
                </a:solidFill>
                <a:effectLst/>
                <a:latin typeface="Arial" panose="020B0604020202020204" pitchFamily="34" charset="0"/>
              </a:rPr>
              <a:t>İşlenmemiş öznitelikler kümesi gereksiz öğeler içerebilir ve büyüklüğünden ötürü yönetilmesi zor olabilir. Bu yüzden, </a:t>
            </a:r>
            <a:r>
              <a:rPr lang="tr-TR" b="0" i="0" u="none" strike="noStrike" dirty="0">
                <a:solidFill>
                  <a:srgbClr val="0645AD"/>
                </a:solidFill>
                <a:effectLst/>
                <a:latin typeface="Arial" panose="020B0604020202020204" pitchFamily="34" charset="0"/>
                <a:hlinkClick r:id="rId2" tooltip="Makine öğrenimi"/>
              </a:rPr>
              <a:t>makine öğrenmesi</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3" tooltip="Örüntü tanıma"/>
              </a:rPr>
              <a:t>örüntü tanıma</a:t>
            </a:r>
            <a:r>
              <a:rPr lang="tr-TR" b="0" i="0" dirty="0">
                <a:solidFill>
                  <a:srgbClr val="202122"/>
                </a:solidFill>
                <a:effectLst/>
                <a:latin typeface="Arial" panose="020B0604020202020204" pitchFamily="34" charset="0"/>
              </a:rPr>
              <a:t> uygulamalarından çoğu özniteliklerin bir alt kümesinin </a:t>
            </a:r>
            <a:r>
              <a:rPr lang="tr-TR" b="0" i="0" u="none" strike="noStrike" dirty="0">
                <a:solidFill>
                  <a:srgbClr val="DD3333"/>
                </a:solidFill>
                <a:effectLst/>
                <a:latin typeface="Arial" panose="020B0604020202020204" pitchFamily="34" charset="0"/>
                <a:hlinkClick r:id="rId9" tooltip="Öznitelik seçimi (sayfa mevcut değil)"/>
              </a:rPr>
              <a:t>seçilmesini</a:t>
            </a:r>
            <a:r>
              <a:rPr lang="tr-TR" b="0" i="0" dirty="0">
                <a:solidFill>
                  <a:srgbClr val="202122"/>
                </a:solidFill>
                <a:effectLst/>
                <a:latin typeface="Arial" panose="020B0604020202020204" pitchFamily="34" charset="0"/>
              </a:rPr>
              <a:t> ya da yeni ve indirgenmiş bir öznitelikler kümesinin </a:t>
            </a:r>
            <a:r>
              <a:rPr lang="tr-TR" b="0" i="0" u="none" strike="noStrike" dirty="0">
                <a:solidFill>
                  <a:srgbClr val="0645AD"/>
                </a:solidFill>
                <a:effectLst/>
                <a:latin typeface="Arial" panose="020B0604020202020204" pitchFamily="34" charset="0"/>
                <a:hlinkClick r:id="rId10" tooltip="Özellik Çıkarımı"/>
              </a:rPr>
              <a:t>oluşturulmasını</a:t>
            </a:r>
            <a:r>
              <a:rPr lang="tr-TR" b="0" i="0" dirty="0">
                <a:solidFill>
                  <a:srgbClr val="202122"/>
                </a:solidFill>
                <a:effectLst/>
                <a:latin typeface="Arial" panose="020B0604020202020204" pitchFamily="34" charset="0"/>
              </a:rPr>
              <a:t> içerir.  Kullanılacak özniteliklerin öğrenmeyi kolaylaştırması, genelliği ve </a:t>
            </a:r>
            <a:r>
              <a:rPr lang="tr-TR" b="0" i="0" dirty="0" err="1">
                <a:solidFill>
                  <a:srgbClr val="202122"/>
                </a:solidFill>
                <a:effectLst/>
                <a:latin typeface="Arial" panose="020B0604020202020204" pitchFamily="34" charset="0"/>
              </a:rPr>
              <a:t>yorumlanabilirliği</a:t>
            </a:r>
            <a:r>
              <a:rPr lang="tr-TR" b="0" i="0" dirty="0">
                <a:solidFill>
                  <a:srgbClr val="202122"/>
                </a:solidFill>
                <a:effectLst/>
                <a:latin typeface="Arial" panose="020B0604020202020204" pitchFamily="34" charset="0"/>
              </a:rPr>
              <a:t> artırması amaçlanır.</a:t>
            </a:r>
          </a:p>
          <a:p>
            <a:pPr algn="l"/>
            <a:r>
              <a:rPr lang="tr-TR" b="0" i="0" dirty="0">
                <a:solidFill>
                  <a:srgbClr val="202122"/>
                </a:solidFill>
                <a:effectLst/>
                <a:latin typeface="Arial" panose="020B0604020202020204" pitchFamily="34" charset="0"/>
              </a:rPr>
              <a:t>Özniteliklerin </a:t>
            </a:r>
            <a:r>
              <a:rPr lang="tr-TR" b="0" i="0" u="none" strike="noStrike" dirty="0">
                <a:solidFill>
                  <a:srgbClr val="0645AD"/>
                </a:solidFill>
                <a:effectLst/>
                <a:latin typeface="Arial" panose="020B0604020202020204" pitchFamily="34" charset="0"/>
                <a:hlinkClick r:id="rId10" tooltip="Özellik Çıkarımı"/>
              </a:rPr>
              <a:t>çıkarılması</a:t>
            </a:r>
            <a:r>
              <a:rPr lang="tr-TR" b="0" i="0" dirty="0">
                <a:solidFill>
                  <a:srgbClr val="202122"/>
                </a:solidFill>
                <a:effectLst/>
                <a:latin typeface="Arial" panose="020B0604020202020204" pitchFamily="34" charset="0"/>
              </a:rPr>
              <a:t> ya da </a:t>
            </a:r>
            <a:r>
              <a:rPr lang="tr-TR" b="0" i="0" u="none" strike="noStrike" dirty="0">
                <a:solidFill>
                  <a:srgbClr val="DD3333"/>
                </a:solidFill>
                <a:effectLst/>
                <a:latin typeface="Arial" panose="020B0604020202020204" pitchFamily="34" charset="0"/>
                <a:hlinkClick r:id="rId11" tooltip="Öznitelik seçme (sayfa mevcut değil)"/>
              </a:rPr>
              <a:t>seçilmesi</a:t>
            </a:r>
            <a:r>
              <a:rPr lang="tr-TR" b="0" i="0" dirty="0">
                <a:solidFill>
                  <a:srgbClr val="202122"/>
                </a:solidFill>
                <a:effectLst/>
                <a:latin typeface="Arial" panose="020B0604020202020204" pitchFamily="34" charset="0"/>
              </a:rPr>
              <a:t> </a:t>
            </a:r>
            <a:r>
              <a:rPr lang="tr-TR" b="0" i="0" u="none" strike="noStrike" dirty="0">
                <a:solidFill>
                  <a:srgbClr val="3366BB"/>
                </a:solidFill>
                <a:effectLst/>
                <a:latin typeface="Arial" panose="020B0604020202020204" pitchFamily="34" charset="0"/>
                <a:hlinkClick r:id="rId12" tooltip="en:Feature engineering"/>
              </a:rPr>
              <a:t>öznitelik mühendisliği</a:t>
            </a:r>
            <a:r>
              <a:rPr lang="tr-TR" b="0" i="0" dirty="0">
                <a:solidFill>
                  <a:srgbClr val="202122"/>
                </a:solidFill>
                <a:effectLst/>
                <a:latin typeface="Arial" panose="020B0604020202020204" pitchFamily="34" charset="0"/>
              </a:rPr>
              <a:t> olarak adlandırılır. Birçok farklı ihtimalin </a:t>
            </a:r>
            <a:r>
              <a:rPr lang="tr-TR" b="0" i="0" dirty="0" err="1">
                <a:solidFill>
                  <a:srgbClr val="202122"/>
                </a:solidFill>
                <a:effectLst/>
                <a:latin typeface="Arial" panose="020B0604020202020204" pitchFamily="34" charset="0"/>
              </a:rPr>
              <a:t>deneylenmesi</a:t>
            </a:r>
            <a:r>
              <a:rPr lang="tr-TR" b="0" i="0" dirty="0">
                <a:solidFill>
                  <a:srgbClr val="202122"/>
                </a:solidFill>
                <a:effectLst/>
                <a:latin typeface="Arial" panose="020B0604020202020204" pitchFamily="34" charset="0"/>
              </a:rPr>
              <a:t> ve hazır yöntemler ile bir </a:t>
            </a:r>
            <a:r>
              <a:rPr lang="tr-TR" b="0" i="0" u="none" strike="noStrike" dirty="0">
                <a:solidFill>
                  <a:srgbClr val="0645AD"/>
                </a:solidFill>
                <a:effectLst/>
                <a:latin typeface="Arial" panose="020B0604020202020204" pitchFamily="34" charset="0"/>
                <a:hlinkClick r:id="rId13" tooltip="Alan uzmanı"/>
              </a:rPr>
              <a:t>alan uzmanının</a:t>
            </a:r>
            <a:r>
              <a:rPr lang="tr-TR" b="0" i="0" dirty="0">
                <a:solidFill>
                  <a:srgbClr val="202122"/>
                </a:solidFill>
                <a:effectLst/>
                <a:latin typeface="Arial" panose="020B0604020202020204" pitchFamily="34" charset="0"/>
              </a:rPr>
              <a:t> önsezilerinin bir araya getirilmesini gerektirir.</a:t>
            </a:r>
          </a:p>
          <a:p>
            <a:endParaRPr lang="tr-TR" dirty="0"/>
          </a:p>
        </p:txBody>
      </p:sp>
    </p:spTree>
    <p:extLst>
      <p:ext uri="{BB962C8B-B14F-4D97-AF65-F5344CB8AC3E}">
        <p14:creationId xmlns:p14="http://schemas.microsoft.com/office/powerpoint/2010/main" val="299063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A71FDC-63E8-45D6-A00D-635AD0C82085}"/>
              </a:ext>
            </a:extLst>
          </p:cNvPr>
          <p:cNvSpPr>
            <a:spLocks noGrp="1"/>
          </p:cNvSpPr>
          <p:nvPr>
            <p:ph type="title"/>
          </p:nvPr>
        </p:nvSpPr>
        <p:spPr/>
        <p:txBody>
          <a:bodyPr/>
          <a:lstStyle/>
          <a:p>
            <a:r>
              <a:rPr lang="tr-TR" dirty="0"/>
              <a:t>Öznitelik Çıkarımı</a:t>
            </a:r>
          </a:p>
        </p:txBody>
      </p:sp>
      <p:sp>
        <p:nvSpPr>
          <p:cNvPr id="3" name="İçerik Yer Tutucusu 2">
            <a:extLst>
              <a:ext uri="{FF2B5EF4-FFF2-40B4-BE49-F238E27FC236}">
                <a16:creationId xmlns:a16="http://schemas.microsoft.com/office/drawing/2014/main" id="{16F181AC-F09F-4207-BD57-2A1EF3388B41}"/>
              </a:ext>
            </a:extLst>
          </p:cNvPr>
          <p:cNvSpPr>
            <a:spLocks noGrp="1"/>
          </p:cNvSpPr>
          <p:nvPr>
            <p:ph idx="1"/>
          </p:nvPr>
        </p:nvSpPr>
        <p:spPr/>
        <p:txBody>
          <a:bodyPr>
            <a:normAutofit fontScale="92500" lnSpcReduction="10000"/>
          </a:bodyPr>
          <a:lstStyle/>
          <a:p>
            <a:pPr algn="l"/>
            <a:r>
              <a:rPr lang="tr-TR" b="0" i="0" dirty="0">
                <a:solidFill>
                  <a:srgbClr val="202122"/>
                </a:solidFill>
                <a:effectLst/>
                <a:latin typeface="Arial" panose="020B0604020202020204" pitchFamily="34" charset="0"/>
              </a:rPr>
              <a:t>Öznitelik çıkarımı büyük bir veri kümesini açıklamak için gereken kaynak miktarını azaltmayı içerir. Karmaşık bir veri üzerinde analiz yapılırken ortaya çıkan ana problemlerden biri de kullanılan değişken sayısının artmasıdır. Çok fazla değişken içeren analizler genellikle büyük bir bellek alanına ve işlemci gücüne gereksinim duyar, ayrıca </a:t>
            </a:r>
            <a:r>
              <a:rPr lang="tr-TR" b="0" i="0" u="none" strike="noStrike" dirty="0">
                <a:solidFill>
                  <a:srgbClr val="DD3333"/>
                </a:solidFill>
                <a:effectLst/>
                <a:latin typeface="Arial" panose="020B0604020202020204" pitchFamily="34" charset="0"/>
                <a:hlinkClick r:id="rId2" tooltip="İstatistiksel sınıflandırma (sayfa mevcut değil)"/>
              </a:rPr>
              <a:t>sınıflandırma</a:t>
            </a:r>
            <a:r>
              <a:rPr lang="tr-TR" b="0" i="0" dirty="0">
                <a:solidFill>
                  <a:srgbClr val="202122"/>
                </a:solidFill>
                <a:effectLst/>
                <a:latin typeface="Arial" panose="020B0604020202020204" pitchFamily="34" charset="0"/>
              </a:rPr>
              <a:t> algoritmalarının eğitim kümesine </a:t>
            </a:r>
            <a:r>
              <a:rPr lang="tr-TR" b="0" i="0" u="none" strike="noStrike" dirty="0">
                <a:solidFill>
                  <a:srgbClr val="0645AD"/>
                </a:solidFill>
                <a:effectLst/>
                <a:latin typeface="Arial" panose="020B0604020202020204" pitchFamily="34" charset="0"/>
                <a:hlinkClick r:id="rId3" tooltip="Aşırı uyma"/>
              </a:rPr>
              <a:t>aşırı uymasına</a:t>
            </a:r>
            <a:r>
              <a:rPr lang="tr-TR" b="0" i="0" dirty="0">
                <a:solidFill>
                  <a:srgbClr val="202122"/>
                </a:solidFill>
                <a:effectLst/>
                <a:latin typeface="Arial" panose="020B0604020202020204" pitchFamily="34" charset="0"/>
              </a:rPr>
              <a:t> sebep olarak tahmin performansını düşürür. Öznitelik çıkarımı, değişkenlerin kombinasyonlarını oluşturarak bu sorunları aşmayı ve veriyi yeterli bir doğrulukla açıklayabilir olmayı sağlayan yöntemleri tanımlayan genel bir terimdir.</a:t>
            </a:r>
          </a:p>
          <a:p>
            <a:pPr algn="l"/>
            <a:r>
              <a:rPr lang="tr-TR" b="0" i="0" dirty="0">
                <a:solidFill>
                  <a:srgbClr val="202122"/>
                </a:solidFill>
                <a:effectLst/>
                <a:latin typeface="Arial" panose="020B0604020202020204" pitchFamily="34" charset="0"/>
              </a:rPr>
              <a:t>Öznitelikler bir alan uzmanı tarafından </a:t>
            </a:r>
            <a:r>
              <a:rPr lang="tr-TR" b="0" i="0" u="none" strike="noStrike" dirty="0">
                <a:solidFill>
                  <a:srgbClr val="DD3333"/>
                </a:solidFill>
                <a:effectLst/>
                <a:latin typeface="Arial" panose="020B0604020202020204" pitchFamily="34" charset="0"/>
                <a:hlinkClick r:id="rId4" tooltip="Öznitelik mühendisliği (sayfa mevcut değil)"/>
              </a:rPr>
              <a:t>öznitelik mühendisliği</a:t>
            </a:r>
            <a:r>
              <a:rPr lang="tr-TR" b="0" i="0" dirty="0">
                <a:solidFill>
                  <a:srgbClr val="202122"/>
                </a:solidFill>
                <a:effectLst/>
                <a:latin typeface="Arial" panose="020B0604020202020204" pitchFamily="34" charset="0"/>
              </a:rPr>
              <a:t> yapılarak çıkarılabilir. Eğer böyle bir uzman bilgisi mevcut değilse genel boyut indirgeme yöntemleri kullanılabilir.</a:t>
            </a:r>
          </a:p>
          <a:p>
            <a:endParaRPr lang="tr-TR" dirty="0"/>
          </a:p>
        </p:txBody>
      </p:sp>
    </p:spTree>
    <p:extLst>
      <p:ext uri="{BB962C8B-B14F-4D97-AF65-F5344CB8AC3E}">
        <p14:creationId xmlns:p14="http://schemas.microsoft.com/office/powerpoint/2010/main" val="195550709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1587</Words>
  <Application>Microsoft Office PowerPoint</Application>
  <PresentationFormat>Geniş ekran</PresentationFormat>
  <Paragraphs>51</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Calibri Light</vt:lpstr>
      <vt:lpstr>Linux Libertine</vt:lpstr>
      <vt:lpstr>Office Teması</vt:lpstr>
      <vt:lpstr>Metin Madenciliği</vt:lpstr>
      <vt:lpstr>Metin Madenciliği</vt:lpstr>
      <vt:lpstr>PowerPoint Sunusu</vt:lpstr>
      <vt:lpstr>PowerPoint Sunusu</vt:lpstr>
      <vt:lpstr>Örnek Metin Madenciliği uygulaması:</vt:lpstr>
      <vt:lpstr>Metin madenciliğinin çalışma alanları:</vt:lpstr>
      <vt:lpstr>Uygulama Alanları</vt:lpstr>
      <vt:lpstr>Öznitelik</vt:lpstr>
      <vt:lpstr>Öznitelik Çıkarımı</vt:lpstr>
      <vt:lpstr>Gözetimli öğrenme</vt:lpstr>
      <vt:lpstr>Gözetimsiz öğrenme</vt:lpstr>
      <vt:lpstr>Pekiştirmeli öğrenme </vt:lpstr>
      <vt:lpstr>Sınıflandırma</vt:lpstr>
      <vt:lpstr>Kümeleme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Yılmaz KAYA</cp:lastModifiedBy>
  <cp:revision>16</cp:revision>
  <dcterms:created xsi:type="dcterms:W3CDTF">2021-08-13T17:14:06Z</dcterms:created>
  <dcterms:modified xsi:type="dcterms:W3CDTF">2021-10-08T07:11:41Z</dcterms:modified>
</cp:coreProperties>
</file>