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85" r:id="rId3"/>
    <p:sldId id="286" r:id="rId4"/>
    <p:sldId id="287" r:id="rId5"/>
    <p:sldId id="288" r:id="rId6"/>
    <p:sldId id="289" r:id="rId7"/>
    <p:sldId id="297" r:id="rId8"/>
    <p:sldId id="290" r:id="rId9"/>
    <p:sldId id="291" r:id="rId10"/>
    <p:sldId id="292" r:id="rId11"/>
    <p:sldId id="296" r:id="rId12"/>
    <p:sldId id="293" r:id="rId13"/>
    <p:sldId id="294" r:id="rId14"/>
    <p:sldId id="295" r:id="rId15"/>
    <p:sldId id="257" r:id="rId16"/>
    <p:sldId id="258" r:id="rId17"/>
    <p:sldId id="259" r:id="rId18"/>
    <p:sldId id="260" r:id="rId19"/>
    <p:sldId id="261" r:id="rId20"/>
    <p:sldId id="262" r:id="rId21"/>
    <p:sldId id="263" r:id="rId22"/>
    <p:sldId id="264"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136" autoAdjust="0"/>
  </p:normalViewPr>
  <p:slideViewPr>
    <p:cSldViewPr snapToGrid="0">
      <p:cViewPr varScale="1">
        <p:scale>
          <a:sx n="103" d="100"/>
          <a:sy n="103" d="100"/>
        </p:scale>
        <p:origin x="9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64492-1D17-4232-9C50-0B741A75B63C}" type="datetimeFigureOut">
              <a:rPr lang="tr-TR" smtClean="0"/>
              <a:t>12.12.2023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34CA9-7A37-46D9-97E0-EF4EB346E173}" type="slidenum">
              <a:rPr lang="tr-TR" smtClean="0"/>
              <a:t>‹#›</a:t>
            </a:fld>
            <a:endParaRPr lang="tr-TR"/>
          </a:p>
        </p:txBody>
      </p:sp>
    </p:spTree>
    <p:extLst>
      <p:ext uri="{BB962C8B-B14F-4D97-AF65-F5344CB8AC3E}">
        <p14:creationId xmlns:p14="http://schemas.microsoft.com/office/powerpoint/2010/main" val="368061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16AD3-307A-4A42-9566-EAC318D4582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9C52301-4F30-49D0-8BEE-CC79E3CA7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3F3AF4C-E950-4B8C-AC22-DD2B70DF6FE5}"/>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5" name="Alt Bilgi Yer Tutucusu 4">
            <a:extLst>
              <a:ext uri="{FF2B5EF4-FFF2-40B4-BE49-F238E27FC236}">
                <a16:creationId xmlns:a16="http://schemas.microsoft.com/office/drawing/2014/main" id="{411856C8-DD3C-4531-A7F8-FA36BEEEC8D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3CE84E6-9502-402F-BE00-56AE7A3D7DE0}"/>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264361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F39E54-7577-423D-8428-589006FBBA6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9B2C652-4FB1-489E-AAAC-68C7345AC07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E2683E8-A85A-4B22-A203-08A93C9BDF4D}"/>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5" name="Alt Bilgi Yer Tutucusu 4">
            <a:extLst>
              <a:ext uri="{FF2B5EF4-FFF2-40B4-BE49-F238E27FC236}">
                <a16:creationId xmlns:a16="http://schemas.microsoft.com/office/drawing/2014/main" id="{43F42035-EA98-4473-873E-DD75552CE11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C2D49DE-74C0-4EE9-AEAA-DACF2E52DF34}"/>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091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BF09CE0-C45F-4755-BEDB-E4F05C85DD1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CDA0269-639C-47CE-8B11-9BAA727C3A6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41A58D-B1E8-4D08-B7BF-DB4B14F80D23}"/>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5" name="Alt Bilgi Yer Tutucusu 4">
            <a:extLst>
              <a:ext uri="{FF2B5EF4-FFF2-40B4-BE49-F238E27FC236}">
                <a16:creationId xmlns:a16="http://schemas.microsoft.com/office/drawing/2014/main" id="{A2FE31E9-DF81-47F9-A94B-A22C3F6076E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F0E7245-D41D-45A4-9B15-75D627E7ABA5}"/>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385168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03EB51-C8AB-4858-9BBE-BF5D2F01AAC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C2DBFD-868B-496D-9F13-0FB87764D1F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2491DB9-439E-48C8-B71C-C635F23223F0}"/>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5" name="Alt Bilgi Yer Tutucusu 4">
            <a:extLst>
              <a:ext uri="{FF2B5EF4-FFF2-40B4-BE49-F238E27FC236}">
                <a16:creationId xmlns:a16="http://schemas.microsoft.com/office/drawing/2014/main" id="{2D7B1527-D5FB-4715-9F96-F8AA3E94917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0CDC69B-37E4-4B7B-AA88-11F062CAEBF2}"/>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95893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1C8271-A6D7-49F5-8B2C-824A530CA39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3C429FF-59CE-4CC2-8749-CCAB77CCC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BAA7468-1558-4441-B6C4-2F63D16D4CA6}"/>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5" name="Alt Bilgi Yer Tutucusu 4">
            <a:extLst>
              <a:ext uri="{FF2B5EF4-FFF2-40B4-BE49-F238E27FC236}">
                <a16:creationId xmlns:a16="http://schemas.microsoft.com/office/drawing/2014/main" id="{C39E0C3F-F69D-4213-8A39-41361DAF15E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2A325DB-4CED-4239-B04A-460BA90C4777}"/>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60094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89680A-1E12-4C97-852D-5602F0966D8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C7A4597-C378-43A4-9F52-5C6B264F8A2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4BA8396-BB53-4460-8AC0-1B655D32E4C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DBAAAEF-F8EB-4E95-AD56-1A7371C64465}"/>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6" name="Alt Bilgi Yer Tutucusu 5">
            <a:extLst>
              <a:ext uri="{FF2B5EF4-FFF2-40B4-BE49-F238E27FC236}">
                <a16:creationId xmlns:a16="http://schemas.microsoft.com/office/drawing/2014/main" id="{28A932BC-5078-4958-BBF5-30E68E0AC55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CE949B9-EAA6-4AC9-8160-018AFC8E267F}"/>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283182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095EE5-18E5-4391-ACFD-BC3C039C722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5647B66-7B61-43D5-8FAA-16BB240A6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FEE35CD-E264-4AD2-825F-46B5C4012CB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3E86A46-0BA1-4AA8-881F-0F7E1108B1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6C4DEB1-4444-4040-90DA-F1028A9322D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4A5BD1B-21C4-4D03-8A6B-6DFB541DC558}"/>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8" name="Alt Bilgi Yer Tutucusu 7">
            <a:extLst>
              <a:ext uri="{FF2B5EF4-FFF2-40B4-BE49-F238E27FC236}">
                <a16:creationId xmlns:a16="http://schemas.microsoft.com/office/drawing/2014/main" id="{B291B7FE-C908-4212-B559-834874F395E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377F2FD-D95D-4586-8478-FEC5C8C3487C}"/>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15029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79F2F3-9831-42E5-8369-B3D3681351B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B0FE1B3-2ABB-4483-84D3-047E7A3B49AE}"/>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4" name="Alt Bilgi Yer Tutucusu 3">
            <a:extLst>
              <a:ext uri="{FF2B5EF4-FFF2-40B4-BE49-F238E27FC236}">
                <a16:creationId xmlns:a16="http://schemas.microsoft.com/office/drawing/2014/main" id="{67A2EC89-9B28-44EB-96B2-F5158D077D7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795B455-526C-45B9-BDE3-7F0E44D087E5}"/>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57120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035A241-7C09-4DB7-A8CE-E887A3CBFDAD}"/>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3" name="Alt Bilgi Yer Tutucusu 2">
            <a:extLst>
              <a:ext uri="{FF2B5EF4-FFF2-40B4-BE49-F238E27FC236}">
                <a16:creationId xmlns:a16="http://schemas.microsoft.com/office/drawing/2014/main" id="{D02A7C89-2FD7-43E8-8766-1DCA7B4B374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E3980CE-0063-4276-8533-0228066819AC}"/>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26181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331117-8497-4779-BE8A-7B3F1BD27EF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FA45E5B-9E97-4AF4-9A5A-1CC51331E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EE01A3B-92FB-48DC-A14E-502686219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502519B-43C6-4E92-8138-EA04E85D12E0}"/>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6" name="Alt Bilgi Yer Tutucusu 5">
            <a:extLst>
              <a:ext uri="{FF2B5EF4-FFF2-40B4-BE49-F238E27FC236}">
                <a16:creationId xmlns:a16="http://schemas.microsoft.com/office/drawing/2014/main" id="{D23BAA05-9D94-4565-ACF4-AEDA865F2E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7844616-C4C5-47EA-988E-C305CB45B523}"/>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138216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D77C9-6844-4F8F-A366-6D9A02DB9DF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1DBD994-B620-4A4B-85CA-936882FBA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A2C6FA7-BD74-448C-B363-4BC8C8516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A8B195D-0751-422A-9042-E69F04747AD9}"/>
              </a:ext>
            </a:extLst>
          </p:cNvPr>
          <p:cNvSpPr>
            <a:spLocks noGrp="1"/>
          </p:cNvSpPr>
          <p:nvPr>
            <p:ph type="dt" sz="half" idx="10"/>
          </p:nvPr>
        </p:nvSpPr>
        <p:spPr/>
        <p:txBody>
          <a:bodyPr/>
          <a:lstStyle/>
          <a:p>
            <a:fld id="{2652A8D8-C66F-4061-ABDF-EF1975139306}" type="datetimeFigureOut">
              <a:rPr lang="tr-TR" smtClean="0"/>
              <a:t>12.12.2023</a:t>
            </a:fld>
            <a:endParaRPr lang="tr-TR"/>
          </a:p>
        </p:txBody>
      </p:sp>
      <p:sp>
        <p:nvSpPr>
          <p:cNvPr id="6" name="Alt Bilgi Yer Tutucusu 5">
            <a:extLst>
              <a:ext uri="{FF2B5EF4-FFF2-40B4-BE49-F238E27FC236}">
                <a16:creationId xmlns:a16="http://schemas.microsoft.com/office/drawing/2014/main" id="{48C02A2C-553E-48CC-81FD-ECA354C33BF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01BC88-C545-4759-856C-367ACC8D65C7}"/>
              </a:ext>
            </a:extLst>
          </p:cNvPr>
          <p:cNvSpPr>
            <a:spLocks noGrp="1"/>
          </p:cNvSpPr>
          <p:nvPr>
            <p:ph type="sldNum" sz="quarter" idx="12"/>
          </p:nvPr>
        </p:nvSpPr>
        <p:spPr/>
        <p:txBody>
          <a:bodyPr/>
          <a:lstStyle/>
          <a:p>
            <a:fld id="{074586AF-FFAF-4E2C-A4AE-6820FC589338}" type="slidenum">
              <a:rPr lang="tr-TR" smtClean="0"/>
              <a:t>‹#›</a:t>
            </a:fld>
            <a:endParaRPr lang="tr-TR"/>
          </a:p>
        </p:txBody>
      </p:sp>
    </p:spTree>
    <p:extLst>
      <p:ext uri="{BB962C8B-B14F-4D97-AF65-F5344CB8AC3E}">
        <p14:creationId xmlns:p14="http://schemas.microsoft.com/office/powerpoint/2010/main" val="54659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4A036CD-2915-4A6A-AE97-1FDF13F4F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9667CC8-69CA-4DC5-AD85-A0B1AA866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7044924-9CC2-43DB-B527-C88BC2C14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2A8D8-C66F-4061-ABDF-EF1975139306}" type="datetimeFigureOut">
              <a:rPr lang="tr-TR" smtClean="0"/>
              <a:t>12.12.2023</a:t>
            </a:fld>
            <a:endParaRPr lang="tr-TR"/>
          </a:p>
        </p:txBody>
      </p:sp>
      <p:sp>
        <p:nvSpPr>
          <p:cNvPr id="5" name="Alt Bilgi Yer Tutucusu 4">
            <a:extLst>
              <a:ext uri="{FF2B5EF4-FFF2-40B4-BE49-F238E27FC236}">
                <a16:creationId xmlns:a16="http://schemas.microsoft.com/office/drawing/2014/main" id="{93630489-58D4-4B48-929C-29F4744DC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EA57812-2C5E-45A5-8509-2CAE3B72F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586AF-FFAF-4E2C-A4AE-6820FC589338}" type="slidenum">
              <a:rPr lang="tr-TR" smtClean="0"/>
              <a:t>‹#›</a:t>
            </a:fld>
            <a:endParaRPr lang="tr-TR"/>
          </a:p>
        </p:txBody>
      </p:sp>
    </p:spTree>
    <p:extLst>
      <p:ext uri="{BB962C8B-B14F-4D97-AF65-F5344CB8AC3E}">
        <p14:creationId xmlns:p14="http://schemas.microsoft.com/office/powerpoint/2010/main" val="83582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edium.com/algorithms-data-structures/makine-%C3%B6%C4%9Frenmesi-supervised-vs-unsupervised-learning-299b8c639a01" TargetMode="External"/><Relationship Id="rId2" Type="http://schemas.openxmlformats.org/officeDocument/2006/relationships/hyperlink" Target="https://towardsdatascience.com/topic-modeling-and-latent-dirichlet-allocation-in-python-9bf156893c2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Unstructured_data" TargetMode="External"/><Relationship Id="rId2" Type="http://schemas.openxmlformats.org/officeDocument/2006/relationships/image" Target="../media/image22.gif"/><Relationship Id="rId1" Type="http://schemas.openxmlformats.org/officeDocument/2006/relationships/slideLayout" Target="../slideLayouts/slideLayout2.xml"/><Relationship Id="rId5" Type="http://schemas.openxmlformats.org/officeDocument/2006/relationships/hyperlink" Target="https://www.kaggle.com/maksimeren/covid-19-literature-clustering" TargetMode="External"/><Relationship Id="rId4" Type="http://schemas.openxmlformats.org/officeDocument/2006/relationships/hyperlink" Target="https://www.kaggle.com/allen-institute-for-ai/CORD-19-research-challenge/kernel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towardsdatascience.com/topic-modeling-and-latent-dirichlet-allocation-in-python-9bf156893c24"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99856-E0D0-45C4-997F-DEE8B63415FA}"/>
              </a:ext>
            </a:extLst>
          </p:cNvPr>
          <p:cNvSpPr>
            <a:spLocks noGrp="1"/>
          </p:cNvSpPr>
          <p:nvPr>
            <p:ph type="ctrTitle"/>
          </p:nvPr>
        </p:nvSpPr>
        <p:spPr/>
        <p:txBody>
          <a:bodyPr/>
          <a:lstStyle/>
          <a:p>
            <a:r>
              <a:rPr lang="tr-TR" dirty="0"/>
              <a:t>Metin Madenciliği</a:t>
            </a:r>
          </a:p>
        </p:txBody>
      </p:sp>
      <p:sp>
        <p:nvSpPr>
          <p:cNvPr id="3" name="Alt Başlık 2">
            <a:extLst>
              <a:ext uri="{FF2B5EF4-FFF2-40B4-BE49-F238E27FC236}">
                <a16:creationId xmlns:a16="http://schemas.microsoft.com/office/drawing/2014/main" id="{34A6BB82-4053-4EC5-8585-AE58B2DC244E}"/>
              </a:ext>
            </a:extLst>
          </p:cNvPr>
          <p:cNvSpPr>
            <a:spLocks noGrp="1"/>
          </p:cNvSpPr>
          <p:nvPr>
            <p:ph type="subTitle" idx="1"/>
          </p:nvPr>
        </p:nvSpPr>
        <p:spPr/>
        <p:txBody>
          <a:bodyPr/>
          <a:lstStyle/>
          <a:p>
            <a:r>
              <a:rPr lang="tr-TR" dirty="0" err="1"/>
              <a:t>WordEmbedding</a:t>
            </a:r>
            <a:r>
              <a:rPr lang="tr-TR" dirty="0"/>
              <a:t> Yaklaşımları</a:t>
            </a:r>
          </a:p>
        </p:txBody>
      </p:sp>
    </p:spTree>
    <p:extLst>
      <p:ext uri="{BB962C8B-B14F-4D97-AF65-F5344CB8AC3E}">
        <p14:creationId xmlns:p14="http://schemas.microsoft.com/office/powerpoint/2010/main" val="94665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46F264-4376-4618-BBEF-C29B2C53453C}"/>
              </a:ext>
            </a:extLst>
          </p:cNvPr>
          <p:cNvSpPr>
            <a:spLocks noGrp="1"/>
          </p:cNvSpPr>
          <p:nvPr>
            <p:ph type="title"/>
          </p:nvPr>
        </p:nvSpPr>
        <p:spPr>
          <a:xfrm>
            <a:off x="838200" y="-169334"/>
            <a:ext cx="10515600" cy="1325563"/>
          </a:xfrm>
        </p:spPr>
        <p:txBody>
          <a:bodyPr/>
          <a:lstStyle/>
          <a:p>
            <a:r>
              <a:rPr lang="tr-TR" b="1" i="0" dirty="0">
                <a:solidFill>
                  <a:srgbClr val="292929"/>
                </a:solidFill>
                <a:effectLst/>
                <a:latin typeface="sohne"/>
              </a:rPr>
              <a:t>Word2Vec Nedir ? Ne işe yarar ?</a:t>
            </a:r>
            <a:endParaRPr lang="tr-TR" dirty="0"/>
          </a:p>
        </p:txBody>
      </p:sp>
      <p:pic>
        <p:nvPicPr>
          <p:cNvPr id="5" name="Resim 4">
            <a:extLst>
              <a:ext uri="{FF2B5EF4-FFF2-40B4-BE49-F238E27FC236}">
                <a16:creationId xmlns:a16="http://schemas.microsoft.com/office/drawing/2014/main" id="{2DA86874-50AE-4EF3-B5E9-5052385295D4}"/>
              </a:ext>
            </a:extLst>
          </p:cNvPr>
          <p:cNvPicPr>
            <a:picLocks noChangeAspect="1"/>
          </p:cNvPicPr>
          <p:nvPr/>
        </p:nvPicPr>
        <p:blipFill>
          <a:blip r:embed="rId2"/>
          <a:stretch>
            <a:fillRect/>
          </a:stretch>
        </p:blipFill>
        <p:spPr>
          <a:xfrm>
            <a:off x="601662" y="657225"/>
            <a:ext cx="8601075" cy="6200775"/>
          </a:xfrm>
          <a:prstGeom prst="rect">
            <a:avLst/>
          </a:prstGeom>
        </p:spPr>
      </p:pic>
    </p:spTree>
    <p:extLst>
      <p:ext uri="{BB962C8B-B14F-4D97-AF65-F5344CB8AC3E}">
        <p14:creationId xmlns:p14="http://schemas.microsoft.com/office/powerpoint/2010/main" val="155326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0DC903-5172-49FE-A306-82996428E27B}"/>
              </a:ext>
            </a:extLst>
          </p:cNvPr>
          <p:cNvSpPr>
            <a:spLocks noGrp="1"/>
          </p:cNvSpPr>
          <p:nvPr>
            <p:ph type="title"/>
          </p:nvPr>
        </p:nvSpPr>
        <p:spPr/>
        <p:txBody>
          <a:bodyPr/>
          <a:lstStyle/>
          <a:p>
            <a:r>
              <a:rPr lang="tr-TR" dirty="0"/>
              <a:t>Örnek</a:t>
            </a:r>
          </a:p>
        </p:txBody>
      </p:sp>
      <p:sp>
        <p:nvSpPr>
          <p:cNvPr id="5" name="Metin kutusu 4">
            <a:extLst>
              <a:ext uri="{FF2B5EF4-FFF2-40B4-BE49-F238E27FC236}">
                <a16:creationId xmlns:a16="http://schemas.microsoft.com/office/drawing/2014/main" id="{5E78DC1E-EFC2-4C55-BAB1-368303A7ECA0}"/>
              </a:ext>
            </a:extLst>
          </p:cNvPr>
          <p:cNvSpPr txBox="1"/>
          <p:nvPr/>
        </p:nvSpPr>
        <p:spPr>
          <a:xfrm>
            <a:off x="996043" y="1558728"/>
            <a:ext cx="9015703" cy="4524315"/>
          </a:xfrm>
          <a:prstGeom prst="rect">
            <a:avLst/>
          </a:prstGeom>
          <a:noFill/>
        </p:spPr>
        <p:txBody>
          <a:bodyPr wrap="square">
            <a:spAutoFit/>
          </a:bodyPr>
          <a:lstStyle/>
          <a:p>
            <a:r>
              <a:rPr lang="tr-TR" dirty="0"/>
              <a:t>Metin: "Bu bir örnek cümledir. Word2Vec modelini kullanarak kelime gömme vektörlerini öğreniyoruz."</a:t>
            </a:r>
          </a:p>
          <a:p>
            <a:endParaRPr lang="tr-TR" dirty="0"/>
          </a:p>
          <a:p>
            <a:r>
              <a:rPr lang="tr-TR" dirty="0"/>
              <a:t>Öğrenilmiş Kelime Vektörleri (örnek):</a:t>
            </a:r>
          </a:p>
          <a:p>
            <a:endParaRPr lang="tr-TR" dirty="0"/>
          </a:p>
          <a:p>
            <a:r>
              <a:rPr lang="tr-TR" dirty="0"/>
              <a:t>- "bu": [0.1, 0.5, -0.2, ...]</a:t>
            </a:r>
          </a:p>
          <a:p>
            <a:r>
              <a:rPr lang="tr-TR" dirty="0"/>
              <a:t>- "bir": [0.3, 0.2, 0.7, ...]</a:t>
            </a:r>
          </a:p>
          <a:p>
            <a:r>
              <a:rPr lang="tr-TR" dirty="0"/>
              <a:t>- "örnek": [0.8, -0.4, 0.1, ...]</a:t>
            </a:r>
          </a:p>
          <a:p>
            <a:r>
              <a:rPr lang="tr-TR" dirty="0"/>
              <a:t>- "cümle": [-0.2, 0.6, 0.4, ...]</a:t>
            </a:r>
          </a:p>
          <a:p>
            <a:r>
              <a:rPr lang="tr-TR" dirty="0"/>
              <a:t>- "Word2Vec": [0.9, 0.3, -0.5, ...]</a:t>
            </a:r>
          </a:p>
          <a:p>
            <a:r>
              <a:rPr lang="tr-TR" dirty="0"/>
              <a:t>- "modelini": [-0.7, 0.2, 0.9, ...]</a:t>
            </a:r>
          </a:p>
          <a:p>
            <a:r>
              <a:rPr lang="tr-TR" dirty="0"/>
              <a:t>- "kullanarak": [0.4, -0.8, 0.2, ...]</a:t>
            </a:r>
          </a:p>
          <a:p>
            <a:r>
              <a:rPr lang="tr-TR" dirty="0"/>
              <a:t>- "kelime": [0.6, 0.1, -0.3, ...]</a:t>
            </a:r>
          </a:p>
          <a:p>
            <a:r>
              <a:rPr lang="tr-TR" dirty="0"/>
              <a:t>- "gömme": [-0.1, -0.7, 0.6, ...]</a:t>
            </a:r>
          </a:p>
          <a:p>
            <a:r>
              <a:rPr lang="tr-TR" dirty="0"/>
              <a:t>- "vektörlerini": [0.5, -0.2, -0.4, ...]</a:t>
            </a:r>
          </a:p>
          <a:p>
            <a:r>
              <a:rPr lang="tr-TR" dirty="0"/>
              <a:t>- "öğreniyoruz": [-0.3, 0.4, -0.7, ...]</a:t>
            </a:r>
          </a:p>
        </p:txBody>
      </p:sp>
    </p:spTree>
    <p:extLst>
      <p:ext uri="{BB962C8B-B14F-4D97-AF65-F5344CB8AC3E}">
        <p14:creationId xmlns:p14="http://schemas.microsoft.com/office/powerpoint/2010/main" val="320293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6C1C554C-9912-4445-ACDD-3B141F084CF6}"/>
              </a:ext>
            </a:extLst>
          </p:cNvPr>
          <p:cNvPicPr>
            <a:picLocks noChangeAspect="1"/>
          </p:cNvPicPr>
          <p:nvPr/>
        </p:nvPicPr>
        <p:blipFill>
          <a:blip r:embed="rId2"/>
          <a:stretch>
            <a:fillRect/>
          </a:stretch>
        </p:blipFill>
        <p:spPr>
          <a:xfrm>
            <a:off x="364613" y="-93133"/>
            <a:ext cx="6890774" cy="6858000"/>
          </a:xfrm>
          <a:prstGeom prst="rect">
            <a:avLst/>
          </a:prstGeom>
        </p:spPr>
      </p:pic>
    </p:spTree>
    <p:extLst>
      <p:ext uri="{BB962C8B-B14F-4D97-AF65-F5344CB8AC3E}">
        <p14:creationId xmlns:p14="http://schemas.microsoft.com/office/powerpoint/2010/main" val="351901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9713711-2C25-4AC2-A2E4-DCD436FF3540}"/>
              </a:ext>
            </a:extLst>
          </p:cNvPr>
          <p:cNvPicPr>
            <a:picLocks noChangeAspect="1"/>
          </p:cNvPicPr>
          <p:nvPr/>
        </p:nvPicPr>
        <p:blipFill>
          <a:blip r:embed="rId2"/>
          <a:stretch>
            <a:fillRect/>
          </a:stretch>
        </p:blipFill>
        <p:spPr>
          <a:xfrm>
            <a:off x="1582731" y="0"/>
            <a:ext cx="9026538" cy="6858000"/>
          </a:xfrm>
          <a:prstGeom prst="rect">
            <a:avLst/>
          </a:prstGeom>
        </p:spPr>
      </p:pic>
    </p:spTree>
    <p:extLst>
      <p:ext uri="{BB962C8B-B14F-4D97-AF65-F5344CB8AC3E}">
        <p14:creationId xmlns:p14="http://schemas.microsoft.com/office/powerpoint/2010/main" val="1649655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91322C6-B0C8-4705-B0B2-7A7E99EEAFEE}"/>
              </a:ext>
            </a:extLst>
          </p:cNvPr>
          <p:cNvPicPr>
            <a:picLocks noChangeAspect="1"/>
          </p:cNvPicPr>
          <p:nvPr/>
        </p:nvPicPr>
        <p:blipFill>
          <a:blip r:embed="rId2"/>
          <a:stretch>
            <a:fillRect/>
          </a:stretch>
        </p:blipFill>
        <p:spPr>
          <a:xfrm>
            <a:off x="1221846" y="763587"/>
            <a:ext cx="8867775" cy="5076825"/>
          </a:xfrm>
          <a:prstGeom prst="rect">
            <a:avLst/>
          </a:prstGeom>
        </p:spPr>
      </p:pic>
    </p:spTree>
    <p:extLst>
      <p:ext uri="{BB962C8B-B14F-4D97-AF65-F5344CB8AC3E}">
        <p14:creationId xmlns:p14="http://schemas.microsoft.com/office/powerpoint/2010/main" val="207745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4F7319-A03F-4335-B28F-924B4835C456}"/>
              </a:ext>
            </a:extLst>
          </p:cNvPr>
          <p:cNvSpPr>
            <a:spLocks noGrp="1"/>
          </p:cNvSpPr>
          <p:nvPr>
            <p:ph type="title"/>
          </p:nvPr>
        </p:nvSpPr>
        <p:spPr/>
        <p:txBody>
          <a:bodyPr/>
          <a:lstStyle/>
          <a:p>
            <a:r>
              <a:rPr lang="tr-TR" sz="4400" b="0" i="0" u="none" strike="noStrike" baseline="0" dirty="0" err="1">
                <a:solidFill>
                  <a:srgbClr val="000000"/>
                </a:solidFill>
                <a:latin typeface="Courier New" panose="02070309020205020404" pitchFamily="49" charset="0"/>
              </a:rPr>
              <a:t>readWordEmbedding</a:t>
            </a:r>
            <a:endParaRPr lang="tr-TR" dirty="0"/>
          </a:p>
        </p:txBody>
      </p:sp>
      <p:sp>
        <p:nvSpPr>
          <p:cNvPr id="3" name="İçerik Yer Tutucusu 2">
            <a:extLst>
              <a:ext uri="{FF2B5EF4-FFF2-40B4-BE49-F238E27FC236}">
                <a16:creationId xmlns:a16="http://schemas.microsoft.com/office/drawing/2014/main" id="{C6A46067-B268-4A1D-AD48-58CC7D64682F}"/>
              </a:ext>
            </a:extLst>
          </p:cNvPr>
          <p:cNvSpPr>
            <a:spLocks noGrp="1"/>
          </p:cNvSpPr>
          <p:nvPr>
            <p:ph idx="1"/>
          </p:nvPr>
        </p:nvSpPr>
        <p:spPr>
          <a:xfrm>
            <a:off x="838200" y="1825625"/>
            <a:ext cx="10515600" cy="578908"/>
          </a:xfrm>
        </p:spPr>
        <p:txBody>
          <a:bodyPr/>
          <a:lstStyle/>
          <a:p>
            <a:r>
              <a:rPr lang="tr-TR" sz="1800" b="0" i="0" u="none" strike="noStrike" baseline="0" dirty="0" err="1">
                <a:solidFill>
                  <a:srgbClr val="000000"/>
                </a:solidFill>
                <a:latin typeface="Courier New" panose="02070309020205020404" pitchFamily="49" charset="0"/>
              </a:rPr>
              <a:t>readWordEmbedding</a:t>
            </a:r>
            <a:r>
              <a:rPr lang="tr-TR" sz="1800" b="0" i="0" u="none" strike="noStrike" baseline="0" dirty="0">
                <a:solidFill>
                  <a:srgbClr val="000000"/>
                </a:solidFill>
                <a:latin typeface="Courier New" panose="02070309020205020404" pitchFamily="49" charset="0"/>
              </a:rPr>
              <a:t>: Bir dosyadan kelime kütüphanesini yükler</a:t>
            </a:r>
          </a:p>
          <a:p>
            <a:endParaRPr lang="tr-TR" dirty="0"/>
          </a:p>
        </p:txBody>
      </p:sp>
      <p:sp>
        <p:nvSpPr>
          <p:cNvPr id="5" name="Metin kutusu 4">
            <a:extLst>
              <a:ext uri="{FF2B5EF4-FFF2-40B4-BE49-F238E27FC236}">
                <a16:creationId xmlns:a16="http://schemas.microsoft.com/office/drawing/2014/main" id="{346D6BCE-257F-4E78-A9FF-C65C718B1175}"/>
              </a:ext>
            </a:extLst>
          </p:cNvPr>
          <p:cNvSpPr txBox="1"/>
          <p:nvPr/>
        </p:nvSpPr>
        <p:spPr>
          <a:xfrm>
            <a:off x="1774890" y="2810883"/>
            <a:ext cx="6096000" cy="2308324"/>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exampleWordEmbedding.vec</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readWordEmbedding</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king</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king</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man</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man</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woman</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woman</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word = vec2word(</a:t>
            </a:r>
            <a:r>
              <a:rPr lang="en-US" sz="1800" b="0" i="0" u="none" strike="noStrike" baseline="0" dirty="0" err="1">
                <a:solidFill>
                  <a:srgbClr val="000000"/>
                </a:solidFill>
                <a:latin typeface="Courier New" panose="02070309020205020404" pitchFamily="49" charset="0"/>
              </a:rPr>
              <a:t>emb,king</a:t>
            </a:r>
            <a:r>
              <a:rPr lang="en-US" sz="1800" b="0" i="0" u="none" strike="noStrike" baseline="0" dirty="0">
                <a:solidFill>
                  <a:srgbClr val="000000"/>
                </a:solidFill>
                <a:latin typeface="Courier New" panose="02070309020205020404" pitchFamily="49" charset="0"/>
              </a:rPr>
              <a:t> - man + woman)</a:t>
            </a:r>
          </a:p>
          <a:p>
            <a:endParaRPr lang="tr-TR" b="0" i="0" u="none" strike="noStrike" baseline="0" dirty="0"/>
          </a:p>
        </p:txBody>
      </p:sp>
      <p:sp>
        <p:nvSpPr>
          <p:cNvPr id="6" name="İçerik Yer Tutucusu 2">
            <a:extLst>
              <a:ext uri="{FF2B5EF4-FFF2-40B4-BE49-F238E27FC236}">
                <a16:creationId xmlns:a16="http://schemas.microsoft.com/office/drawing/2014/main" id="{8B0F1769-D79D-456D-BA3E-76F08266A34B}"/>
              </a:ext>
            </a:extLst>
          </p:cNvPr>
          <p:cNvSpPr txBox="1">
            <a:spLocks/>
          </p:cNvSpPr>
          <p:nvPr/>
        </p:nvSpPr>
        <p:spPr>
          <a:xfrm>
            <a:off x="948267" y="5525558"/>
            <a:ext cx="10515600" cy="5789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800" b="0" i="0" u="none" strike="noStrike" baseline="0" dirty="0" err="1">
                <a:solidFill>
                  <a:srgbClr val="AA04F9"/>
                </a:solidFill>
                <a:latin typeface="Courier New" panose="02070309020205020404" pitchFamily="49" charset="0"/>
              </a:rPr>
              <a:t>exampleWordEmbedding.vec</a:t>
            </a:r>
            <a:r>
              <a:rPr lang="tr-TR" sz="1800" b="0" i="0" u="none" strike="noStrike" baseline="0" dirty="0">
                <a:solidFill>
                  <a:srgbClr val="AA04F9"/>
                </a:solidFill>
                <a:latin typeface="Courier New" panose="02070309020205020404" pitchFamily="49" charset="0"/>
              </a:rPr>
              <a:t> </a:t>
            </a:r>
            <a:r>
              <a:rPr lang="tr-TR" sz="1800" dirty="0">
                <a:solidFill>
                  <a:srgbClr val="000000"/>
                </a:solidFill>
                <a:latin typeface="Courier New" panose="02070309020205020404" pitchFamily="49" charset="0"/>
              </a:rPr>
              <a:t>: </a:t>
            </a:r>
            <a:r>
              <a:rPr lang="tr-TR" sz="1800" dirty="0" err="1">
                <a:solidFill>
                  <a:srgbClr val="000000"/>
                </a:solidFill>
                <a:latin typeface="Courier New" panose="02070309020205020404" pitchFamily="49" charset="0"/>
              </a:rPr>
              <a:t>wikipedian</a:t>
            </a:r>
            <a:r>
              <a:rPr lang="tr-TR" sz="1800" dirty="0">
                <a:solidFill>
                  <a:srgbClr val="000000"/>
                </a:solidFill>
                <a:latin typeface="Courier New" panose="02070309020205020404" pitchFamily="49" charset="0"/>
              </a:rPr>
              <a:t> derlenmiş bir kelime kütüphanesi. Benzer şekilde Türkçe kelimeler için de gerçekleştirilebilir</a:t>
            </a:r>
          </a:p>
          <a:p>
            <a:endParaRPr lang="tr-TR" dirty="0"/>
          </a:p>
        </p:txBody>
      </p:sp>
    </p:spTree>
    <p:extLst>
      <p:ext uri="{BB962C8B-B14F-4D97-AF65-F5344CB8AC3E}">
        <p14:creationId xmlns:p14="http://schemas.microsoft.com/office/powerpoint/2010/main" val="1403642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EBDC3F-A2BA-442F-81BD-C4C625C53E84}"/>
              </a:ext>
            </a:extLst>
          </p:cNvPr>
          <p:cNvSpPr>
            <a:spLocks noGrp="1"/>
          </p:cNvSpPr>
          <p:nvPr>
            <p:ph type="title"/>
          </p:nvPr>
        </p:nvSpPr>
        <p:spPr/>
        <p:txBody>
          <a:bodyPr/>
          <a:lstStyle/>
          <a:p>
            <a:r>
              <a:rPr lang="tr-TR" b="1" dirty="0" err="1">
                <a:effectLst/>
                <a:latin typeface="Arial" panose="020B0604020202020204" pitchFamily="34" charset="0"/>
              </a:rPr>
              <a:t>trainWordEmbedding</a:t>
            </a:r>
            <a:endParaRPr lang="tr-TR" dirty="0"/>
          </a:p>
        </p:txBody>
      </p:sp>
      <p:sp>
        <p:nvSpPr>
          <p:cNvPr id="3" name="İçerik Yer Tutucusu 2">
            <a:extLst>
              <a:ext uri="{FF2B5EF4-FFF2-40B4-BE49-F238E27FC236}">
                <a16:creationId xmlns:a16="http://schemas.microsoft.com/office/drawing/2014/main" id="{600C479B-28B2-46CF-9DAF-9CDA0F767519}"/>
              </a:ext>
            </a:extLst>
          </p:cNvPr>
          <p:cNvSpPr>
            <a:spLocks noGrp="1"/>
          </p:cNvSpPr>
          <p:nvPr>
            <p:ph idx="1"/>
          </p:nvPr>
        </p:nvSpPr>
        <p:spPr>
          <a:xfrm>
            <a:off x="838200" y="1825625"/>
            <a:ext cx="10515600" cy="646642"/>
          </a:xfrm>
        </p:spPr>
        <p:txBody>
          <a:bodyPr>
            <a:normAutofit/>
          </a:bodyPr>
          <a:lstStyle/>
          <a:p>
            <a:r>
              <a:rPr lang="tr-TR" sz="1800" b="1" dirty="0" err="1">
                <a:effectLst/>
                <a:latin typeface="Arial" panose="020B0604020202020204" pitchFamily="34" charset="0"/>
              </a:rPr>
              <a:t>trainWordEmbedding</a:t>
            </a:r>
            <a:r>
              <a:rPr lang="tr-TR" sz="1800" b="1" dirty="0">
                <a:effectLst/>
                <a:latin typeface="Arial" panose="020B0604020202020204" pitchFamily="34" charset="0"/>
              </a:rPr>
              <a:t> : Bir </a:t>
            </a:r>
            <a:r>
              <a:rPr lang="tr-TR" sz="1800" b="1" dirty="0" err="1">
                <a:effectLst/>
                <a:latin typeface="Arial" panose="020B0604020202020204" pitchFamily="34" charset="0"/>
              </a:rPr>
              <a:t>txt</a:t>
            </a:r>
            <a:r>
              <a:rPr lang="tr-TR" sz="1800" b="1" dirty="0">
                <a:effectLst/>
                <a:latin typeface="Arial" panose="020B0604020202020204" pitchFamily="34" charset="0"/>
              </a:rPr>
              <a:t> dosyadan metinleri okuyarak kelime kütüphanesini oluşturur.</a:t>
            </a:r>
            <a:endParaRPr lang="tr-TR" sz="1800" dirty="0"/>
          </a:p>
        </p:txBody>
      </p:sp>
      <p:pic>
        <p:nvPicPr>
          <p:cNvPr id="5" name="Resim 4">
            <a:extLst>
              <a:ext uri="{FF2B5EF4-FFF2-40B4-BE49-F238E27FC236}">
                <a16:creationId xmlns:a16="http://schemas.microsoft.com/office/drawing/2014/main" id="{530B6CFE-62DC-4F81-987D-C7DB7D6FB5E1}"/>
              </a:ext>
            </a:extLst>
          </p:cNvPr>
          <p:cNvPicPr>
            <a:picLocks noChangeAspect="1"/>
          </p:cNvPicPr>
          <p:nvPr/>
        </p:nvPicPr>
        <p:blipFill>
          <a:blip r:embed="rId2"/>
          <a:stretch>
            <a:fillRect/>
          </a:stretch>
        </p:blipFill>
        <p:spPr>
          <a:xfrm>
            <a:off x="6190192" y="2148946"/>
            <a:ext cx="5924550" cy="4581525"/>
          </a:xfrm>
          <a:prstGeom prst="rect">
            <a:avLst/>
          </a:prstGeom>
        </p:spPr>
      </p:pic>
      <p:sp>
        <p:nvSpPr>
          <p:cNvPr id="7" name="Metin kutusu 6">
            <a:extLst>
              <a:ext uri="{FF2B5EF4-FFF2-40B4-BE49-F238E27FC236}">
                <a16:creationId xmlns:a16="http://schemas.microsoft.com/office/drawing/2014/main" id="{BD5D4BF7-26CF-45A4-AB43-7D4D74AEFB31}"/>
              </a:ext>
            </a:extLst>
          </p:cNvPr>
          <p:cNvSpPr txBox="1"/>
          <p:nvPr/>
        </p:nvSpPr>
        <p:spPr>
          <a:xfrm>
            <a:off x="643467" y="2631408"/>
            <a:ext cx="6096000" cy="1754326"/>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"exampleSonnetsDocuments.txt"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trainWordEmbedding</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words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emb.Vocabulary</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V = word2vec(</a:t>
            </a:r>
            <a:r>
              <a:rPr lang="tr-TR" sz="1800" b="0" i="0" u="none" strike="noStrike" baseline="0" dirty="0" err="1">
                <a:solidFill>
                  <a:srgbClr val="000000"/>
                </a:solidFill>
                <a:latin typeface="Courier New" panose="02070309020205020404" pitchFamily="49" charset="0"/>
              </a:rPr>
              <a:t>emb,words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XY = </a:t>
            </a:r>
            <a:r>
              <a:rPr lang="tr-TR" sz="1800" b="0" i="0" u="none" strike="noStrike" baseline="0" dirty="0" err="1">
                <a:solidFill>
                  <a:srgbClr val="000000"/>
                </a:solidFill>
                <a:latin typeface="Courier New" panose="02070309020205020404" pitchFamily="49" charset="0"/>
              </a:rPr>
              <a:t>tsne</a:t>
            </a:r>
            <a:r>
              <a:rPr lang="tr-TR" sz="1800" b="0" i="0" u="none" strike="noStrike" baseline="0" dirty="0">
                <a:solidFill>
                  <a:srgbClr val="000000"/>
                </a:solidFill>
                <a:latin typeface="Courier New" panose="02070309020205020404" pitchFamily="49" charset="0"/>
              </a:rPr>
              <a:t>(V);</a:t>
            </a:r>
          </a:p>
          <a:p>
            <a:r>
              <a:rPr lang="tr-TR" sz="1800" b="0" i="0" u="none" strike="noStrike" baseline="0" dirty="0" err="1">
                <a:solidFill>
                  <a:srgbClr val="000000"/>
                </a:solidFill>
                <a:latin typeface="Courier New" panose="02070309020205020404" pitchFamily="49" charset="0"/>
              </a:rPr>
              <a:t>textscatter</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XY,words</a:t>
            </a:r>
            <a:r>
              <a:rPr lang="tr-TR" sz="180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418414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15402FF-E226-4C2A-8001-A07D261B94DB}"/>
              </a:ext>
            </a:extLst>
          </p:cNvPr>
          <p:cNvSpPr>
            <a:spLocks noGrp="1"/>
          </p:cNvSpPr>
          <p:nvPr>
            <p:ph idx="1"/>
          </p:nvPr>
        </p:nvSpPr>
        <p:spPr/>
        <p:txBody>
          <a:bodyPr/>
          <a:lstStyle/>
          <a:p>
            <a:r>
              <a:rPr lang="tr-TR" b="0" i="0" dirty="0">
                <a:solidFill>
                  <a:srgbClr val="333333"/>
                </a:solidFill>
                <a:effectLst/>
                <a:latin typeface="Helvetica Neue"/>
              </a:rPr>
              <a:t>Birçoğunuz </a:t>
            </a:r>
            <a:r>
              <a:rPr lang="tr-TR" b="1" i="0" dirty="0">
                <a:solidFill>
                  <a:srgbClr val="333333"/>
                </a:solidFill>
                <a:effectLst/>
                <a:latin typeface="Helvetica Neue"/>
              </a:rPr>
              <a:t>PCA</a:t>
            </a:r>
            <a:r>
              <a:rPr lang="tr-TR" b="0" i="0" dirty="0">
                <a:solidFill>
                  <a:srgbClr val="333333"/>
                </a:solidFill>
                <a:effectLst/>
                <a:latin typeface="Helvetica Neue"/>
              </a:rPr>
              <a:t> gibi boyut azaltma algoritmalarını zaten duymuşsunuzdur . Bu algoritmalardan biri </a:t>
            </a:r>
            <a:r>
              <a:rPr lang="tr-TR" b="1" i="0" dirty="0">
                <a:solidFill>
                  <a:srgbClr val="333333"/>
                </a:solidFill>
                <a:effectLst/>
                <a:latin typeface="Helvetica Neue"/>
              </a:rPr>
              <a:t>t-SNE</a:t>
            </a:r>
            <a:r>
              <a:rPr lang="tr-TR" b="0" i="0" dirty="0">
                <a:solidFill>
                  <a:srgbClr val="333333"/>
                </a:solidFill>
                <a:effectLst/>
                <a:latin typeface="Helvetica Neue"/>
              </a:rPr>
              <a:t> (t-dağıtılmış </a:t>
            </a:r>
            <a:r>
              <a:rPr lang="tr-TR" b="0" i="0" dirty="0" err="1">
                <a:solidFill>
                  <a:srgbClr val="333333"/>
                </a:solidFill>
                <a:effectLst/>
                <a:latin typeface="Helvetica Neue"/>
              </a:rPr>
              <a:t>Stokastik</a:t>
            </a:r>
            <a:r>
              <a:rPr lang="tr-TR" b="0" i="0" dirty="0">
                <a:solidFill>
                  <a:srgbClr val="333333"/>
                </a:solidFill>
                <a:effectLst/>
                <a:latin typeface="Helvetica Neue"/>
              </a:rPr>
              <a:t> Komşu Gömme) olarak adlandırılır. </a:t>
            </a:r>
            <a:r>
              <a:rPr lang="tr-TR" b="0" i="0" dirty="0" err="1">
                <a:solidFill>
                  <a:srgbClr val="333333"/>
                </a:solidFill>
                <a:effectLst/>
                <a:latin typeface="Helvetica Neue"/>
              </a:rPr>
              <a:t>Laurens</a:t>
            </a:r>
            <a:r>
              <a:rPr lang="tr-TR" b="0" i="0" dirty="0">
                <a:solidFill>
                  <a:srgbClr val="333333"/>
                </a:solidFill>
                <a:effectLst/>
                <a:latin typeface="Helvetica Neue"/>
              </a:rPr>
              <a:t> </a:t>
            </a:r>
            <a:r>
              <a:rPr lang="tr-TR" b="0" i="0" dirty="0" err="1">
                <a:solidFill>
                  <a:srgbClr val="333333"/>
                </a:solidFill>
                <a:effectLst/>
                <a:latin typeface="Helvetica Neue"/>
              </a:rPr>
              <a:t>van</a:t>
            </a:r>
            <a:r>
              <a:rPr lang="tr-TR" b="0" i="0" dirty="0">
                <a:solidFill>
                  <a:srgbClr val="333333"/>
                </a:solidFill>
                <a:effectLst/>
                <a:latin typeface="Helvetica Neue"/>
              </a:rPr>
              <a:t> der </a:t>
            </a:r>
            <a:r>
              <a:rPr lang="tr-TR" b="0" i="0" dirty="0" err="1">
                <a:solidFill>
                  <a:srgbClr val="333333"/>
                </a:solidFill>
                <a:effectLst/>
                <a:latin typeface="Helvetica Neue"/>
              </a:rPr>
              <a:t>Maaten</a:t>
            </a:r>
            <a:r>
              <a:rPr lang="tr-TR" b="0" i="0" dirty="0">
                <a:solidFill>
                  <a:srgbClr val="333333"/>
                </a:solidFill>
                <a:effectLst/>
                <a:latin typeface="Helvetica Neue"/>
              </a:rPr>
              <a:t> ve Geoffrey </a:t>
            </a:r>
            <a:r>
              <a:rPr lang="tr-TR" b="0" i="0" dirty="0" err="1">
                <a:solidFill>
                  <a:srgbClr val="333333"/>
                </a:solidFill>
                <a:effectLst/>
                <a:latin typeface="Helvetica Neue"/>
              </a:rPr>
              <a:t>Hinton</a:t>
            </a:r>
            <a:r>
              <a:rPr lang="tr-TR" b="0" i="0" dirty="0">
                <a:solidFill>
                  <a:srgbClr val="333333"/>
                </a:solidFill>
                <a:effectLst/>
                <a:latin typeface="Helvetica Neue"/>
              </a:rPr>
              <a:t> tarafından 2008'de geliştirildi. t-SNE, </a:t>
            </a:r>
            <a:r>
              <a:rPr lang="tr-TR" b="1" i="0" dirty="0">
                <a:solidFill>
                  <a:srgbClr val="333333"/>
                </a:solidFill>
                <a:effectLst/>
                <a:latin typeface="Helvetica Neue"/>
              </a:rPr>
              <a:t>doğrusal olmayan boyutluluk indirgeme</a:t>
            </a:r>
            <a:r>
              <a:rPr lang="tr-TR" b="0" i="0" dirty="0">
                <a:solidFill>
                  <a:srgbClr val="333333"/>
                </a:solidFill>
                <a:effectLst/>
                <a:latin typeface="Helvetica Neue"/>
              </a:rPr>
              <a:t> adı verilen bir yöntem.</a:t>
            </a:r>
          </a:p>
          <a:p>
            <a:r>
              <a:rPr lang="tr-TR" dirty="0">
                <a:solidFill>
                  <a:srgbClr val="333333"/>
                </a:solidFill>
                <a:latin typeface="Helvetica Neue"/>
              </a:rPr>
              <a:t>Çok girişli/değişkenlere ait boyut </a:t>
            </a:r>
            <a:r>
              <a:rPr lang="tr-TR">
                <a:solidFill>
                  <a:srgbClr val="333333"/>
                </a:solidFill>
                <a:latin typeface="Helvetica Neue"/>
              </a:rPr>
              <a:t>indirgeme metodudur.</a:t>
            </a:r>
            <a:endParaRPr lang="tr-TR" dirty="0"/>
          </a:p>
        </p:txBody>
      </p:sp>
      <p:sp>
        <p:nvSpPr>
          <p:cNvPr id="4" name="Başlık 3">
            <a:extLst>
              <a:ext uri="{FF2B5EF4-FFF2-40B4-BE49-F238E27FC236}">
                <a16:creationId xmlns:a16="http://schemas.microsoft.com/office/drawing/2014/main" id="{18C93551-28E4-4622-9737-CC303006A5AB}"/>
              </a:ext>
            </a:extLst>
          </p:cNvPr>
          <p:cNvSpPr txBox="1">
            <a:spLocks noGrp="1"/>
          </p:cNvSpPr>
          <p:nvPr>
            <p:ph type="title"/>
          </p:nvPr>
        </p:nvSpPr>
        <p:spPr>
          <a:xfrm>
            <a:off x="838200" y="365125"/>
            <a:ext cx="10515600" cy="1325563"/>
          </a:xfrm>
          <a:prstGeom prst="rect">
            <a:avLst/>
          </a:prstGeom>
          <a:noFill/>
        </p:spPr>
        <p:txBody>
          <a:bodyPr wrap="square" rtlCol="0">
            <a:spAutoFit/>
          </a:bodyPr>
          <a:lstStyle/>
          <a:p>
            <a:r>
              <a:rPr lang="tr-TR" b="1" dirty="0" err="1">
                <a:solidFill>
                  <a:srgbClr val="666666"/>
                </a:solidFill>
                <a:latin typeface="Open Sans" panose="020B0606030504020204" pitchFamily="34" charset="0"/>
              </a:rPr>
              <a:t>t</a:t>
            </a:r>
            <a:r>
              <a:rPr lang="tr-TR" b="1" i="0" dirty="0" err="1">
                <a:solidFill>
                  <a:srgbClr val="666666"/>
                </a:solidFill>
                <a:effectLst/>
                <a:latin typeface="Open Sans" panose="020B0606030504020204" pitchFamily="34" charset="0"/>
              </a:rPr>
              <a:t>sne</a:t>
            </a:r>
            <a:r>
              <a:rPr lang="tr-TR" b="1" i="0" dirty="0">
                <a:solidFill>
                  <a:srgbClr val="666666"/>
                </a:solidFill>
                <a:effectLst/>
                <a:latin typeface="Open Sans" panose="020B0606030504020204" pitchFamily="34" charset="0"/>
              </a:rPr>
              <a:t>: t-Distributed </a:t>
            </a:r>
            <a:r>
              <a:rPr lang="tr-TR" b="1" i="0" dirty="0" err="1">
                <a:solidFill>
                  <a:srgbClr val="666666"/>
                </a:solidFill>
                <a:effectLst/>
                <a:latin typeface="Open Sans" panose="020B0606030504020204" pitchFamily="34" charset="0"/>
              </a:rPr>
              <a:t>Stochastic</a:t>
            </a:r>
            <a:r>
              <a:rPr lang="tr-TR" b="1" i="0" dirty="0">
                <a:solidFill>
                  <a:srgbClr val="666666"/>
                </a:solidFill>
                <a:effectLst/>
                <a:latin typeface="Open Sans" panose="020B0606030504020204" pitchFamily="34" charset="0"/>
              </a:rPr>
              <a:t> </a:t>
            </a:r>
            <a:r>
              <a:rPr lang="tr-TR" b="1" i="0" dirty="0" err="1">
                <a:solidFill>
                  <a:srgbClr val="666666"/>
                </a:solidFill>
                <a:effectLst/>
                <a:latin typeface="Open Sans" panose="020B0606030504020204" pitchFamily="34" charset="0"/>
              </a:rPr>
              <a:t>Neighbor</a:t>
            </a:r>
            <a:r>
              <a:rPr lang="tr-TR" b="1" i="0" dirty="0">
                <a:solidFill>
                  <a:srgbClr val="666666"/>
                </a:solidFill>
                <a:effectLst/>
                <a:latin typeface="Open Sans" panose="020B0606030504020204" pitchFamily="34" charset="0"/>
              </a:rPr>
              <a:t> </a:t>
            </a:r>
            <a:r>
              <a:rPr lang="tr-TR" b="1" i="0" dirty="0" err="1">
                <a:solidFill>
                  <a:srgbClr val="666666"/>
                </a:solidFill>
                <a:effectLst/>
                <a:latin typeface="Open Sans" panose="020B0606030504020204" pitchFamily="34" charset="0"/>
              </a:rPr>
              <a:t>Embedding</a:t>
            </a:r>
            <a:r>
              <a:rPr lang="tr-TR" b="1" i="0" dirty="0">
                <a:solidFill>
                  <a:srgbClr val="666666"/>
                </a:solidFill>
                <a:effectLst/>
                <a:latin typeface="Open Sans" panose="020B0606030504020204" pitchFamily="34" charset="0"/>
              </a:rPr>
              <a:t> : </a:t>
            </a:r>
            <a:endParaRPr lang="tr-TR" dirty="0"/>
          </a:p>
        </p:txBody>
      </p:sp>
    </p:spTree>
    <p:extLst>
      <p:ext uri="{BB962C8B-B14F-4D97-AF65-F5344CB8AC3E}">
        <p14:creationId xmlns:p14="http://schemas.microsoft.com/office/powerpoint/2010/main" val="73118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87BD2F-DB4C-4697-B48C-70D226F6F7C4}"/>
              </a:ext>
            </a:extLst>
          </p:cNvPr>
          <p:cNvSpPr>
            <a:spLocks noGrp="1"/>
          </p:cNvSpPr>
          <p:nvPr>
            <p:ph type="title"/>
          </p:nvPr>
        </p:nvSpPr>
        <p:spPr/>
        <p:txBody>
          <a:bodyPr>
            <a:normAutofit/>
          </a:bodyPr>
          <a:lstStyle/>
          <a:p>
            <a:r>
              <a:rPr lang="tr-TR" b="0" i="0" dirty="0">
                <a:solidFill>
                  <a:srgbClr val="333333"/>
                </a:solidFill>
                <a:effectLst/>
                <a:latin typeface="Source Sans Pro" panose="020B0503030403020204" pitchFamily="34" charset="0"/>
              </a:rPr>
              <a:t>T-SNE nasıl çalışır?</a:t>
            </a:r>
            <a:br>
              <a:rPr lang="tr-TR" b="0" i="0" dirty="0">
                <a:solidFill>
                  <a:srgbClr val="333333"/>
                </a:solidFill>
                <a:effectLst/>
                <a:latin typeface="Source Sans Pro" panose="020B0503030403020204" pitchFamily="34" charset="0"/>
              </a:rPr>
            </a:br>
            <a:r>
              <a:rPr lang="tr-TR" b="0" i="0" dirty="0">
                <a:solidFill>
                  <a:srgbClr val="333333"/>
                </a:solidFill>
                <a:effectLst/>
                <a:latin typeface="Source Sans Pro" panose="020B0503030403020204" pitchFamily="34" charset="0"/>
              </a:rPr>
              <a:t>Olasılık dağılımı</a:t>
            </a:r>
            <a:endParaRPr lang="tr-TR" dirty="0"/>
          </a:p>
        </p:txBody>
      </p:sp>
      <p:sp>
        <p:nvSpPr>
          <p:cNvPr id="3" name="İçerik Yer Tutucusu 2">
            <a:extLst>
              <a:ext uri="{FF2B5EF4-FFF2-40B4-BE49-F238E27FC236}">
                <a16:creationId xmlns:a16="http://schemas.microsoft.com/office/drawing/2014/main" id="{1854E3BF-1E81-4D45-A914-3D2951CD1B56}"/>
              </a:ext>
            </a:extLst>
          </p:cNvPr>
          <p:cNvSpPr>
            <a:spLocks noGrp="1"/>
          </p:cNvSpPr>
          <p:nvPr>
            <p:ph idx="1"/>
          </p:nvPr>
        </p:nvSpPr>
        <p:spPr>
          <a:xfrm>
            <a:off x="838200" y="1825626"/>
            <a:ext cx="10515600" cy="638174"/>
          </a:xfrm>
        </p:spPr>
        <p:txBody>
          <a:bodyPr>
            <a:normAutofit fontScale="40000" lnSpcReduction="20000"/>
          </a:bodyPr>
          <a:lstStyle/>
          <a:p>
            <a:pPr algn="l"/>
            <a:r>
              <a:rPr lang="tr-TR" b="0" i="0" dirty="0">
                <a:solidFill>
                  <a:srgbClr val="333333"/>
                </a:solidFill>
                <a:effectLst/>
                <a:latin typeface="Helvetica Neue"/>
              </a:rPr>
              <a:t>T-</a:t>
            </a:r>
            <a:r>
              <a:rPr lang="tr-TR" b="0" i="0" dirty="0" err="1">
                <a:solidFill>
                  <a:srgbClr val="333333"/>
                </a:solidFill>
                <a:effectLst/>
                <a:latin typeface="Helvetica Neue"/>
              </a:rPr>
              <a:t>SNE'nin</a:t>
            </a:r>
            <a:r>
              <a:rPr lang="tr-TR" b="0" i="0" dirty="0">
                <a:solidFill>
                  <a:srgbClr val="333333"/>
                </a:solidFill>
                <a:effectLst/>
                <a:latin typeface="Helvetica Neue"/>
              </a:rPr>
              <a:t> </a:t>
            </a:r>
            <a:r>
              <a:rPr lang="tr-TR" b="1" i="0" dirty="0">
                <a:solidFill>
                  <a:srgbClr val="333333"/>
                </a:solidFill>
                <a:effectLst/>
                <a:latin typeface="Helvetica Neue"/>
              </a:rPr>
              <a:t>SNE</a:t>
            </a:r>
            <a:r>
              <a:rPr lang="tr-TR" b="0" i="0" dirty="0">
                <a:solidFill>
                  <a:srgbClr val="333333"/>
                </a:solidFill>
                <a:effectLst/>
                <a:latin typeface="Helvetica Neue"/>
              </a:rPr>
              <a:t> kısmıyla başlayalım . İşleri görsel olarak açıklamada çok daha iyiyim, bu yüzden bu bizim veri setimiz olacak:</a:t>
            </a:r>
          </a:p>
          <a:p>
            <a:br>
              <a:rPr lang="tr-TR" dirty="0"/>
            </a:br>
            <a:endParaRPr lang="tr-TR" dirty="0"/>
          </a:p>
        </p:txBody>
      </p:sp>
      <p:pic>
        <p:nvPicPr>
          <p:cNvPr id="1026" name="Picture 2">
            <a:extLst>
              <a:ext uri="{FF2B5EF4-FFF2-40B4-BE49-F238E27FC236}">
                <a16:creationId xmlns:a16="http://schemas.microsoft.com/office/drawing/2014/main" id="{35469997-5AFF-4435-A211-1CD1A14CE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264" y="2229380"/>
            <a:ext cx="4902201" cy="4902201"/>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C5FDF1E7-7F36-4650-9481-6663CE29C87E}"/>
              </a:ext>
            </a:extLst>
          </p:cNvPr>
          <p:cNvSpPr txBox="1"/>
          <p:nvPr/>
        </p:nvSpPr>
        <p:spPr>
          <a:xfrm>
            <a:off x="5181600" y="3192271"/>
            <a:ext cx="6096000" cy="1754326"/>
          </a:xfrm>
          <a:prstGeom prst="rect">
            <a:avLst/>
          </a:prstGeom>
          <a:noFill/>
        </p:spPr>
        <p:txBody>
          <a:bodyPr wrap="square">
            <a:spAutoFit/>
          </a:bodyPr>
          <a:lstStyle/>
          <a:p>
            <a:r>
              <a:rPr lang="tr-TR" b="0" i="0" dirty="0">
                <a:solidFill>
                  <a:srgbClr val="333333"/>
                </a:solidFill>
                <a:effectLst/>
                <a:latin typeface="Helvetica Neue"/>
              </a:rPr>
              <a:t>3 farklı sınıfı vardır ve bunları birbirinden kolayca ayırt edebilirsiniz. Algoritmanın ilk kısmı, komşular arasındaki benzerlikleri temsil eden bir </a:t>
            </a:r>
            <a:r>
              <a:rPr lang="tr-TR" b="1" i="0" dirty="0">
                <a:solidFill>
                  <a:srgbClr val="333333"/>
                </a:solidFill>
                <a:effectLst/>
                <a:latin typeface="Helvetica Neue"/>
              </a:rPr>
              <a:t>olasılık dağılımı</a:t>
            </a:r>
            <a:r>
              <a:rPr lang="tr-TR" b="0" i="0" dirty="0">
                <a:solidFill>
                  <a:srgbClr val="333333"/>
                </a:solidFill>
                <a:effectLst/>
                <a:latin typeface="Helvetica Neue"/>
              </a:rPr>
              <a:t> oluşturmaktır . "Benzerlik" nedir? </a:t>
            </a:r>
            <a:r>
              <a:rPr lang="tr-TR" b="0" i="0" u="none" strike="noStrike" dirty="0">
                <a:solidFill>
                  <a:srgbClr val="007064"/>
                </a:solidFill>
                <a:effectLst/>
                <a:latin typeface="Helvetica Neue"/>
              </a:rPr>
              <a:t> </a:t>
            </a:r>
            <a:r>
              <a:rPr lang="tr-TR" b="0" i="0" dirty="0">
                <a:solidFill>
                  <a:srgbClr val="333333"/>
                </a:solidFill>
                <a:effectLst/>
                <a:latin typeface="Helvetica Neue"/>
              </a:rPr>
              <a:t>“ </a:t>
            </a:r>
            <a:r>
              <a:rPr lang="tr-TR" b="1" i="0" dirty="0" err="1">
                <a:solidFill>
                  <a:srgbClr val="333333"/>
                </a:solidFill>
                <a:effectLst/>
                <a:latin typeface="Helvetica Neue"/>
              </a:rPr>
              <a:t>datapoint</a:t>
            </a:r>
            <a:r>
              <a:rPr lang="tr-TR" b="1" i="0" dirty="0">
                <a:solidFill>
                  <a:srgbClr val="333333"/>
                </a:solidFill>
                <a:effectLst/>
                <a:latin typeface="Helvetica Neue"/>
              </a:rPr>
              <a:t> benzerliği</a:t>
            </a:r>
            <a:r>
              <a:rPr lang="tr-TR" b="0" i="0" dirty="0">
                <a:solidFill>
                  <a:srgbClr val="333333"/>
                </a:solidFill>
                <a:effectLst/>
                <a:latin typeface="Helvetica Neue"/>
              </a:rPr>
              <a:t> xⱼ </a:t>
            </a:r>
            <a:r>
              <a:rPr lang="tr-TR" b="1" i="0" dirty="0">
                <a:solidFill>
                  <a:srgbClr val="333333"/>
                </a:solidFill>
                <a:effectLst/>
                <a:latin typeface="Helvetica Neue"/>
              </a:rPr>
              <a:t>veri noktasının için</a:t>
            </a:r>
            <a:r>
              <a:rPr lang="tr-TR" b="0" i="0" dirty="0">
                <a:solidFill>
                  <a:srgbClr val="333333"/>
                </a:solidFill>
                <a:effectLst/>
                <a:latin typeface="Helvetica Neue"/>
              </a:rPr>
              <a:t> xᵢ </a:t>
            </a:r>
            <a:r>
              <a:rPr lang="tr-TR" b="1" i="0" dirty="0">
                <a:solidFill>
                  <a:srgbClr val="333333"/>
                </a:solidFill>
                <a:effectLst/>
                <a:latin typeface="Helvetica Neue"/>
              </a:rPr>
              <a:t>koşullu olasılık olduğu</a:t>
            </a:r>
            <a:r>
              <a:rPr lang="tr-TR" b="0" i="0" dirty="0">
                <a:solidFill>
                  <a:srgbClr val="333333"/>
                </a:solidFill>
                <a:effectLst/>
                <a:latin typeface="Helvetica Neue"/>
              </a:rPr>
              <a:t> p_ {j | i} </a:t>
            </a:r>
            <a:r>
              <a:rPr lang="tr-TR" b="1" i="0" dirty="0">
                <a:solidFill>
                  <a:srgbClr val="333333"/>
                </a:solidFill>
                <a:effectLst/>
                <a:latin typeface="Helvetica Neue"/>
              </a:rPr>
              <a:t>o,</a:t>
            </a:r>
            <a:r>
              <a:rPr lang="tr-TR" b="0" i="0" dirty="0">
                <a:solidFill>
                  <a:srgbClr val="333333"/>
                </a:solidFill>
                <a:effectLst/>
                <a:latin typeface="Helvetica Neue"/>
              </a:rPr>
              <a:t> xᵢ </a:t>
            </a:r>
            <a:r>
              <a:rPr lang="tr-TR" b="1" i="0" dirty="0">
                <a:solidFill>
                  <a:srgbClr val="333333"/>
                </a:solidFill>
                <a:effectLst/>
                <a:latin typeface="Helvetica Neue"/>
              </a:rPr>
              <a:t>alacağını</a:t>
            </a:r>
            <a:r>
              <a:rPr lang="tr-TR" b="0" i="0" dirty="0">
                <a:solidFill>
                  <a:srgbClr val="333333"/>
                </a:solidFill>
                <a:effectLst/>
                <a:latin typeface="Helvetica Neue"/>
              </a:rPr>
              <a:t> xⱼ </a:t>
            </a:r>
            <a:r>
              <a:rPr lang="tr-TR" b="1" i="0" dirty="0">
                <a:solidFill>
                  <a:srgbClr val="333333"/>
                </a:solidFill>
                <a:effectLst/>
                <a:latin typeface="Helvetica Neue"/>
              </a:rPr>
              <a:t>komşusu olarak</a:t>
            </a:r>
            <a:r>
              <a:rPr lang="tr-TR" b="0" i="0" dirty="0">
                <a:solidFill>
                  <a:srgbClr val="333333"/>
                </a:solidFill>
                <a:effectLst/>
                <a:latin typeface="Helvetica Neue"/>
              </a:rPr>
              <a:t> “.</a:t>
            </a:r>
            <a:endParaRPr lang="tr-TR" dirty="0"/>
          </a:p>
        </p:txBody>
      </p:sp>
    </p:spTree>
    <p:extLst>
      <p:ext uri="{BB962C8B-B14F-4D97-AF65-F5344CB8AC3E}">
        <p14:creationId xmlns:p14="http://schemas.microsoft.com/office/powerpoint/2010/main" val="292112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B41F120-E086-4248-A6EB-100916F14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7" y="-1058334"/>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1F4B2201-9585-4E5B-9222-9B6EC09F30FF}"/>
              </a:ext>
            </a:extLst>
          </p:cNvPr>
          <p:cNvSpPr txBox="1"/>
          <p:nvPr/>
        </p:nvSpPr>
        <p:spPr>
          <a:xfrm>
            <a:off x="6066368" y="146735"/>
            <a:ext cx="6125632" cy="646331"/>
          </a:xfrm>
          <a:prstGeom prst="rect">
            <a:avLst/>
          </a:prstGeom>
          <a:noFill/>
        </p:spPr>
        <p:txBody>
          <a:bodyPr wrap="square">
            <a:spAutoFit/>
          </a:bodyPr>
          <a:lstStyle/>
          <a:p>
            <a:r>
              <a:rPr lang="tr-TR" b="0" i="0" dirty="0">
                <a:solidFill>
                  <a:srgbClr val="333333"/>
                </a:solidFill>
                <a:effectLst/>
                <a:latin typeface="Helvetica Neue"/>
              </a:rPr>
              <a:t>Veri kümesindeki noktalardan birini seçtik. Şimdi başka bir nokta seçmeli ve aralarındaki Öklid Mesafesini | xᵢ - xⱼ |</a:t>
            </a:r>
            <a:endParaRPr lang="tr-TR" dirty="0"/>
          </a:p>
        </p:txBody>
      </p:sp>
    </p:spTree>
    <p:extLst>
      <p:ext uri="{BB962C8B-B14F-4D97-AF65-F5344CB8AC3E}">
        <p14:creationId xmlns:p14="http://schemas.microsoft.com/office/powerpoint/2010/main" val="82611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E844AA-AA0C-4204-BE44-61A175F7FE45}"/>
              </a:ext>
            </a:extLst>
          </p:cNvPr>
          <p:cNvSpPr>
            <a:spLocks noGrp="1"/>
          </p:cNvSpPr>
          <p:nvPr>
            <p:ph type="title"/>
          </p:nvPr>
        </p:nvSpPr>
        <p:spPr>
          <a:xfrm>
            <a:off x="838200" y="-75141"/>
            <a:ext cx="10515600" cy="1325563"/>
          </a:xfrm>
        </p:spPr>
        <p:txBody>
          <a:bodyPr/>
          <a:lstStyle/>
          <a:p>
            <a:r>
              <a:rPr lang="tr-TR" b="0" i="0" dirty="0">
                <a:solidFill>
                  <a:srgbClr val="292929"/>
                </a:solidFill>
                <a:effectLst/>
                <a:latin typeface="fell"/>
              </a:rPr>
              <a:t>Word </a:t>
            </a:r>
            <a:r>
              <a:rPr lang="tr-TR" b="0" i="0" dirty="0" err="1">
                <a:solidFill>
                  <a:srgbClr val="292929"/>
                </a:solidFill>
                <a:effectLst/>
                <a:latin typeface="fell"/>
              </a:rPr>
              <a:t>Embeddings</a:t>
            </a:r>
            <a:endParaRPr lang="tr-TR" dirty="0"/>
          </a:p>
        </p:txBody>
      </p:sp>
      <p:pic>
        <p:nvPicPr>
          <p:cNvPr id="5" name="Resim 4">
            <a:extLst>
              <a:ext uri="{FF2B5EF4-FFF2-40B4-BE49-F238E27FC236}">
                <a16:creationId xmlns:a16="http://schemas.microsoft.com/office/drawing/2014/main" id="{E4660320-85DA-4780-80B8-8B2B4AB1BA4D}"/>
              </a:ext>
            </a:extLst>
          </p:cNvPr>
          <p:cNvPicPr>
            <a:picLocks noChangeAspect="1"/>
          </p:cNvPicPr>
          <p:nvPr/>
        </p:nvPicPr>
        <p:blipFill>
          <a:blip r:embed="rId2"/>
          <a:stretch>
            <a:fillRect/>
          </a:stretch>
        </p:blipFill>
        <p:spPr>
          <a:xfrm>
            <a:off x="838200" y="925512"/>
            <a:ext cx="8334375" cy="6429375"/>
          </a:xfrm>
          <a:prstGeom prst="rect">
            <a:avLst/>
          </a:prstGeom>
        </p:spPr>
      </p:pic>
    </p:spTree>
    <p:extLst>
      <p:ext uri="{BB962C8B-B14F-4D97-AF65-F5344CB8AC3E}">
        <p14:creationId xmlns:p14="http://schemas.microsoft.com/office/powerpoint/2010/main" val="1031546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CAFCD82-E921-455F-9901-3D3644856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4466"/>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3CFF3FAD-DB64-4056-A528-1C58D70290A8}"/>
              </a:ext>
            </a:extLst>
          </p:cNvPr>
          <p:cNvSpPr txBox="1"/>
          <p:nvPr/>
        </p:nvSpPr>
        <p:spPr>
          <a:xfrm>
            <a:off x="6096000" y="380136"/>
            <a:ext cx="6096000" cy="1754326"/>
          </a:xfrm>
          <a:prstGeom prst="rect">
            <a:avLst/>
          </a:prstGeom>
          <a:noFill/>
        </p:spPr>
        <p:txBody>
          <a:bodyPr wrap="square">
            <a:spAutoFit/>
          </a:bodyPr>
          <a:lstStyle/>
          <a:p>
            <a:pPr algn="l"/>
            <a:r>
              <a:rPr lang="tr-TR" b="0" i="0" dirty="0">
                <a:solidFill>
                  <a:srgbClr val="333333"/>
                </a:solidFill>
                <a:effectLst/>
                <a:latin typeface="Helvetica Neue"/>
              </a:rPr>
              <a:t>Orijinal makalenin sonraki bölümü </a:t>
            </a:r>
            <a:r>
              <a:rPr lang="tr-TR" b="1" i="0" dirty="0">
                <a:solidFill>
                  <a:srgbClr val="333333"/>
                </a:solidFill>
                <a:effectLst/>
                <a:latin typeface="Helvetica Neue"/>
              </a:rPr>
              <a:t>,</a:t>
            </a:r>
            <a:r>
              <a:rPr lang="tr-TR" b="0" i="0" dirty="0">
                <a:solidFill>
                  <a:srgbClr val="333333"/>
                </a:solidFill>
                <a:effectLst/>
                <a:latin typeface="Helvetica Neue"/>
              </a:rPr>
              <a:t> xᵢ </a:t>
            </a:r>
            <a:r>
              <a:rPr lang="tr-TR" b="1" i="0" dirty="0">
                <a:solidFill>
                  <a:srgbClr val="333333"/>
                </a:solidFill>
                <a:effectLst/>
                <a:latin typeface="Helvetica Neue"/>
              </a:rPr>
              <a:t>merkezli bir Gauss altında olasılık yoğunluğu</a:t>
            </a:r>
            <a:r>
              <a:rPr lang="tr-TR" b="0" i="0" dirty="0">
                <a:solidFill>
                  <a:srgbClr val="333333"/>
                </a:solidFill>
                <a:effectLst/>
                <a:latin typeface="Helvetica Neue"/>
              </a:rPr>
              <a:t> ile </a:t>
            </a:r>
            <a:r>
              <a:rPr lang="tr-TR" b="1" i="0" dirty="0">
                <a:solidFill>
                  <a:srgbClr val="333333"/>
                </a:solidFill>
                <a:effectLst/>
                <a:latin typeface="Helvetica Neue"/>
              </a:rPr>
              <a:t>orantılı olması</a:t>
            </a:r>
            <a:r>
              <a:rPr lang="tr-TR" b="0" i="0" dirty="0">
                <a:solidFill>
                  <a:srgbClr val="333333"/>
                </a:solidFill>
                <a:effectLst/>
                <a:latin typeface="Helvetica Neue"/>
              </a:rPr>
              <a:t> gerektiğini belirtir . Dolayısıyla, ortalamayla Gauss dağılımı oluşturmalı ve mesafemizi X eksenine yerleştirmeliyiz.</a:t>
            </a:r>
          </a:p>
          <a:p>
            <a:br>
              <a:rPr lang="tr-TR" dirty="0"/>
            </a:br>
            <a:endParaRPr lang="tr-TR" dirty="0"/>
          </a:p>
        </p:txBody>
      </p:sp>
    </p:spTree>
    <p:extLst>
      <p:ext uri="{BB962C8B-B14F-4D97-AF65-F5344CB8AC3E}">
        <p14:creationId xmlns:p14="http://schemas.microsoft.com/office/powerpoint/2010/main" val="1083714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73898CF-3456-4B01-9FE5-A48E31C95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135467"/>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a:extLst>
              <a:ext uri="{FF2B5EF4-FFF2-40B4-BE49-F238E27FC236}">
                <a16:creationId xmlns:a16="http://schemas.microsoft.com/office/drawing/2014/main" id="{5CA850E8-538A-4658-A3F4-822B7DE2CAB7}"/>
              </a:ext>
            </a:extLst>
          </p:cNvPr>
          <p:cNvSpPr txBox="1"/>
          <p:nvPr/>
        </p:nvSpPr>
        <p:spPr>
          <a:xfrm>
            <a:off x="6096000" y="1530402"/>
            <a:ext cx="6096000" cy="1477328"/>
          </a:xfrm>
          <a:prstGeom prst="rect">
            <a:avLst/>
          </a:prstGeom>
          <a:noFill/>
        </p:spPr>
        <p:txBody>
          <a:bodyPr wrap="square">
            <a:spAutoFit/>
          </a:bodyPr>
          <a:lstStyle/>
          <a:p>
            <a:r>
              <a:rPr lang="tr-TR" b="0" i="0" dirty="0">
                <a:solidFill>
                  <a:srgbClr val="333333"/>
                </a:solidFill>
                <a:effectLst/>
                <a:latin typeface="Helvetica Neue"/>
              </a:rPr>
              <a:t>Şu anda </a:t>
            </a:r>
            <a:r>
              <a:rPr lang="el-GR" b="0" i="1" dirty="0">
                <a:solidFill>
                  <a:srgbClr val="333333"/>
                </a:solidFill>
                <a:effectLst/>
                <a:latin typeface="Helvetica Neue"/>
              </a:rPr>
              <a:t>σ²</a:t>
            </a:r>
            <a:r>
              <a:rPr lang="el-GR" b="0" i="0" dirty="0">
                <a:solidFill>
                  <a:srgbClr val="333333"/>
                </a:solidFill>
                <a:effectLst/>
                <a:latin typeface="Helvetica Neue"/>
              </a:rPr>
              <a:t> (</a:t>
            </a:r>
            <a:r>
              <a:rPr lang="tr-TR" b="0" i="0" dirty="0" err="1">
                <a:solidFill>
                  <a:srgbClr val="333333"/>
                </a:solidFill>
                <a:effectLst/>
                <a:latin typeface="Helvetica Neue"/>
              </a:rPr>
              <a:t>varyans</a:t>
            </a:r>
            <a:r>
              <a:rPr lang="tr-TR" b="0" i="0" dirty="0">
                <a:solidFill>
                  <a:srgbClr val="333333"/>
                </a:solidFill>
                <a:effectLst/>
                <a:latin typeface="Helvetica Neue"/>
              </a:rPr>
              <a:t>) hakkında merak ediyor olabilirsiniz ve bu iyi bir şey. Ama şimdilik bunu görmezden gelelim ve ne olması gerektiğine zaten karar verdiğimi varsayalım. İlk noktayı hesapladıktan sonra, oradaki her nokta için aynı şeyi yapmalıyız.</a:t>
            </a:r>
            <a:endParaRPr lang="tr-TR" dirty="0"/>
          </a:p>
        </p:txBody>
      </p:sp>
    </p:spTree>
    <p:extLst>
      <p:ext uri="{BB962C8B-B14F-4D97-AF65-F5344CB8AC3E}">
        <p14:creationId xmlns:p14="http://schemas.microsoft.com/office/powerpoint/2010/main" val="3612661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D3D1335-6EF5-417A-A310-BEB9D08A6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2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4701F3-3E69-4ECB-8E4A-FE52B058AA18}"/>
              </a:ext>
            </a:extLst>
          </p:cNvPr>
          <p:cNvSpPr>
            <a:spLocks noGrp="1"/>
          </p:cNvSpPr>
          <p:nvPr>
            <p:ph type="title"/>
          </p:nvPr>
        </p:nvSpPr>
        <p:spPr/>
        <p:txBody>
          <a:bodyPr>
            <a:normAutofit/>
          </a:bodyPr>
          <a:lstStyle/>
          <a:p>
            <a:r>
              <a:rPr lang="en-US" b="1" dirty="0">
                <a:solidFill>
                  <a:srgbClr val="C45400"/>
                </a:solidFill>
                <a:effectLst/>
                <a:latin typeface="Arial" panose="020B0604020202020204" pitchFamily="34" charset="0"/>
              </a:rPr>
              <a:t>word2vec</a:t>
            </a:r>
            <a:br>
              <a:rPr lang="en-US" b="1" dirty="0">
                <a:solidFill>
                  <a:srgbClr val="C45400"/>
                </a:solidFill>
                <a:effectLst/>
                <a:latin typeface="Arial" panose="020B0604020202020204" pitchFamily="34" charset="0"/>
              </a:rPr>
            </a:br>
            <a:r>
              <a:rPr lang="en-US" b="0" i="0" dirty="0">
                <a:solidFill>
                  <a:srgbClr val="6A6A6A"/>
                </a:solidFill>
                <a:effectLst/>
                <a:latin typeface="Arial" panose="020B0604020202020204" pitchFamily="34" charset="0"/>
              </a:rPr>
              <a:t>Map word to embedding vector</a:t>
            </a:r>
            <a:endParaRPr lang="tr-TR" dirty="0"/>
          </a:p>
        </p:txBody>
      </p:sp>
      <p:sp>
        <p:nvSpPr>
          <p:cNvPr id="3" name="İçerik Yer Tutucusu 2">
            <a:extLst>
              <a:ext uri="{FF2B5EF4-FFF2-40B4-BE49-F238E27FC236}">
                <a16:creationId xmlns:a16="http://schemas.microsoft.com/office/drawing/2014/main" id="{405DA9C4-C5C4-4DD3-9469-BCE980C5CDA6}"/>
              </a:ext>
            </a:extLst>
          </p:cNvPr>
          <p:cNvSpPr>
            <a:spLocks noGrp="1"/>
          </p:cNvSpPr>
          <p:nvPr>
            <p:ph idx="1"/>
          </p:nvPr>
        </p:nvSpPr>
        <p:spPr/>
        <p:txBody>
          <a:bodyPr/>
          <a:lstStyle/>
          <a:p>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fastTextWordEmbedding</a:t>
            </a:r>
            <a:endParaRPr lang="tr-TR" sz="1800" b="0" i="0" u="none" strike="noStrike" baseline="0" dirty="0">
              <a:solidFill>
                <a:srgbClr val="000000"/>
              </a:solidFill>
              <a:latin typeface="Courier New" panose="02070309020205020404" pitchFamily="49" charset="0"/>
            </a:endParaRPr>
          </a:p>
          <a:p>
            <a:r>
              <a:rPr lang="tr-TR" sz="1800" b="0" i="0" u="none" strike="noStrike" baseline="0" dirty="0" err="1">
                <a:solidFill>
                  <a:srgbClr val="000000"/>
                </a:solidFill>
                <a:latin typeface="Courier New" panose="02070309020205020404" pitchFamily="49" charset="0"/>
              </a:rPr>
              <a:t>italy</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Italy</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rome</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"Rome"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paris</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"Paris"</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word = vec2word(</a:t>
            </a:r>
            <a:r>
              <a:rPr lang="en-US" sz="1800" b="0" i="0" u="none" strike="noStrike" baseline="0" dirty="0" err="1">
                <a:solidFill>
                  <a:srgbClr val="000000"/>
                </a:solidFill>
                <a:latin typeface="Courier New" panose="02070309020205020404" pitchFamily="49" charset="0"/>
              </a:rPr>
              <a:t>emb,italy</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rome</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paris</a:t>
            </a:r>
            <a:r>
              <a:rPr lang="en-US" sz="1800" b="0" i="0" u="none" strike="noStrike" baseline="0" dirty="0">
                <a:solidFill>
                  <a:srgbClr val="000000"/>
                </a:solidFill>
                <a:latin typeface="Courier New" panose="02070309020205020404" pitchFamily="49" charset="0"/>
              </a:rPr>
              <a:t>)</a:t>
            </a:r>
          </a:p>
          <a:p>
            <a:endParaRPr lang="tr-TR" dirty="0"/>
          </a:p>
        </p:txBody>
      </p:sp>
    </p:spTree>
    <p:extLst>
      <p:ext uri="{BB962C8B-B14F-4D97-AF65-F5344CB8AC3E}">
        <p14:creationId xmlns:p14="http://schemas.microsoft.com/office/powerpoint/2010/main" val="648696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6A05D-3DA9-4DBC-9ED8-DBCC59E05B75}"/>
              </a:ext>
            </a:extLst>
          </p:cNvPr>
          <p:cNvSpPr>
            <a:spLocks noGrp="1"/>
          </p:cNvSpPr>
          <p:nvPr>
            <p:ph type="title"/>
          </p:nvPr>
        </p:nvSpPr>
        <p:spPr/>
        <p:txBody>
          <a:bodyPr>
            <a:normAutofit/>
          </a:bodyPr>
          <a:lstStyle/>
          <a:p>
            <a:r>
              <a:rPr lang="en-US" b="1" dirty="0">
                <a:solidFill>
                  <a:srgbClr val="C45400"/>
                </a:solidFill>
                <a:effectLst/>
                <a:latin typeface="Arial" panose="020B0604020202020204" pitchFamily="34" charset="0"/>
              </a:rPr>
              <a:t>vec2word</a:t>
            </a:r>
            <a:br>
              <a:rPr lang="en-US" b="1" dirty="0">
                <a:solidFill>
                  <a:srgbClr val="C45400"/>
                </a:solidFill>
                <a:effectLst/>
                <a:latin typeface="Arial" panose="020B0604020202020204" pitchFamily="34" charset="0"/>
              </a:rPr>
            </a:br>
            <a:r>
              <a:rPr lang="en-US" b="0" i="0" dirty="0">
                <a:solidFill>
                  <a:srgbClr val="6A6A6A"/>
                </a:solidFill>
                <a:effectLst/>
                <a:latin typeface="Arial" panose="020B0604020202020204" pitchFamily="34" charset="0"/>
              </a:rPr>
              <a:t>Map embedding vector to word</a:t>
            </a:r>
            <a:endParaRPr lang="tr-TR" dirty="0"/>
          </a:p>
        </p:txBody>
      </p:sp>
      <p:sp>
        <p:nvSpPr>
          <p:cNvPr id="3" name="İçerik Yer Tutucusu 2">
            <a:extLst>
              <a:ext uri="{FF2B5EF4-FFF2-40B4-BE49-F238E27FC236}">
                <a16:creationId xmlns:a16="http://schemas.microsoft.com/office/drawing/2014/main" id="{BD5C2CC2-5475-4AF4-B293-7FC16B020463}"/>
              </a:ext>
            </a:extLst>
          </p:cNvPr>
          <p:cNvSpPr>
            <a:spLocks noGrp="1"/>
          </p:cNvSpPr>
          <p:nvPr>
            <p:ph idx="1"/>
          </p:nvPr>
        </p:nvSpPr>
        <p:spPr/>
        <p:txBody>
          <a:bodyPr/>
          <a:lstStyle/>
          <a:p>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fastTextWordEmbedding</a:t>
            </a:r>
            <a:endParaRPr lang="tr-TR" sz="1800" b="0" i="0" u="none" strike="noStrike" baseline="0" dirty="0">
              <a:solidFill>
                <a:srgbClr val="000000"/>
              </a:solidFill>
              <a:latin typeface="Courier New" panose="02070309020205020404" pitchFamily="49" charset="0"/>
            </a:endParaRPr>
          </a:p>
          <a:p>
            <a:r>
              <a:rPr lang="tr-TR" sz="1800" b="0" i="0" u="none" strike="noStrike" baseline="0" dirty="0" err="1">
                <a:solidFill>
                  <a:srgbClr val="000000"/>
                </a:solidFill>
                <a:latin typeface="Courier New" panose="02070309020205020404" pitchFamily="49" charset="0"/>
              </a:rPr>
              <a:t>italy</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Italy</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rome</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"Rome"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paris</a:t>
            </a:r>
            <a:r>
              <a:rPr lang="tr-TR" sz="1800" b="0" i="0" u="none" strike="noStrike" baseline="0" dirty="0">
                <a:solidFill>
                  <a:srgbClr val="000000"/>
                </a:solidFill>
                <a:latin typeface="Courier New" panose="02070309020205020404" pitchFamily="49" charset="0"/>
              </a:rPr>
              <a:t> = word2vec(</a:t>
            </a:r>
            <a:r>
              <a:rPr lang="tr-TR" sz="1800" b="0" i="0" u="none" strike="noStrike" baseline="0" dirty="0" err="1">
                <a:solidFill>
                  <a:srgbClr val="000000"/>
                </a:solidFill>
                <a:latin typeface="Courier New" panose="02070309020205020404" pitchFamily="49" charset="0"/>
              </a:rPr>
              <a:t>emb</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"Paris"</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word = </a:t>
            </a:r>
            <a:r>
              <a:rPr lang="en-US" sz="1800" b="1" i="0" u="none" strike="noStrike" baseline="0" dirty="0">
                <a:solidFill>
                  <a:srgbClr val="C00000"/>
                </a:solidFill>
                <a:latin typeface="Courier New" panose="02070309020205020404" pitchFamily="49" charset="0"/>
              </a:rPr>
              <a:t>vec2word</a:t>
            </a:r>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emb,italy</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rome</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paris</a:t>
            </a:r>
            <a:r>
              <a:rPr lang="en-US" sz="1800" b="0" i="0" u="none" strike="noStrike" baseline="0" dirty="0">
                <a:solidFill>
                  <a:srgbClr val="000000"/>
                </a:solidFill>
                <a:latin typeface="Courier New" panose="02070309020205020404" pitchFamily="49" charset="0"/>
              </a:rPr>
              <a:t>)</a:t>
            </a:r>
          </a:p>
          <a:p>
            <a:endParaRPr lang="tr-TR" dirty="0"/>
          </a:p>
        </p:txBody>
      </p:sp>
    </p:spTree>
    <p:extLst>
      <p:ext uri="{BB962C8B-B14F-4D97-AF65-F5344CB8AC3E}">
        <p14:creationId xmlns:p14="http://schemas.microsoft.com/office/powerpoint/2010/main" val="3472308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D0578C-85F4-4C0F-8287-253DB1C2F3FA}"/>
              </a:ext>
            </a:extLst>
          </p:cNvPr>
          <p:cNvSpPr>
            <a:spLocks noGrp="1"/>
          </p:cNvSpPr>
          <p:nvPr>
            <p:ph type="title"/>
          </p:nvPr>
        </p:nvSpPr>
        <p:spPr/>
        <p:txBody>
          <a:bodyPr/>
          <a:lstStyle/>
          <a:p>
            <a:r>
              <a:rPr lang="tr-TR" dirty="0" err="1"/>
              <a:t>ldaModel</a:t>
            </a:r>
            <a:endParaRPr lang="tr-TR" dirty="0"/>
          </a:p>
        </p:txBody>
      </p:sp>
      <p:sp>
        <p:nvSpPr>
          <p:cNvPr id="3" name="İçerik Yer Tutucusu 2">
            <a:extLst>
              <a:ext uri="{FF2B5EF4-FFF2-40B4-BE49-F238E27FC236}">
                <a16:creationId xmlns:a16="http://schemas.microsoft.com/office/drawing/2014/main" id="{D7857C40-A806-46B4-AD24-20770DFA156D}"/>
              </a:ext>
            </a:extLst>
          </p:cNvPr>
          <p:cNvSpPr>
            <a:spLocks noGrp="1"/>
          </p:cNvSpPr>
          <p:nvPr>
            <p:ph idx="1"/>
          </p:nvPr>
        </p:nvSpPr>
        <p:spPr>
          <a:xfrm>
            <a:off x="838200" y="1392503"/>
            <a:ext cx="10515600" cy="629708"/>
          </a:xfrm>
        </p:spPr>
        <p:txBody>
          <a:bodyPr/>
          <a:lstStyle/>
          <a:p>
            <a:r>
              <a:rPr lang="tr-TR" dirty="0"/>
              <a:t>Topik modelleme için kullanılan bir yöntemdir.</a:t>
            </a:r>
          </a:p>
        </p:txBody>
      </p:sp>
      <p:pic>
        <p:nvPicPr>
          <p:cNvPr id="7170" name="Picture 2">
            <a:extLst>
              <a:ext uri="{FF2B5EF4-FFF2-40B4-BE49-F238E27FC236}">
                <a16:creationId xmlns:a16="http://schemas.microsoft.com/office/drawing/2014/main" id="{2D5EFE81-E407-4967-9D77-0F5C9D539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200" y="1920875"/>
            <a:ext cx="77724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976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FD26BF-E190-4EE7-85C4-3FBB96E370B1}"/>
              </a:ext>
            </a:extLst>
          </p:cNvPr>
          <p:cNvSpPr>
            <a:spLocks noGrp="1"/>
          </p:cNvSpPr>
          <p:nvPr>
            <p:ph type="title"/>
          </p:nvPr>
        </p:nvSpPr>
        <p:spPr/>
        <p:txBody>
          <a:bodyPr/>
          <a:lstStyle/>
          <a:p>
            <a:r>
              <a:rPr lang="tr-TR" b="1" i="0" dirty="0" err="1">
                <a:solidFill>
                  <a:srgbClr val="292929"/>
                </a:solidFill>
                <a:effectLst/>
                <a:latin typeface="charter"/>
              </a:rPr>
              <a:t>Topic</a:t>
            </a:r>
            <a:r>
              <a:rPr lang="tr-TR" b="1" i="0" dirty="0">
                <a:solidFill>
                  <a:srgbClr val="292929"/>
                </a:solidFill>
                <a:effectLst/>
                <a:latin typeface="charter"/>
              </a:rPr>
              <a:t> </a:t>
            </a:r>
            <a:r>
              <a:rPr lang="tr-TR" b="1" i="0" dirty="0" err="1">
                <a:solidFill>
                  <a:srgbClr val="292929"/>
                </a:solidFill>
                <a:effectLst/>
                <a:latin typeface="charter"/>
              </a:rPr>
              <a:t>Modeling</a:t>
            </a:r>
            <a:r>
              <a:rPr lang="tr-TR" b="1" i="0" dirty="0">
                <a:solidFill>
                  <a:srgbClr val="292929"/>
                </a:solidFill>
                <a:effectLst/>
                <a:latin typeface="charter"/>
              </a:rPr>
              <a:t>(Konu Modelleme) Nedir?</a:t>
            </a:r>
            <a:endParaRPr lang="tr-TR" dirty="0"/>
          </a:p>
        </p:txBody>
      </p:sp>
      <p:pic>
        <p:nvPicPr>
          <p:cNvPr id="8194" name="Picture 2">
            <a:extLst>
              <a:ext uri="{FF2B5EF4-FFF2-40B4-BE49-F238E27FC236}">
                <a16:creationId xmlns:a16="http://schemas.microsoft.com/office/drawing/2014/main" id="{AE8B83F6-FE04-4B26-B3A7-2CDDBF72A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533" y="1329855"/>
            <a:ext cx="7358063" cy="552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599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925649-67FF-4DA5-913A-B8B31E10E735}"/>
              </a:ext>
            </a:extLst>
          </p:cNvPr>
          <p:cNvSpPr>
            <a:spLocks noGrp="1"/>
          </p:cNvSpPr>
          <p:nvPr>
            <p:ph type="title"/>
          </p:nvPr>
        </p:nvSpPr>
        <p:spPr/>
        <p:txBody>
          <a:bodyPr/>
          <a:lstStyle/>
          <a:p>
            <a:r>
              <a:rPr lang="tr-TR" b="0" i="0" u="sng" dirty="0" err="1">
                <a:solidFill>
                  <a:srgbClr val="292929"/>
                </a:solidFill>
                <a:effectLst/>
                <a:latin typeface="charter"/>
                <a:hlinkClick r:id="rId2"/>
              </a:rPr>
              <a:t>Latent</a:t>
            </a:r>
            <a:r>
              <a:rPr lang="tr-TR" b="0" i="0" u="sng" dirty="0">
                <a:solidFill>
                  <a:srgbClr val="292929"/>
                </a:solidFill>
                <a:effectLst/>
                <a:latin typeface="charter"/>
                <a:hlinkClick r:id="rId2"/>
              </a:rPr>
              <a:t> </a:t>
            </a:r>
            <a:r>
              <a:rPr lang="tr-TR" b="0" i="0" u="sng" dirty="0" err="1">
                <a:solidFill>
                  <a:srgbClr val="292929"/>
                </a:solidFill>
                <a:effectLst/>
                <a:latin typeface="charter"/>
                <a:hlinkClick r:id="rId2"/>
              </a:rPr>
              <a:t>Dirichlet</a:t>
            </a:r>
            <a:r>
              <a:rPr lang="tr-TR" b="0" i="0" u="sng" dirty="0">
                <a:solidFill>
                  <a:srgbClr val="292929"/>
                </a:solidFill>
                <a:effectLst/>
                <a:latin typeface="charter"/>
                <a:hlinkClick r:id="rId2"/>
              </a:rPr>
              <a:t> </a:t>
            </a:r>
            <a:r>
              <a:rPr lang="tr-TR" b="0" i="0" u="sng" dirty="0" err="1">
                <a:solidFill>
                  <a:srgbClr val="292929"/>
                </a:solidFill>
                <a:effectLst/>
                <a:latin typeface="charter"/>
                <a:hlinkClick r:id="rId2"/>
              </a:rPr>
              <a:t>Allocation</a:t>
            </a:r>
            <a:r>
              <a:rPr lang="tr-TR" b="0" i="0" u="sng" dirty="0">
                <a:solidFill>
                  <a:srgbClr val="292929"/>
                </a:solidFill>
                <a:effectLst/>
                <a:latin typeface="charter"/>
                <a:hlinkClick r:id="rId2"/>
              </a:rPr>
              <a:t> (LDA)</a:t>
            </a:r>
            <a:r>
              <a:rPr lang="tr-TR" b="0" i="0" dirty="0">
                <a:solidFill>
                  <a:srgbClr val="292929"/>
                </a:solidFill>
                <a:effectLst/>
                <a:latin typeface="charter"/>
              </a:rPr>
              <a:t> </a:t>
            </a:r>
            <a:endParaRPr lang="tr-TR" dirty="0"/>
          </a:p>
        </p:txBody>
      </p:sp>
      <p:sp>
        <p:nvSpPr>
          <p:cNvPr id="3" name="İçerik Yer Tutucusu 2">
            <a:extLst>
              <a:ext uri="{FF2B5EF4-FFF2-40B4-BE49-F238E27FC236}">
                <a16:creationId xmlns:a16="http://schemas.microsoft.com/office/drawing/2014/main" id="{31EBD4F3-9B99-4E13-8688-BCFC3B7C576A}"/>
              </a:ext>
            </a:extLst>
          </p:cNvPr>
          <p:cNvSpPr>
            <a:spLocks noGrp="1"/>
          </p:cNvSpPr>
          <p:nvPr>
            <p:ph idx="1"/>
          </p:nvPr>
        </p:nvSpPr>
        <p:spPr/>
        <p:txBody>
          <a:bodyPr>
            <a:normAutofit lnSpcReduction="10000"/>
          </a:bodyPr>
          <a:lstStyle/>
          <a:p>
            <a:pPr algn="l"/>
            <a:r>
              <a:rPr lang="tr-TR" b="0" i="0" dirty="0" err="1">
                <a:solidFill>
                  <a:srgbClr val="292929"/>
                </a:solidFill>
                <a:effectLst/>
                <a:latin typeface="charter"/>
              </a:rPr>
              <a:t>Topic</a:t>
            </a:r>
            <a:r>
              <a:rPr lang="tr-TR" b="0" i="0" dirty="0">
                <a:solidFill>
                  <a:srgbClr val="292929"/>
                </a:solidFill>
                <a:effectLst/>
                <a:latin typeface="charter"/>
              </a:rPr>
              <a:t> </a:t>
            </a:r>
            <a:r>
              <a:rPr lang="tr-TR" b="0" i="0" dirty="0" err="1">
                <a:solidFill>
                  <a:srgbClr val="292929"/>
                </a:solidFill>
                <a:effectLst/>
                <a:latin typeface="charter"/>
              </a:rPr>
              <a:t>Modeling</a:t>
            </a:r>
            <a:r>
              <a:rPr lang="tr-TR" b="0" i="0" dirty="0">
                <a:solidFill>
                  <a:srgbClr val="292929"/>
                </a:solidFill>
                <a:effectLst/>
                <a:latin typeface="charter"/>
              </a:rPr>
              <a:t>, bir metin belgesinde “</a:t>
            </a:r>
            <a:r>
              <a:rPr lang="tr-TR" b="0" i="0" dirty="0" err="1">
                <a:solidFill>
                  <a:srgbClr val="292929"/>
                </a:solidFill>
                <a:effectLst/>
                <a:latin typeface="charter"/>
              </a:rPr>
              <a:t>topics</a:t>
            </a:r>
            <a:r>
              <a:rPr lang="tr-TR" b="0" i="0" dirty="0">
                <a:solidFill>
                  <a:srgbClr val="292929"/>
                </a:solidFill>
                <a:effectLst/>
                <a:latin typeface="charter"/>
              </a:rPr>
              <a:t>(konular)” adı verilen kelime gruplarını bulmak için kullanılan denetimsiz(</a:t>
            </a:r>
            <a:r>
              <a:rPr lang="tr-TR" b="0" i="0" u="sng" dirty="0" err="1">
                <a:solidFill>
                  <a:srgbClr val="292929"/>
                </a:solidFill>
                <a:effectLst/>
                <a:latin typeface="charter"/>
                <a:hlinkClick r:id="rId3"/>
              </a:rPr>
              <a:t>unsupervised</a:t>
            </a:r>
            <a:r>
              <a:rPr lang="tr-TR" b="0" i="0" dirty="0">
                <a:solidFill>
                  <a:srgbClr val="292929"/>
                </a:solidFill>
                <a:effectLst/>
                <a:latin typeface="charter"/>
              </a:rPr>
              <a:t>) bir yaklaşımdır. Bu konular, sık sık birlikte ortaya çıkan ve genellikle ortak bir temayı paylaşan kelimelerden oluşur. Bu nedenle, önceden tanımlanmış kelime kümesiyle bu konular, belgenin tamamını en iyi şekilde tanımlamak için kelime grubu olarak kullanılabilir.</a:t>
            </a:r>
          </a:p>
          <a:p>
            <a:pPr algn="l"/>
            <a:r>
              <a:rPr lang="tr-TR" b="0" i="0" dirty="0" err="1">
                <a:solidFill>
                  <a:srgbClr val="292929"/>
                </a:solidFill>
                <a:effectLst/>
                <a:latin typeface="charter"/>
              </a:rPr>
              <a:t>Topic</a:t>
            </a:r>
            <a:r>
              <a:rPr lang="tr-TR" b="0" i="0" dirty="0">
                <a:solidFill>
                  <a:srgbClr val="292929"/>
                </a:solidFill>
                <a:effectLst/>
                <a:latin typeface="charter"/>
              </a:rPr>
              <a:t> </a:t>
            </a:r>
            <a:r>
              <a:rPr lang="tr-TR" b="0" i="0" dirty="0" err="1">
                <a:solidFill>
                  <a:srgbClr val="292929"/>
                </a:solidFill>
                <a:effectLst/>
                <a:latin typeface="charter"/>
              </a:rPr>
              <a:t>Modeling</a:t>
            </a:r>
            <a:r>
              <a:rPr lang="tr-TR" b="0" i="0" dirty="0">
                <a:solidFill>
                  <a:srgbClr val="292929"/>
                </a:solidFill>
                <a:effectLst/>
                <a:latin typeface="charter"/>
              </a:rPr>
              <a:t>, bize büyük metin verisi koleksiyonlarını organize etme, anlama ve özetleme yöntemleri sunar.</a:t>
            </a:r>
          </a:p>
          <a:p>
            <a:pPr algn="l"/>
            <a:r>
              <a:rPr lang="tr-TR" b="0" i="0" dirty="0">
                <a:solidFill>
                  <a:srgbClr val="292929"/>
                </a:solidFill>
                <a:effectLst/>
                <a:latin typeface="charter"/>
              </a:rPr>
              <a:t>Metin belgesinden çıkarım yapmak için birçok yaklaşım vardır. Bu yazımda, </a:t>
            </a:r>
            <a:r>
              <a:rPr lang="tr-TR" b="0" i="0" u="sng" dirty="0" err="1">
                <a:solidFill>
                  <a:srgbClr val="292929"/>
                </a:solidFill>
                <a:effectLst/>
                <a:latin typeface="charter"/>
                <a:hlinkClick r:id="rId2"/>
              </a:rPr>
              <a:t>Latent</a:t>
            </a:r>
            <a:r>
              <a:rPr lang="tr-TR" b="0" i="0" u="sng" dirty="0">
                <a:solidFill>
                  <a:srgbClr val="292929"/>
                </a:solidFill>
                <a:effectLst/>
                <a:latin typeface="charter"/>
                <a:hlinkClick r:id="rId2"/>
              </a:rPr>
              <a:t> </a:t>
            </a:r>
            <a:r>
              <a:rPr lang="tr-TR" b="0" i="0" u="sng" dirty="0" err="1">
                <a:solidFill>
                  <a:srgbClr val="292929"/>
                </a:solidFill>
                <a:effectLst/>
                <a:latin typeface="charter"/>
                <a:hlinkClick r:id="rId2"/>
              </a:rPr>
              <a:t>Dirichlet</a:t>
            </a:r>
            <a:r>
              <a:rPr lang="tr-TR" b="0" i="0" u="sng" dirty="0">
                <a:solidFill>
                  <a:srgbClr val="292929"/>
                </a:solidFill>
                <a:effectLst/>
                <a:latin typeface="charter"/>
                <a:hlinkClick r:id="rId2"/>
              </a:rPr>
              <a:t> </a:t>
            </a:r>
            <a:r>
              <a:rPr lang="tr-TR" b="0" i="0" u="sng" dirty="0" err="1">
                <a:solidFill>
                  <a:srgbClr val="292929"/>
                </a:solidFill>
                <a:effectLst/>
                <a:latin typeface="charter"/>
                <a:hlinkClick r:id="rId2"/>
              </a:rPr>
              <a:t>Allocation</a:t>
            </a:r>
            <a:r>
              <a:rPr lang="tr-TR" b="0" i="0" u="sng" dirty="0">
                <a:solidFill>
                  <a:srgbClr val="292929"/>
                </a:solidFill>
                <a:effectLst/>
                <a:latin typeface="charter"/>
                <a:hlinkClick r:id="rId2"/>
              </a:rPr>
              <a:t> (LDA)</a:t>
            </a:r>
            <a:r>
              <a:rPr lang="tr-TR" b="0" i="0" dirty="0">
                <a:solidFill>
                  <a:srgbClr val="292929"/>
                </a:solidFill>
                <a:effectLst/>
                <a:latin typeface="charter"/>
              </a:rPr>
              <a:t> adı verilen ve yaygın olarak kullanılan </a:t>
            </a:r>
            <a:r>
              <a:rPr lang="tr-TR" b="0" i="0" dirty="0" err="1">
                <a:solidFill>
                  <a:srgbClr val="292929"/>
                </a:solidFill>
                <a:effectLst/>
                <a:latin typeface="charter"/>
              </a:rPr>
              <a:t>topic</a:t>
            </a:r>
            <a:r>
              <a:rPr lang="tr-TR" b="0" i="0" dirty="0">
                <a:solidFill>
                  <a:srgbClr val="292929"/>
                </a:solidFill>
                <a:effectLst/>
                <a:latin typeface="charter"/>
              </a:rPr>
              <a:t> modellerinden birini de açıklayacağım.</a:t>
            </a:r>
          </a:p>
          <a:p>
            <a:endParaRPr lang="tr-TR" dirty="0"/>
          </a:p>
        </p:txBody>
      </p:sp>
    </p:spTree>
    <p:extLst>
      <p:ext uri="{BB962C8B-B14F-4D97-AF65-F5344CB8AC3E}">
        <p14:creationId xmlns:p14="http://schemas.microsoft.com/office/powerpoint/2010/main" val="358488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9EF0A1-EA8D-4C73-B616-9FAC5E5CD918}"/>
              </a:ext>
            </a:extLst>
          </p:cNvPr>
          <p:cNvSpPr>
            <a:spLocks noGrp="1"/>
          </p:cNvSpPr>
          <p:nvPr>
            <p:ph type="title"/>
          </p:nvPr>
        </p:nvSpPr>
        <p:spPr/>
        <p:txBody>
          <a:bodyPr/>
          <a:lstStyle/>
          <a:p>
            <a:r>
              <a:rPr lang="tr-TR" b="1" i="0" dirty="0" err="1">
                <a:solidFill>
                  <a:srgbClr val="292929"/>
                </a:solidFill>
                <a:effectLst/>
                <a:latin typeface="charter"/>
              </a:rPr>
              <a:t>Topic</a:t>
            </a:r>
            <a:r>
              <a:rPr lang="tr-TR" b="1" i="0" dirty="0">
                <a:solidFill>
                  <a:srgbClr val="292929"/>
                </a:solidFill>
                <a:effectLst/>
                <a:latin typeface="charter"/>
              </a:rPr>
              <a:t> </a:t>
            </a:r>
            <a:r>
              <a:rPr lang="tr-TR" b="1" i="0" dirty="0" err="1">
                <a:solidFill>
                  <a:srgbClr val="292929"/>
                </a:solidFill>
                <a:effectLst/>
                <a:latin typeface="charter"/>
              </a:rPr>
              <a:t>Modeling’in</a:t>
            </a:r>
            <a:r>
              <a:rPr lang="tr-TR" b="1" i="0" dirty="0">
                <a:solidFill>
                  <a:srgbClr val="292929"/>
                </a:solidFill>
                <a:effectLst/>
                <a:latin typeface="charter"/>
              </a:rPr>
              <a:t> Kullanım Alanları Neler?</a:t>
            </a:r>
            <a:endParaRPr lang="tr-TR" dirty="0"/>
          </a:p>
        </p:txBody>
      </p:sp>
      <p:pic>
        <p:nvPicPr>
          <p:cNvPr id="9218" name="Picture 2">
            <a:extLst>
              <a:ext uri="{FF2B5EF4-FFF2-40B4-BE49-F238E27FC236}">
                <a16:creationId xmlns:a16="http://schemas.microsoft.com/office/drawing/2014/main" id="{0DBCED8F-316B-45E5-A618-F35DA31B5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 y="1690688"/>
            <a:ext cx="5448300" cy="2409825"/>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52A01A5C-F63E-430C-9EA6-C9778428A3CD}"/>
              </a:ext>
            </a:extLst>
          </p:cNvPr>
          <p:cNvSpPr txBox="1"/>
          <p:nvPr/>
        </p:nvSpPr>
        <p:spPr>
          <a:xfrm>
            <a:off x="5960534" y="1690688"/>
            <a:ext cx="6096000" cy="3970318"/>
          </a:xfrm>
          <a:prstGeom prst="rect">
            <a:avLst/>
          </a:prstGeom>
          <a:noFill/>
        </p:spPr>
        <p:txBody>
          <a:bodyPr wrap="square">
            <a:spAutoFit/>
          </a:bodyPr>
          <a:lstStyle/>
          <a:p>
            <a:r>
              <a:rPr lang="tr-TR" b="0" i="0" dirty="0">
                <a:solidFill>
                  <a:srgbClr val="292929"/>
                </a:solidFill>
                <a:effectLst/>
                <a:latin typeface="charter"/>
              </a:rPr>
              <a:t>Bilgi çağında, her gün karşılaştığımız yazılı materyal miktarı, işleme kapasitemizin çok ötesindedir. </a:t>
            </a:r>
            <a:r>
              <a:rPr lang="tr-TR" b="0" i="0" dirty="0" err="1">
                <a:solidFill>
                  <a:srgbClr val="292929"/>
                </a:solidFill>
                <a:effectLst/>
                <a:latin typeface="charter"/>
              </a:rPr>
              <a:t>Topic</a:t>
            </a:r>
            <a:r>
              <a:rPr lang="tr-TR" b="0" i="0" dirty="0">
                <a:solidFill>
                  <a:srgbClr val="292929"/>
                </a:solidFill>
                <a:effectLst/>
                <a:latin typeface="charter"/>
              </a:rPr>
              <a:t> </a:t>
            </a:r>
            <a:r>
              <a:rPr lang="tr-TR" b="0" i="0" dirty="0" err="1">
                <a:solidFill>
                  <a:srgbClr val="292929"/>
                </a:solidFill>
                <a:effectLst/>
                <a:latin typeface="charter"/>
              </a:rPr>
              <a:t>modeling</a:t>
            </a:r>
            <a:r>
              <a:rPr lang="tr-TR" b="0" i="0" dirty="0">
                <a:solidFill>
                  <a:srgbClr val="292929"/>
                </a:solidFill>
                <a:effectLst/>
                <a:latin typeface="charter"/>
              </a:rPr>
              <a:t>, yapılandırılmamış(</a:t>
            </a:r>
            <a:r>
              <a:rPr lang="tr-TR" b="0" i="0" u="sng" dirty="0" err="1">
                <a:effectLst/>
                <a:latin typeface="charter"/>
                <a:hlinkClick r:id="rId3"/>
              </a:rPr>
              <a:t>unstructured</a:t>
            </a:r>
            <a:r>
              <a:rPr lang="tr-TR" b="0" i="0" dirty="0">
                <a:solidFill>
                  <a:srgbClr val="292929"/>
                </a:solidFill>
                <a:effectLst/>
                <a:latin typeface="charter"/>
              </a:rPr>
              <a:t>) metin gövdelerinin büyük koleksiyonlarını anlamamıza yardımcı olarak bilgileri düzenlememize ve sunmamıza yardımcı olur. Başlangıçta bir metin madenciliği aracı olarak geliştirilen </a:t>
            </a:r>
            <a:r>
              <a:rPr lang="tr-TR" b="0" i="0" dirty="0" err="1">
                <a:solidFill>
                  <a:srgbClr val="292929"/>
                </a:solidFill>
                <a:effectLst/>
                <a:latin typeface="charter"/>
              </a:rPr>
              <a:t>topic</a:t>
            </a:r>
            <a:r>
              <a:rPr lang="tr-TR" b="0" i="0" dirty="0">
                <a:solidFill>
                  <a:srgbClr val="292929"/>
                </a:solidFill>
                <a:effectLst/>
                <a:latin typeface="charter"/>
              </a:rPr>
              <a:t> </a:t>
            </a:r>
            <a:r>
              <a:rPr lang="tr-TR" b="0" i="0" dirty="0" err="1">
                <a:solidFill>
                  <a:srgbClr val="292929"/>
                </a:solidFill>
                <a:effectLst/>
                <a:latin typeface="charter"/>
              </a:rPr>
              <a:t>modeling</a:t>
            </a:r>
            <a:r>
              <a:rPr lang="tr-TR" b="0" i="0" dirty="0">
                <a:solidFill>
                  <a:srgbClr val="292929"/>
                </a:solidFill>
                <a:effectLst/>
                <a:latin typeface="charter"/>
              </a:rPr>
              <a:t>, genetik bilgi, görüntüler(</a:t>
            </a:r>
            <a:r>
              <a:rPr lang="tr-TR" b="0" i="0" dirty="0" err="1">
                <a:solidFill>
                  <a:srgbClr val="292929"/>
                </a:solidFill>
                <a:effectLst/>
                <a:latin typeface="charter"/>
              </a:rPr>
              <a:t>image</a:t>
            </a:r>
            <a:r>
              <a:rPr lang="tr-TR" b="0" i="0" dirty="0">
                <a:solidFill>
                  <a:srgbClr val="292929"/>
                </a:solidFill>
                <a:effectLst/>
                <a:latin typeface="charter"/>
              </a:rPr>
              <a:t>) ve ağlar(network) gibi verilerdeki öğretici yapıları tespit etmek için kullanılmış. Ayrıca </a:t>
            </a:r>
            <a:r>
              <a:rPr lang="tr-TR" b="0" i="0" dirty="0" err="1">
                <a:solidFill>
                  <a:srgbClr val="292929"/>
                </a:solidFill>
                <a:effectLst/>
                <a:latin typeface="charter"/>
              </a:rPr>
              <a:t>biyoinformatik</a:t>
            </a:r>
            <a:r>
              <a:rPr lang="tr-TR" b="0" i="0" dirty="0">
                <a:solidFill>
                  <a:srgbClr val="292929"/>
                </a:solidFill>
                <a:effectLst/>
                <a:latin typeface="charter"/>
              </a:rPr>
              <a:t>, NLP çalışmaları, </a:t>
            </a:r>
            <a:r>
              <a:rPr lang="tr-TR" b="0" i="0" dirty="0" err="1">
                <a:solidFill>
                  <a:srgbClr val="292929"/>
                </a:solidFill>
                <a:effectLst/>
                <a:latin typeface="charter"/>
              </a:rPr>
              <a:t>chatbot</a:t>
            </a:r>
            <a:r>
              <a:rPr lang="tr-TR" b="0" i="0" dirty="0">
                <a:solidFill>
                  <a:srgbClr val="292929"/>
                </a:solidFill>
                <a:effectLst/>
                <a:latin typeface="charter"/>
              </a:rPr>
              <a:t> çalışmaları ve akademik araştırmalar için de kullanılıyor. Hatta bu yıl </a:t>
            </a:r>
            <a:r>
              <a:rPr lang="tr-TR" b="0" i="0" dirty="0" err="1">
                <a:solidFill>
                  <a:srgbClr val="292929"/>
                </a:solidFill>
                <a:effectLst/>
                <a:latin typeface="charter"/>
              </a:rPr>
              <a:t>AllenNLP’nin</a:t>
            </a:r>
            <a:r>
              <a:rPr lang="tr-TR" b="0" i="0" dirty="0">
                <a:solidFill>
                  <a:srgbClr val="292929"/>
                </a:solidFill>
                <a:effectLst/>
                <a:latin typeface="charter"/>
              </a:rPr>
              <a:t> </a:t>
            </a:r>
            <a:r>
              <a:rPr lang="tr-TR" b="0" i="0" dirty="0" err="1">
                <a:solidFill>
                  <a:srgbClr val="292929"/>
                </a:solidFill>
                <a:effectLst/>
                <a:latin typeface="charter"/>
              </a:rPr>
              <a:t>Kaggle’da</a:t>
            </a:r>
            <a:r>
              <a:rPr lang="tr-TR" b="0" i="0" dirty="0">
                <a:solidFill>
                  <a:srgbClr val="292929"/>
                </a:solidFill>
                <a:effectLst/>
                <a:latin typeface="charter"/>
              </a:rPr>
              <a:t> düzenlediği </a:t>
            </a:r>
            <a:r>
              <a:rPr lang="tr-TR" b="0" i="0" u="sng" dirty="0">
                <a:effectLst/>
                <a:latin typeface="charter"/>
                <a:hlinkClick r:id="rId4"/>
              </a:rPr>
              <a:t>COVID-19 Open </a:t>
            </a:r>
            <a:r>
              <a:rPr lang="tr-TR" b="0" i="0" u="sng" dirty="0" err="1">
                <a:effectLst/>
                <a:latin typeface="charter"/>
                <a:hlinkClick r:id="rId4"/>
              </a:rPr>
              <a:t>Research</a:t>
            </a:r>
            <a:r>
              <a:rPr lang="tr-TR" b="0" i="0" u="sng" dirty="0">
                <a:effectLst/>
                <a:latin typeface="charter"/>
                <a:hlinkClick r:id="rId4"/>
              </a:rPr>
              <a:t> Dataset Challenge</a:t>
            </a:r>
            <a:r>
              <a:rPr lang="tr-TR" b="0" i="0" dirty="0">
                <a:solidFill>
                  <a:srgbClr val="292929"/>
                </a:solidFill>
                <a:effectLst/>
                <a:latin typeface="charter"/>
              </a:rPr>
              <a:t> için yazılan en iyi notebooklardan </a:t>
            </a:r>
            <a:r>
              <a:rPr lang="tr-TR" b="0" i="0" u="sng" dirty="0">
                <a:effectLst/>
                <a:latin typeface="charter"/>
                <a:hlinkClick r:id="rId5"/>
              </a:rPr>
              <a:t>birinde</a:t>
            </a:r>
            <a:r>
              <a:rPr lang="tr-TR" b="0" i="0" dirty="0">
                <a:solidFill>
                  <a:srgbClr val="292929"/>
                </a:solidFill>
                <a:effectLst/>
                <a:latin typeface="charter"/>
              </a:rPr>
              <a:t> COVID-19 literatür verilerini gruplamak için </a:t>
            </a:r>
            <a:r>
              <a:rPr lang="tr-TR" b="0" i="0" dirty="0" err="1">
                <a:solidFill>
                  <a:srgbClr val="292929"/>
                </a:solidFill>
                <a:effectLst/>
                <a:latin typeface="charter"/>
              </a:rPr>
              <a:t>topic</a:t>
            </a:r>
            <a:r>
              <a:rPr lang="tr-TR" b="0" i="0" dirty="0">
                <a:solidFill>
                  <a:srgbClr val="292929"/>
                </a:solidFill>
                <a:effectLst/>
                <a:latin typeface="charter"/>
              </a:rPr>
              <a:t> </a:t>
            </a:r>
            <a:r>
              <a:rPr lang="tr-TR" b="0" i="0" dirty="0" err="1">
                <a:solidFill>
                  <a:srgbClr val="292929"/>
                </a:solidFill>
                <a:effectLst/>
                <a:latin typeface="charter"/>
              </a:rPr>
              <a:t>modeling</a:t>
            </a:r>
            <a:r>
              <a:rPr lang="tr-TR" b="0" i="0" dirty="0">
                <a:solidFill>
                  <a:srgbClr val="292929"/>
                </a:solidFill>
                <a:effectLst/>
                <a:latin typeface="charter"/>
              </a:rPr>
              <a:t> kullanıldı.</a:t>
            </a:r>
            <a:endParaRPr lang="tr-TR" dirty="0"/>
          </a:p>
        </p:txBody>
      </p:sp>
    </p:spTree>
    <p:extLst>
      <p:ext uri="{BB962C8B-B14F-4D97-AF65-F5344CB8AC3E}">
        <p14:creationId xmlns:p14="http://schemas.microsoft.com/office/powerpoint/2010/main" val="1342649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39AD97-CEEE-482F-92EB-182AAAE14743}"/>
              </a:ext>
            </a:extLst>
          </p:cNvPr>
          <p:cNvSpPr>
            <a:spLocks noGrp="1"/>
          </p:cNvSpPr>
          <p:nvPr>
            <p:ph type="title"/>
          </p:nvPr>
        </p:nvSpPr>
        <p:spPr/>
        <p:txBody>
          <a:bodyPr/>
          <a:lstStyle/>
          <a:p>
            <a:r>
              <a:rPr lang="fr-FR" b="1" i="0" dirty="0">
                <a:solidFill>
                  <a:srgbClr val="292929"/>
                </a:solidFill>
                <a:effectLst/>
                <a:latin typeface="charter"/>
              </a:rPr>
              <a:t>LDA(Latent Dirichlet Allocation) </a:t>
            </a:r>
            <a:r>
              <a:rPr lang="fr-FR" b="1" i="0" dirty="0" err="1">
                <a:solidFill>
                  <a:srgbClr val="292929"/>
                </a:solidFill>
                <a:effectLst/>
                <a:latin typeface="charter"/>
              </a:rPr>
              <a:t>Nedir</a:t>
            </a:r>
            <a:r>
              <a:rPr lang="fr-FR" b="1" i="0" dirty="0">
                <a:solidFill>
                  <a:srgbClr val="292929"/>
                </a:solidFill>
                <a:effectLst/>
                <a:latin typeface="charter"/>
              </a:rPr>
              <a:t>?</a:t>
            </a:r>
            <a:endParaRPr lang="tr-TR" dirty="0"/>
          </a:p>
        </p:txBody>
      </p:sp>
      <p:pic>
        <p:nvPicPr>
          <p:cNvPr id="10242" name="Picture 2">
            <a:extLst>
              <a:ext uri="{FF2B5EF4-FFF2-40B4-BE49-F238E27FC236}">
                <a16:creationId xmlns:a16="http://schemas.microsoft.com/office/drawing/2014/main" id="{45FB788F-C0B2-43B7-A59D-045471D15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047" y="1988080"/>
            <a:ext cx="6276975" cy="4219575"/>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9DC239A3-128C-449B-BD34-8D369F5A18A2}"/>
              </a:ext>
            </a:extLst>
          </p:cNvPr>
          <p:cNvSpPr txBox="1"/>
          <p:nvPr/>
        </p:nvSpPr>
        <p:spPr>
          <a:xfrm>
            <a:off x="6206067" y="1595104"/>
            <a:ext cx="6096000" cy="1754326"/>
          </a:xfrm>
          <a:prstGeom prst="rect">
            <a:avLst/>
          </a:prstGeom>
          <a:noFill/>
        </p:spPr>
        <p:txBody>
          <a:bodyPr wrap="square">
            <a:spAutoFit/>
          </a:bodyPr>
          <a:lstStyle/>
          <a:p>
            <a:pPr algn="l"/>
            <a:r>
              <a:rPr lang="tr-TR" b="0" i="0" u="sng" dirty="0" err="1">
                <a:solidFill>
                  <a:srgbClr val="292929"/>
                </a:solidFill>
                <a:effectLst/>
                <a:latin typeface="charter"/>
                <a:hlinkClick r:id="rId3"/>
              </a:rPr>
              <a:t>Latent</a:t>
            </a:r>
            <a:r>
              <a:rPr lang="tr-TR" b="0" i="0" u="sng" dirty="0">
                <a:solidFill>
                  <a:srgbClr val="292929"/>
                </a:solidFill>
                <a:effectLst/>
                <a:latin typeface="charter"/>
                <a:hlinkClick r:id="rId3"/>
              </a:rPr>
              <a:t> </a:t>
            </a:r>
            <a:r>
              <a:rPr lang="tr-TR" b="0" i="0" u="sng" dirty="0" err="1">
                <a:solidFill>
                  <a:srgbClr val="292929"/>
                </a:solidFill>
                <a:effectLst/>
                <a:latin typeface="charter"/>
                <a:hlinkClick r:id="rId3"/>
              </a:rPr>
              <a:t>Dirichlet</a:t>
            </a:r>
            <a:r>
              <a:rPr lang="tr-TR" b="0" i="0" u="sng" dirty="0">
                <a:solidFill>
                  <a:srgbClr val="292929"/>
                </a:solidFill>
                <a:effectLst/>
                <a:latin typeface="charter"/>
                <a:hlinkClick r:id="rId3"/>
              </a:rPr>
              <a:t> </a:t>
            </a:r>
            <a:r>
              <a:rPr lang="tr-TR" b="0" i="0" u="sng" dirty="0" err="1">
                <a:solidFill>
                  <a:srgbClr val="292929"/>
                </a:solidFill>
                <a:effectLst/>
                <a:latin typeface="charter"/>
                <a:hlinkClick r:id="rId3"/>
              </a:rPr>
              <a:t>Allocation</a:t>
            </a:r>
            <a:r>
              <a:rPr lang="tr-TR" b="0" i="0" dirty="0">
                <a:solidFill>
                  <a:srgbClr val="292929"/>
                </a:solidFill>
                <a:effectLst/>
                <a:latin typeface="charter"/>
              </a:rPr>
              <a:t> (LDA), her belgenin bir konu koleksiyonu olarak kabul edildiği ve belgedeki her kelimenin konulardan birine karşılık geldiği bir </a:t>
            </a:r>
            <a:r>
              <a:rPr lang="tr-TR" b="0" i="0" dirty="0" err="1">
                <a:solidFill>
                  <a:srgbClr val="292929"/>
                </a:solidFill>
                <a:effectLst/>
                <a:latin typeface="charter"/>
              </a:rPr>
              <a:t>topic</a:t>
            </a:r>
            <a:r>
              <a:rPr lang="tr-TR" b="0" i="0" dirty="0">
                <a:solidFill>
                  <a:srgbClr val="292929"/>
                </a:solidFill>
                <a:effectLst/>
                <a:latin typeface="charter"/>
              </a:rPr>
              <a:t> </a:t>
            </a:r>
            <a:r>
              <a:rPr lang="tr-TR" b="0" i="0" dirty="0" err="1">
                <a:solidFill>
                  <a:srgbClr val="292929"/>
                </a:solidFill>
                <a:effectLst/>
                <a:latin typeface="charter"/>
              </a:rPr>
              <a:t>modeling</a:t>
            </a:r>
            <a:r>
              <a:rPr lang="tr-TR" b="0" i="0" dirty="0">
                <a:solidFill>
                  <a:srgbClr val="292929"/>
                </a:solidFill>
                <a:effectLst/>
                <a:latin typeface="charter"/>
              </a:rPr>
              <a:t> örneğidir.</a:t>
            </a:r>
          </a:p>
          <a:p>
            <a:pPr algn="l"/>
            <a:r>
              <a:rPr lang="tr-TR" b="0" i="0" dirty="0">
                <a:solidFill>
                  <a:srgbClr val="292929"/>
                </a:solidFill>
                <a:effectLst/>
                <a:latin typeface="charter"/>
              </a:rPr>
              <a:t>Dolayısıyla, bir belge(</a:t>
            </a:r>
            <a:r>
              <a:rPr lang="tr-TR" b="0" i="0" dirty="0" err="1">
                <a:solidFill>
                  <a:srgbClr val="292929"/>
                </a:solidFill>
                <a:effectLst/>
                <a:latin typeface="charter"/>
              </a:rPr>
              <a:t>text</a:t>
            </a:r>
            <a:r>
              <a:rPr lang="tr-TR" b="0" i="0" dirty="0">
                <a:solidFill>
                  <a:srgbClr val="292929"/>
                </a:solidFill>
                <a:effectLst/>
                <a:latin typeface="charter"/>
              </a:rPr>
              <a:t> data) verildiğinde LDA, belgeyi temel alarak her konu grubunu o grubu en iyi açıklayan bir dizi kelimenin olduğu konu gruplarına kümeler.</a:t>
            </a:r>
          </a:p>
        </p:txBody>
      </p:sp>
    </p:spTree>
    <p:extLst>
      <p:ext uri="{BB962C8B-B14F-4D97-AF65-F5344CB8AC3E}">
        <p14:creationId xmlns:p14="http://schemas.microsoft.com/office/powerpoint/2010/main" val="44877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4E8004F-FA10-4744-A539-560AE2BC9DA2}"/>
              </a:ext>
            </a:extLst>
          </p:cNvPr>
          <p:cNvPicPr>
            <a:picLocks noChangeAspect="1"/>
          </p:cNvPicPr>
          <p:nvPr/>
        </p:nvPicPr>
        <p:blipFill>
          <a:blip r:embed="rId2"/>
          <a:stretch>
            <a:fillRect/>
          </a:stretch>
        </p:blipFill>
        <p:spPr>
          <a:xfrm>
            <a:off x="174244" y="0"/>
            <a:ext cx="8897112" cy="6858000"/>
          </a:xfrm>
          <a:prstGeom prst="rect">
            <a:avLst/>
          </a:prstGeom>
        </p:spPr>
      </p:pic>
    </p:spTree>
    <p:extLst>
      <p:ext uri="{BB962C8B-B14F-4D97-AF65-F5344CB8AC3E}">
        <p14:creationId xmlns:p14="http://schemas.microsoft.com/office/powerpoint/2010/main" val="2489112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07A21A-CB17-48A6-BED3-B357E73ACF11}"/>
              </a:ext>
            </a:extLst>
          </p:cNvPr>
          <p:cNvSpPr>
            <a:spLocks noGrp="1"/>
          </p:cNvSpPr>
          <p:nvPr>
            <p:ph type="title"/>
          </p:nvPr>
        </p:nvSpPr>
        <p:spPr/>
        <p:txBody>
          <a:bodyPr/>
          <a:lstStyle/>
          <a:p>
            <a:r>
              <a:rPr lang="tr-TR" b="0" i="0" dirty="0">
                <a:solidFill>
                  <a:srgbClr val="292929"/>
                </a:solidFill>
                <a:effectLst/>
                <a:latin typeface="charter"/>
              </a:rPr>
              <a:t>LDA Örnek</a:t>
            </a:r>
            <a:endParaRPr lang="tr-TR" dirty="0"/>
          </a:p>
        </p:txBody>
      </p:sp>
      <p:sp>
        <p:nvSpPr>
          <p:cNvPr id="3" name="İçerik Yer Tutucusu 2">
            <a:extLst>
              <a:ext uri="{FF2B5EF4-FFF2-40B4-BE49-F238E27FC236}">
                <a16:creationId xmlns:a16="http://schemas.microsoft.com/office/drawing/2014/main" id="{A347B14C-E17F-46F9-B7AE-FCB06832A504}"/>
              </a:ext>
            </a:extLst>
          </p:cNvPr>
          <p:cNvSpPr>
            <a:spLocks noGrp="1"/>
          </p:cNvSpPr>
          <p:nvPr>
            <p:ph idx="1"/>
          </p:nvPr>
        </p:nvSpPr>
        <p:spPr/>
        <p:txBody>
          <a:bodyPr>
            <a:normAutofit fontScale="92500" lnSpcReduction="10000"/>
          </a:bodyPr>
          <a:lstStyle/>
          <a:p>
            <a:r>
              <a:rPr lang="tr-TR" b="0" i="0" dirty="0">
                <a:solidFill>
                  <a:srgbClr val="292929"/>
                </a:solidFill>
                <a:effectLst/>
                <a:latin typeface="charter"/>
              </a:rPr>
              <a:t>Örneğin, aşağıdaki ürün yorumlarını incelersek:</a:t>
            </a:r>
          </a:p>
          <a:p>
            <a:pPr algn="l"/>
            <a:r>
              <a:rPr lang="tr-TR" b="0" i="0" dirty="0">
                <a:solidFill>
                  <a:srgbClr val="757575"/>
                </a:solidFill>
                <a:effectLst/>
                <a:latin typeface="sohne"/>
              </a:rPr>
              <a:t>Yorum 1: A </a:t>
            </a:r>
            <a:r>
              <a:rPr lang="tr-TR" b="0" i="0" dirty="0" err="1">
                <a:solidFill>
                  <a:srgbClr val="757575"/>
                </a:solidFill>
                <a:effectLst/>
                <a:latin typeface="sohne"/>
              </a:rPr>
              <a:t>Five</a:t>
            </a:r>
            <a:r>
              <a:rPr lang="tr-TR" b="0" i="0" dirty="0">
                <a:solidFill>
                  <a:srgbClr val="757575"/>
                </a:solidFill>
                <a:effectLst/>
                <a:latin typeface="sohne"/>
              </a:rPr>
              <a:t> Star </a:t>
            </a:r>
            <a:r>
              <a:rPr lang="tr-TR" b="0" i="0" dirty="0" err="1">
                <a:solidFill>
                  <a:srgbClr val="757575"/>
                </a:solidFill>
                <a:effectLst/>
                <a:latin typeface="sohne"/>
              </a:rPr>
              <a:t>Book</a:t>
            </a:r>
            <a:r>
              <a:rPr lang="tr-TR" b="0" i="0" dirty="0">
                <a:solidFill>
                  <a:srgbClr val="757575"/>
                </a:solidFill>
                <a:effectLst/>
                <a:latin typeface="sohne"/>
              </a:rPr>
              <a:t>: Yeni okumayı bitirdim. Ortalama bir romantizm okumasını bekliyordum, ama bunun yerine tüm zamanların en sevdiğim kitaplarından birini buldum. Eğer romantizm romanlarının sevgilisi iseniz o zaman bunu okumak bir zorunluluktur.</a:t>
            </a:r>
          </a:p>
          <a:p>
            <a:pPr algn="l"/>
            <a:r>
              <a:rPr lang="tr-TR" b="0" i="0" dirty="0">
                <a:solidFill>
                  <a:srgbClr val="757575"/>
                </a:solidFill>
                <a:effectLst/>
                <a:latin typeface="sohne"/>
              </a:rPr>
              <a:t>Yorum 2: Lezzetli Kurabiye Karışımı: İlk defa bir kurabiye karışımı ile pişirmeyi denedim. Hamuru karıştırmak ÇOK zor olabilir. Bununla birlikte, böyle bir karışımda bileşenlerin oranında çok fazla esnekliğe sahipsiniz (biraz ekstra tereyağı eklemeyi seviyorum) .</a:t>
            </a:r>
          </a:p>
          <a:p>
            <a:pPr algn="l"/>
            <a:r>
              <a:rPr lang="tr-TR" b="0" i="0" dirty="0">
                <a:solidFill>
                  <a:srgbClr val="757575"/>
                </a:solidFill>
                <a:effectLst/>
                <a:latin typeface="sohne"/>
              </a:rPr>
              <a:t>Yorum 3: Bu kitabı okumaktan zevk aldım. Steven </a:t>
            </a:r>
            <a:r>
              <a:rPr lang="tr-TR" b="0" i="0" dirty="0" err="1">
                <a:solidFill>
                  <a:srgbClr val="757575"/>
                </a:solidFill>
                <a:effectLst/>
                <a:latin typeface="sohne"/>
              </a:rPr>
              <a:t>Wardell</a:t>
            </a:r>
            <a:r>
              <a:rPr lang="tr-TR" b="0" i="0" dirty="0">
                <a:solidFill>
                  <a:srgbClr val="757575"/>
                </a:solidFill>
                <a:effectLst/>
                <a:latin typeface="sohne"/>
              </a:rPr>
              <a:t>, yetenekli bir genç yazar ve Japonya’daki aile hayatını içeriden dışarıya çok güzel anlatmış. Harika bir kitap!</a:t>
            </a:r>
          </a:p>
          <a:p>
            <a:endParaRPr lang="tr-TR" dirty="0"/>
          </a:p>
        </p:txBody>
      </p:sp>
    </p:spTree>
    <p:extLst>
      <p:ext uri="{BB962C8B-B14F-4D97-AF65-F5344CB8AC3E}">
        <p14:creationId xmlns:p14="http://schemas.microsoft.com/office/powerpoint/2010/main" val="2315182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DAED357-BCDF-453C-B8C7-35CA79633579}"/>
              </a:ext>
            </a:extLst>
          </p:cNvPr>
          <p:cNvSpPr>
            <a:spLocks noGrp="1"/>
          </p:cNvSpPr>
          <p:nvPr>
            <p:ph idx="1"/>
          </p:nvPr>
        </p:nvSpPr>
        <p:spPr>
          <a:xfrm>
            <a:off x="601133" y="691092"/>
            <a:ext cx="10515600" cy="4351338"/>
          </a:xfrm>
        </p:spPr>
        <p:txBody>
          <a:bodyPr>
            <a:normAutofit fontScale="92500"/>
          </a:bodyPr>
          <a:lstStyle/>
          <a:p>
            <a:pPr algn="l"/>
            <a:r>
              <a:rPr lang="tr-TR" b="0" i="0" dirty="0">
                <a:solidFill>
                  <a:srgbClr val="292929"/>
                </a:solidFill>
                <a:effectLst/>
                <a:latin typeface="charter"/>
              </a:rPr>
              <a:t>Bu durumda LDA her yorumu bir belge olarak görür ve bu belgelere karşılık gelen konuları bulur. Her konunun grubu, konuya yüzde katkısı ile birlikte bir dizi kelime içerir.</a:t>
            </a:r>
          </a:p>
          <a:p>
            <a:pPr algn="l"/>
            <a:r>
              <a:rPr lang="tr-TR" b="0" i="0" dirty="0">
                <a:solidFill>
                  <a:srgbClr val="292929"/>
                </a:solidFill>
                <a:effectLst/>
                <a:latin typeface="charter"/>
              </a:rPr>
              <a:t>Yukarıdaki yorumlara kullanarak LDA konuları ve konulara ait kelimeleri yüzdeleriyle birlikte gruplar ve kelimelerin yüzdelik ilişkilerini belirtir:</a:t>
            </a:r>
          </a:p>
          <a:p>
            <a:pPr algn="l"/>
            <a:r>
              <a:rPr lang="tr-TR" b="0" i="0" dirty="0" err="1">
                <a:solidFill>
                  <a:srgbClr val="292929"/>
                </a:solidFill>
                <a:effectLst/>
                <a:latin typeface="charter"/>
              </a:rPr>
              <a:t>Topic</a:t>
            </a:r>
            <a:r>
              <a:rPr lang="tr-TR" b="0" i="0" dirty="0">
                <a:solidFill>
                  <a:srgbClr val="292929"/>
                </a:solidFill>
                <a:effectLst/>
                <a:latin typeface="charter"/>
              </a:rPr>
              <a:t> 1: 40% kitap, 30% okumak, 20% romantizm</a:t>
            </a:r>
          </a:p>
          <a:p>
            <a:pPr algn="l"/>
            <a:r>
              <a:rPr lang="tr-TR" b="0" i="0" dirty="0" err="1">
                <a:solidFill>
                  <a:srgbClr val="292929"/>
                </a:solidFill>
                <a:effectLst/>
                <a:latin typeface="charter"/>
              </a:rPr>
              <a:t>Topic</a:t>
            </a:r>
            <a:r>
              <a:rPr lang="tr-TR" b="0" i="0" dirty="0">
                <a:solidFill>
                  <a:srgbClr val="292929"/>
                </a:solidFill>
                <a:effectLst/>
                <a:latin typeface="charter"/>
              </a:rPr>
              <a:t> 2: 45% </a:t>
            </a:r>
            <a:r>
              <a:rPr lang="tr-TR" b="0" i="0" dirty="0" err="1">
                <a:solidFill>
                  <a:srgbClr val="292929"/>
                </a:solidFill>
                <a:effectLst/>
                <a:latin typeface="charter"/>
              </a:rPr>
              <a:t>japonya</a:t>
            </a:r>
            <a:r>
              <a:rPr lang="tr-TR" b="0" i="0" dirty="0">
                <a:solidFill>
                  <a:srgbClr val="292929"/>
                </a:solidFill>
                <a:effectLst/>
                <a:latin typeface="charter"/>
              </a:rPr>
              <a:t>, 30% okumak, 20% yazar</a:t>
            </a:r>
          </a:p>
          <a:p>
            <a:pPr algn="l"/>
            <a:r>
              <a:rPr lang="tr-TR" b="0" i="0" dirty="0" err="1">
                <a:solidFill>
                  <a:srgbClr val="292929"/>
                </a:solidFill>
                <a:effectLst/>
                <a:latin typeface="charter"/>
              </a:rPr>
              <a:t>Topic</a:t>
            </a:r>
            <a:r>
              <a:rPr lang="tr-TR" b="0" i="0" dirty="0">
                <a:solidFill>
                  <a:srgbClr val="292929"/>
                </a:solidFill>
                <a:effectLst/>
                <a:latin typeface="charter"/>
              </a:rPr>
              <a:t> 3: 30% kurabiye, 30% karışım, 20% lezzetli</a:t>
            </a:r>
          </a:p>
          <a:p>
            <a:pPr algn="l"/>
            <a:r>
              <a:rPr lang="tr-TR" b="0" i="0" dirty="0">
                <a:solidFill>
                  <a:srgbClr val="292929"/>
                </a:solidFill>
                <a:effectLst/>
                <a:latin typeface="charter"/>
              </a:rPr>
              <a:t>Yukarıdan, </a:t>
            </a:r>
            <a:r>
              <a:rPr lang="tr-TR" b="0" i="0" dirty="0" err="1">
                <a:solidFill>
                  <a:srgbClr val="292929"/>
                </a:solidFill>
                <a:effectLst/>
                <a:latin typeface="charter"/>
              </a:rPr>
              <a:t>Topic</a:t>
            </a:r>
            <a:r>
              <a:rPr lang="tr-TR" b="0" i="0" dirty="0">
                <a:solidFill>
                  <a:srgbClr val="292929"/>
                </a:solidFill>
                <a:effectLst/>
                <a:latin typeface="charter"/>
              </a:rPr>
              <a:t> 3'ün yorum 2 ile, </a:t>
            </a:r>
            <a:r>
              <a:rPr lang="tr-TR" b="0" i="0" dirty="0" err="1">
                <a:solidFill>
                  <a:srgbClr val="292929"/>
                </a:solidFill>
                <a:effectLst/>
                <a:latin typeface="charter"/>
              </a:rPr>
              <a:t>Topic</a:t>
            </a:r>
            <a:r>
              <a:rPr lang="tr-TR" b="0" i="0" dirty="0">
                <a:solidFill>
                  <a:srgbClr val="292929"/>
                </a:solidFill>
                <a:effectLst/>
                <a:latin typeface="charter"/>
              </a:rPr>
              <a:t> 1 ve 2'nin ise Yorum 1 ve 3 ile kısmen ilişkili olduğunu söyleyebiliriz.</a:t>
            </a:r>
          </a:p>
          <a:p>
            <a:endParaRPr lang="tr-TR" dirty="0"/>
          </a:p>
        </p:txBody>
      </p:sp>
    </p:spTree>
    <p:extLst>
      <p:ext uri="{BB962C8B-B14F-4D97-AF65-F5344CB8AC3E}">
        <p14:creationId xmlns:p14="http://schemas.microsoft.com/office/powerpoint/2010/main" val="1979854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65C7A1-00DC-4F39-BD1A-F6F2C19530C7}"/>
              </a:ext>
            </a:extLst>
          </p:cNvPr>
          <p:cNvSpPr>
            <a:spLocks noGrp="1"/>
          </p:cNvSpPr>
          <p:nvPr>
            <p:ph type="title"/>
          </p:nvPr>
        </p:nvSpPr>
        <p:spPr/>
        <p:txBody>
          <a:bodyPr/>
          <a:lstStyle/>
          <a:p>
            <a:r>
              <a:rPr lang="tr-TR" dirty="0" err="1"/>
              <a:t>Matlab</a:t>
            </a:r>
            <a:r>
              <a:rPr lang="tr-TR" dirty="0"/>
              <a:t> Uygulamalar</a:t>
            </a:r>
          </a:p>
        </p:txBody>
      </p:sp>
      <p:sp>
        <p:nvSpPr>
          <p:cNvPr id="3" name="İçerik Yer Tutucusu 2">
            <a:extLst>
              <a:ext uri="{FF2B5EF4-FFF2-40B4-BE49-F238E27FC236}">
                <a16:creationId xmlns:a16="http://schemas.microsoft.com/office/drawing/2014/main" id="{DF34636A-7941-4158-8CFA-EBDA21AF3887}"/>
              </a:ext>
            </a:extLst>
          </p:cNvPr>
          <p:cNvSpPr>
            <a:spLocks noGrp="1"/>
          </p:cNvSpPr>
          <p:nvPr>
            <p:ph idx="1"/>
          </p:nvPr>
        </p:nvSpPr>
        <p:spPr>
          <a:xfrm>
            <a:off x="838200" y="1825625"/>
            <a:ext cx="5342467" cy="4351338"/>
          </a:xfrm>
        </p:spPr>
        <p:txBody>
          <a:bodyPr>
            <a:normAutofit fontScale="85000" lnSpcReduction="20000"/>
          </a:bodyPr>
          <a:lstStyle/>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numTopics</a:t>
            </a:r>
            <a:r>
              <a:rPr lang="tr-TR" sz="1800" b="0" i="0" u="none" strike="noStrike" baseline="0" dirty="0">
                <a:solidFill>
                  <a:srgbClr val="000000"/>
                </a:solidFill>
                <a:latin typeface="Courier New" panose="02070309020205020404" pitchFamily="49" charset="0"/>
              </a:rPr>
              <a:t> = 4;</a:t>
            </a:r>
          </a:p>
          <a:p>
            <a:r>
              <a:rPr lang="tr-TR" sz="1800" b="0" i="0" u="none" strike="noStrike" baseline="0" dirty="0">
                <a:solidFill>
                  <a:srgbClr val="000000"/>
                </a:solidFill>
                <a:latin typeface="Courier New" panose="02070309020205020404" pitchFamily="49" charset="0"/>
              </a:rPr>
              <a:t>mdl = </a:t>
            </a:r>
            <a:r>
              <a:rPr lang="tr-TR" sz="1800" b="0" i="0" u="none" strike="noStrike" baseline="0" dirty="0" err="1">
                <a:solidFill>
                  <a:srgbClr val="000000"/>
                </a:solidFill>
                <a:latin typeface="Courier New" panose="02070309020205020404" pitchFamily="49" charset="0"/>
              </a:rPr>
              <a:t>fitlda</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bag,numTopics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figure</a:t>
            </a:r>
            <a:endParaRPr lang="tr-TR" sz="1800" b="0" i="0" u="none" strike="noStrike" baseline="0" dirty="0">
              <a:solidFill>
                <a:srgbClr val="000000"/>
              </a:solidFill>
              <a:latin typeface="Courier New" panose="02070309020205020404" pitchFamily="49" charset="0"/>
            </a:endParaRPr>
          </a:p>
          <a:p>
            <a:r>
              <a:rPr lang="tr-TR" sz="1800" b="0" i="0" u="none" strike="noStrike" baseline="0" dirty="0">
                <a:solidFill>
                  <a:srgbClr val="0E00FF"/>
                </a:solidFill>
                <a:latin typeface="Courier New" panose="02070309020205020404" pitchFamily="49" charset="0"/>
              </a:rPr>
              <a:t>for</a:t>
            </a:r>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000000"/>
                </a:solidFill>
                <a:latin typeface="Courier New" panose="02070309020205020404" pitchFamily="49" charset="0"/>
              </a:rPr>
              <a:t>topicIdx</a:t>
            </a:r>
            <a:r>
              <a:rPr lang="tr-TR" sz="1800" b="0" i="0" u="none" strike="noStrike" baseline="0" dirty="0">
                <a:solidFill>
                  <a:srgbClr val="000000"/>
                </a:solidFill>
                <a:latin typeface="Courier New" panose="02070309020205020404" pitchFamily="49" charset="0"/>
              </a:rPr>
              <a:t> = 1:4</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000000"/>
                </a:solidFill>
                <a:latin typeface="Courier New" panose="02070309020205020404" pitchFamily="49" charset="0"/>
              </a:rPr>
              <a:t>subplot</a:t>
            </a:r>
            <a:r>
              <a:rPr lang="tr-TR" sz="1800" b="0" i="0" u="none" strike="noStrike" baseline="0" dirty="0">
                <a:solidFill>
                  <a:srgbClr val="000000"/>
                </a:solidFill>
                <a:latin typeface="Courier New" panose="02070309020205020404" pitchFamily="49" charset="0"/>
              </a:rPr>
              <a:t>(2,2,topicIdx)</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000000"/>
                </a:solidFill>
                <a:latin typeface="Courier New" panose="02070309020205020404" pitchFamily="49" charset="0"/>
              </a:rPr>
              <a:t>wordcloud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mdl,topicIdx</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err="1">
                <a:solidFill>
                  <a:srgbClr val="000000"/>
                </a:solidFill>
                <a:latin typeface="Courier New" panose="02070309020205020404" pitchFamily="49" charset="0"/>
              </a:rPr>
              <a:t>title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Topic</a:t>
            </a:r>
            <a:r>
              <a:rPr lang="tr-TR" sz="1800" b="0" i="0" u="none" strike="noStrike" baseline="0" dirty="0">
                <a:solidFill>
                  <a:srgbClr val="AA04F9"/>
                </a:solidFill>
                <a:latin typeface="Courier New" panose="02070309020205020404" pitchFamily="49" charset="0"/>
              </a:rPr>
              <a:t>: "</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topicIdx</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E00FF"/>
                </a:solidFill>
                <a:latin typeface="Courier New" panose="02070309020205020404" pitchFamily="49" charset="0"/>
              </a:rPr>
              <a:t>end</a:t>
            </a:r>
            <a:endParaRPr lang="tr-TR" sz="1800" b="0" i="0" u="none" strike="noStrike" baseline="0" dirty="0">
              <a:solidFill>
                <a:srgbClr val="0E00FF"/>
              </a:solidFill>
              <a:latin typeface="Courier New" panose="02070309020205020404" pitchFamily="49" charset="0"/>
            </a:endParaRPr>
          </a:p>
          <a:p>
            <a:endParaRPr lang="tr-TR" dirty="0"/>
          </a:p>
        </p:txBody>
      </p:sp>
    </p:spTree>
    <p:extLst>
      <p:ext uri="{BB962C8B-B14F-4D97-AF65-F5344CB8AC3E}">
        <p14:creationId xmlns:p14="http://schemas.microsoft.com/office/powerpoint/2010/main" val="1672464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94C8455-5772-4A21-B567-5D1842D16632}"/>
              </a:ext>
            </a:extLst>
          </p:cNvPr>
          <p:cNvPicPr>
            <a:picLocks noChangeAspect="1"/>
          </p:cNvPicPr>
          <p:nvPr/>
        </p:nvPicPr>
        <p:blipFill>
          <a:blip r:embed="rId2"/>
          <a:stretch>
            <a:fillRect/>
          </a:stretch>
        </p:blipFill>
        <p:spPr>
          <a:xfrm>
            <a:off x="410633" y="168803"/>
            <a:ext cx="7696200" cy="6029325"/>
          </a:xfrm>
          <a:prstGeom prst="rect">
            <a:avLst/>
          </a:prstGeom>
        </p:spPr>
      </p:pic>
    </p:spTree>
    <p:extLst>
      <p:ext uri="{BB962C8B-B14F-4D97-AF65-F5344CB8AC3E}">
        <p14:creationId xmlns:p14="http://schemas.microsoft.com/office/powerpoint/2010/main" val="1214964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B6E9A42-5DE7-4F70-95DD-6A17DB3D64A7}"/>
              </a:ext>
            </a:extLst>
          </p:cNvPr>
          <p:cNvPicPr>
            <a:picLocks noChangeAspect="1"/>
          </p:cNvPicPr>
          <p:nvPr/>
        </p:nvPicPr>
        <p:blipFill>
          <a:blip r:embed="rId2"/>
          <a:stretch>
            <a:fillRect/>
          </a:stretch>
        </p:blipFill>
        <p:spPr>
          <a:xfrm>
            <a:off x="618067" y="253470"/>
            <a:ext cx="8796866" cy="6756482"/>
          </a:xfrm>
          <a:prstGeom prst="rect">
            <a:avLst/>
          </a:prstGeom>
        </p:spPr>
      </p:pic>
    </p:spTree>
    <p:extLst>
      <p:ext uri="{BB962C8B-B14F-4D97-AF65-F5344CB8AC3E}">
        <p14:creationId xmlns:p14="http://schemas.microsoft.com/office/powerpoint/2010/main" val="2609724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C0C7FA-219D-4FAB-A287-A3EFCC614ED5}"/>
              </a:ext>
            </a:extLst>
          </p:cNvPr>
          <p:cNvSpPr>
            <a:spLocks noGrp="1"/>
          </p:cNvSpPr>
          <p:nvPr>
            <p:ph type="title"/>
          </p:nvPr>
        </p:nvSpPr>
        <p:spPr/>
        <p:txBody>
          <a:bodyPr/>
          <a:lstStyle/>
          <a:p>
            <a:r>
              <a:rPr lang="tr-TR" dirty="0" err="1"/>
              <a:t>Matlab</a:t>
            </a:r>
            <a:r>
              <a:rPr lang="tr-TR" dirty="0"/>
              <a:t> Örnek 2</a:t>
            </a:r>
          </a:p>
        </p:txBody>
      </p:sp>
      <p:sp>
        <p:nvSpPr>
          <p:cNvPr id="3" name="İçerik Yer Tutucusu 2">
            <a:extLst>
              <a:ext uri="{FF2B5EF4-FFF2-40B4-BE49-F238E27FC236}">
                <a16:creationId xmlns:a16="http://schemas.microsoft.com/office/drawing/2014/main" id="{5506AAD8-E693-45C3-8DE4-075FE07B2249}"/>
              </a:ext>
            </a:extLst>
          </p:cNvPr>
          <p:cNvSpPr>
            <a:spLocks noGrp="1"/>
          </p:cNvSpPr>
          <p:nvPr>
            <p:ph idx="1"/>
          </p:nvPr>
        </p:nvSpPr>
        <p:spPr/>
        <p:txBody>
          <a:bodyPr>
            <a:normAutofit fontScale="62500" lnSpcReduction="20000"/>
          </a:bodyPr>
          <a:lstStyle/>
          <a:p>
            <a:r>
              <a:rPr lang="tr-TR" sz="1800" b="0" i="0" u="none" strike="noStrike" baseline="0" dirty="0" err="1">
                <a:solidFill>
                  <a:srgbClr val="000000"/>
                </a:solidFill>
                <a:latin typeface="Courier New" panose="02070309020205020404" pitchFamily="49" charset="0"/>
              </a:rPr>
              <a:t>rng</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default</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numTopics</a:t>
            </a:r>
            <a:r>
              <a:rPr lang="tr-TR" sz="1800" b="0" i="0" u="none" strike="noStrike" baseline="0" dirty="0">
                <a:solidFill>
                  <a:srgbClr val="000000"/>
                </a:solidFill>
                <a:latin typeface="Courier New" panose="02070309020205020404" pitchFamily="49" charset="0"/>
              </a:rPr>
              <a:t> = 20;</a:t>
            </a:r>
          </a:p>
          <a:p>
            <a:r>
              <a:rPr lang="tr-TR" sz="1800" b="0" i="0" u="none" strike="noStrike" baseline="0" dirty="0">
                <a:solidFill>
                  <a:srgbClr val="000000"/>
                </a:solidFill>
                <a:latin typeface="Courier New" panose="02070309020205020404" pitchFamily="49" charset="0"/>
              </a:rPr>
              <a:t>mdl = </a:t>
            </a:r>
            <a:r>
              <a:rPr lang="tr-TR" sz="1800" b="0" i="0" u="none" strike="noStrike" baseline="0" dirty="0" err="1">
                <a:solidFill>
                  <a:srgbClr val="000000"/>
                </a:solidFill>
                <a:latin typeface="Courier New" panose="02070309020205020404" pitchFamily="49" charset="0"/>
              </a:rPr>
              <a:t>fitlda</a:t>
            </a:r>
            <a:r>
              <a:rPr lang="tr-TR" sz="1800" b="0" i="0" u="none" strike="noStrike" baseline="0" dirty="0">
                <a:solidFill>
                  <a:srgbClr val="000000"/>
                </a:solidFill>
                <a:latin typeface="Courier New" panose="02070309020205020404" pitchFamily="49" charset="0"/>
              </a:rPr>
              <a:t>(bag,numTopics,</a:t>
            </a:r>
            <a:r>
              <a:rPr lang="tr-TR" sz="1800" b="0" i="0" u="none" strike="noStrike" baseline="0" dirty="0">
                <a:solidFill>
                  <a:srgbClr val="AA04F9"/>
                </a:solidFill>
                <a:latin typeface="Courier New" panose="02070309020205020404" pitchFamily="49" charset="0"/>
              </a:rPr>
              <a:t>'Verbose'</a:t>
            </a:r>
            <a:r>
              <a:rPr lang="tr-TR" sz="1800" b="0" i="0" u="none" strike="noStrike" baseline="0" dirty="0">
                <a:solidFill>
                  <a:srgbClr val="000000"/>
                </a:solidFill>
                <a:latin typeface="Courier New" panose="02070309020205020404" pitchFamily="49" charset="0"/>
              </a:rPr>
              <a:t>,0);</a:t>
            </a:r>
          </a:p>
          <a:p>
            <a:r>
              <a:rPr lang="tr-TR" sz="1800" b="0" i="0" u="none" strike="noStrike" baseline="0" dirty="0">
                <a:solidFill>
                  <a:srgbClr val="000000"/>
                </a:solidFill>
                <a:latin typeface="Courier New" panose="02070309020205020404" pitchFamily="49" charset="0"/>
              </a:rPr>
              <a:t>k = 20;</a:t>
            </a:r>
          </a:p>
          <a:p>
            <a:r>
              <a:rPr lang="tr-TR" sz="1800" b="0" i="0" u="none" strike="noStrike" baseline="0" dirty="0" err="1">
                <a:solidFill>
                  <a:srgbClr val="000000"/>
                </a:solidFill>
                <a:latin typeface="Courier New" panose="02070309020205020404" pitchFamily="49" charset="0"/>
              </a:rPr>
              <a:t>topicIdx</a:t>
            </a:r>
            <a:r>
              <a:rPr lang="tr-TR" sz="1800" b="0" i="0" u="none" strike="noStrike" baseline="0" dirty="0">
                <a:solidFill>
                  <a:srgbClr val="000000"/>
                </a:solidFill>
                <a:latin typeface="Courier New" panose="02070309020205020404" pitchFamily="49" charset="0"/>
              </a:rPr>
              <a:t> = 1;</a:t>
            </a:r>
          </a:p>
          <a:p>
            <a:r>
              <a:rPr lang="en-US" sz="1800" b="0" i="0" u="none" strike="noStrike" baseline="0" dirty="0" err="1">
                <a:solidFill>
                  <a:srgbClr val="000000"/>
                </a:solidFill>
                <a:latin typeface="Courier New" panose="02070309020205020404" pitchFamily="49" charset="0"/>
              </a:rPr>
              <a:t>tbl</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topkwords</a:t>
            </a:r>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mdl,k,topicIdx</a:t>
            </a:r>
            <a:r>
              <a:rPr lang="en-US"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028009"/>
                </a:solidFill>
                <a:latin typeface="Courier New" panose="02070309020205020404" pitchFamily="49" charset="0"/>
              </a:rPr>
              <a:t>%ilk konunun ilk 20 kelimesini bulun ve puanlarda ters ortalama hesaplama</a:t>
            </a:r>
          </a:p>
          <a:p>
            <a:r>
              <a:rPr lang="tr-TR" sz="1800" b="0" i="0" u="none" strike="noStrike" baseline="0" dirty="0" err="1">
                <a:solidFill>
                  <a:srgbClr val="000000"/>
                </a:solidFill>
                <a:latin typeface="Courier New" panose="02070309020205020404" pitchFamily="49" charset="0"/>
              </a:rPr>
              <a:t>tbl</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topkwords</a:t>
            </a:r>
            <a:r>
              <a:rPr lang="tr-TR" sz="1800" b="0" i="0" u="none" strike="noStrike" baseline="0" dirty="0">
                <a:solidFill>
                  <a:srgbClr val="000000"/>
                </a:solidFill>
                <a:latin typeface="Courier New" panose="02070309020205020404" pitchFamily="49" charset="0"/>
              </a:rPr>
              <a:t>(mdl,k,</a:t>
            </a:r>
            <a:r>
              <a:rPr lang="tr-TR" sz="1800" b="0" i="0" u="none" strike="noStrike" baseline="0" dirty="0" err="1">
                <a:solidFill>
                  <a:srgbClr val="000000"/>
                </a:solidFill>
                <a:latin typeface="Courier New" panose="02070309020205020404" pitchFamily="49" charset="0"/>
              </a:rPr>
              <a:t>topicIdx</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Scaling</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inversemean</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figure</a:t>
            </a:r>
            <a:endParaRPr lang="tr-TR" sz="1800" b="0" i="0" u="none" strike="noStrike" baseline="0" dirty="0">
              <a:solidFill>
                <a:srgbClr val="000000"/>
              </a:solidFill>
              <a:latin typeface="Courier New" panose="02070309020205020404" pitchFamily="49" charset="0"/>
            </a:endParaRPr>
          </a:p>
          <a:p>
            <a:r>
              <a:rPr lang="en-US" sz="1800" b="0" i="0" u="none" strike="noStrike" baseline="0" dirty="0" err="1">
                <a:solidFill>
                  <a:srgbClr val="000000"/>
                </a:solidFill>
                <a:latin typeface="Courier New" panose="02070309020205020404" pitchFamily="49" charset="0"/>
              </a:rPr>
              <a:t>wordcloud</a:t>
            </a:r>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tbl.Word,tbl.Score</a:t>
            </a:r>
            <a:r>
              <a:rPr lang="en-US" sz="1800" b="0" i="0" u="none" strike="noStrike" baseline="0" dirty="0">
                <a:solidFill>
                  <a:srgbClr val="000000"/>
                </a:solidFill>
                <a:latin typeface="Courier New" panose="02070309020205020404" pitchFamily="49" charset="0"/>
              </a:rPr>
              <a:t>);</a:t>
            </a:r>
          </a:p>
          <a:p>
            <a:endParaRPr lang="tr-TR" b="0" i="0" u="none" strike="noStrike" baseline="0" dirty="0"/>
          </a:p>
          <a:p>
            <a:endParaRPr lang="tr-TR" dirty="0"/>
          </a:p>
        </p:txBody>
      </p:sp>
    </p:spTree>
    <p:extLst>
      <p:ext uri="{BB962C8B-B14F-4D97-AF65-F5344CB8AC3E}">
        <p14:creationId xmlns:p14="http://schemas.microsoft.com/office/powerpoint/2010/main" val="4288732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B94BB72-D26D-4195-BD87-25C50A2416D4}"/>
              </a:ext>
            </a:extLst>
          </p:cNvPr>
          <p:cNvPicPr>
            <a:picLocks noChangeAspect="1"/>
          </p:cNvPicPr>
          <p:nvPr/>
        </p:nvPicPr>
        <p:blipFill>
          <a:blip r:embed="rId2"/>
          <a:stretch>
            <a:fillRect/>
          </a:stretch>
        </p:blipFill>
        <p:spPr>
          <a:xfrm>
            <a:off x="719667" y="446087"/>
            <a:ext cx="3048000" cy="4543425"/>
          </a:xfrm>
          <a:prstGeom prst="rect">
            <a:avLst/>
          </a:prstGeom>
        </p:spPr>
      </p:pic>
      <p:pic>
        <p:nvPicPr>
          <p:cNvPr id="7" name="Resim 6">
            <a:extLst>
              <a:ext uri="{FF2B5EF4-FFF2-40B4-BE49-F238E27FC236}">
                <a16:creationId xmlns:a16="http://schemas.microsoft.com/office/drawing/2014/main" id="{9EE74947-EF9B-407F-94DF-49C9A51B1764}"/>
              </a:ext>
            </a:extLst>
          </p:cNvPr>
          <p:cNvPicPr>
            <a:picLocks noChangeAspect="1"/>
          </p:cNvPicPr>
          <p:nvPr/>
        </p:nvPicPr>
        <p:blipFill>
          <a:blip r:embed="rId3"/>
          <a:stretch>
            <a:fillRect/>
          </a:stretch>
        </p:blipFill>
        <p:spPr>
          <a:xfrm>
            <a:off x="4007379" y="484186"/>
            <a:ext cx="2619375" cy="4467225"/>
          </a:xfrm>
          <a:prstGeom prst="rect">
            <a:avLst/>
          </a:prstGeom>
        </p:spPr>
      </p:pic>
      <p:pic>
        <p:nvPicPr>
          <p:cNvPr id="9" name="Resim 8">
            <a:extLst>
              <a:ext uri="{FF2B5EF4-FFF2-40B4-BE49-F238E27FC236}">
                <a16:creationId xmlns:a16="http://schemas.microsoft.com/office/drawing/2014/main" id="{9FE45A61-221B-42A0-B69C-A161D6EB2EA1}"/>
              </a:ext>
            </a:extLst>
          </p:cNvPr>
          <p:cNvPicPr>
            <a:picLocks noChangeAspect="1"/>
          </p:cNvPicPr>
          <p:nvPr/>
        </p:nvPicPr>
        <p:blipFill>
          <a:blip r:embed="rId4"/>
          <a:stretch>
            <a:fillRect/>
          </a:stretch>
        </p:blipFill>
        <p:spPr>
          <a:xfrm>
            <a:off x="6789737" y="1060450"/>
            <a:ext cx="5267325" cy="3771900"/>
          </a:xfrm>
          <a:prstGeom prst="rect">
            <a:avLst/>
          </a:prstGeom>
        </p:spPr>
      </p:pic>
    </p:spTree>
    <p:extLst>
      <p:ext uri="{BB962C8B-B14F-4D97-AF65-F5344CB8AC3E}">
        <p14:creationId xmlns:p14="http://schemas.microsoft.com/office/powerpoint/2010/main" val="2562346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AC59D7-836A-40CF-B090-6B2145FEBA50}"/>
              </a:ext>
            </a:extLst>
          </p:cNvPr>
          <p:cNvSpPr>
            <a:spLocks noGrp="1"/>
          </p:cNvSpPr>
          <p:nvPr>
            <p:ph type="title"/>
          </p:nvPr>
        </p:nvSpPr>
        <p:spPr/>
        <p:txBody>
          <a:bodyPr/>
          <a:lstStyle/>
          <a:p>
            <a:r>
              <a:rPr lang="tr-TR" dirty="0" err="1"/>
              <a:t>Matlab</a:t>
            </a:r>
            <a:r>
              <a:rPr lang="tr-TR" dirty="0"/>
              <a:t> Örnek 3</a:t>
            </a:r>
            <a:br>
              <a:rPr lang="tr-TR" dirty="0"/>
            </a:br>
            <a:r>
              <a:rPr lang="tr-TR" dirty="0"/>
              <a:t>LDA Modelinin Belge Konu Olasılıkları</a:t>
            </a:r>
          </a:p>
        </p:txBody>
      </p:sp>
      <p:sp>
        <p:nvSpPr>
          <p:cNvPr id="3" name="İçerik Yer Tutucusu 2">
            <a:extLst>
              <a:ext uri="{FF2B5EF4-FFF2-40B4-BE49-F238E27FC236}">
                <a16:creationId xmlns:a16="http://schemas.microsoft.com/office/drawing/2014/main" id="{0BDAC2A6-E9F3-4090-942E-65EED48D0223}"/>
              </a:ext>
            </a:extLst>
          </p:cNvPr>
          <p:cNvSpPr>
            <a:spLocks noGrp="1"/>
          </p:cNvSpPr>
          <p:nvPr>
            <p:ph idx="1"/>
          </p:nvPr>
        </p:nvSpPr>
        <p:spPr>
          <a:xfrm>
            <a:off x="838200" y="1825625"/>
            <a:ext cx="6070600" cy="4351338"/>
          </a:xfrm>
        </p:spPr>
        <p:txBody>
          <a:bodyPr>
            <a:normAutofit fontScale="85000" lnSpcReduction="20000"/>
          </a:bodyPr>
          <a:lstStyle/>
          <a:p>
            <a:r>
              <a:rPr lang="tr-TR" sz="1800" b="0" i="0" u="none" strike="noStrike" baseline="0" dirty="0" err="1">
                <a:solidFill>
                  <a:srgbClr val="000000"/>
                </a:solidFill>
                <a:latin typeface="Courier New" panose="02070309020205020404" pitchFamily="49" charset="0"/>
              </a:rPr>
              <a:t>rng</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default</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numTopics</a:t>
            </a:r>
            <a:r>
              <a:rPr lang="tr-TR" sz="1800" b="0" i="0" u="none" strike="noStrike" baseline="0" dirty="0">
                <a:solidFill>
                  <a:srgbClr val="000000"/>
                </a:solidFill>
                <a:latin typeface="Courier New" panose="02070309020205020404" pitchFamily="49" charset="0"/>
              </a:rPr>
              <a:t> = 20;</a:t>
            </a:r>
          </a:p>
          <a:p>
            <a:r>
              <a:rPr lang="tr-TR" sz="1800" b="0" i="0" u="none" strike="noStrike" baseline="0" dirty="0">
                <a:solidFill>
                  <a:srgbClr val="000000"/>
                </a:solidFill>
                <a:latin typeface="Courier New" panose="02070309020205020404" pitchFamily="49" charset="0"/>
              </a:rPr>
              <a:t>mdl = </a:t>
            </a:r>
            <a:r>
              <a:rPr lang="tr-TR" sz="1800" b="0" i="0" u="none" strike="noStrike" baseline="0" dirty="0" err="1">
                <a:solidFill>
                  <a:srgbClr val="000000"/>
                </a:solidFill>
                <a:latin typeface="Courier New" panose="02070309020205020404" pitchFamily="49" charset="0"/>
              </a:rPr>
              <a:t>fitlda</a:t>
            </a:r>
            <a:r>
              <a:rPr lang="tr-TR" sz="1800" b="0" i="0" u="none" strike="noStrike" baseline="0" dirty="0">
                <a:solidFill>
                  <a:srgbClr val="000000"/>
                </a:solidFill>
                <a:latin typeface="Courier New" panose="02070309020205020404" pitchFamily="49" charset="0"/>
              </a:rPr>
              <a:t>(bag,numTopics,</a:t>
            </a:r>
            <a:r>
              <a:rPr lang="tr-TR" sz="1800" b="0" i="0" u="none" strike="noStrike" baseline="0" dirty="0">
                <a:solidFill>
                  <a:srgbClr val="AA04F9"/>
                </a:solidFill>
                <a:latin typeface="Courier New" panose="02070309020205020404" pitchFamily="49" charset="0"/>
              </a:rPr>
              <a:t>'Verbose'</a:t>
            </a:r>
            <a:r>
              <a:rPr lang="tr-TR" sz="1800" b="0" i="0" u="none" strike="noStrike" baseline="0" dirty="0">
                <a:solidFill>
                  <a:srgbClr val="000000"/>
                </a:solidFill>
                <a:latin typeface="Courier New" panose="02070309020205020404" pitchFamily="49" charset="0"/>
              </a:rPr>
              <a:t>,0)</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topicMixtures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mdl.DocumentTopicProbabilities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figure</a:t>
            </a:r>
            <a:endParaRPr lang="tr-TR" sz="1800" b="0" i="0" u="none" strike="noStrike" baseline="0" dirty="0">
              <a:solidFill>
                <a:srgbClr val="000000"/>
              </a:solidFill>
              <a:latin typeface="Courier New" panose="02070309020205020404" pitchFamily="49" charset="0"/>
            </a:endParaRPr>
          </a:p>
          <a:p>
            <a:r>
              <a:rPr lang="tr-TR" sz="1800" b="0" i="0" u="none" strike="noStrike" baseline="0" dirty="0">
                <a:solidFill>
                  <a:srgbClr val="000000"/>
                </a:solidFill>
                <a:latin typeface="Courier New" panose="02070309020205020404" pitchFamily="49" charset="0"/>
              </a:rPr>
              <a:t>bar(</a:t>
            </a:r>
            <a:r>
              <a:rPr lang="tr-TR" sz="1800" b="0" i="0" u="none" strike="noStrike" baseline="0" dirty="0" err="1">
                <a:solidFill>
                  <a:srgbClr val="000000"/>
                </a:solidFill>
                <a:latin typeface="Courier New" panose="02070309020205020404" pitchFamily="49" charset="0"/>
              </a:rPr>
              <a:t>topicMixtures</a:t>
            </a:r>
            <a:r>
              <a:rPr lang="tr-TR" sz="1800" b="0" i="0" u="none" strike="noStrike" baseline="0" dirty="0">
                <a:solidFill>
                  <a:srgbClr val="000000"/>
                </a:solidFill>
                <a:latin typeface="Courier New" panose="02070309020205020404" pitchFamily="49" charset="0"/>
              </a:rPr>
              <a:t>(1,:))</a:t>
            </a:r>
          </a:p>
          <a:p>
            <a:r>
              <a:rPr lang="tr-TR" sz="1800" b="0" i="0" u="none" strike="noStrike" baseline="0" dirty="0" err="1">
                <a:solidFill>
                  <a:srgbClr val="000000"/>
                </a:solidFill>
                <a:latin typeface="Courier New" panose="02070309020205020404" pitchFamily="49" charset="0"/>
              </a:rPr>
              <a:t>title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Document</a:t>
            </a:r>
            <a:r>
              <a:rPr lang="tr-TR" sz="1800" b="0" i="0" u="none" strike="noStrike" baseline="0" dirty="0">
                <a:solidFill>
                  <a:srgbClr val="AA04F9"/>
                </a:solidFill>
                <a:latin typeface="Courier New" panose="02070309020205020404" pitchFamily="49" charset="0"/>
              </a:rPr>
              <a:t> 1 </a:t>
            </a:r>
            <a:r>
              <a:rPr lang="tr-TR" sz="1800" b="0" i="0" u="none" strike="noStrike" baseline="0" dirty="0" err="1">
                <a:solidFill>
                  <a:srgbClr val="AA04F9"/>
                </a:solidFill>
                <a:latin typeface="Courier New" panose="02070309020205020404" pitchFamily="49" charset="0"/>
              </a:rPr>
              <a:t>Topic</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Probabilities</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xlabel</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Topic</a:t>
            </a:r>
            <a:r>
              <a:rPr lang="tr-TR" sz="1800" b="0" i="0" u="none" strike="noStrike" baseline="0" dirty="0">
                <a:solidFill>
                  <a:srgbClr val="AA04F9"/>
                </a:solidFill>
                <a:latin typeface="Courier New" panose="02070309020205020404" pitchFamily="49" charset="0"/>
              </a:rPr>
              <a:t> Index"</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ylabel</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Probability</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endParaRPr lang="tr-TR" dirty="0"/>
          </a:p>
        </p:txBody>
      </p:sp>
      <p:pic>
        <p:nvPicPr>
          <p:cNvPr id="5" name="Resim 4">
            <a:extLst>
              <a:ext uri="{FF2B5EF4-FFF2-40B4-BE49-F238E27FC236}">
                <a16:creationId xmlns:a16="http://schemas.microsoft.com/office/drawing/2014/main" id="{4371D383-29FE-43F8-B55E-980E33AE8273}"/>
              </a:ext>
            </a:extLst>
          </p:cNvPr>
          <p:cNvPicPr>
            <a:picLocks noChangeAspect="1"/>
          </p:cNvPicPr>
          <p:nvPr/>
        </p:nvPicPr>
        <p:blipFill>
          <a:blip r:embed="rId2"/>
          <a:stretch>
            <a:fillRect/>
          </a:stretch>
        </p:blipFill>
        <p:spPr>
          <a:xfrm>
            <a:off x="6096000" y="1960561"/>
            <a:ext cx="6150450" cy="4351339"/>
          </a:xfrm>
          <a:prstGeom prst="rect">
            <a:avLst/>
          </a:prstGeom>
        </p:spPr>
      </p:pic>
    </p:spTree>
    <p:extLst>
      <p:ext uri="{BB962C8B-B14F-4D97-AF65-F5344CB8AC3E}">
        <p14:creationId xmlns:p14="http://schemas.microsoft.com/office/powerpoint/2010/main" val="774059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0C2704-C91B-43B1-BCBD-9B30AFDCFDA9}"/>
              </a:ext>
            </a:extLst>
          </p:cNvPr>
          <p:cNvSpPr>
            <a:spLocks noGrp="1"/>
          </p:cNvSpPr>
          <p:nvPr>
            <p:ph type="title"/>
          </p:nvPr>
        </p:nvSpPr>
        <p:spPr/>
        <p:txBody>
          <a:bodyPr/>
          <a:lstStyle/>
          <a:p>
            <a:r>
              <a:rPr lang="tr-TR" dirty="0" err="1"/>
              <a:t>Matlab</a:t>
            </a:r>
            <a:r>
              <a:rPr lang="tr-TR" dirty="0"/>
              <a:t> Örnek 4</a:t>
            </a:r>
            <a:br>
              <a:rPr lang="tr-TR" dirty="0"/>
            </a:br>
            <a:r>
              <a:rPr lang="tr-TR" dirty="0"/>
              <a:t>Belgelerin En İyi LDA Konularını Tahmin Edin</a:t>
            </a:r>
          </a:p>
        </p:txBody>
      </p:sp>
      <p:sp>
        <p:nvSpPr>
          <p:cNvPr id="3" name="İçerik Yer Tutucusu 2">
            <a:extLst>
              <a:ext uri="{FF2B5EF4-FFF2-40B4-BE49-F238E27FC236}">
                <a16:creationId xmlns:a16="http://schemas.microsoft.com/office/drawing/2014/main" id="{153C9686-3E91-42D0-95D4-44657D53A23E}"/>
              </a:ext>
            </a:extLst>
          </p:cNvPr>
          <p:cNvSpPr>
            <a:spLocks noGrp="1"/>
          </p:cNvSpPr>
          <p:nvPr>
            <p:ph idx="1"/>
          </p:nvPr>
        </p:nvSpPr>
        <p:spPr>
          <a:xfrm>
            <a:off x="838200" y="1825625"/>
            <a:ext cx="5012267" cy="4351338"/>
          </a:xfrm>
        </p:spPr>
        <p:txBody>
          <a:bodyPr>
            <a:normAutofit fontScale="40000" lnSpcReduction="20000"/>
          </a:bodyPr>
          <a:lstStyle/>
          <a:p>
            <a:r>
              <a:rPr lang="tr-TR" sz="1800" b="0" i="0" u="none" strike="noStrike" baseline="0" dirty="0" err="1">
                <a:solidFill>
                  <a:srgbClr val="000000"/>
                </a:solidFill>
                <a:latin typeface="Courier New" panose="02070309020205020404" pitchFamily="49" charset="0"/>
              </a:rPr>
              <a:t>rng</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default</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numTopics</a:t>
            </a:r>
            <a:r>
              <a:rPr lang="tr-TR" sz="1800" b="0" i="0" u="none" strike="noStrike" baseline="0" dirty="0">
                <a:solidFill>
                  <a:srgbClr val="000000"/>
                </a:solidFill>
                <a:latin typeface="Courier New" panose="02070309020205020404" pitchFamily="49" charset="0"/>
              </a:rPr>
              <a:t> = 20;</a:t>
            </a:r>
          </a:p>
          <a:p>
            <a:r>
              <a:rPr lang="tr-TR" sz="1800" b="0" i="0" u="none" strike="noStrike" baseline="0" dirty="0">
                <a:solidFill>
                  <a:srgbClr val="000000"/>
                </a:solidFill>
                <a:latin typeface="Courier New" panose="02070309020205020404" pitchFamily="49" charset="0"/>
              </a:rPr>
              <a:t>mdl = </a:t>
            </a:r>
            <a:r>
              <a:rPr lang="tr-TR" sz="1800" b="0" i="0" u="none" strike="noStrike" baseline="0" dirty="0" err="1">
                <a:solidFill>
                  <a:srgbClr val="000000"/>
                </a:solidFill>
                <a:latin typeface="Courier New" panose="02070309020205020404" pitchFamily="49" charset="0"/>
              </a:rPr>
              <a:t>fitlda</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bag,numTopics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newDocuments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"what's in a name? a rose by any other name would smell as sweet."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"if music be the food of love, play on."</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topicIdx</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predict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mdl,newDocuments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figure</a:t>
            </a:r>
            <a:endParaRPr lang="tr-TR" sz="1800" b="0" i="0" u="none" strike="noStrike" baseline="0" dirty="0">
              <a:solidFill>
                <a:srgbClr val="000000"/>
              </a:solidFill>
              <a:latin typeface="Courier New" panose="02070309020205020404" pitchFamily="49" charset="0"/>
            </a:endParaRPr>
          </a:p>
          <a:p>
            <a:r>
              <a:rPr lang="tr-TR" sz="1800" b="0" i="0" u="none" strike="noStrike" baseline="0" dirty="0" err="1">
                <a:solidFill>
                  <a:srgbClr val="000000"/>
                </a:solidFill>
                <a:latin typeface="Courier New" panose="02070309020205020404" pitchFamily="49" charset="0"/>
              </a:rPr>
              <a:t>subplot</a:t>
            </a:r>
            <a:r>
              <a:rPr lang="tr-TR" sz="1800" b="0" i="0" u="none" strike="noStrike" baseline="0" dirty="0">
                <a:solidFill>
                  <a:srgbClr val="000000"/>
                </a:solidFill>
                <a:latin typeface="Courier New" panose="02070309020205020404" pitchFamily="49" charset="0"/>
              </a:rPr>
              <a:t>(1,2,1)</a:t>
            </a:r>
          </a:p>
          <a:p>
            <a:r>
              <a:rPr lang="tr-TR" sz="1800" b="0" i="0" u="none" strike="noStrike" baseline="0" dirty="0" err="1">
                <a:solidFill>
                  <a:srgbClr val="000000"/>
                </a:solidFill>
                <a:latin typeface="Courier New" panose="02070309020205020404" pitchFamily="49" charset="0"/>
              </a:rPr>
              <a:t>wordcloud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mdl,topicIdx</a:t>
            </a:r>
            <a:r>
              <a:rPr lang="tr-TR" sz="1800" b="0" i="0" u="none" strike="noStrike" baseline="0" dirty="0">
                <a:solidFill>
                  <a:srgbClr val="000000"/>
                </a:solidFill>
                <a:latin typeface="Courier New" panose="02070309020205020404" pitchFamily="49" charset="0"/>
              </a:rPr>
              <a:t>(1));</a:t>
            </a:r>
          </a:p>
          <a:p>
            <a:r>
              <a:rPr lang="tr-TR" sz="1800" b="0" i="0" u="none" strike="noStrike" baseline="0" dirty="0" err="1">
                <a:solidFill>
                  <a:srgbClr val="000000"/>
                </a:solidFill>
                <a:latin typeface="Courier New" panose="02070309020205020404" pitchFamily="49" charset="0"/>
              </a:rPr>
              <a:t>title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Topic</a:t>
            </a:r>
            <a:r>
              <a:rPr lang="tr-TR" sz="1800" b="0" i="0" u="none" strike="noStrike" baseline="0" dirty="0">
                <a:solidFill>
                  <a:srgbClr val="AA04F9"/>
                </a:solidFill>
                <a:latin typeface="Courier New" panose="02070309020205020404" pitchFamily="49" charset="0"/>
              </a:rPr>
              <a:t> "</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topicIdx</a:t>
            </a:r>
            <a:r>
              <a:rPr lang="tr-TR" sz="1800" b="0" i="0" u="none" strike="noStrike" baseline="0" dirty="0">
                <a:solidFill>
                  <a:srgbClr val="000000"/>
                </a:solidFill>
                <a:latin typeface="Courier New" panose="02070309020205020404" pitchFamily="49" charset="0"/>
              </a:rPr>
              <a:t>(1))</a:t>
            </a:r>
          </a:p>
          <a:p>
            <a:r>
              <a:rPr lang="tr-TR" sz="1800" b="0" i="0" u="none" strike="noStrike" baseline="0" dirty="0" err="1">
                <a:solidFill>
                  <a:srgbClr val="000000"/>
                </a:solidFill>
                <a:latin typeface="Courier New" panose="02070309020205020404" pitchFamily="49" charset="0"/>
              </a:rPr>
              <a:t>subplot</a:t>
            </a:r>
            <a:r>
              <a:rPr lang="tr-TR" sz="1800" b="0" i="0" u="none" strike="noStrike" baseline="0" dirty="0">
                <a:solidFill>
                  <a:srgbClr val="000000"/>
                </a:solidFill>
                <a:latin typeface="Courier New" panose="02070309020205020404" pitchFamily="49" charset="0"/>
              </a:rPr>
              <a:t>(1,2,2)</a:t>
            </a:r>
          </a:p>
          <a:p>
            <a:r>
              <a:rPr lang="tr-TR" sz="1800" b="0" i="0" u="none" strike="noStrike" baseline="0" dirty="0" err="1">
                <a:solidFill>
                  <a:srgbClr val="000000"/>
                </a:solidFill>
                <a:latin typeface="Courier New" panose="02070309020205020404" pitchFamily="49" charset="0"/>
              </a:rPr>
              <a:t>wordcloud</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mdl,topicIdx</a:t>
            </a:r>
            <a:r>
              <a:rPr lang="tr-TR" sz="1800" b="0" i="0" u="none" strike="noStrike" baseline="0" dirty="0">
                <a:solidFill>
                  <a:srgbClr val="000000"/>
                </a:solidFill>
                <a:latin typeface="Courier New" panose="02070309020205020404" pitchFamily="49" charset="0"/>
              </a:rPr>
              <a:t>(2));</a:t>
            </a:r>
          </a:p>
          <a:p>
            <a:r>
              <a:rPr lang="tr-TR" sz="1800" b="0" i="0" u="none" strike="noStrike" baseline="0" dirty="0" err="1">
                <a:solidFill>
                  <a:srgbClr val="000000"/>
                </a:solidFill>
                <a:latin typeface="Courier New" panose="02070309020205020404" pitchFamily="49" charset="0"/>
              </a:rPr>
              <a:t>title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Topic</a:t>
            </a:r>
            <a:r>
              <a:rPr lang="tr-TR" sz="1800" b="0" i="0" u="none" strike="noStrike" baseline="0" dirty="0">
                <a:solidFill>
                  <a:srgbClr val="AA04F9"/>
                </a:solidFill>
                <a:latin typeface="Courier New" panose="02070309020205020404" pitchFamily="49" charset="0"/>
              </a:rPr>
              <a:t> "</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topicIdx</a:t>
            </a:r>
            <a:r>
              <a:rPr lang="tr-TR" sz="1800" b="0" i="0" u="none" strike="noStrike" baseline="0" dirty="0">
                <a:solidFill>
                  <a:srgbClr val="000000"/>
                </a:solidFill>
                <a:latin typeface="Courier New" panose="02070309020205020404" pitchFamily="49" charset="0"/>
              </a:rPr>
              <a:t>(2))</a:t>
            </a:r>
          </a:p>
          <a:p>
            <a:endParaRPr lang="tr-TR" dirty="0"/>
          </a:p>
        </p:txBody>
      </p:sp>
      <p:pic>
        <p:nvPicPr>
          <p:cNvPr id="5" name="Resim 4">
            <a:extLst>
              <a:ext uri="{FF2B5EF4-FFF2-40B4-BE49-F238E27FC236}">
                <a16:creationId xmlns:a16="http://schemas.microsoft.com/office/drawing/2014/main" id="{DCD033EE-F040-4946-92AE-42B6DCE87AD4}"/>
              </a:ext>
            </a:extLst>
          </p:cNvPr>
          <p:cNvPicPr>
            <a:picLocks noChangeAspect="1"/>
          </p:cNvPicPr>
          <p:nvPr/>
        </p:nvPicPr>
        <p:blipFill>
          <a:blip r:embed="rId2"/>
          <a:stretch>
            <a:fillRect/>
          </a:stretch>
        </p:blipFill>
        <p:spPr>
          <a:xfrm>
            <a:off x="5440892" y="1825625"/>
            <a:ext cx="6153150" cy="4800600"/>
          </a:xfrm>
          <a:prstGeom prst="rect">
            <a:avLst/>
          </a:prstGeom>
        </p:spPr>
      </p:pic>
    </p:spTree>
    <p:extLst>
      <p:ext uri="{BB962C8B-B14F-4D97-AF65-F5344CB8AC3E}">
        <p14:creationId xmlns:p14="http://schemas.microsoft.com/office/powerpoint/2010/main" val="266548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5A5055-93DB-4BD0-99D4-F8F7C07BC6B9}"/>
              </a:ext>
            </a:extLst>
          </p:cNvPr>
          <p:cNvSpPr>
            <a:spLocks noGrp="1"/>
          </p:cNvSpPr>
          <p:nvPr>
            <p:ph type="title"/>
          </p:nvPr>
        </p:nvSpPr>
        <p:spPr/>
        <p:txBody>
          <a:bodyPr/>
          <a:lstStyle/>
          <a:p>
            <a:r>
              <a:rPr lang="tr-TR" dirty="0"/>
              <a:t>LDA </a:t>
            </a:r>
            <a:r>
              <a:rPr lang="tr-TR" dirty="0" err="1"/>
              <a:t>ingilizce</a:t>
            </a:r>
            <a:endParaRPr lang="tr-TR" dirty="0"/>
          </a:p>
        </p:txBody>
      </p:sp>
      <p:pic>
        <p:nvPicPr>
          <p:cNvPr id="5" name="Resim 4">
            <a:extLst>
              <a:ext uri="{FF2B5EF4-FFF2-40B4-BE49-F238E27FC236}">
                <a16:creationId xmlns:a16="http://schemas.microsoft.com/office/drawing/2014/main" id="{839B7464-DB11-4CC6-A62A-A83A843057E4}"/>
              </a:ext>
            </a:extLst>
          </p:cNvPr>
          <p:cNvPicPr>
            <a:picLocks noChangeAspect="1"/>
          </p:cNvPicPr>
          <p:nvPr/>
        </p:nvPicPr>
        <p:blipFill>
          <a:blip r:embed="rId2"/>
          <a:stretch>
            <a:fillRect/>
          </a:stretch>
        </p:blipFill>
        <p:spPr>
          <a:xfrm>
            <a:off x="160867" y="1394354"/>
            <a:ext cx="12192000" cy="5329007"/>
          </a:xfrm>
          <a:prstGeom prst="rect">
            <a:avLst/>
          </a:prstGeom>
        </p:spPr>
      </p:pic>
    </p:spTree>
    <p:extLst>
      <p:ext uri="{BB962C8B-B14F-4D97-AF65-F5344CB8AC3E}">
        <p14:creationId xmlns:p14="http://schemas.microsoft.com/office/powerpoint/2010/main" val="161004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36861B5-558A-45AD-9AB4-838384475B99}"/>
              </a:ext>
            </a:extLst>
          </p:cNvPr>
          <p:cNvPicPr>
            <a:picLocks noChangeAspect="1"/>
          </p:cNvPicPr>
          <p:nvPr/>
        </p:nvPicPr>
        <p:blipFill>
          <a:blip r:embed="rId2"/>
          <a:stretch>
            <a:fillRect/>
          </a:stretch>
        </p:blipFill>
        <p:spPr>
          <a:xfrm>
            <a:off x="293158" y="42333"/>
            <a:ext cx="8439150" cy="6172200"/>
          </a:xfrm>
          <a:prstGeom prst="rect">
            <a:avLst/>
          </a:prstGeom>
        </p:spPr>
      </p:pic>
    </p:spTree>
    <p:extLst>
      <p:ext uri="{BB962C8B-B14F-4D97-AF65-F5344CB8AC3E}">
        <p14:creationId xmlns:p14="http://schemas.microsoft.com/office/powerpoint/2010/main" val="1586276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2E558B6-BA61-41C9-8B17-38B5A0582D20}"/>
              </a:ext>
            </a:extLst>
          </p:cNvPr>
          <p:cNvPicPr>
            <a:picLocks noChangeAspect="1"/>
          </p:cNvPicPr>
          <p:nvPr/>
        </p:nvPicPr>
        <p:blipFill>
          <a:blip r:embed="rId2"/>
          <a:stretch>
            <a:fillRect/>
          </a:stretch>
        </p:blipFill>
        <p:spPr>
          <a:xfrm>
            <a:off x="211666" y="637685"/>
            <a:ext cx="12192000" cy="3516763"/>
          </a:xfrm>
          <a:prstGeom prst="rect">
            <a:avLst/>
          </a:prstGeom>
        </p:spPr>
      </p:pic>
    </p:spTree>
    <p:extLst>
      <p:ext uri="{BB962C8B-B14F-4D97-AF65-F5344CB8AC3E}">
        <p14:creationId xmlns:p14="http://schemas.microsoft.com/office/powerpoint/2010/main" val="580988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C497EDD-7E69-4579-8448-4E95DA6F1863}"/>
              </a:ext>
            </a:extLst>
          </p:cNvPr>
          <p:cNvPicPr>
            <a:picLocks noChangeAspect="1"/>
          </p:cNvPicPr>
          <p:nvPr/>
        </p:nvPicPr>
        <p:blipFill>
          <a:blip r:embed="rId2"/>
          <a:stretch>
            <a:fillRect/>
          </a:stretch>
        </p:blipFill>
        <p:spPr>
          <a:xfrm>
            <a:off x="0" y="412037"/>
            <a:ext cx="12192000" cy="3307659"/>
          </a:xfrm>
          <a:prstGeom prst="rect">
            <a:avLst/>
          </a:prstGeom>
        </p:spPr>
      </p:pic>
    </p:spTree>
    <p:extLst>
      <p:ext uri="{BB962C8B-B14F-4D97-AF65-F5344CB8AC3E}">
        <p14:creationId xmlns:p14="http://schemas.microsoft.com/office/powerpoint/2010/main" val="265353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3A4045B-1E60-4833-B146-2AB9ED7E2FC3}"/>
              </a:ext>
            </a:extLst>
          </p:cNvPr>
          <p:cNvPicPr>
            <a:picLocks noChangeAspect="1"/>
          </p:cNvPicPr>
          <p:nvPr/>
        </p:nvPicPr>
        <p:blipFill>
          <a:blip r:embed="rId2"/>
          <a:stretch>
            <a:fillRect/>
          </a:stretch>
        </p:blipFill>
        <p:spPr>
          <a:xfrm>
            <a:off x="565678" y="87312"/>
            <a:ext cx="8486775" cy="5362575"/>
          </a:xfrm>
          <a:prstGeom prst="rect">
            <a:avLst/>
          </a:prstGeom>
        </p:spPr>
      </p:pic>
    </p:spTree>
    <p:extLst>
      <p:ext uri="{BB962C8B-B14F-4D97-AF65-F5344CB8AC3E}">
        <p14:creationId xmlns:p14="http://schemas.microsoft.com/office/powerpoint/2010/main" val="104768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BF7DB91-D385-4C3C-8B16-CCC2BE238B1D}"/>
              </a:ext>
            </a:extLst>
          </p:cNvPr>
          <p:cNvPicPr>
            <a:picLocks noChangeAspect="1"/>
          </p:cNvPicPr>
          <p:nvPr/>
        </p:nvPicPr>
        <p:blipFill>
          <a:blip r:embed="rId2"/>
          <a:stretch>
            <a:fillRect/>
          </a:stretch>
        </p:blipFill>
        <p:spPr>
          <a:xfrm>
            <a:off x="869922" y="0"/>
            <a:ext cx="6428345" cy="5524587"/>
          </a:xfrm>
          <a:prstGeom prst="rect">
            <a:avLst/>
          </a:prstGeom>
        </p:spPr>
      </p:pic>
      <p:pic>
        <p:nvPicPr>
          <p:cNvPr id="7" name="Resim 6">
            <a:extLst>
              <a:ext uri="{FF2B5EF4-FFF2-40B4-BE49-F238E27FC236}">
                <a16:creationId xmlns:a16="http://schemas.microsoft.com/office/drawing/2014/main" id="{08A78AB9-D8BA-4262-97A9-57CA952D8ECE}"/>
              </a:ext>
            </a:extLst>
          </p:cNvPr>
          <p:cNvPicPr>
            <a:picLocks noChangeAspect="1"/>
          </p:cNvPicPr>
          <p:nvPr/>
        </p:nvPicPr>
        <p:blipFill>
          <a:blip r:embed="rId3"/>
          <a:stretch>
            <a:fillRect/>
          </a:stretch>
        </p:blipFill>
        <p:spPr>
          <a:xfrm>
            <a:off x="2218267" y="5291977"/>
            <a:ext cx="6500812" cy="1493527"/>
          </a:xfrm>
          <a:prstGeom prst="rect">
            <a:avLst/>
          </a:prstGeom>
        </p:spPr>
      </p:pic>
    </p:spTree>
    <p:extLst>
      <p:ext uri="{BB962C8B-B14F-4D97-AF65-F5344CB8AC3E}">
        <p14:creationId xmlns:p14="http://schemas.microsoft.com/office/powerpoint/2010/main" val="171168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6B0074C-B586-4A7F-9DE6-40C3F7C13CC5}"/>
              </a:ext>
            </a:extLst>
          </p:cNvPr>
          <p:cNvPicPr>
            <a:picLocks noChangeAspect="1"/>
          </p:cNvPicPr>
          <p:nvPr/>
        </p:nvPicPr>
        <p:blipFill>
          <a:blip r:embed="rId2"/>
          <a:stretch>
            <a:fillRect/>
          </a:stretch>
        </p:blipFill>
        <p:spPr>
          <a:xfrm>
            <a:off x="3312664" y="0"/>
            <a:ext cx="5566672" cy="6858000"/>
          </a:xfrm>
          <a:prstGeom prst="rect">
            <a:avLst/>
          </a:prstGeom>
        </p:spPr>
      </p:pic>
    </p:spTree>
    <p:extLst>
      <p:ext uri="{BB962C8B-B14F-4D97-AF65-F5344CB8AC3E}">
        <p14:creationId xmlns:p14="http://schemas.microsoft.com/office/powerpoint/2010/main" val="62201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1E0B88-4F3A-471F-B2D8-BD423196ACE7}"/>
              </a:ext>
            </a:extLst>
          </p:cNvPr>
          <p:cNvSpPr>
            <a:spLocks noGrp="1"/>
          </p:cNvSpPr>
          <p:nvPr>
            <p:ph type="title"/>
          </p:nvPr>
        </p:nvSpPr>
        <p:spPr>
          <a:xfrm>
            <a:off x="7848600" y="365125"/>
            <a:ext cx="3505200" cy="1325563"/>
          </a:xfrm>
        </p:spPr>
        <p:txBody>
          <a:bodyPr>
            <a:normAutofit fontScale="90000"/>
          </a:bodyPr>
          <a:lstStyle/>
          <a:p>
            <a:r>
              <a:rPr lang="en-US" b="0" i="0" dirty="0">
                <a:solidFill>
                  <a:srgbClr val="292929"/>
                </a:solidFill>
                <a:effectLst/>
                <a:latin typeface="sohne"/>
              </a:rPr>
              <a:t>CBOW (Continues Bag Of Words)</a:t>
            </a:r>
            <a:endParaRPr lang="tr-TR" dirty="0"/>
          </a:p>
        </p:txBody>
      </p:sp>
      <p:pic>
        <p:nvPicPr>
          <p:cNvPr id="5" name="Resim 4">
            <a:extLst>
              <a:ext uri="{FF2B5EF4-FFF2-40B4-BE49-F238E27FC236}">
                <a16:creationId xmlns:a16="http://schemas.microsoft.com/office/drawing/2014/main" id="{F5BAE475-A77D-4AA8-889A-0B421D2D2070}"/>
              </a:ext>
            </a:extLst>
          </p:cNvPr>
          <p:cNvPicPr>
            <a:picLocks noChangeAspect="1"/>
          </p:cNvPicPr>
          <p:nvPr/>
        </p:nvPicPr>
        <p:blipFill>
          <a:blip r:embed="rId2"/>
          <a:stretch>
            <a:fillRect/>
          </a:stretch>
        </p:blipFill>
        <p:spPr>
          <a:xfrm>
            <a:off x="532636" y="59267"/>
            <a:ext cx="7248992" cy="6858000"/>
          </a:xfrm>
          <a:prstGeom prst="rect">
            <a:avLst/>
          </a:prstGeom>
        </p:spPr>
      </p:pic>
    </p:spTree>
    <p:extLst>
      <p:ext uri="{BB962C8B-B14F-4D97-AF65-F5344CB8AC3E}">
        <p14:creationId xmlns:p14="http://schemas.microsoft.com/office/powerpoint/2010/main" val="361824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16CFC5-E8A2-4B19-87AD-2B9D992EA145}"/>
              </a:ext>
            </a:extLst>
          </p:cNvPr>
          <p:cNvSpPr>
            <a:spLocks noGrp="1"/>
          </p:cNvSpPr>
          <p:nvPr>
            <p:ph type="title"/>
          </p:nvPr>
        </p:nvSpPr>
        <p:spPr/>
        <p:txBody>
          <a:bodyPr/>
          <a:lstStyle/>
          <a:p>
            <a:r>
              <a:rPr lang="tr-TR" b="0" i="0" dirty="0" err="1">
                <a:solidFill>
                  <a:srgbClr val="292929"/>
                </a:solidFill>
                <a:effectLst/>
                <a:latin typeface="sohne"/>
              </a:rPr>
              <a:t>Skip</a:t>
            </a:r>
            <a:r>
              <a:rPr lang="tr-TR" b="0" i="0" dirty="0">
                <a:solidFill>
                  <a:srgbClr val="292929"/>
                </a:solidFill>
                <a:effectLst/>
                <a:latin typeface="sohne"/>
              </a:rPr>
              <a:t>-Gram</a:t>
            </a:r>
            <a:endParaRPr lang="tr-TR" dirty="0"/>
          </a:p>
        </p:txBody>
      </p:sp>
      <p:pic>
        <p:nvPicPr>
          <p:cNvPr id="5" name="Resim 4">
            <a:extLst>
              <a:ext uri="{FF2B5EF4-FFF2-40B4-BE49-F238E27FC236}">
                <a16:creationId xmlns:a16="http://schemas.microsoft.com/office/drawing/2014/main" id="{4B467516-9D34-40B9-9D56-4FDB9A476862}"/>
              </a:ext>
            </a:extLst>
          </p:cNvPr>
          <p:cNvPicPr>
            <a:picLocks noChangeAspect="1"/>
          </p:cNvPicPr>
          <p:nvPr/>
        </p:nvPicPr>
        <p:blipFill>
          <a:blip r:embed="rId2"/>
          <a:stretch>
            <a:fillRect/>
          </a:stretch>
        </p:blipFill>
        <p:spPr>
          <a:xfrm>
            <a:off x="4105309" y="33867"/>
            <a:ext cx="7248491" cy="6858000"/>
          </a:xfrm>
          <a:prstGeom prst="rect">
            <a:avLst/>
          </a:prstGeom>
        </p:spPr>
      </p:pic>
    </p:spTree>
    <p:extLst>
      <p:ext uri="{BB962C8B-B14F-4D97-AF65-F5344CB8AC3E}">
        <p14:creationId xmlns:p14="http://schemas.microsoft.com/office/powerpoint/2010/main" val="332267908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1623</Words>
  <Application>Microsoft Office PowerPoint</Application>
  <PresentationFormat>Geniş ekran</PresentationFormat>
  <Paragraphs>159</Paragraphs>
  <Slides>41</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41</vt:i4>
      </vt:variant>
    </vt:vector>
  </HeadingPairs>
  <TitlesOfParts>
    <vt:vector size="52" baseType="lpstr">
      <vt:lpstr>Arial</vt:lpstr>
      <vt:lpstr>Calibri</vt:lpstr>
      <vt:lpstr>Calibri Light</vt:lpstr>
      <vt:lpstr>charter</vt:lpstr>
      <vt:lpstr>Courier New</vt:lpstr>
      <vt:lpstr>fell</vt:lpstr>
      <vt:lpstr>Helvetica Neue</vt:lpstr>
      <vt:lpstr>Open Sans</vt:lpstr>
      <vt:lpstr>sohne</vt:lpstr>
      <vt:lpstr>Source Sans Pro</vt:lpstr>
      <vt:lpstr>Office Teması</vt:lpstr>
      <vt:lpstr>Metin Madenciliği</vt:lpstr>
      <vt:lpstr>Word Embeddings</vt:lpstr>
      <vt:lpstr>PowerPoint Sunusu</vt:lpstr>
      <vt:lpstr>PowerPoint Sunusu</vt:lpstr>
      <vt:lpstr>PowerPoint Sunusu</vt:lpstr>
      <vt:lpstr>PowerPoint Sunusu</vt:lpstr>
      <vt:lpstr>PowerPoint Sunusu</vt:lpstr>
      <vt:lpstr>CBOW (Continues Bag Of Words)</vt:lpstr>
      <vt:lpstr>Skip-Gram</vt:lpstr>
      <vt:lpstr>Word2Vec Nedir ? Ne işe yarar ?</vt:lpstr>
      <vt:lpstr>Örnek</vt:lpstr>
      <vt:lpstr>PowerPoint Sunusu</vt:lpstr>
      <vt:lpstr>PowerPoint Sunusu</vt:lpstr>
      <vt:lpstr>PowerPoint Sunusu</vt:lpstr>
      <vt:lpstr>readWordEmbedding</vt:lpstr>
      <vt:lpstr>trainWordEmbedding</vt:lpstr>
      <vt:lpstr>tsne: t-Distributed Stochastic Neighbor Embedding : </vt:lpstr>
      <vt:lpstr>T-SNE nasıl çalışır? Olasılık dağılımı</vt:lpstr>
      <vt:lpstr>PowerPoint Sunusu</vt:lpstr>
      <vt:lpstr>PowerPoint Sunusu</vt:lpstr>
      <vt:lpstr>PowerPoint Sunusu</vt:lpstr>
      <vt:lpstr>PowerPoint Sunusu</vt:lpstr>
      <vt:lpstr>word2vec Map word to embedding vector</vt:lpstr>
      <vt:lpstr>vec2word Map embedding vector to word</vt:lpstr>
      <vt:lpstr>ldaModel</vt:lpstr>
      <vt:lpstr>Topic Modeling(Konu Modelleme) Nedir?</vt:lpstr>
      <vt:lpstr>Latent Dirichlet Allocation (LDA) </vt:lpstr>
      <vt:lpstr>Topic Modeling’in Kullanım Alanları Neler?</vt:lpstr>
      <vt:lpstr>LDA(Latent Dirichlet Allocation) Nedir?</vt:lpstr>
      <vt:lpstr>LDA Örnek</vt:lpstr>
      <vt:lpstr>PowerPoint Sunusu</vt:lpstr>
      <vt:lpstr>Matlab Uygulamalar</vt:lpstr>
      <vt:lpstr>PowerPoint Sunusu</vt:lpstr>
      <vt:lpstr>PowerPoint Sunusu</vt:lpstr>
      <vt:lpstr>Matlab Örnek 2</vt:lpstr>
      <vt:lpstr>PowerPoint Sunusu</vt:lpstr>
      <vt:lpstr>Matlab Örnek 3 LDA Modelinin Belge Konu Olasılıkları</vt:lpstr>
      <vt:lpstr>Matlab Örnek 4 Belgelerin En İyi LDA Konularını Tahmin Edin</vt:lpstr>
      <vt:lpstr>LDA ingilizce</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 Madenciliği</dc:title>
  <dc:creator>Yılmaz KAYA</dc:creator>
  <cp:lastModifiedBy>YILMAZ KAYA</cp:lastModifiedBy>
  <cp:revision>107</cp:revision>
  <dcterms:created xsi:type="dcterms:W3CDTF">2020-11-02T06:06:26Z</dcterms:created>
  <dcterms:modified xsi:type="dcterms:W3CDTF">2023-12-12T08:28:30Z</dcterms:modified>
</cp:coreProperties>
</file>