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136" autoAdjust="0"/>
  </p:normalViewPr>
  <p:slideViewPr>
    <p:cSldViewPr snapToGrid="0">
      <p:cViewPr varScale="1">
        <p:scale>
          <a:sx n="90" d="100"/>
          <a:sy n="90" d="100"/>
        </p:scale>
        <p:origin x="3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64492-1D17-4232-9C50-0B741A75B63C}" type="datetimeFigureOut">
              <a:rPr lang="tr-TR" smtClean="0"/>
              <a:t>19.08.2021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834CA9-7A37-46D9-97E0-EF4EB346E173}" type="slidenum">
              <a:rPr lang="tr-TR" smtClean="0"/>
              <a:t>‹#›</a:t>
            </a:fld>
            <a:endParaRPr lang="tr-TR"/>
          </a:p>
        </p:txBody>
      </p:sp>
    </p:spTree>
    <p:extLst>
      <p:ext uri="{BB962C8B-B14F-4D97-AF65-F5344CB8AC3E}">
        <p14:creationId xmlns:p14="http://schemas.microsoft.com/office/powerpoint/2010/main" val="3680618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316AD3-307A-4A42-9566-EAC318D4582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9C52301-4F30-49D0-8BEE-CC79E3CA71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3F3AF4C-E950-4B8C-AC22-DD2B70DF6FE5}"/>
              </a:ext>
            </a:extLst>
          </p:cNvPr>
          <p:cNvSpPr>
            <a:spLocks noGrp="1"/>
          </p:cNvSpPr>
          <p:nvPr>
            <p:ph type="dt" sz="half" idx="10"/>
          </p:nvPr>
        </p:nvSpPr>
        <p:spPr/>
        <p:txBody>
          <a:bodyPr/>
          <a:lstStyle/>
          <a:p>
            <a:fld id="{2652A8D8-C66F-4061-ABDF-EF1975139306}" type="datetimeFigureOut">
              <a:rPr lang="tr-TR" smtClean="0"/>
              <a:t>19.08.2021</a:t>
            </a:fld>
            <a:endParaRPr lang="tr-TR"/>
          </a:p>
        </p:txBody>
      </p:sp>
      <p:sp>
        <p:nvSpPr>
          <p:cNvPr id="5" name="Alt Bilgi Yer Tutucusu 4">
            <a:extLst>
              <a:ext uri="{FF2B5EF4-FFF2-40B4-BE49-F238E27FC236}">
                <a16:creationId xmlns:a16="http://schemas.microsoft.com/office/drawing/2014/main" id="{411856C8-DD3C-4531-A7F8-FA36BEEEC8D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3CE84E6-9502-402F-BE00-56AE7A3D7DE0}"/>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264361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F39E54-7577-423D-8428-589006FBBA6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9B2C652-4FB1-489E-AAAC-68C7345AC07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E2683E8-A85A-4B22-A203-08A93C9BDF4D}"/>
              </a:ext>
            </a:extLst>
          </p:cNvPr>
          <p:cNvSpPr>
            <a:spLocks noGrp="1"/>
          </p:cNvSpPr>
          <p:nvPr>
            <p:ph type="dt" sz="half" idx="10"/>
          </p:nvPr>
        </p:nvSpPr>
        <p:spPr/>
        <p:txBody>
          <a:bodyPr/>
          <a:lstStyle/>
          <a:p>
            <a:fld id="{2652A8D8-C66F-4061-ABDF-EF1975139306}" type="datetimeFigureOut">
              <a:rPr lang="tr-TR" smtClean="0"/>
              <a:t>19.08.2021</a:t>
            </a:fld>
            <a:endParaRPr lang="tr-TR"/>
          </a:p>
        </p:txBody>
      </p:sp>
      <p:sp>
        <p:nvSpPr>
          <p:cNvPr id="5" name="Alt Bilgi Yer Tutucusu 4">
            <a:extLst>
              <a:ext uri="{FF2B5EF4-FFF2-40B4-BE49-F238E27FC236}">
                <a16:creationId xmlns:a16="http://schemas.microsoft.com/office/drawing/2014/main" id="{43F42035-EA98-4473-873E-DD75552CE11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C2D49DE-74C0-4EE9-AEAA-DACF2E52DF34}"/>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0911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BF09CE0-C45F-4755-BEDB-E4F05C85DD15}"/>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CDA0269-639C-47CE-8B11-9BAA727C3A6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D41A58D-B1E8-4D08-B7BF-DB4B14F80D23}"/>
              </a:ext>
            </a:extLst>
          </p:cNvPr>
          <p:cNvSpPr>
            <a:spLocks noGrp="1"/>
          </p:cNvSpPr>
          <p:nvPr>
            <p:ph type="dt" sz="half" idx="10"/>
          </p:nvPr>
        </p:nvSpPr>
        <p:spPr/>
        <p:txBody>
          <a:bodyPr/>
          <a:lstStyle/>
          <a:p>
            <a:fld id="{2652A8D8-C66F-4061-ABDF-EF1975139306}" type="datetimeFigureOut">
              <a:rPr lang="tr-TR" smtClean="0"/>
              <a:t>19.08.2021</a:t>
            </a:fld>
            <a:endParaRPr lang="tr-TR"/>
          </a:p>
        </p:txBody>
      </p:sp>
      <p:sp>
        <p:nvSpPr>
          <p:cNvPr id="5" name="Alt Bilgi Yer Tutucusu 4">
            <a:extLst>
              <a:ext uri="{FF2B5EF4-FFF2-40B4-BE49-F238E27FC236}">
                <a16:creationId xmlns:a16="http://schemas.microsoft.com/office/drawing/2014/main" id="{A2FE31E9-DF81-47F9-A94B-A22C3F6076E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F0E7245-D41D-45A4-9B15-75D627E7ABA5}"/>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385168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03EB51-C8AB-4858-9BBE-BF5D2F01AAC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2C2DBFD-868B-496D-9F13-0FB87764D1F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2491DB9-439E-48C8-B71C-C635F23223F0}"/>
              </a:ext>
            </a:extLst>
          </p:cNvPr>
          <p:cNvSpPr>
            <a:spLocks noGrp="1"/>
          </p:cNvSpPr>
          <p:nvPr>
            <p:ph type="dt" sz="half" idx="10"/>
          </p:nvPr>
        </p:nvSpPr>
        <p:spPr/>
        <p:txBody>
          <a:bodyPr/>
          <a:lstStyle/>
          <a:p>
            <a:fld id="{2652A8D8-C66F-4061-ABDF-EF1975139306}" type="datetimeFigureOut">
              <a:rPr lang="tr-TR" smtClean="0"/>
              <a:t>19.08.2021</a:t>
            </a:fld>
            <a:endParaRPr lang="tr-TR"/>
          </a:p>
        </p:txBody>
      </p:sp>
      <p:sp>
        <p:nvSpPr>
          <p:cNvPr id="5" name="Alt Bilgi Yer Tutucusu 4">
            <a:extLst>
              <a:ext uri="{FF2B5EF4-FFF2-40B4-BE49-F238E27FC236}">
                <a16:creationId xmlns:a16="http://schemas.microsoft.com/office/drawing/2014/main" id="{2D7B1527-D5FB-4715-9F96-F8AA3E94917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0CDC69B-37E4-4B7B-AA88-11F062CAEBF2}"/>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958931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1C8271-A6D7-49F5-8B2C-824A530CA39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E3C429FF-59CE-4CC2-8749-CCAB77CCCF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BAA7468-1558-4441-B6C4-2F63D16D4CA6}"/>
              </a:ext>
            </a:extLst>
          </p:cNvPr>
          <p:cNvSpPr>
            <a:spLocks noGrp="1"/>
          </p:cNvSpPr>
          <p:nvPr>
            <p:ph type="dt" sz="half" idx="10"/>
          </p:nvPr>
        </p:nvSpPr>
        <p:spPr/>
        <p:txBody>
          <a:bodyPr/>
          <a:lstStyle/>
          <a:p>
            <a:fld id="{2652A8D8-C66F-4061-ABDF-EF1975139306}" type="datetimeFigureOut">
              <a:rPr lang="tr-TR" smtClean="0"/>
              <a:t>19.08.2021</a:t>
            </a:fld>
            <a:endParaRPr lang="tr-TR"/>
          </a:p>
        </p:txBody>
      </p:sp>
      <p:sp>
        <p:nvSpPr>
          <p:cNvPr id="5" name="Alt Bilgi Yer Tutucusu 4">
            <a:extLst>
              <a:ext uri="{FF2B5EF4-FFF2-40B4-BE49-F238E27FC236}">
                <a16:creationId xmlns:a16="http://schemas.microsoft.com/office/drawing/2014/main" id="{C39E0C3F-F69D-4213-8A39-41361DAF15E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2A325DB-4CED-4239-B04A-460BA90C4777}"/>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600946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89680A-1E12-4C97-852D-5602F0966D8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C7A4597-C378-43A4-9F52-5C6B264F8A2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4BA8396-BB53-4460-8AC0-1B655D32E4C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DBAAAEF-F8EB-4E95-AD56-1A7371C64465}"/>
              </a:ext>
            </a:extLst>
          </p:cNvPr>
          <p:cNvSpPr>
            <a:spLocks noGrp="1"/>
          </p:cNvSpPr>
          <p:nvPr>
            <p:ph type="dt" sz="half" idx="10"/>
          </p:nvPr>
        </p:nvSpPr>
        <p:spPr/>
        <p:txBody>
          <a:bodyPr/>
          <a:lstStyle/>
          <a:p>
            <a:fld id="{2652A8D8-C66F-4061-ABDF-EF1975139306}" type="datetimeFigureOut">
              <a:rPr lang="tr-TR" smtClean="0"/>
              <a:t>19.08.2021</a:t>
            </a:fld>
            <a:endParaRPr lang="tr-TR"/>
          </a:p>
        </p:txBody>
      </p:sp>
      <p:sp>
        <p:nvSpPr>
          <p:cNvPr id="6" name="Alt Bilgi Yer Tutucusu 5">
            <a:extLst>
              <a:ext uri="{FF2B5EF4-FFF2-40B4-BE49-F238E27FC236}">
                <a16:creationId xmlns:a16="http://schemas.microsoft.com/office/drawing/2014/main" id="{28A932BC-5078-4958-BBF5-30E68E0AC55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CE949B9-EAA6-4AC9-8160-018AFC8E267F}"/>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283182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095EE5-18E5-4391-ACFD-BC3C039C722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5647B66-7B61-43D5-8FAA-16BB240A69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FEE35CD-E264-4AD2-825F-46B5C4012CB0}"/>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3E86A46-0BA1-4AA8-881F-0F7E1108B1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6C4DEB1-4444-4040-90DA-F1028A9322D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4A5BD1B-21C4-4D03-8A6B-6DFB541DC558}"/>
              </a:ext>
            </a:extLst>
          </p:cNvPr>
          <p:cNvSpPr>
            <a:spLocks noGrp="1"/>
          </p:cNvSpPr>
          <p:nvPr>
            <p:ph type="dt" sz="half" idx="10"/>
          </p:nvPr>
        </p:nvSpPr>
        <p:spPr/>
        <p:txBody>
          <a:bodyPr/>
          <a:lstStyle/>
          <a:p>
            <a:fld id="{2652A8D8-C66F-4061-ABDF-EF1975139306}" type="datetimeFigureOut">
              <a:rPr lang="tr-TR" smtClean="0"/>
              <a:t>19.08.2021</a:t>
            </a:fld>
            <a:endParaRPr lang="tr-TR"/>
          </a:p>
        </p:txBody>
      </p:sp>
      <p:sp>
        <p:nvSpPr>
          <p:cNvPr id="8" name="Alt Bilgi Yer Tutucusu 7">
            <a:extLst>
              <a:ext uri="{FF2B5EF4-FFF2-40B4-BE49-F238E27FC236}">
                <a16:creationId xmlns:a16="http://schemas.microsoft.com/office/drawing/2014/main" id="{B291B7FE-C908-4212-B559-834874F395E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8377F2FD-D95D-4586-8478-FEC5C8C3487C}"/>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15029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79F2F3-9831-42E5-8369-B3D3681351B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B0FE1B3-2ABB-4483-84D3-047E7A3B49AE}"/>
              </a:ext>
            </a:extLst>
          </p:cNvPr>
          <p:cNvSpPr>
            <a:spLocks noGrp="1"/>
          </p:cNvSpPr>
          <p:nvPr>
            <p:ph type="dt" sz="half" idx="10"/>
          </p:nvPr>
        </p:nvSpPr>
        <p:spPr/>
        <p:txBody>
          <a:bodyPr/>
          <a:lstStyle/>
          <a:p>
            <a:fld id="{2652A8D8-C66F-4061-ABDF-EF1975139306}" type="datetimeFigureOut">
              <a:rPr lang="tr-TR" smtClean="0"/>
              <a:t>19.08.2021</a:t>
            </a:fld>
            <a:endParaRPr lang="tr-TR"/>
          </a:p>
        </p:txBody>
      </p:sp>
      <p:sp>
        <p:nvSpPr>
          <p:cNvPr id="4" name="Alt Bilgi Yer Tutucusu 3">
            <a:extLst>
              <a:ext uri="{FF2B5EF4-FFF2-40B4-BE49-F238E27FC236}">
                <a16:creationId xmlns:a16="http://schemas.microsoft.com/office/drawing/2014/main" id="{67A2EC89-9B28-44EB-96B2-F5158D077D7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795B455-526C-45B9-BDE3-7F0E44D087E5}"/>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57120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035A241-7C09-4DB7-A8CE-E887A3CBFDAD}"/>
              </a:ext>
            </a:extLst>
          </p:cNvPr>
          <p:cNvSpPr>
            <a:spLocks noGrp="1"/>
          </p:cNvSpPr>
          <p:nvPr>
            <p:ph type="dt" sz="half" idx="10"/>
          </p:nvPr>
        </p:nvSpPr>
        <p:spPr/>
        <p:txBody>
          <a:bodyPr/>
          <a:lstStyle/>
          <a:p>
            <a:fld id="{2652A8D8-C66F-4061-ABDF-EF1975139306}" type="datetimeFigureOut">
              <a:rPr lang="tr-TR" smtClean="0"/>
              <a:t>19.08.2021</a:t>
            </a:fld>
            <a:endParaRPr lang="tr-TR"/>
          </a:p>
        </p:txBody>
      </p:sp>
      <p:sp>
        <p:nvSpPr>
          <p:cNvPr id="3" name="Alt Bilgi Yer Tutucusu 2">
            <a:extLst>
              <a:ext uri="{FF2B5EF4-FFF2-40B4-BE49-F238E27FC236}">
                <a16:creationId xmlns:a16="http://schemas.microsoft.com/office/drawing/2014/main" id="{D02A7C89-2FD7-43E8-8766-1DCA7B4B374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5E3980CE-0063-4276-8533-0228066819AC}"/>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26181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331117-8497-4779-BE8A-7B3F1BD27EF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FA45E5B-9E97-4AF4-9A5A-1CC51331E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EE01A3B-92FB-48DC-A14E-502686219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502519B-43C6-4E92-8138-EA04E85D12E0}"/>
              </a:ext>
            </a:extLst>
          </p:cNvPr>
          <p:cNvSpPr>
            <a:spLocks noGrp="1"/>
          </p:cNvSpPr>
          <p:nvPr>
            <p:ph type="dt" sz="half" idx="10"/>
          </p:nvPr>
        </p:nvSpPr>
        <p:spPr/>
        <p:txBody>
          <a:bodyPr/>
          <a:lstStyle/>
          <a:p>
            <a:fld id="{2652A8D8-C66F-4061-ABDF-EF1975139306}" type="datetimeFigureOut">
              <a:rPr lang="tr-TR" smtClean="0"/>
              <a:t>19.08.2021</a:t>
            </a:fld>
            <a:endParaRPr lang="tr-TR"/>
          </a:p>
        </p:txBody>
      </p:sp>
      <p:sp>
        <p:nvSpPr>
          <p:cNvPr id="6" name="Alt Bilgi Yer Tutucusu 5">
            <a:extLst>
              <a:ext uri="{FF2B5EF4-FFF2-40B4-BE49-F238E27FC236}">
                <a16:creationId xmlns:a16="http://schemas.microsoft.com/office/drawing/2014/main" id="{D23BAA05-9D94-4565-ACF4-AEDA865F2EF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7844616-C4C5-47EA-988E-C305CB45B523}"/>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38216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D77C9-6844-4F8F-A366-6D9A02DB9DF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1DBD994-B620-4A4B-85CA-936882FBA0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A2C6FA7-BD74-448C-B363-4BC8C8516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A8B195D-0751-422A-9042-E69F04747AD9}"/>
              </a:ext>
            </a:extLst>
          </p:cNvPr>
          <p:cNvSpPr>
            <a:spLocks noGrp="1"/>
          </p:cNvSpPr>
          <p:nvPr>
            <p:ph type="dt" sz="half" idx="10"/>
          </p:nvPr>
        </p:nvSpPr>
        <p:spPr/>
        <p:txBody>
          <a:bodyPr/>
          <a:lstStyle/>
          <a:p>
            <a:fld id="{2652A8D8-C66F-4061-ABDF-EF1975139306}" type="datetimeFigureOut">
              <a:rPr lang="tr-TR" smtClean="0"/>
              <a:t>19.08.2021</a:t>
            </a:fld>
            <a:endParaRPr lang="tr-TR"/>
          </a:p>
        </p:txBody>
      </p:sp>
      <p:sp>
        <p:nvSpPr>
          <p:cNvPr id="6" name="Alt Bilgi Yer Tutucusu 5">
            <a:extLst>
              <a:ext uri="{FF2B5EF4-FFF2-40B4-BE49-F238E27FC236}">
                <a16:creationId xmlns:a16="http://schemas.microsoft.com/office/drawing/2014/main" id="{48C02A2C-553E-48CC-81FD-ECA354C33BF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301BC88-C545-4759-856C-367ACC8D65C7}"/>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54659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4A036CD-2915-4A6A-AE97-1FDF13F4F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9667CC8-69CA-4DC5-AD85-A0B1AA8667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7044924-9CC2-43DB-B527-C88BC2C142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2A8D8-C66F-4061-ABDF-EF1975139306}" type="datetimeFigureOut">
              <a:rPr lang="tr-TR" smtClean="0"/>
              <a:t>19.08.2021</a:t>
            </a:fld>
            <a:endParaRPr lang="tr-TR"/>
          </a:p>
        </p:txBody>
      </p:sp>
      <p:sp>
        <p:nvSpPr>
          <p:cNvPr id="5" name="Alt Bilgi Yer Tutucusu 4">
            <a:extLst>
              <a:ext uri="{FF2B5EF4-FFF2-40B4-BE49-F238E27FC236}">
                <a16:creationId xmlns:a16="http://schemas.microsoft.com/office/drawing/2014/main" id="{93630489-58D4-4B48-929C-29F4744DC8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EA57812-2C5E-45A5-8509-2CAE3B72F0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4586AF-FFAF-4E2C-A4AE-6820FC589338}" type="slidenum">
              <a:rPr lang="tr-TR" smtClean="0"/>
              <a:t>‹#›</a:t>
            </a:fld>
            <a:endParaRPr lang="tr-TR"/>
          </a:p>
        </p:txBody>
      </p:sp>
    </p:spTree>
    <p:extLst>
      <p:ext uri="{BB962C8B-B14F-4D97-AF65-F5344CB8AC3E}">
        <p14:creationId xmlns:p14="http://schemas.microsoft.com/office/powerpoint/2010/main" val="835825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A99856-E0D0-45C4-997F-DEE8B63415FA}"/>
              </a:ext>
            </a:extLst>
          </p:cNvPr>
          <p:cNvSpPr>
            <a:spLocks noGrp="1"/>
          </p:cNvSpPr>
          <p:nvPr>
            <p:ph type="ctrTitle"/>
          </p:nvPr>
        </p:nvSpPr>
        <p:spPr/>
        <p:txBody>
          <a:bodyPr/>
          <a:lstStyle/>
          <a:p>
            <a:r>
              <a:rPr lang="tr-TR" dirty="0"/>
              <a:t>Metin Madenciliği</a:t>
            </a:r>
          </a:p>
        </p:txBody>
      </p:sp>
      <p:sp>
        <p:nvSpPr>
          <p:cNvPr id="3" name="Alt Başlık 2">
            <a:extLst>
              <a:ext uri="{FF2B5EF4-FFF2-40B4-BE49-F238E27FC236}">
                <a16:creationId xmlns:a16="http://schemas.microsoft.com/office/drawing/2014/main" id="{34A6BB82-4053-4EC5-8585-AE58B2DC244E}"/>
              </a:ext>
            </a:extLst>
          </p:cNvPr>
          <p:cNvSpPr>
            <a:spLocks noGrp="1"/>
          </p:cNvSpPr>
          <p:nvPr>
            <p:ph type="subTitle" idx="1"/>
          </p:nvPr>
        </p:nvSpPr>
        <p:spPr/>
        <p:txBody>
          <a:bodyPr/>
          <a:lstStyle/>
          <a:p>
            <a:r>
              <a:rPr lang="tr-TR" dirty="0" err="1"/>
              <a:t>Doç.Dr</a:t>
            </a:r>
            <a:r>
              <a:rPr lang="tr-TR" dirty="0"/>
              <a:t>. YILMAZ KAYA</a:t>
            </a:r>
          </a:p>
          <a:p>
            <a:r>
              <a:rPr lang="tr-TR" dirty="0"/>
              <a:t>Hafta 11</a:t>
            </a:r>
          </a:p>
          <a:p>
            <a:r>
              <a:rPr lang="tr-TR" dirty="0"/>
              <a:t>LSA Modelleme</a:t>
            </a:r>
          </a:p>
        </p:txBody>
      </p:sp>
    </p:spTree>
    <p:extLst>
      <p:ext uri="{BB962C8B-B14F-4D97-AF65-F5344CB8AC3E}">
        <p14:creationId xmlns:p14="http://schemas.microsoft.com/office/powerpoint/2010/main" val="94665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E3E164-0F97-46F9-B84D-FE4DAD51A5A5}"/>
              </a:ext>
            </a:extLst>
          </p:cNvPr>
          <p:cNvSpPr>
            <a:spLocks noGrp="1"/>
          </p:cNvSpPr>
          <p:nvPr>
            <p:ph type="title"/>
          </p:nvPr>
        </p:nvSpPr>
        <p:spPr/>
        <p:txBody>
          <a:bodyPr/>
          <a:lstStyle/>
          <a:p>
            <a:r>
              <a:rPr lang="tr-TR" b="0" i="0" dirty="0" err="1">
                <a:solidFill>
                  <a:srgbClr val="6A6A6A"/>
                </a:solidFill>
                <a:effectLst/>
                <a:latin typeface="Arial" panose="020B0604020202020204" pitchFamily="34" charset="0"/>
              </a:rPr>
              <a:t>Latent</a:t>
            </a:r>
            <a:r>
              <a:rPr lang="tr-TR" b="0" i="0" dirty="0">
                <a:solidFill>
                  <a:srgbClr val="6A6A6A"/>
                </a:solidFill>
                <a:effectLst/>
                <a:latin typeface="Arial" panose="020B0604020202020204" pitchFamily="34" charset="0"/>
              </a:rPr>
              <a:t> </a:t>
            </a:r>
            <a:r>
              <a:rPr lang="tr-TR" b="0" i="0" dirty="0" err="1">
                <a:solidFill>
                  <a:srgbClr val="6A6A6A"/>
                </a:solidFill>
                <a:effectLst/>
                <a:latin typeface="Arial" panose="020B0604020202020204" pitchFamily="34" charset="0"/>
              </a:rPr>
              <a:t>semantic</a:t>
            </a:r>
            <a:r>
              <a:rPr lang="tr-TR" b="0" i="0" dirty="0">
                <a:solidFill>
                  <a:srgbClr val="6A6A6A"/>
                </a:solidFill>
                <a:effectLst/>
                <a:latin typeface="Arial" panose="020B0604020202020204" pitchFamily="34" charset="0"/>
              </a:rPr>
              <a:t> </a:t>
            </a:r>
            <a:r>
              <a:rPr lang="tr-TR" b="0" i="0" dirty="0" err="1">
                <a:solidFill>
                  <a:srgbClr val="6A6A6A"/>
                </a:solidFill>
                <a:effectLst/>
                <a:latin typeface="Arial" panose="020B0604020202020204" pitchFamily="34" charset="0"/>
              </a:rPr>
              <a:t>analysis</a:t>
            </a:r>
            <a:r>
              <a:rPr lang="tr-TR" b="0" i="0" dirty="0">
                <a:solidFill>
                  <a:srgbClr val="6A6A6A"/>
                </a:solidFill>
                <a:effectLst/>
                <a:latin typeface="Arial" panose="020B0604020202020204" pitchFamily="34" charset="0"/>
              </a:rPr>
              <a:t> (LSA) model</a:t>
            </a:r>
            <a:endParaRPr lang="tr-TR" dirty="0"/>
          </a:p>
        </p:txBody>
      </p:sp>
      <p:sp>
        <p:nvSpPr>
          <p:cNvPr id="3" name="İçerik Yer Tutucusu 2">
            <a:extLst>
              <a:ext uri="{FF2B5EF4-FFF2-40B4-BE49-F238E27FC236}">
                <a16:creationId xmlns:a16="http://schemas.microsoft.com/office/drawing/2014/main" id="{661C227E-D397-4B72-AA9C-B986710595B3}"/>
              </a:ext>
            </a:extLst>
          </p:cNvPr>
          <p:cNvSpPr>
            <a:spLocks noGrp="1"/>
          </p:cNvSpPr>
          <p:nvPr>
            <p:ph idx="1"/>
          </p:nvPr>
        </p:nvSpPr>
        <p:spPr>
          <a:xfrm>
            <a:off x="838200" y="1825625"/>
            <a:ext cx="10515600" cy="2390775"/>
          </a:xfrm>
        </p:spPr>
        <p:txBody>
          <a:bodyPr>
            <a:normAutofit fontScale="70000" lnSpcReduction="20000"/>
          </a:bodyPr>
          <a:lstStyle/>
          <a:p>
            <a:r>
              <a:rPr lang="tr-TR" dirty="0"/>
              <a:t>Gizli anlamsal analiz (LSA) modeli, belgeler ve içerdikleri kelimeler arasındaki ilişkileri keşfeder. Bir LSA modeli, yüksek boyutlu kelime sayıları üzerinde düşük boyutlu istatistiksel modelleri çalıştırmak için kullanışlı bir boyutluluk azaltma aracıdır. Model bir n-gram torbası modeli kullanılarak n-gramları ayrı kelimeler olarak ele alır.</a:t>
            </a:r>
          </a:p>
          <a:p>
            <a:r>
              <a:rPr lang="tr-TR" b="0" i="0" dirty="0">
                <a:solidFill>
                  <a:srgbClr val="333333"/>
                </a:solidFill>
                <a:effectLst/>
                <a:latin typeface="Helvetica Neue"/>
              </a:rPr>
              <a:t>LSI (</a:t>
            </a:r>
            <a:r>
              <a:rPr lang="tr-TR" b="0" i="0" dirty="0" err="1">
                <a:solidFill>
                  <a:srgbClr val="333333"/>
                </a:solidFill>
                <a:effectLst/>
                <a:latin typeface="Helvetica Neue"/>
              </a:rPr>
              <a:t>Latent</a:t>
            </a:r>
            <a:r>
              <a:rPr lang="tr-TR" b="0" i="0" dirty="0">
                <a:solidFill>
                  <a:srgbClr val="333333"/>
                </a:solidFill>
                <a:effectLst/>
                <a:latin typeface="Helvetica Neue"/>
              </a:rPr>
              <a:t> </a:t>
            </a:r>
            <a:r>
              <a:rPr lang="tr-TR" b="0" i="0" dirty="0" err="1">
                <a:solidFill>
                  <a:srgbClr val="333333"/>
                </a:solidFill>
                <a:effectLst/>
                <a:latin typeface="Helvetica Neue"/>
              </a:rPr>
              <a:t>Semantic</a:t>
            </a:r>
            <a:r>
              <a:rPr lang="tr-TR" b="0" i="0" dirty="0">
                <a:solidFill>
                  <a:srgbClr val="333333"/>
                </a:solidFill>
                <a:effectLst/>
                <a:latin typeface="Helvetica Neue"/>
              </a:rPr>
              <a:t> Index) olarak da bilinen LSA (</a:t>
            </a:r>
            <a:r>
              <a:rPr lang="tr-TR" b="0" i="0" dirty="0" err="1">
                <a:solidFill>
                  <a:srgbClr val="333333"/>
                </a:solidFill>
                <a:effectLst/>
                <a:latin typeface="Helvetica Neue"/>
              </a:rPr>
              <a:t>Latent</a:t>
            </a:r>
            <a:r>
              <a:rPr lang="tr-TR" b="0" i="0" dirty="0">
                <a:solidFill>
                  <a:srgbClr val="333333"/>
                </a:solidFill>
                <a:effectLst/>
                <a:latin typeface="Helvetica Neue"/>
              </a:rPr>
              <a:t> </a:t>
            </a:r>
            <a:r>
              <a:rPr lang="tr-TR" b="0" i="0" dirty="0" err="1">
                <a:solidFill>
                  <a:srgbClr val="333333"/>
                </a:solidFill>
                <a:effectLst/>
                <a:latin typeface="Helvetica Neue"/>
              </a:rPr>
              <a:t>Semantic</a:t>
            </a:r>
            <a:r>
              <a:rPr lang="tr-TR" b="0" i="0" dirty="0">
                <a:solidFill>
                  <a:srgbClr val="333333"/>
                </a:solidFill>
                <a:effectLst/>
                <a:latin typeface="Helvetica Neue"/>
              </a:rPr>
              <a:t> Analysis) LSA, terim-belge matrisi (bir belgedeki terimlerin oluşumu) ile sonuçlanan bir kelime torbası (</a:t>
            </a:r>
            <a:r>
              <a:rPr lang="tr-TR" b="0" i="0" dirty="0" err="1">
                <a:solidFill>
                  <a:srgbClr val="333333"/>
                </a:solidFill>
                <a:effectLst/>
                <a:latin typeface="Helvetica Neue"/>
              </a:rPr>
              <a:t>BoW</a:t>
            </a:r>
            <a:r>
              <a:rPr lang="tr-TR" b="0" i="0" dirty="0">
                <a:solidFill>
                  <a:srgbClr val="333333"/>
                </a:solidFill>
                <a:effectLst/>
                <a:latin typeface="Helvetica Neue"/>
              </a:rPr>
              <a:t>) modeli kullanır. satırlar terimleri ve sütunlar belgeleri temsil eder. LSA, Tekil değer ayrıştırmasını kullanarak belge-terim matrisi üzerinde bir matris ayrıştırması gerçekleştirerek gizli konuları öğrenir. LSA tipik olarak bir boyut azaltma veya gürültü azaltma tekniği olarak kullanılır.</a:t>
            </a:r>
            <a:endParaRPr lang="tr-TR" dirty="0"/>
          </a:p>
        </p:txBody>
      </p:sp>
      <p:pic>
        <p:nvPicPr>
          <p:cNvPr id="1026" name="Picture 2">
            <a:extLst>
              <a:ext uri="{FF2B5EF4-FFF2-40B4-BE49-F238E27FC236}">
                <a16:creationId xmlns:a16="http://schemas.microsoft.com/office/drawing/2014/main" id="{5885CB1F-FDC6-4554-B02F-0812D5BB6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684" y="4311650"/>
            <a:ext cx="6896100"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51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864ED93-9BFE-4759-80D1-B33189B65802}"/>
              </a:ext>
            </a:extLst>
          </p:cNvPr>
          <p:cNvSpPr>
            <a:spLocks noGrp="1"/>
          </p:cNvSpPr>
          <p:nvPr>
            <p:ph idx="1"/>
          </p:nvPr>
        </p:nvSpPr>
        <p:spPr>
          <a:xfrm>
            <a:off x="762000" y="657225"/>
            <a:ext cx="10515600" cy="5117042"/>
          </a:xfrm>
        </p:spPr>
        <p:txBody>
          <a:bodyPr>
            <a:normAutofit fontScale="77500" lnSpcReduction="20000"/>
          </a:bodyPr>
          <a:lstStyle/>
          <a:p>
            <a:pPr algn="l"/>
            <a:r>
              <a:rPr lang="tr-TR" b="0" i="0" dirty="0">
                <a:solidFill>
                  <a:srgbClr val="000000"/>
                </a:solidFill>
                <a:effectLst/>
                <a:latin typeface="Roboto" panose="02000000000000000000" pitchFamily="2" charset="0"/>
              </a:rPr>
              <a:t>LSI (</a:t>
            </a:r>
            <a:r>
              <a:rPr lang="tr-TR" b="0" i="0" dirty="0" err="1">
                <a:solidFill>
                  <a:srgbClr val="000000"/>
                </a:solidFill>
                <a:effectLst/>
                <a:latin typeface="Roboto" panose="02000000000000000000" pitchFamily="2" charset="0"/>
              </a:rPr>
              <a:t>Latent</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Semantic</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Indexing</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Türkçe’ye</a:t>
            </a:r>
            <a:r>
              <a:rPr lang="tr-TR" b="0" i="0" dirty="0">
                <a:solidFill>
                  <a:srgbClr val="000000"/>
                </a:solidFill>
                <a:effectLst/>
                <a:latin typeface="Roboto" panose="02000000000000000000" pitchFamily="2" charset="0"/>
              </a:rPr>
              <a:t> çevrilen haliyle ‘Gizli Anlamsal İndeksleme’ ; içerikte yer alan kelimelerle aynı manaya gelen ve yan yana sık kullanılan kelimeleri detaylı bir şekilde analiz eden bir Google özelliğidir. Kullanıcıların aramalarına en faydalı biçimde cevap verme amacı taşıyan arama motorları, kelimeler arasında anlamsal bir bağ kurarak onlara en doğru sıralamayı sunmaya çalışır.</a:t>
            </a:r>
          </a:p>
          <a:p>
            <a:pPr algn="l"/>
            <a:r>
              <a:rPr lang="tr-TR" b="0" i="0" dirty="0">
                <a:solidFill>
                  <a:srgbClr val="000000"/>
                </a:solidFill>
                <a:effectLst/>
                <a:latin typeface="Roboto" panose="02000000000000000000" pitchFamily="2" charset="0"/>
              </a:rPr>
              <a:t> </a:t>
            </a:r>
          </a:p>
          <a:p>
            <a:pPr algn="l"/>
            <a:r>
              <a:rPr lang="tr-TR" b="0" i="0" dirty="0">
                <a:solidFill>
                  <a:srgbClr val="000000"/>
                </a:solidFill>
                <a:effectLst/>
                <a:latin typeface="Roboto" panose="02000000000000000000" pitchFamily="2" charset="0"/>
              </a:rPr>
              <a:t>LSI ve insan beyni genel olarak benzer bir veri işleme mantığına sahiptir. İnsan zihni bilgiyi bağlamsal olarak işler. Örneğin; Güdük Necmi, İnek Şaban ve Damat Ferit kelimelerini duyan yahut okuyan biri siz filmin ismini vermeseniz dahi orada ‘Hababam Sınıfı’ filmlerinden bahsedildiğini anlayabilir. Bunun sebebi ise, bu kelimelerin zihninde belli bir bağ kurarak ortaya çıkardığı sonuçtur.</a:t>
            </a:r>
          </a:p>
          <a:p>
            <a:pPr algn="l"/>
            <a:r>
              <a:rPr lang="tr-TR" b="0" i="0" dirty="0">
                <a:solidFill>
                  <a:srgbClr val="000000"/>
                </a:solidFill>
                <a:effectLst/>
                <a:latin typeface="Roboto" panose="02000000000000000000" pitchFamily="2" charset="0"/>
              </a:rPr>
              <a:t> </a:t>
            </a:r>
          </a:p>
          <a:p>
            <a:pPr algn="l"/>
            <a:r>
              <a:rPr lang="tr-TR" b="0" i="0" dirty="0">
                <a:solidFill>
                  <a:srgbClr val="000000"/>
                </a:solidFill>
                <a:effectLst/>
                <a:latin typeface="Roboto" panose="02000000000000000000" pitchFamily="2" charset="0"/>
              </a:rPr>
              <a:t>LSI da bunu arama motorları için gerçekleştirmektedir. Birbirinden farklı kelimeler arasında kurduğu anlamsal bağ sayesinde bu kelimelerden herhangi birini içeren bir arama yapıldığında </a:t>
            </a:r>
            <a:r>
              <a:rPr lang="tr-TR" b="0" i="0" dirty="0" err="1">
                <a:solidFill>
                  <a:srgbClr val="000000"/>
                </a:solidFill>
                <a:effectLst/>
                <a:latin typeface="Roboto" panose="02000000000000000000" pitchFamily="2" charset="0"/>
              </a:rPr>
              <a:t>indekslediği</a:t>
            </a:r>
            <a:r>
              <a:rPr lang="tr-TR" b="0" i="0" dirty="0">
                <a:solidFill>
                  <a:srgbClr val="000000"/>
                </a:solidFill>
                <a:effectLst/>
                <a:latin typeface="Roboto" panose="02000000000000000000" pitchFamily="2" charset="0"/>
              </a:rPr>
              <a:t> sayfalar arasında tarama yaparak alaka düzeyine göre bir sıralama ile kullanıcının önüne çıkarır.</a:t>
            </a:r>
          </a:p>
          <a:p>
            <a:endParaRPr lang="tr-TR" dirty="0"/>
          </a:p>
        </p:txBody>
      </p:sp>
    </p:spTree>
    <p:extLst>
      <p:ext uri="{BB962C8B-B14F-4D97-AF65-F5344CB8AC3E}">
        <p14:creationId xmlns:p14="http://schemas.microsoft.com/office/powerpoint/2010/main" val="2689311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F058CEF-2B1C-4475-89CD-3249F1F3F92F}"/>
              </a:ext>
            </a:extLst>
          </p:cNvPr>
          <p:cNvSpPr>
            <a:spLocks noGrp="1"/>
          </p:cNvSpPr>
          <p:nvPr>
            <p:ph idx="1"/>
          </p:nvPr>
        </p:nvSpPr>
        <p:spPr>
          <a:xfrm>
            <a:off x="838200" y="567267"/>
            <a:ext cx="10515600" cy="4919133"/>
          </a:xfrm>
        </p:spPr>
        <p:txBody>
          <a:bodyPr>
            <a:normAutofit fontScale="77500" lnSpcReduction="20000"/>
          </a:bodyPr>
          <a:lstStyle/>
          <a:p>
            <a:r>
              <a:rPr lang="tr-TR" dirty="0"/>
              <a:t>Konu modelleme; verilen dokümanlardan alt konuları otomatik olarak bulmak için kullanılan bir istatiksel makine öğrenmesidir. Bu yöntemle alt konuların önemli özellikleri ve her bir dokümanın hangi alt konuya ait olduğunu bulunabilir. Verilen belgedeki anahtar sözcük grubunu bulmak için kullanılan, denetimsiz öğrenen bir metin analizidir. İşlem sonucu ortaya çıkan kelime grubu (özellikler), alt konuyu temsil etmektedir. Denetimsiz bir öğrenme şekli olduğu için, bulunan konuların bir uzman tarafından değerlendirilmesi gerekebilir. Ayrıca çoğu zaman kaç farklı alt konunun bulunacağı, önceden bilinmesi gerekmektedir. Konu modellemede kullanılan başlıca modellerden birisi de Gizli Anlam Analizidir. GAA; anlaşılması ve uygulanması kolay olan bir yöntemdir. Diğer metotlara göre daha hızlıdır. Çünkü sadece doküman terim matrislerine göre işlem yapmaktadır. Gizli Anlam Analizi için bir doküman-terim matrisine ihtiyaç vardır. Bu matrisin değerleri genel olarak Terim (Kelime) Sıklığı - Ters Dokuman Sıklığı (TF-IDF) ağırlıkları ile oluşturulur. TF-IDF, her bir dokümanın içinde yer alan kelimelere birer ağırlık oluşturur. Bu ağırlıklar, kelimelerin o doküman için ne kadar sık geçtiğine ve o kelimenin diğer dokümanlarda ne kadar geçip geçmediğine bakılarak hesaplanır. Bunun için önce Terim Sıklığı (TF) hesaplanır. Bu işlem her bir kelimenin bir doküman içinde kaç kere geçtiğini hesaplar. Daha sonra Ters Doküman Sıklığı (IDF) aşağıdaki formülle hesaplanır: </a:t>
            </a:r>
          </a:p>
        </p:txBody>
      </p:sp>
      <p:pic>
        <p:nvPicPr>
          <p:cNvPr id="5" name="Resim 4">
            <a:extLst>
              <a:ext uri="{FF2B5EF4-FFF2-40B4-BE49-F238E27FC236}">
                <a16:creationId xmlns:a16="http://schemas.microsoft.com/office/drawing/2014/main" id="{9FE57EDA-C82B-4F74-B9F0-C36D870940C6}"/>
              </a:ext>
            </a:extLst>
          </p:cNvPr>
          <p:cNvPicPr>
            <a:picLocks noChangeAspect="1"/>
          </p:cNvPicPr>
          <p:nvPr/>
        </p:nvPicPr>
        <p:blipFill>
          <a:blip r:embed="rId2"/>
          <a:stretch>
            <a:fillRect/>
          </a:stretch>
        </p:blipFill>
        <p:spPr>
          <a:xfrm>
            <a:off x="3976159" y="4895850"/>
            <a:ext cx="2495550" cy="590550"/>
          </a:xfrm>
          <a:prstGeom prst="rect">
            <a:avLst/>
          </a:prstGeom>
        </p:spPr>
      </p:pic>
    </p:spTree>
    <p:extLst>
      <p:ext uri="{BB962C8B-B14F-4D97-AF65-F5344CB8AC3E}">
        <p14:creationId xmlns:p14="http://schemas.microsoft.com/office/powerpoint/2010/main" val="970227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684FAAC-1325-4FC5-A143-B02227C835E1}"/>
              </a:ext>
            </a:extLst>
          </p:cNvPr>
          <p:cNvSpPr>
            <a:spLocks noGrp="1"/>
          </p:cNvSpPr>
          <p:nvPr>
            <p:ph idx="1"/>
          </p:nvPr>
        </p:nvSpPr>
        <p:spPr>
          <a:xfrm>
            <a:off x="770466" y="623358"/>
            <a:ext cx="10515600" cy="4351338"/>
          </a:xfrm>
        </p:spPr>
        <p:txBody>
          <a:bodyPr>
            <a:normAutofit fontScale="92500" lnSpcReduction="20000"/>
          </a:bodyPr>
          <a:lstStyle/>
          <a:p>
            <a:r>
              <a:rPr lang="tr-TR" dirty="0"/>
              <a:t>𝑡 terim (kelime), 𝑁 doküman sayısı, 𝐷 tüm dokuman seti, 𝑑 tek bir dokumanı temsil eder. |{𝑑 ∈ 𝐷:𝑡 ∈ 𝑑}| ifadesi 𝑡 teriminin, tüm dokümanlarda, kaçının içinde yer aldığını bulur. Eğer bir terim, çok sayıda dokümanda geçiyorsa, payda büyüyecek ve logaritmik ölçekte IDF değeri küçülecektir. Ya da bir kelime az sayıda dokümanda geçiyorsa, o kelime ilgili doküman için ayırt edici ve önemli bir kelime olur. IDF tüm kelimelerin doküman zıtlığıdır. Son olarak, TF ve IDF ağırlıkları çarpılarak, TF-IDF ağırlıkları bulunup TF-IDF matrisi oluşturulur. Doküman Sıklığı ve Ters doküman sıklığı özelliklerinin çarpımıyla elde edilen TF-IDF matrisinin her bir satırı bir dokümanı, her bir sütunu ise kelimeleri temsil eder. TF-IDF matrisinden yararlanılarak, Tekil Değer Ayrıştırma (</a:t>
            </a:r>
            <a:r>
              <a:rPr lang="tr-TR" dirty="0" err="1"/>
              <a:t>Singular</a:t>
            </a:r>
            <a:r>
              <a:rPr lang="tr-TR" dirty="0"/>
              <a:t> Value </a:t>
            </a:r>
            <a:r>
              <a:rPr lang="tr-TR" dirty="0" err="1"/>
              <a:t>Decomposition</a:t>
            </a:r>
            <a:r>
              <a:rPr lang="tr-TR" dirty="0"/>
              <a:t>) ile işlemi yapılabilir. Bu ayrıştırma işlemi ile satırlardaki dokümanlar ve sütunlardaki kelimelerin gruplandırılması hedeflenir. Bu gruplandırma işlemi yapılırken </a:t>
            </a:r>
            <a:r>
              <a:rPr lang="tr-TR" dirty="0" err="1"/>
              <a:t>TDA’nın</a:t>
            </a:r>
            <a:r>
              <a:rPr lang="tr-TR" dirty="0"/>
              <a:t> aşağıdaki formülü ile elde edilen matrisler yorumlanır:</a:t>
            </a:r>
          </a:p>
        </p:txBody>
      </p:sp>
      <p:pic>
        <p:nvPicPr>
          <p:cNvPr id="5" name="Resim 4">
            <a:extLst>
              <a:ext uri="{FF2B5EF4-FFF2-40B4-BE49-F238E27FC236}">
                <a16:creationId xmlns:a16="http://schemas.microsoft.com/office/drawing/2014/main" id="{B1701909-1C0F-435F-A297-29EBC4E0BA0E}"/>
              </a:ext>
            </a:extLst>
          </p:cNvPr>
          <p:cNvPicPr>
            <a:picLocks noChangeAspect="1"/>
          </p:cNvPicPr>
          <p:nvPr/>
        </p:nvPicPr>
        <p:blipFill>
          <a:blip r:embed="rId2"/>
          <a:stretch>
            <a:fillRect/>
          </a:stretch>
        </p:blipFill>
        <p:spPr>
          <a:xfrm>
            <a:off x="1245129" y="5072591"/>
            <a:ext cx="1590675" cy="438150"/>
          </a:xfrm>
          <a:prstGeom prst="rect">
            <a:avLst/>
          </a:prstGeom>
        </p:spPr>
      </p:pic>
    </p:spTree>
    <p:extLst>
      <p:ext uri="{BB962C8B-B14F-4D97-AF65-F5344CB8AC3E}">
        <p14:creationId xmlns:p14="http://schemas.microsoft.com/office/powerpoint/2010/main" val="1408138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66F87DF-84E0-4141-8D05-131F29A3E18F}"/>
              </a:ext>
            </a:extLst>
          </p:cNvPr>
          <p:cNvSpPr>
            <a:spLocks noGrp="1"/>
          </p:cNvSpPr>
          <p:nvPr>
            <p:ph idx="1"/>
          </p:nvPr>
        </p:nvSpPr>
        <p:spPr>
          <a:xfrm>
            <a:off x="838200" y="804333"/>
            <a:ext cx="10515600" cy="5372630"/>
          </a:xfrm>
        </p:spPr>
        <p:txBody>
          <a:bodyPr>
            <a:normAutofit fontScale="77500" lnSpcReduction="20000"/>
          </a:bodyPr>
          <a:lstStyle/>
          <a:p>
            <a:r>
              <a:rPr lang="tr-TR" dirty="0"/>
              <a:t>𝐴 TF-IDF ağırlıklarının olduğu 𝑚 × 𝑛 boyutundaki orijinal matristir. 𝑚 </a:t>
            </a:r>
            <a:r>
              <a:rPr lang="tr-TR" dirty="0" err="1"/>
              <a:t>döküman</a:t>
            </a:r>
            <a:r>
              <a:rPr lang="tr-TR" dirty="0"/>
              <a:t> sayısı, 𝑛 ise tüm dokümanlardan elde edilen sözcük sayısıdır. 𝑈, 𝑚 × 𝑚 boyutunda dik açılı (</a:t>
            </a:r>
            <a:r>
              <a:rPr lang="tr-TR" dirty="0" err="1"/>
              <a:t>ortogonal</a:t>
            </a:r>
            <a:r>
              <a:rPr lang="tr-TR" dirty="0"/>
              <a:t>) sol tekil değer matrisidir. Bu matriste dokümanlar ile ilgili ağırlıklar yer almaktadır. </a:t>
            </a:r>
            <a:r>
              <a:rPr lang="el-GR" dirty="0"/>
              <a:t>Σ </a:t>
            </a:r>
            <a:r>
              <a:rPr lang="tr-TR" dirty="0"/>
              <a:t>matrisi 𝑚 × 𝑛 boyutunda köşegen bir matristir. Köşegende A matrisinin </a:t>
            </a:r>
            <a:r>
              <a:rPr lang="tr-TR" dirty="0" err="1"/>
              <a:t>özdeğerleri</a:t>
            </a:r>
            <a:r>
              <a:rPr lang="tr-TR" dirty="0"/>
              <a:t> (</a:t>
            </a:r>
            <a:r>
              <a:rPr lang="tr-TR" dirty="0" err="1"/>
              <a:t>eigen</a:t>
            </a:r>
            <a:r>
              <a:rPr lang="tr-TR" dirty="0"/>
              <a:t> </a:t>
            </a:r>
            <a:r>
              <a:rPr lang="tr-TR" dirty="0" err="1"/>
              <a:t>values</a:t>
            </a:r>
            <a:r>
              <a:rPr lang="tr-TR" dirty="0"/>
              <a:t>) büyükten küçüğe doğru yer alır. 𝑉 𝑇 ise 𝑛 × 𝑛 boyutunda dik açılı sağ tekil değer matrisidir. Bu matriste de terimler ile ilgili ağırlıklar yer alacaktır. </a:t>
            </a:r>
            <a:r>
              <a:rPr lang="el-GR" dirty="0"/>
              <a:t>Σ </a:t>
            </a:r>
            <a:r>
              <a:rPr lang="tr-TR" dirty="0"/>
              <a:t>matrisinin köşegeninde 𝜎11 &gt; 𝜎22 &gt; ⋯ &gt; 𝜎𝑚𝑚 değerleri yer almaktadır. Belirlenecek bir 𝑘 sayısı ile bu köşegenin ilk 𝑘 değeri alınır. Bu değer, kaç farklı konu gösterilmek istendiğidir. Eğer 𝑘 değerinin ne olacağı bilinmiyorsa, sıralı </a:t>
            </a:r>
            <a:r>
              <a:rPr lang="tr-TR" dirty="0" err="1"/>
              <a:t>özdeğerler</a:t>
            </a:r>
            <a:r>
              <a:rPr lang="tr-TR" dirty="0"/>
              <a:t> arasındaki en büyük boşluğa sahip yer 𝑘 olarak seçilir. </a:t>
            </a:r>
            <a:r>
              <a:rPr lang="el-GR" dirty="0"/>
              <a:t>Σ </a:t>
            </a:r>
            <a:r>
              <a:rPr lang="tr-TR" dirty="0"/>
              <a:t>matrisinin yeni boyutu 𝑘 × 𝑘 olacaktır. Dolayısıyla 𝑈 matrisinin ilk 𝑘 sütununu 𝑚 × 𝑘 ve 𝑉 𝑇 matrisinin ilk 𝑘 satırını 𝑘 × 𝑛 seçilmesi gerekir. Bu üç matrisin çarpımı orijinal A matrisine yakınsayacaktır. Şimdi, 𝑈 matrisinin ilk sütunu, ilk konunun doküman ağırlıklarını vermektedir. Yani, ilk sütundaki en yüksek değerler, ilk konunun ağırlığı en yüksek dokümanı olacaktır. Aynı şekilde 𝑉 matrisinin ilk sütunundaki değerler, ilk konunun terim ağırlıklarını gösterecektir. Ağırlıkları yüksek olan kelimeler, o konunun açıklayıcı kelimeleri olacaktır. Bu işleme 𝑘. konuya kadar devam edilir. TDA yapıldıktan sonra 𝑈 ve 𝑉 matrislerinde negatif değerler yer alacaktır. Ancak 𝐴 matrisi tamamen pozitif değerlerden oluşmaktadır. 𝑈, </a:t>
            </a:r>
            <a:r>
              <a:rPr lang="el-GR" dirty="0"/>
              <a:t>Σ </a:t>
            </a:r>
            <a:r>
              <a:rPr lang="tr-TR" dirty="0"/>
              <a:t>ve 𝑉 𝑇matrislerinin çarpımı 𝐴’</a:t>
            </a:r>
            <a:r>
              <a:rPr lang="tr-TR" dirty="0" err="1"/>
              <a:t>yı</a:t>
            </a:r>
            <a:r>
              <a:rPr lang="tr-TR" dirty="0"/>
              <a:t> vereceği için ve </a:t>
            </a:r>
            <a:r>
              <a:rPr lang="el-GR" dirty="0"/>
              <a:t>Σ’</a:t>
            </a:r>
            <a:r>
              <a:rPr lang="tr-TR" dirty="0"/>
              <a:t>da negatif değer yer almadığı için 𝑈’da negatif bir değer varsa, 𝑉 𝑇 ’de negatif olmak zorundadır. Dolayısıyla negatif değerlerde olsa bile, mutlak değerlerinin alınması sonucu pozitife dönüşmesi 𝑈 ve 𝑉 𝑇 analizi için göz önünde bulundurulmalıdır.</a:t>
            </a:r>
          </a:p>
        </p:txBody>
      </p:sp>
    </p:spTree>
    <p:extLst>
      <p:ext uri="{BB962C8B-B14F-4D97-AF65-F5344CB8AC3E}">
        <p14:creationId xmlns:p14="http://schemas.microsoft.com/office/powerpoint/2010/main" val="247321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B519FF-2AAE-4446-B151-8232DEDED771}"/>
              </a:ext>
            </a:extLst>
          </p:cNvPr>
          <p:cNvSpPr>
            <a:spLocks noGrp="1"/>
          </p:cNvSpPr>
          <p:nvPr>
            <p:ph type="title"/>
          </p:nvPr>
        </p:nvSpPr>
        <p:spPr>
          <a:xfrm>
            <a:off x="838200" y="60326"/>
            <a:ext cx="10515600" cy="947208"/>
          </a:xfrm>
        </p:spPr>
        <p:txBody>
          <a:bodyPr/>
          <a:lstStyle/>
          <a:p>
            <a:r>
              <a:rPr lang="tr-TR" dirty="0" err="1"/>
              <a:t>Matlab</a:t>
            </a:r>
            <a:r>
              <a:rPr lang="tr-TR" dirty="0"/>
              <a:t> Uygulamalar-1</a:t>
            </a:r>
          </a:p>
        </p:txBody>
      </p:sp>
      <p:sp>
        <p:nvSpPr>
          <p:cNvPr id="3" name="İçerik Yer Tutucusu 2">
            <a:extLst>
              <a:ext uri="{FF2B5EF4-FFF2-40B4-BE49-F238E27FC236}">
                <a16:creationId xmlns:a16="http://schemas.microsoft.com/office/drawing/2014/main" id="{BEC34AB6-0A02-474F-96CD-84E21002843F}"/>
              </a:ext>
            </a:extLst>
          </p:cNvPr>
          <p:cNvSpPr>
            <a:spLocks noGrp="1"/>
          </p:cNvSpPr>
          <p:nvPr>
            <p:ph idx="1"/>
          </p:nvPr>
        </p:nvSpPr>
        <p:spPr>
          <a:xfrm>
            <a:off x="838200" y="868891"/>
            <a:ext cx="10515600" cy="3212042"/>
          </a:xfrm>
        </p:spPr>
        <p:txBody>
          <a:bodyPr>
            <a:normAutofit fontScale="70000" lnSpcReduction="20000"/>
          </a:bodyPr>
          <a:lstStyle/>
          <a:p>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 = </a:t>
            </a:r>
            <a:r>
              <a:rPr lang="tr-TR" sz="1800" b="0" i="0" u="none" strike="noStrike" baseline="0" dirty="0">
                <a:solidFill>
                  <a:srgbClr val="AA04F9"/>
                </a:solidFill>
                <a:latin typeface="Courier New" panose="02070309020205020404" pitchFamily="49" charset="0"/>
              </a:rPr>
              <a:t>"sonnetsPreprocessed.txt"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str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extractFileText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split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str,newline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bag</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bagOfWords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numComponents</a:t>
            </a:r>
            <a:r>
              <a:rPr lang="tr-TR" sz="1800" b="0" i="0" u="none" strike="noStrike" baseline="0" dirty="0">
                <a:solidFill>
                  <a:srgbClr val="000000"/>
                </a:solidFill>
                <a:latin typeface="Courier New" panose="02070309020205020404" pitchFamily="49" charset="0"/>
              </a:rPr>
              <a:t> = 20;</a:t>
            </a:r>
          </a:p>
          <a:p>
            <a:r>
              <a:rPr lang="tr-TR" sz="1800" b="0" i="0" u="none" strike="noStrike" baseline="0" dirty="0">
                <a:solidFill>
                  <a:srgbClr val="000000"/>
                </a:solidFill>
                <a:latin typeface="Courier New" panose="02070309020205020404" pitchFamily="49" charset="0"/>
              </a:rPr>
              <a:t>mdl = </a:t>
            </a:r>
            <a:r>
              <a:rPr lang="tr-TR" sz="1800" b="0" i="0" u="none" strike="noStrike" baseline="0" dirty="0" err="1">
                <a:solidFill>
                  <a:srgbClr val="000000"/>
                </a:solidFill>
                <a:latin typeface="Courier New" panose="02070309020205020404" pitchFamily="49" charset="0"/>
              </a:rPr>
              <a:t>fitlsa</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bag,numComponents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newDocuments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"what's in a name? a rose by any other name would smell as sweet."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"if music be the food of love, play on."</a:t>
            </a:r>
            <a:r>
              <a:rPr lang="en-US"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dscores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transform</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mdl,newDocuments</a:t>
            </a:r>
            <a:r>
              <a:rPr lang="tr-TR" sz="1800" b="0" i="0" u="none" strike="noStrike" baseline="0" dirty="0">
                <a:solidFill>
                  <a:srgbClr val="000000"/>
                </a:solidFill>
                <a:latin typeface="Courier New" panose="02070309020205020404" pitchFamily="49" charset="0"/>
              </a:rPr>
              <a:t>)</a:t>
            </a:r>
          </a:p>
          <a:p>
            <a:endParaRPr lang="tr-TR" dirty="0"/>
          </a:p>
        </p:txBody>
      </p:sp>
      <p:pic>
        <p:nvPicPr>
          <p:cNvPr id="5" name="Resim 4">
            <a:extLst>
              <a:ext uri="{FF2B5EF4-FFF2-40B4-BE49-F238E27FC236}">
                <a16:creationId xmlns:a16="http://schemas.microsoft.com/office/drawing/2014/main" id="{74245F59-E5C3-45A9-BB68-6322C2CFD923}"/>
              </a:ext>
            </a:extLst>
          </p:cNvPr>
          <p:cNvPicPr>
            <a:picLocks noChangeAspect="1"/>
          </p:cNvPicPr>
          <p:nvPr/>
        </p:nvPicPr>
        <p:blipFill>
          <a:blip r:embed="rId2"/>
          <a:stretch>
            <a:fillRect/>
          </a:stretch>
        </p:blipFill>
        <p:spPr>
          <a:xfrm>
            <a:off x="762000" y="4187824"/>
            <a:ext cx="10591800" cy="2609850"/>
          </a:xfrm>
          <a:prstGeom prst="rect">
            <a:avLst/>
          </a:prstGeom>
        </p:spPr>
      </p:pic>
    </p:spTree>
    <p:extLst>
      <p:ext uri="{BB962C8B-B14F-4D97-AF65-F5344CB8AC3E}">
        <p14:creationId xmlns:p14="http://schemas.microsoft.com/office/powerpoint/2010/main" val="357296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2F976F-8A89-4536-8E09-3CE4C0C8202B}"/>
              </a:ext>
            </a:extLst>
          </p:cNvPr>
          <p:cNvSpPr>
            <a:spLocks noGrp="1"/>
          </p:cNvSpPr>
          <p:nvPr>
            <p:ph type="title"/>
          </p:nvPr>
        </p:nvSpPr>
        <p:spPr>
          <a:xfrm rot="5400000">
            <a:off x="6540137" y="4015226"/>
            <a:ext cx="8610600" cy="1325563"/>
          </a:xfrm>
        </p:spPr>
        <p:txBody>
          <a:bodyPr/>
          <a:lstStyle/>
          <a:p>
            <a:r>
              <a:rPr lang="tr-TR" dirty="0"/>
              <a:t>Belge Benzerliğini Hesapla</a:t>
            </a:r>
          </a:p>
        </p:txBody>
      </p:sp>
      <p:sp>
        <p:nvSpPr>
          <p:cNvPr id="5" name="Metin kutusu 4">
            <a:extLst>
              <a:ext uri="{FF2B5EF4-FFF2-40B4-BE49-F238E27FC236}">
                <a16:creationId xmlns:a16="http://schemas.microsoft.com/office/drawing/2014/main" id="{50B72CF6-C412-4E4E-94C7-47EC0AC3B755}"/>
              </a:ext>
            </a:extLst>
          </p:cNvPr>
          <p:cNvSpPr txBox="1"/>
          <p:nvPr/>
        </p:nvSpPr>
        <p:spPr>
          <a:xfrm>
            <a:off x="84668" y="0"/>
            <a:ext cx="12107332" cy="7294305"/>
          </a:xfrm>
          <a:prstGeom prst="rect">
            <a:avLst/>
          </a:prstGeom>
          <a:noFill/>
        </p:spPr>
        <p:txBody>
          <a:bodyPr wrap="square">
            <a:spAutoFit/>
          </a:bodyPr>
          <a:lstStyle/>
          <a:p>
            <a:r>
              <a:rPr lang="tr-TR" sz="1800" b="0" i="0" u="none" strike="noStrike" baseline="0" dirty="0" err="1">
                <a:solidFill>
                  <a:srgbClr val="000000"/>
                </a:solidFill>
                <a:latin typeface="Courier New" panose="02070309020205020404" pitchFamily="49" charset="0"/>
              </a:rPr>
              <a:t>str</a:t>
            </a:r>
            <a:r>
              <a:rPr lang="tr-TR" sz="1800" b="0" i="0" u="none" strike="noStrike" baseline="0" dirty="0">
                <a:solidFill>
                  <a:srgbClr val="000000"/>
                </a:solidFill>
                <a:latin typeface="Courier New" panose="02070309020205020404" pitchFamily="49" charset="0"/>
              </a:rPr>
              <a:t> = [</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"I </a:t>
            </a:r>
            <a:r>
              <a:rPr lang="tr-TR" sz="1800" b="0" i="0" u="none" strike="noStrike" baseline="0" dirty="0" err="1">
                <a:solidFill>
                  <a:srgbClr val="AA04F9"/>
                </a:solidFill>
                <a:latin typeface="Courier New" panose="02070309020205020404" pitchFamily="49" charset="0"/>
              </a:rPr>
              <a:t>enjoy</a:t>
            </a:r>
            <a:r>
              <a:rPr lang="tr-TR" sz="1800" b="0" i="0" u="none" strike="noStrike" baseline="0" dirty="0">
                <a:solidFill>
                  <a:srgbClr val="AA04F9"/>
                </a:solidFill>
                <a:latin typeface="Courier New" panose="02070309020205020404" pitchFamily="49" charset="0"/>
              </a:rPr>
              <a:t> ham, </a:t>
            </a:r>
            <a:r>
              <a:rPr lang="tr-TR" sz="1800" b="0" i="0" u="none" strike="noStrike" baseline="0" dirty="0" err="1">
                <a:solidFill>
                  <a:srgbClr val="AA04F9"/>
                </a:solidFill>
                <a:latin typeface="Courier New" panose="02070309020205020404" pitchFamily="49" charset="0"/>
              </a:rPr>
              <a:t>eggs</a:t>
            </a:r>
            <a:r>
              <a:rPr lang="tr-TR" sz="1800" b="0" i="0" u="none" strike="noStrike" baseline="0" dirty="0">
                <a:solidFill>
                  <a:srgbClr val="AA04F9"/>
                </a:solidFill>
                <a:latin typeface="Courier New" panose="02070309020205020404" pitchFamily="49" charset="0"/>
              </a:rPr>
              <a:t> and </a:t>
            </a:r>
            <a:r>
              <a:rPr lang="tr-TR" sz="1800" b="0" i="0" u="none" strike="noStrike" baseline="0" dirty="0" err="1">
                <a:solidFill>
                  <a:srgbClr val="AA04F9"/>
                </a:solidFill>
                <a:latin typeface="Courier New" panose="02070309020205020404" pitchFamily="49" charset="0"/>
              </a:rPr>
              <a:t>bacon</a:t>
            </a:r>
            <a:r>
              <a:rPr lang="tr-TR" sz="1800" b="0" i="0" u="none" strike="noStrike" baseline="0" dirty="0">
                <a:solidFill>
                  <a:srgbClr val="AA04F9"/>
                </a:solidFill>
                <a:latin typeface="Courier New" panose="02070309020205020404" pitchFamily="49" charset="0"/>
              </a:rPr>
              <a:t> for </a:t>
            </a:r>
            <a:r>
              <a:rPr lang="tr-TR" sz="1800" b="0" i="0" u="none" strike="noStrike" baseline="0" dirty="0" err="1">
                <a:solidFill>
                  <a:srgbClr val="AA04F9"/>
                </a:solidFill>
                <a:latin typeface="Courier New" panose="02070309020205020404" pitchFamily="49" charset="0"/>
              </a:rPr>
              <a:t>breakfast</a:t>
            </a:r>
            <a:r>
              <a:rPr lang="tr-TR" sz="1800" b="0" i="0" u="none" strike="noStrike" baseline="0" dirty="0">
                <a:solidFill>
                  <a:srgbClr val="AA04F9"/>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"I </a:t>
            </a:r>
            <a:r>
              <a:rPr lang="tr-TR" sz="1800" b="0" i="0" u="none" strike="noStrike" baseline="0" dirty="0" err="1">
                <a:solidFill>
                  <a:srgbClr val="AA04F9"/>
                </a:solidFill>
                <a:latin typeface="Courier New" panose="02070309020205020404" pitchFamily="49" charset="0"/>
              </a:rPr>
              <a:t>sometimes</a:t>
            </a:r>
            <a:r>
              <a:rPr lang="tr-TR" sz="1800" b="0" i="0" u="none" strike="noStrike" baseline="0" dirty="0">
                <a:solidFill>
                  <a:srgbClr val="AA04F9"/>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skip</a:t>
            </a:r>
            <a:r>
              <a:rPr lang="tr-TR" sz="1800" b="0" i="0" u="none" strike="noStrike" baseline="0" dirty="0">
                <a:solidFill>
                  <a:srgbClr val="AA04F9"/>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breakfast</a:t>
            </a:r>
            <a:r>
              <a:rPr lang="tr-TR" sz="1800" b="0" i="0" u="none" strike="noStrike" baseline="0" dirty="0">
                <a:solidFill>
                  <a:srgbClr val="AA04F9"/>
                </a:solidFill>
                <a:latin typeface="Courier New" panose="02070309020205020404" pitchFamily="49" charset="0"/>
              </a:rPr>
              <a:t>."</a:t>
            </a:r>
          </a:p>
          <a:p>
            <a:r>
              <a:rPr lang="nb-NO" sz="1800" b="0" i="0" u="none" strike="noStrike" baseline="0" dirty="0">
                <a:solidFill>
                  <a:srgbClr val="000000"/>
                </a:solidFill>
                <a:latin typeface="Courier New" panose="02070309020205020404" pitchFamily="49" charset="0"/>
              </a:rPr>
              <a:t>    </a:t>
            </a:r>
            <a:r>
              <a:rPr lang="nb-NO" sz="1800" b="0" i="0" u="none" strike="noStrike" baseline="0" dirty="0">
                <a:solidFill>
                  <a:srgbClr val="AA04F9"/>
                </a:solidFill>
                <a:latin typeface="Courier New" panose="02070309020205020404" pitchFamily="49" charset="0"/>
              </a:rPr>
              <a:t>"I eat eggs and ham for dinner."</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str</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bag</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bagOfWords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numComponents</a:t>
            </a:r>
            <a:r>
              <a:rPr lang="tr-TR" sz="1800" b="0" i="0" u="none" strike="noStrike" baseline="0" dirty="0">
                <a:solidFill>
                  <a:srgbClr val="000000"/>
                </a:solidFill>
                <a:latin typeface="Courier New" panose="02070309020205020404" pitchFamily="49" charset="0"/>
              </a:rPr>
              <a:t> = 2;</a:t>
            </a:r>
          </a:p>
          <a:p>
            <a:r>
              <a:rPr lang="tr-TR" sz="1800" b="0" i="0" u="none" strike="noStrike" baseline="0" dirty="0" err="1">
                <a:solidFill>
                  <a:srgbClr val="000000"/>
                </a:solidFill>
                <a:latin typeface="Courier New" panose="02070309020205020404" pitchFamily="49" charset="0"/>
              </a:rPr>
              <a:t>exponent</a:t>
            </a:r>
            <a:r>
              <a:rPr lang="tr-TR" sz="1800" b="0" i="0" u="none" strike="noStrike" baseline="0" dirty="0">
                <a:solidFill>
                  <a:srgbClr val="000000"/>
                </a:solidFill>
                <a:latin typeface="Courier New" panose="02070309020205020404" pitchFamily="49" charset="0"/>
              </a:rPr>
              <a:t> = 0.5;</a:t>
            </a:r>
          </a:p>
          <a:p>
            <a:r>
              <a:rPr lang="tr-TR" sz="1800" b="0" i="0" u="none" strike="noStrike" baseline="0" dirty="0">
                <a:solidFill>
                  <a:srgbClr val="000000"/>
                </a:solidFill>
                <a:latin typeface="Courier New" panose="02070309020205020404" pitchFamily="49" charset="0"/>
              </a:rPr>
              <a:t>mdl = </a:t>
            </a:r>
            <a:r>
              <a:rPr lang="tr-TR" sz="1800" b="0" i="0" u="none" strike="noStrike" baseline="0" dirty="0" err="1">
                <a:solidFill>
                  <a:srgbClr val="000000"/>
                </a:solidFill>
                <a:latin typeface="Courier New" panose="02070309020205020404" pitchFamily="49" charset="0"/>
              </a:rPr>
              <a:t>fitlsa</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bag,numComponents</a:t>
            </a:r>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0E00FF"/>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FeatureStrengthExponent</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exponent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dscores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mdl.DocumentScores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distances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pdist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dscores</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cosine</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D = </a:t>
            </a:r>
            <a:r>
              <a:rPr lang="tr-TR" sz="1800" b="0" i="0" u="none" strike="noStrike" baseline="0" dirty="0" err="1">
                <a:solidFill>
                  <a:srgbClr val="000000"/>
                </a:solidFill>
                <a:latin typeface="Courier New" panose="02070309020205020404" pitchFamily="49" charset="0"/>
              </a:rPr>
              <a:t>squareform</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distances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figure</a:t>
            </a:r>
            <a:endParaRPr lang="tr-TR" sz="1800" b="0" i="0" u="none" strike="noStrike" baseline="0" dirty="0">
              <a:solidFill>
                <a:srgbClr val="000000"/>
              </a:solidFill>
              <a:latin typeface="Courier New" panose="02070309020205020404" pitchFamily="49" charset="0"/>
            </a:endParaRPr>
          </a:p>
          <a:p>
            <a:r>
              <a:rPr lang="tr-TR" sz="1800" b="0" i="0" u="none" strike="noStrike" baseline="0" dirty="0" err="1">
                <a:solidFill>
                  <a:srgbClr val="000000"/>
                </a:solidFill>
                <a:latin typeface="Courier New" panose="02070309020205020404" pitchFamily="49" charset="0"/>
              </a:rPr>
              <a:t>compass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dscores</a:t>
            </a:r>
            <a:r>
              <a:rPr lang="tr-TR" sz="1800" b="0" i="0" u="none" strike="noStrike" baseline="0" dirty="0">
                <a:solidFill>
                  <a:srgbClr val="000000"/>
                </a:solidFill>
                <a:latin typeface="Courier New" panose="02070309020205020404" pitchFamily="49" charset="0"/>
              </a:rPr>
              <a:t>(1,1),</a:t>
            </a:r>
            <a:r>
              <a:rPr lang="tr-TR" sz="1800" b="0" i="0" u="none" strike="noStrike" baseline="0" dirty="0" err="1">
                <a:solidFill>
                  <a:srgbClr val="000000"/>
                </a:solidFill>
                <a:latin typeface="Courier New" panose="02070309020205020404" pitchFamily="49" charset="0"/>
              </a:rPr>
              <a:t>dscores</a:t>
            </a:r>
            <a:r>
              <a:rPr lang="tr-TR" sz="1800" b="0" i="0" u="none" strike="noStrike" baseline="0" dirty="0">
                <a:solidFill>
                  <a:srgbClr val="000000"/>
                </a:solidFill>
                <a:latin typeface="Courier New" panose="02070309020205020404" pitchFamily="49" charset="0"/>
              </a:rPr>
              <a:t>(1,2),</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red</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hold</a:t>
            </a:r>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on</a:t>
            </a:r>
          </a:p>
          <a:p>
            <a:r>
              <a:rPr lang="tr-TR" sz="1800" b="0" i="0" u="none" strike="noStrike" baseline="0" dirty="0" err="1">
                <a:solidFill>
                  <a:srgbClr val="000000"/>
                </a:solidFill>
                <a:latin typeface="Courier New" panose="02070309020205020404" pitchFamily="49" charset="0"/>
              </a:rPr>
              <a:t>compass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dscores</a:t>
            </a:r>
            <a:r>
              <a:rPr lang="tr-TR" sz="1800" b="0" i="0" u="none" strike="noStrike" baseline="0" dirty="0">
                <a:solidFill>
                  <a:srgbClr val="000000"/>
                </a:solidFill>
                <a:latin typeface="Courier New" panose="02070309020205020404" pitchFamily="49" charset="0"/>
              </a:rPr>
              <a:t>(2,1),</a:t>
            </a:r>
            <a:r>
              <a:rPr lang="tr-TR" sz="1800" b="0" i="0" u="none" strike="noStrike" baseline="0" dirty="0" err="1">
                <a:solidFill>
                  <a:srgbClr val="000000"/>
                </a:solidFill>
                <a:latin typeface="Courier New" panose="02070309020205020404" pitchFamily="49" charset="0"/>
              </a:rPr>
              <a:t>dscores</a:t>
            </a:r>
            <a:r>
              <a:rPr lang="tr-TR" sz="1800" b="0" i="0" u="none" strike="noStrike" baseline="0" dirty="0">
                <a:solidFill>
                  <a:srgbClr val="000000"/>
                </a:solidFill>
                <a:latin typeface="Courier New" panose="02070309020205020404" pitchFamily="49" charset="0"/>
              </a:rPr>
              <a:t>(2,2),</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green</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compass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dscores</a:t>
            </a:r>
            <a:r>
              <a:rPr lang="tr-TR" sz="1800" b="0" i="0" u="none" strike="noStrike" baseline="0" dirty="0">
                <a:solidFill>
                  <a:srgbClr val="000000"/>
                </a:solidFill>
                <a:latin typeface="Courier New" panose="02070309020205020404" pitchFamily="49" charset="0"/>
              </a:rPr>
              <a:t>(3,1),</a:t>
            </a:r>
            <a:r>
              <a:rPr lang="tr-TR" sz="1800" b="0" i="0" u="none" strike="noStrike" baseline="0" dirty="0" err="1">
                <a:solidFill>
                  <a:srgbClr val="000000"/>
                </a:solidFill>
                <a:latin typeface="Courier New" panose="02070309020205020404" pitchFamily="49" charset="0"/>
              </a:rPr>
              <a:t>dscores</a:t>
            </a:r>
            <a:r>
              <a:rPr lang="tr-TR" sz="1800" b="0" i="0" u="none" strike="noStrike" baseline="0" dirty="0">
                <a:solidFill>
                  <a:srgbClr val="000000"/>
                </a:solidFill>
                <a:latin typeface="Courier New" panose="02070309020205020404" pitchFamily="49" charset="0"/>
              </a:rPr>
              <a:t>(3,2),</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blue</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hold</a:t>
            </a:r>
            <a:r>
              <a:rPr lang="tr-TR" sz="1800" b="0" i="0" u="none" strike="noStrike" baseline="0" dirty="0">
                <a:solidFill>
                  <a:srgbClr val="000000"/>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off</a:t>
            </a:r>
            <a:endParaRPr lang="tr-TR" sz="1800" b="0" i="0" u="none" strike="noStrike" baseline="0" dirty="0">
              <a:solidFill>
                <a:srgbClr val="AA04F9"/>
              </a:solidFill>
              <a:latin typeface="Courier New" panose="02070309020205020404" pitchFamily="49" charset="0"/>
            </a:endParaRPr>
          </a:p>
          <a:p>
            <a:r>
              <a:rPr lang="tr-TR" sz="1800" b="0" i="0" u="none" strike="noStrike" baseline="0" dirty="0" err="1">
                <a:solidFill>
                  <a:srgbClr val="000000"/>
                </a:solidFill>
                <a:latin typeface="Courier New" panose="02070309020205020404" pitchFamily="49" charset="0"/>
              </a:rPr>
              <a:t>title</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Document</a:t>
            </a:r>
            <a:r>
              <a:rPr lang="tr-TR" sz="1800" b="0" i="0" u="none" strike="noStrike" baseline="0" dirty="0">
                <a:solidFill>
                  <a:srgbClr val="AA04F9"/>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Scores</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legend</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Document</a:t>
            </a:r>
            <a:r>
              <a:rPr lang="tr-TR" sz="1800" b="0" i="0" u="none" strike="noStrike" baseline="0" dirty="0">
                <a:solidFill>
                  <a:srgbClr val="AA04F9"/>
                </a:solidFill>
                <a:latin typeface="Courier New" panose="02070309020205020404" pitchFamily="49" charset="0"/>
              </a:rPr>
              <a:t> 1"</a:t>
            </a:r>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Document</a:t>
            </a:r>
            <a:r>
              <a:rPr lang="tr-TR" sz="1800" b="0" i="0" u="none" strike="noStrike" baseline="0" dirty="0">
                <a:solidFill>
                  <a:srgbClr val="AA04F9"/>
                </a:solidFill>
                <a:latin typeface="Courier New" panose="02070309020205020404" pitchFamily="49" charset="0"/>
              </a:rPr>
              <a:t> 2"</a:t>
            </a:r>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Document</a:t>
            </a:r>
            <a:r>
              <a:rPr lang="tr-TR" sz="1800" b="0" i="0" u="none" strike="noStrike" baseline="0" dirty="0">
                <a:solidFill>
                  <a:srgbClr val="AA04F9"/>
                </a:solidFill>
                <a:latin typeface="Courier New" panose="02070309020205020404" pitchFamily="49" charset="0"/>
              </a:rPr>
              <a:t> 3"</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Location</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bestoutside</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endParaRPr lang="tr-TR" b="0" i="0" u="none" strike="noStrike" baseline="0" dirty="0"/>
          </a:p>
        </p:txBody>
      </p:sp>
    </p:spTree>
    <p:extLst>
      <p:ext uri="{BB962C8B-B14F-4D97-AF65-F5344CB8AC3E}">
        <p14:creationId xmlns:p14="http://schemas.microsoft.com/office/powerpoint/2010/main" val="3797188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5541448B-6877-4389-9D49-58D72BF3D7C8}"/>
              </a:ext>
            </a:extLst>
          </p:cNvPr>
          <p:cNvPicPr>
            <a:picLocks noChangeAspect="1"/>
          </p:cNvPicPr>
          <p:nvPr/>
        </p:nvPicPr>
        <p:blipFill>
          <a:blip r:embed="rId2"/>
          <a:stretch>
            <a:fillRect/>
          </a:stretch>
        </p:blipFill>
        <p:spPr>
          <a:xfrm>
            <a:off x="194204" y="140758"/>
            <a:ext cx="7891463" cy="6058848"/>
          </a:xfrm>
          <a:prstGeom prst="rect">
            <a:avLst/>
          </a:prstGeom>
        </p:spPr>
      </p:pic>
    </p:spTree>
    <p:extLst>
      <p:ext uri="{BB962C8B-B14F-4D97-AF65-F5344CB8AC3E}">
        <p14:creationId xmlns:p14="http://schemas.microsoft.com/office/powerpoint/2010/main" val="77967892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1291</Words>
  <Application>Microsoft Office PowerPoint</Application>
  <PresentationFormat>Geniş ekran</PresentationFormat>
  <Paragraphs>54</Paragraphs>
  <Slides>9</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9</vt:i4>
      </vt:variant>
    </vt:vector>
  </HeadingPairs>
  <TitlesOfParts>
    <vt:vector size="16" baseType="lpstr">
      <vt:lpstr>Arial</vt:lpstr>
      <vt:lpstr>Calibri</vt:lpstr>
      <vt:lpstr>Calibri Light</vt:lpstr>
      <vt:lpstr>Courier New</vt:lpstr>
      <vt:lpstr>Helvetica Neue</vt:lpstr>
      <vt:lpstr>Roboto</vt:lpstr>
      <vt:lpstr>Office Teması</vt:lpstr>
      <vt:lpstr>Metin Madenciliği</vt:lpstr>
      <vt:lpstr>Latent semantic analysis (LSA) model</vt:lpstr>
      <vt:lpstr>PowerPoint Sunusu</vt:lpstr>
      <vt:lpstr>PowerPoint Sunusu</vt:lpstr>
      <vt:lpstr>PowerPoint Sunusu</vt:lpstr>
      <vt:lpstr>PowerPoint Sunusu</vt:lpstr>
      <vt:lpstr>Matlab Uygulamalar-1</vt:lpstr>
      <vt:lpstr>Belge Benzerliğini Hesapla</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Metin Madenciliği</dc:title>
  <dc:creator>Yılmaz KAYA</dc:creator>
  <cp:lastModifiedBy>Yılmaz KAYA</cp:lastModifiedBy>
  <cp:revision>105</cp:revision>
  <dcterms:created xsi:type="dcterms:W3CDTF">2020-11-02T06:06:26Z</dcterms:created>
  <dcterms:modified xsi:type="dcterms:W3CDTF">2021-08-19T18:23:53Z</dcterms:modified>
</cp:coreProperties>
</file>