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5160" autoAdjust="0"/>
  </p:normalViewPr>
  <p:slideViewPr>
    <p:cSldViewPr snapToGrid="0">
      <p:cViewPr varScale="1">
        <p:scale>
          <a:sx n="62" d="100"/>
          <a:sy n="62" d="100"/>
        </p:scale>
        <p:origin x="24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64492-1D17-4232-9C50-0B741A75B63C}" type="datetimeFigureOut">
              <a:rPr lang="tr-TR" smtClean="0"/>
              <a:t>13.12.2023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34CA9-7A37-46D9-97E0-EF4EB346E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061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>
                <a:solidFill>
                  <a:srgbClr val="0000FF"/>
                </a:solidFill>
                <a:effectLst/>
              </a:rPr>
              <a:t>function</a:t>
            </a:r>
            <a:r>
              <a:rPr lang="tr-TR" dirty="0"/>
              <a:t> </a:t>
            </a:r>
            <a:r>
              <a:rPr lang="tr-TR" dirty="0" err="1"/>
              <a:t>documents</a:t>
            </a:r>
            <a:r>
              <a:rPr lang="tr-TR" dirty="0"/>
              <a:t> = </a:t>
            </a:r>
            <a:r>
              <a:rPr lang="tr-TR" dirty="0" err="1"/>
              <a:t>preprocessText</a:t>
            </a:r>
            <a:r>
              <a:rPr lang="tr-TR" dirty="0"/>
              <a:t>(</a:t>
            </a:r>
            <a:r>
              <a:rPr lang="tr-TR" dirty="0" err="1"/>
              <a:t>textData</a:t>
            </a:r>
            <a:r>
              <a:rPr lang="tr-TR" dirty="0"/>
              <a:t>) </a:t>
            </a:r>
            <a:r>
              <a:rPr lang="tr-TR" dirty="0">
                <a:solidFill>
                  <a:srgbClr val="228B22"/>
                </a:solidFill>
                <a:effectLst/>
              </a:rPr>
              <a:t>% </a:t>
            </a:r>
            <a:r>
              <a:rPr lang="tr-TR" dirty="0" err="1">
                <a:solidFill>
                  <a:srgbClr val="228B22"/>
                </a:solidFill>
                <a:effectLst/>
              </a:rPr>
              <a:t>Tokenize</a:t>
            </a:r>
            <a:r>
              <a:rPr lang="tr-TR" dirty="0">
                <a:solidFill>
                  <a:srgbClr val="228B22"/>
                </a:solidFill>
                <a:effectLst/>
              </a:rPr>
              <a:t> </a:t>
            </a:r>
            <a:r>
              <a:rPr lang="tr-TR" dirty="0" err="1">
                <a:solidFill>
                  <a:srgbClr val="228B22"/>
                </a:solidFill>
                <a:effectLst/>
              </a:rPr>
              <a:t>the</a:t>
            </a:r>
            <a:r>
              <a:rPr lang="tr-TR" dirty="0">
                <a:solidFill>
                  <a:srgbClr val="228B22"/>
                </a:solidFill>
                <a:effectLst/>
              </a:rPr>
              <a:t> </a:t>
            </a:r>
            <a:r>
              <a:rPr lang="tr-TR" dirty="0" err="1">
                <a:solidFill>
                  <a:srgbClr val="228B22"/>
                </a:solidFill>
                <a:effectLst/>
              </a:rPr>
              <a:t>text</a:t>
            </a:r>
            <a:r>
              <a:rPr lang="tr-TR" dirty="0">
                <a:solidFill>
                  <a:srgbClr val="228B22"/>
                </a:solidFill>
                <a:effectLst/>
              </a:rPr>
              <a:t>.</a:t>
            </a:r>
            <a:r>
              <a:rPr lang="tr-TR" dirty="0"/>
              <a:t> </a:t>
            </a:r>
            <a:r>
              <a:rPr lang="tr-TR" dirty="0" err="1"/>
              <a:t>documents</a:t>
            </a:r>
            <a:r>
              <a:rPr lang="tr-TR" dirty="0"/>
              <a:t> = </a:t>
            </a:r>
            <a:r>
              <a:rPr lang="tr-TR" dirty="0" err="1"/>
              <a:t>tokenizedDocument</a:t>
            </a:r>
            <a:r>
              <a:rPr lang="tr-TR" dirty="0"/>
              <a:t>(</a:t>
            </a:r>
            <a:r>
              <a:rPr lang="tr-TR" dirty="0" err="1"/>
              <a:t>textData</a:t>
            </a:r>
            <a:r>
              <a:rPr lang="tr-TR" dirty="0"/>
              <a:t>); </a:t>
            </a:r>
            <a:r>
              <a:rPr lang="tr-TR" dirty="0">
                <a:solidFill>
                  <a:srgbClr val="228B22"/>
                </a:solidFill>
                <a:effectLst/>
              </a:rPr>
              <a:t>% </a:t>
            </a:r>
            <a:r>
              <a:rPr lang="tr-TR" dirty="0" err="1">
                <a:solidFill>
                  <a:srgbClr val="228B22"/>
                </a:solidFill>
                <a:effectLst/>
              </a:rPr>
              <a:t>Remove</a:t>
            </a:r>
            <a:r>
              <a:rPr lang="tr-TR" dirty="0">
                <a:solidFill>
                  <a:srgbClr val="228B22"/>
                </a:solidFill>
                <a:effectLst/>
              </a:rPr>
              <a:t> a </a:t>
            </a:r>
            <a:r>
              <a:rPr lang="tr-TR" dirty="0" err="1">
                <a:solidFill>
                  <a:srgbClr val="228B22"/>
                </a:solidFill>
                <a:effectLst/>
              </a:rPr>
              <a:t>list</a:t>
            </a:r>
            <a:r>
              <a:rPr lang="tr-TR" dirty="0">
                <a:solidFill>
                  <a:srgbClr val="228B22"/>
                </a:solidFill>
                <a:effectLst/>
              </a:rPr>
              <a:t> of stop </a:t>
            </a:r>
            <a:r>
              <a:rPr lang="tr-TR" dirty="0" err="1">
                <a:solidFill>
                  <a:srgbClr val="228B22"/>
                </a:solidFill>
                <a:effectLst/>
              </a:rPr>
              <a:t>words</a:t>
            </a:r>
            <a:r>
              <a:rPr lang="tr-TR" dirty="0">
                <a:solidFill>
                  <a:srgbClr val="228B22"/>
                </a:solidFill>
                <a:effectLst/>
              </a:rPr>
              <a:t> </a:t>
            </a:r>
            <a:r>
              <a:rPr lang="tr-TR" dirty="0" err="1">
                <a:solidFill>
                  <a:srgbClr val="228B22"/>
                </a:solidFill>
                <a:effectLst/>
              </a:rPr>
              <a:t>then</a:t>
            </a:r>
            <a:r>
              <a:rPr lang="tr-TR" dirty="0">
                <a:solidFill>
                  <a:srgbClr val="228B22"/>
                </a:solidFill>
                <a:effectLst/>
              </a:rPr>
              <a:t> </a:t>
            </a:r>
            <a:r>
              <a:rPr lang="tr-TR" dirty="0" err="1">
                <a:solidFill>
                  <a:srgbClr val="228B22"/>
                </a:solidFill>
                <a:effectLst/>
              </a:rPr>
              <a:t>lemmatize</a:t>
            </a:r>
            <a:r>
              <a:rPr lang="tr-TR" dirty="0">
                <a:solidFill>
                  <a:srgbClr val="228B22"/>
                </a:solidFill>
                <a:effectLst/>
              </a:rPr>
              <a:t> </a:t>
            </a:r>
            <a:r>
              <a:rPr lang="tr-TR" dirty="0" err="1">
                <a:solidFill>
                  <a:srgbClr val="228B22"/>
                </a:solidFill>
                <a:effectLst/>
              </a:rPr>
              <a:t>the</a:t>
            </a:r>
            <a:r>
              <a:rPr lang="tr-TR" dirty="0">
                <a:solidFill>
                  <a:srgbClr val="228B22"/>
                </a:solidFill>
                <a:effectLst/>
              </a:rPr>
              <a:t> </a:t>
            </a:r>
            <a:r>
              <a:rPr lang="tr-TR" dirty="0" err="1">
                <a:solidFill>
                  <a:srgbClr val="228B22"/>
                </a:solidFill>
                <a:effectLst/>
              </a:rPr>
              <a:t>words</a:t>
            </a:r>
            <a:r>
              <a:rPr lang="tr-TR" dirty="0">
                <a:solidFill>
                  <a:srgbClr val="228B22"/>
                </a:solidFill>
                <a:effectLst/>
              </a:rPr>
              <a:t>. </a:t>
            </a:r>
            <a:r>
              <a:rPr lang="tr-TR" dirty="0" err="1">
                <a:solidFill>
                  <a:srgbClr val="228B22"/>
                </a:solidFill>
                <a:effectLst/>
              </a:rPr>
              <a:t>To</a:t>
            </a:r>
            <a:r>
              <a:rPr lang="tr-TR" dirty="0">
                <a:solidFill>
                  <a:srgbClr val="228B22"/>
                </a:solidFill>
                <a:effectLst/>
              </a:rPr>
              <a:t> </a:t>
            </a:r>
            <a:r>
              <a:rPr lang="tr-TR" dirty="0" err="1">
                <a:solidFill>
                  <a:srgbClr val="228B22"/>
                </a:solidFill>
                <a:effectLst/>
              </a:rPr>
              <a:t>improve</a:t>
            </a:r>
            <a:r>
              <a:rPr lang="tr-TR" dirty="0"/>
              <a:t> </a:t>
            </a:r>
            <a:r>
              <a:rPr lang="tr-TR" dirty="0">
                <a:solidFill>
                  <a:srgbClr val="228B22"/>
                </a:solidFill>
                <a:effectLst/>
              </a:rPr>
              <a:t>% </a:t>
            </a:r>
            <a:r>
              <a:rPr lang="tr-TR" dirty="0" err="1">
                <a:solidFill>
                  <a:srgbClr val="228B22"/>
                </a:solidFill>
                <a:effectLst/>
              </a:rPr>
              <a:t>lemmatization</a:t>
            </a:r>
            <a:r>
              <a:rPr lang="tr-TR" dirty="0">
                <a:solidFill>
                  <a:srgbClr val="228B22"/>
                </a:solidFill>
                <a:effectLst/>
              </a:rPr>
              <a:t>, </a:t>
            </a:r>
            <a:r>
              <a:rPr lang="tr-TR" dirty="0" err="1">
                <a:solidFill>
                  <a:srgbClr val="228B22"/>
                </a:solidFill>
                <a:effectLst/>
              </a:rPr>
              <a:t>first</a:t>
            </a:r>
            <a:r>
              <a:rPr lang="tr-TR" dirty="0">
                <a:solidFill>
                  <a:srgbClr val="228B22"/>
                </a:solidFill>
                <a:effectLst/>
              </a:rPr>
              <a:t> </a:t>
            </a:r>
            <a:r>
              <a:rPr lang="tr-TR" dirty="0" err="1">
                <a:solidFill>
                  <a:srgbClr val="228B22"/>
                </a:solidFill>
                <a:effectLst/>
              </a:rPr>
              <a:t>use</a:t>
            </a:r>
            <a:r>
              <a:rPr lang="tr-TR" dirty="0">
                <a:solidFill>
                  <a:srgbClr val="228B22"/>
                </a:solidFill>
                <a:effectLst/>
              </a:rPr>
              <a:t> </a:t>
            </a:r>
            <a:r>
              <a:rPr lang="tr-TR" dirty="0" err="1">
                <a:solidFill>
                  <a:srgbClr val="228B22"/>
                </a:solidFill>
                <a:effectLst/>
              </a:rPr>
              <a:t>addPartOfSpeechDetails</a:t>
            </a:r>
            <a:r>
              <a:rPr lang="tr-TR" dirty="0">
                <a:solidFill>
                  <a:srgbClr val="228B22"/>
                </a:solidFill>
                <a:effectLst/>
              </a:rPr>
              <a:t>.</a:t>
            </a:r>
            <a:r>
              <a:rPr lang="tr-TR" dirty="0"/>
              <a:t> </a:t>
            </a:r>
            <a:r>
              <a:rPr lang="tr-TR" dirty="0" err="1"/>
              <a:t>documents</a:t>
            </a:r>
            <a:r>
              <a:rPr lang="tr-TR" dirty="0"/>
              <a:t> = </a:t>
            </a:r>
            <a:r>
              <a:rPr lang="tr-TR" dirty="0" err="1"/>
              <a:t>addPartOfSpeechDetails</a:t>
            </a:r>
            <a:r>
              <a:rPr lang="tr-TR" dirty="0"/>
              <a:t>(</a:t>
            </a:r>
            <a:r>
              <a:rPr lang="tr-TR" dirty="0" err="1"/>
              <a:t>documents</a:t>
            </a:r>
            <a:r>
              <a:rPr lang="tr-TR" dirty="0"/>
              <a:t>); </a:t>
            </a:r>
            <a:r>
              <a:rPr lang="tr-TR" dirty="0" err="1"/>
              <a:t>documents</a:t>
            </a:r>
            <a:r>
              <a:rPr lang="tr-TR" dirty="0"/>
              <a:t> = </a:t>
            </a:r>
            <a:r>
              <a:rPr lang="tr-TR" dirty="0" err="1"/>
              <a:t>removeStopWords</a:t>
            </a:r>
            <a:r>
              <a:rPr lang="tr-TR" dirty="0"/>
              <a:t>(</a:t>
            </a:r>
            <a:r>
              <a:rPr lang="tr-TR" dirty="0" err="1"/>
              <a:t>documents</a:t>
            </a:r>
            <a:r>
              <a:rPr lang="tr-TR" dirty="0"/>
              <a:t>); </a:t>
            </a:r>
            <a:r>
              <a:rPr lang="tr-TR" dirty="0" err="1"/>
              <a:t>documents</a:t>
            </a:r>
            <a:r>
              <a:rPr lang="tr-TR" dirty="0"/>
              <a:t> = </a:t>
            </a:r>
            <a:r>
              <a:rPr lang="tr-TR" dirty="0" err="1"/>
              <a:t>normalizeWords</a:t>
            </a:r>
            <a:r>
              <a:rPr lang="tr-TR" dirty="0"/>
              <a:t>(</a:t>
            </a:r>
            <a:r>
              <a:rPr lang="tr-TR" dirty="0" err="1"/>
              <a:t>documents</a:t>
            </a:r>
            <a:r>
              <a:rPr lang="tr-TR" dirty="0"/>
              <a:t>,</a:t>
            </a:r>
            <a:r>
              <a:rPr lang="tr-TR" dirty="0">
                <a:solidFill>
                  <a:srgbClr val="A020F0"/>
                </a:solidFill>
                <a:effectLst/>
              </a:rPr>
              <a:t>'Style'</a:t>
            </a:r>
            <a:r>
              <a:rPr lang="tr-TR" dirty="0"/>
              <a:t>,</a:t>
            </a:r>
            <a:r>
              <a:rPr lang="tr-TR" dirty="0">
                <a:solidFill>
                  <a:srgbClr val="A020F0"/>
                </a:solidFill>
                <a:effectLst/>
              </a:rPr>
              <a:t>'</a:t>
            </a:r>
            <a:r>
              <a:rPr lang="tr-TR" dirty="0" err="1">
                <a:solidFill>
                  <a:srgbClr val="A020F0"/>
                </a:solidFill>
                <a:effectLst/>
              </a:rPr>
              <a:t>lemma</a:t>
            </a:r>
            <a:r>
              <a:rPr lang="tr-TR" dirty="0">
                <a:solidFill>
                  <a:srgbClr val="A020F0"/>
                </a:solidFill>
                <a:effectLst/>
              </a:rPr>
              <a:t>'</a:t>
            </a:r>
            <a:r>
              <a:rPr lang="tr-TR" dirty="0"/>
              <a:t>); </a:t>
            </a:r>
            <a:r>
              <a:rPr lang="tr-TR" dirty="0">
                <a:solidFill>
                  <a:srgbClr val="228B22"/>
                </a:solidFill>
                <a:effectLst/>
              </a:rPr>
              <a:t>% </a:t>
            </a:r>
            <a:r>
              <a:rPr lang="tr-TR" dirty="0" err="1">
                <a:solidFill>
                  <a:srgbClr val="228B22"/>
                </a:solidFill>
                <a:effectLst/>
              </a:rPr>
              <a:t>Erase</a:t>
            </a:r>
            <a:r>
              <a:rPr lang="tr-TR" dirty="0">
                <a:solidFill>
                  <a:srgbClr val="228B22"/>
                </a:solidFill>
                <a:effectLst/>
              </a:rPr>
              <a:t> </a:t>
            </a:r>
            <a:r>
              <a:rPr lang="tr-TR" dirty="0" err="1">
                <a:solidFill>
                  <a:srgbClr val="228B22"/>
                </a:solidFill>
                <a:effectLst/>
              </a:rPr>
              <a:t>punctuation</a:t>
            </a:r>
            <a:r>
              <a:rPr lang="tr-TR" dirty="0">
                <a:solidFill>
                  <a:srgbClr val="228B22"/>
                </a:solidFill>
                <a:effectLst/>
              </a:rPr>
              <a:t>.</a:t>
            </a:r>
            <a:r>
              <a:rPr lang="tr-TR" dirty="0"/>
              <a:t> </a:t>
            </a:r>
            <a:r>
              <a:rPr lang="tr-TR" dirty="0" err="1"/>
              <a:t>documents</a:t>
            </a:r>
            <a:r>
              <a:rPr lang="tr-TR" dirty="0"/>
              <a:t> = </a:t>
            </a:r>
            <a:r>
              <a:rPr lang="tr-TR" dirty="0" err="1"/>
              <a:t>erasePunctuation</a:t>
            </a:r>
            <a:r>
              <a:rPr lang="tr-TR" dirty="0"/>
              <a:t>(</a:t>
            </a:r>
            <a:r>
              <a:rPr lang="tr-TR" dirty="0" err="1"/>
              <a:t>documents</a:t>
            </a:r>
            <a:r>
              <a:rPr lang="tr-TR" dirty="0"/>
              <a:t>); </a:t>
            </a:r>
            <a:r>
              <a:rPr lang="tr-TR" dirty="0">
                <a:solidFill>
                  <a:srgbClr val="228B22"/>
                </a:solidFill>
                <a:effectLst/>
              </a:rPr>
              <a:t>% </a:t>
            </a:r>
            <a:r>
              <a:rPr lang="tr-TR" dirty="0" err="1">
                <a:solidFill>
                  <a:srgbClr val="228B22"/>
                </a:solidFill>
                <a:effectLst/>
              </a:rPr>
              <a:t>Remove</a:t>
            </a:r>
            <a:r>
              <a:rPr lang="tr-TR" dirty="0">
                <a:solidFill>
                  <a:srgbClr val="228B22"/>
                </a:solidFill>
                <a:effectLst/>
              </a:rPr>
              <a:t> </a:t>
            </a:r>
            <a:r>
              <a:rPr lang="tr-TR" dirty="0" err="1">
                <a:solidFill>
                  <a:srgbClr val="228B22"/>
                </a:solidFill>
                <a:effectLst/>
              </a:rPr>
              <a:t>words</a:t>
            </a:r>
            <a:r>
              <a:rPr lang="tr-TR" dirty="0">
                <a:solidFill>
                  <a:srgbClr val="228B22"/>
                </a:solidFill>
                <a:effectLst/>
              </a:rPr>
              <a:t> </a:t>
            </a:r>
            <a:r>
              <a:rPr lang="tr-TR" dirty="0" err="1">
                <a:solidFill>
                  <a:srgbClr val="228B22"/>
                </a:solidFill>
                <a:effectLst/>
              </a:rPr>
              <a:t>with</a:t>
            </a:r>
            <a:r>
              <a:rPr lang="tr-TR" dirty="0">
                <a:solidFill>
                  <a:srgbClr val="228B22"/>
                </a:solidFill>
                <a:effectLst/>
              </a:rPr>
              <a:t> 2 </a:t>
            </a:r>
            <a:r>
              <a:rPr lang="tr-TR" dirty="0" err="1">
                <a:solidFill>
                  <a:srgbClr val="228B22"/>
                </a:solidFill>
                <a:effectLst/>
              </a:rPr>
              <a:t>or</a:t>
            </a:r>
            <a:r>
              <a:rPr lang="tr-TR" dirty="0">
                <a:solidFill>
                  <a:srgbClr val="228B22"/>
                </a:solidFill>
                <a:effectLst/>
              </a:rPr>
              <a:t> </a:t>
            </a:r>
            <a:r>
              <a:rPr lang="tr-TR" dirty="0" err="1">
                <a:solidFill>
                  <a:srgbClr val="228B22"/>
                </a:solidFill>
                <a:effectLst/>
              </a:rPr>
              <a:t>fewer</a:t>
            </a:r>
            <a:r>
              <a:rPr lang="tr-TR" dirty="0">
                <a:solidFill>
                  <a:srgbClr val="228B22"/>
                </a:solidFill>
                <a:effectLst/>
              </a:rPr>
              <a:t> </a:t>
            </a:r>
            <a:r>
              <a:rPr lang="tr-TR" dirty="0" err="1">
                <a:solidFill>
                  <a:srgbClr val="228B22"/>
                </a:solidFill>
                <a:effectLst/>
              </a:rPr>
              <a:t>characters</a:t>
            </a:r>
            <a:r>
              <a:rPr lang="tr-TR" dirty="0">
                <a:solidFill>
                  <a:srgbClr val="228B22"/>
                </a:solidFill>
                <a:effectLst/>
              </a:rPr>
              <a:t>, and </a:t>
            </a:r>
            <a:r>
              <a:rPr lang="tr-TR" dirty="0" err="1">
                <a:solidFill>
                  <a:srgbClr val="228B22"/>
                </a:solidFill>
                <a:effectLst/>
              </a:rPr>
              <a:t>words</a:t>
            </a:r>
            <a:r>
              <a:rPr lang="tr-TR" dirty="0">
                <a:solidFill>
                  <a:srgbClr val="228B22"/>
                </a:solidFill>
                <a:effectLst/>
              </a:rPr>
              <a:t> </a:t>
            </a:r>
            <a:r>
              <a:rPr lang="tr-TR" dirty="0" err="1">
                <a:solidFill>
                  <a:srgbClr val="228B22"/>
                </a:solidFill>
                <a:effectLst/>
              </a:rPr>
              <a:t>with</a:t>
            </a:r>
            <a:r>
              <a:rPr lang="tr-TR" dirty="0">
                <a:solidFill>
                  <a:srgbClr val="228B22"/>
                </a:solidFill>
                <a:effectLst/>
              </a:rPr>
              <a:t> 15 </a:t>
            </a:r>
            <a:r>
              <a:rPr lang="tr-TR" dirty="0" err="1">
                <a:solidFill>
                  <a:srgbClr val="228B22"/>
                </a:solidFill>
                <a:effectLst/>
              </a:rPr>
              <a:t>or</a:t>
            </a:r>
            <a:r>
              <a:rPr lang="tr-TR" dirty="0">
                <a:solidFill>
                  <a:srgbClr val="228B22"/>
                </a:solidFill>
                <a:effectLst/>
              </a:rPr>
              <a:t> </a:t>
            </a:r>
            <a:r>
              <a:rPr lang="tr-TR" dirty="0" err="1">
                <a:solidFill>
                  <a:srgbClr val="228B22"/>
                </a:solidFill>
                <a:effectLst/>
              </a:rPr>
              <a:t>more</a:t>
            </a:r>
            <a:r>
              <a:rPr lang="tr-TR" dirty="0"/>
              <a:t> </a:t>
            </a:r>
            <a:r>
              <a:rPr lang="tr-TR" dirty="0">
                <a:solidFill>
                  <a:srgbClr val="228B22"/>
                </a:solidFill>
                <a:effectLst/>
              </a:rPr>
              <a:t>% </a:t>
            </a:r>
            <a:r>
              <a:rPr lang="tr-TR" dirty="0" err="1">
                <a:solidFill>
                  <a:srgbClr val="228B22"/>
                </a:solidFill>
                <a:effectLst/>
              </a:rPr>
              <a:t>characters</a:t>
            </a:r>
            <a:r>
              <a:rPr lang="tr-TR" dirty="0">
                <a:solidFill>
                  <a:srgbClr val="228B22"/>
                </a:solidFill>
                <a:effectLst/>
              </a:rPr>
              <a:t>.</a:t>
            </a:r>
            <a:r>
              <a:rPr lang="tr-TR" dirty="0"/>
              <a:t> </a:t>
            </a:r>
            <a:r>
              <a:rPr lang="tr-TR" dirty="0" err="1"/>
              <a:t>documents</a:t>
            </a:r>
            <a:r>
              <a:rPr lang="tr-TR" dirty="0"/>
              <a:t> = </a:t>
            </a:r>
            <a:r>
              <a:rPr lang="tr-TR" dirty="0" err="1"/>
              <a:t>removeShortWords</a:t>
            </a:r>
            <a:r>
              <a:rPr lang="tr-TR" dirty="0"/>
              <a:t>(documents,2); </a:t>
            </a:r>
            <a:r>
              <a:rPr lang="tr-TR" dirty="0" err="1"/>
              <a:t>documents</a:t>
            </a:r>
            <a:r>
              <a:rPr lang="tr-TR" dirty="0"/>
              <a:t> = </a:t>
            </a:r>
            <a:r>
              <a:rPr lang="tr-TR" dirty="0" err="1"/>
              <a:t>removeLongWords</a:t>
            </a:r>
            <a:r>
              <a:rPr lang="tr-TR" dirty="0"/>
              <a:t>(documents,15); </a:t>
            </a:r>
            <a:r>
              <a:rPr lang="tr-TR" dirty="0" err="1">
                <a:solidFill>
                  <a:srgbClr val="0000FF"/>
                </a:solidFill>
                <a:effectLst/>
              </a:rPr>
              <a:t>end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34CA9-7A37-46D9-97E0-EF4EB346E173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910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"factoryReports.csv"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readtable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TextType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string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head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(data)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data.Category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categorical(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data.Category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  <a:endParaRPr lang="tr-TR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histogram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data.Category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"Class"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Frequency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"Class Distribution"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cvp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cvpartition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(data.Category,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'Holdout'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,0.1);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dataTrain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data(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cvp.training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,:);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dataTest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data(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cvp.test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,:);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textDataTrain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dataTrain.Description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textDataTest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dataTest.Description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YTrain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dataTrain.Category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YTest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dataTest.Category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preprocessText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textDataTrain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(1:5)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bag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bagOfWords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bag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removeInfrequentWords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(bag,2);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bag,idx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removeEmptyDocuments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bag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YTrain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= [];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bag</a:t>
            </a:r>
            <a:endParaRPr lang="tr-TR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XTrain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bag.Counts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mdl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fitcecoc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(XTrain,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YTrain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Learners'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'linear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documentsTest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preprocessText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textDataTest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XTest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encode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bag,documentsTest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YPred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mdl,XTest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YPred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YTest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)/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numel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YTest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"Coolant is pooling underneath sorter."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"Sorter blows fuses at start up."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"There are some very loud rattling sounds coming from the assembler."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documentsNew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preprocessText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XNew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encode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bag,documentsNew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labelsNew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mdl,XNew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tr-TR" sz="1800" b="0" i="0" u="none" strike="noStrike" baseline="0" dirty="0" err="1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preprocessText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textData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tr-TR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</a:t>
            </a:r>
            <a:r>
              <a:rPr lang="tr-TR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Tokenize</a:t>
            </a:r>
            <a:r>
              <a:rPr lang="tr-TR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  <a:r>
              <a:rPr lang="tr-TR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the</a:t>
            </a:r>
            <a:r>
              <a:rPr lang="tr-TR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  <a:r>
              <a:rPr lang="tr-TR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text</a:t>
            </a:r>
            <a:r>
              <a:rPr lang="tr-TR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tokenizedDocument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textData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Remove a list of stop words then lemmatize the words. To improve</a:t>
            </a:r>
          </a:p>
          <a:p>
            <a:r>
              <a:rPr lang="tr-TR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</a:t>
            </a:r>
            <a:r>
              <a:rPr lang="tr-TR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lemmatization</a:t>
            </a:r>
            <a:r>
              <a:rPr lang="tr-TR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, </a:t>
            </a:r>
            <a:r>
              <a:rPr lang="tr-TR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first</a:t>
            </a:r>
            <a:r>
              <a:rPr lang="tr-TR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  <a:r>
              <a:rPr lang="tr-TR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use</a:t>
            </a:r>
            <a:r>
              <a:rPr lang="tr-TR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  <a:r>
              <a:rPr lang="tr-TR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addPartOfSpeechDetails</a:t>
            </a:r>
            <a:r>
              <a:rPr lang="tr-TR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addPartOfSpeechDetails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removeStopWords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documents =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normalizeWords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(documents,</a:t>
            </a:r>
            <a:r>
              <a:rPr lang="fr-F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'Style'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fr-F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lemma</a:t>
            </a:r>
            <a:r>
              <a:rPr lang="fr-F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tr-TR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</a:t>
            </a:r>
            <a:r>
              <a:rPr lang="tr-TR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Erase</a:t>
            </a:r>
            <a:r>
              <a:rPr lang="tr-TR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  <a:r>
              <a:rPr lang="tr-TR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punctuation</a:t>
            </a:r>
            <a:r>
              <a:rPr lang="tr-TR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erasePunctuation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Remove words with 2 or fewer characters, and words with 15 or more</a:t>
            </a:r>
          </a:p>
          <a:p>
            <a:r>
              <a:rPr lang="tr-TR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</a:t>
            </a:r>
            <a:r>
              <a:rPr lang="tr-TR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characters</a:t>
            </a:r>
            <a:r>
              <a:rPr lang="tr-TR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removeShortWords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(documents,2);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removeLongWords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(documents,15);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tr-TR" sz="1800" b="0" i="0" u="none" strike="noStrike" baseline="0" dirty="0" err="1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  <a:endParaRPr lang="tr-TR" sz="1800" b="0" i="0" u="none" strike="noStrike" baseline="0" dirty="0">
              <a:solidFill>
                <a:srgbClr val="0E00FF"/>
              </a:solidFill>
              <a:latin typeface="Courier New" panose="02070309020205020404" pitchFamily="49" charset="0"/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34CA9-7A37-46D9-97E0-EF4EB346E173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735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316AD3-307A-4A42-9566-EAC318D45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9C52301-4F30-49D0-8BEE-CC79E3CA7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F3AF4C-E950-4B8C-AC22-DD2B70DF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13.12.2023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11856C8-DD3C-4531-A7F8-FA36BEEE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3CE84E6-9502-402F-BE00-56AE7A3D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361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F39E54-7577-423D-8428-589006FB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9B2C652-4FB1-489E-AAAC-68C7345AC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E2683E8-A85A-4B22-A203-08A93C9B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13.12.2023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3F42035-EA98-4473-873E-DD75552C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C2D49DE-74C0-4EE9-AEAA-DACF2E52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1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BF09CE0-C45F-4755-BEDB-E4F05C85D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CDA0269-639C-47CE-8B11-9BAA727C3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D41A58D-B1E8-4D08-B7BF-DB4B14F8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13.12.2023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FE31E9-DF81-47F9-A94B-A22C3F60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F0E7245-D41D-45A4-9B15-75D627E7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68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03EB51-C8AB-4858-9BBE-BF5D2F01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C2DBFD-868B-496D-9F13-0FB87764D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2491DB9-439E-48C8-B71C-C635F232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13.12.2023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D7B1527-D5FB-4715-9F96-F8AA3E94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CDC69B-37E4-4B7B-AA88-11F062CA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93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1C8271-A6D7-49F5-8B2C-824A530C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3C429FF-59CE-4CC2-8749-CCAB77CCC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BAA7468-1558-4441-B6C4-2F63D16D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13.12.2023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9E0C3F-F69D-4213-8A39-41361DAF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2A325DB-4CED-4239-B04A-460BA90C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094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89680A-1E12-4C97-852D-5602F096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7A4597-C378-43A4-9F52-5C6B264F8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4BA8396-BB53-4460-8AC0-1B655D32E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DBAAAEF-F8EB-4E95-AD56-1A7371C6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13.12.2023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8A932BC-5078-4958-BBF5-30E68E0A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CE949B9-EAA6-4AC9-8160-018AFC8E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182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095EE5-18E5-4391-ACFD-BC3C039C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5647B66-7B61-43D5-8FAA-16BB240A6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FEE35CD-E264-4AD2-825F-46B5C4012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E86A46-0BA1-4AA8-881F-0F7E1108B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6C4DEB1-4444-4040-90DA-F1028A932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4A5BD1B-21C4-4D03-8A6B-6DFB541D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13.12.2023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291B7FE-C908-4212-B559-834874F3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377F2FD-D95D-4586-8478-FEC5C8C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029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79F2F3-9831-42E5-8369-B3D36813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B0FE1B3-2ABB-4483-84D3-047E7A3B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13.12.2023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7A2EC89-9B28-44EB-96B2-F5158D07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795B455-526C-45B9-BDE3-7F0E44D0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120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035A241-7C09-4DB7-A8CE-E887A3CB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13.12.2023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02A7C89-2FD7-43E8-8766-1DCA7B4B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E3980CE-0063-4276-8533-02280668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181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331117-8497-4779-BE8A-7B3F1BD2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A45E5B-9E97-4AF4-9A5A-1CC51331E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EE01A3B-92FB-48DC-A14E-502686219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502519B-43C6-4E92-8138-EA04E85D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13.12.2023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23BAA05-9D94-4565-ACF4-AEDA865F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7844616-C4C5-47EA-988E-C305CB45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216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1D77C9-6844-4F8F-A366-6D9A02DB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1DBD994-B620-4A4B-85CA-936882FBA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A2C6FA7-BD74-448C-B363-4BC8C8516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A8B195D-0751-422A-9042-E69F0474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13.12.2023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8C02A2C-553E-48CC-81FD-ECA354C3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301BC88-C545-4759-856C-367ACC8D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659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4A036CD-2915-4A6A-AE97-1FDF13F4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9667CC8-69CA-4DC5-AD85-A0B1AA866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7044924-9CC2-43DB-B527-C88BC2C14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2A8D8-C66F-4061-ABDF-EF1975139306}" type="datetimeFigureOut">
              <a:rPr lang="tr-TR" smtClean="0"/>
              <a:t>13.12.2023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630489-58D4-4B48-929C-29F4744DC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EA57812-2C5E-45A5-8509-2CAE3B72F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82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A99856-E0D0-45C4-997F-DEE8B6341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Metin Madenciliği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4A6BB82-4053-4EC5-8585-AE58B2DC2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Doç.Dr</a:t>
            </a:r>
            <a:r>
              <a:rPr lang="tr-TR" dirty="0"/>
              <a:t>. YILMAZ KAYA</a:t>
            </a:r>
          </a:p>
          <a:p>
            <a:r>
              <a:rPr lang="tr-TR" dirty="0"/>
              <a:t>Hafta 12</a:t>
            </a:r>
          </a:p>
          <a:p>
            <a:r>
              <a:rPr lang="tr-TR" dirty="0"/>
              <a:t>Metin Sınıflandırma</a:t>
            </a:r>
          </a:p>
        </p:txBody>
      </p:sp>
    </p:spTree>
    <p:extLst>
      <p:ext uri="{BB962C8B-B14F-4D97-AF65-F5344CB8AC3E}">
        <p14:creationId xmlns:p14="http://schemas.microsoft.com/office/powerpoint/2010/main" val="94665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BF412A-BEF1-4BA0-BE7C-2ECD305C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Ödev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69694D-42C3-418F-BDA4-5F2FD0F19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gazetenin köşe yazarlarının 5 bayan 5 bay için 50’er makalesini alın. Yukarıdaki veri seti için cinsiyet tahmini yapın. </a:t>
            </a:r>
          </a:p>
          <a:p>
            <a:r>
              <a:rPr lang="tr-TR" dirty="0"/>
              <a:t>3 haber </a:t>
            </a:r>
            <a:r>
              <a:rPr lang="tr-TR" dirty="0" err="1"/>
              <a:t>katagorisi</a:t>
            </a:r>
            <a:r>
              <a:rPr lang="tr-TR" dirty="0"/>
              <a:t> için 100’er metin toplayın. Buradan haber kategorisi tahmin edin.</a:t>
            </a:r>
          </a:p>
          <a:p>
            <a:r>
              <a:rPr lang="tr-TR" dirty="0"/>
              <a:t>5 yazara ait 100’er makale toplayın. Bunlar üzerinden yazar </a:t>
            </a:r>
            <a:r>
              <a:rPr lang="tr-TR"/>
              <a:t>tespiti yapın. 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3907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0D1E90-FDE7-45F8-BB1A-F9213AF5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Predict</a:t>
            </a:r>
            <a:r>
              <a:rPr lang="tr-TR" b="1" dirty="0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 Using New Data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DE560C-0B5B-42E2-B898-721C4F022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5442"/>
          </a:xfrm>
        </p:spPr>
        <p:txBody>
          <a:bodyPr/>
          <a:lstStyle/>
          <a:p>
            <a:r>
              <a:rPr lang="tr-TR" dirty="0"/>
              <a:t>Yeni fabrika raporlarının olay türünü sınıflandırın. Yeni fabrika raporlarını içeren bir dize dizisi oluşturun.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CE690A8-12F1-4A50-8884-D12DE1F9AB78}"/>
              </a:ext>
            </a:extLst>
          </p:cNvPr>
          <p:cNvSpPr txBox="1"/>
          <p:nvPr/>
        </p:nvSpPr>
        <p:spPr>
          <a:xfrm>
            <a:off x="838200" y="3324705"/>
            <a:ext cx="10363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"Coolant is pooling underneath sorter."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"Sorter blows fuses at start up."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"There are some very loud rattling sounds coming from the assembler."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documentsNew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preprocessText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XNew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encode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bag,documentsNew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labelsNew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mdl,XNew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4301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150B46-26D0-4930-9F69-386A39B1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Tüm </a:t>
            </a:r>
            <a:r>
              <a:rPr lang="tr-TR" dirty="0" err="1"/>
              <a:t>Matlab</a:t>
            </a:r>
            <a:r>
              <a:rPr lang="tr-TR" dirty="0"/>
              <a:t> Kodu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E43442-262E-49B0-9870-A8A82572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Açıklama bölümünde</a:t>
            </a:r>
          </a:p>
        </p:txBody>
      </p:sp>
    </p:spTree>
    <p:extLst>
      <p:ext uri="{BB962C8B-B14F-4D97-AF65-F5344CB8AC3E}">
        <p14:creationId xmlns:p14="http://schemas.microsoft.com/office/powerpoint/2010/main" val="374528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E8C7B8-2EEA-4B18-8464-5524B698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Metin Sınıflandırma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1CED2B-9D2E-4284-91CF-47133D457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örnek, basit bir metin sınıflandırıcısının bir kelime torbası modeli kullanılarak kelime sıklığı sayıları konusunda nasıl eğitileceğini gösterir.</a:t>
            </a:r>
          </a:p>
          <a:p>
            <a:r>
              <a:rPr lang="tr-TR" dirty="0"/>
              <a:t>Tahmin edici olarak sözcük sıklık sayılarını kullanan basit bir sınıflandırma modeli oluşturabilirsiniz. Bu örnek, metin açıklamalarını kullanarak fabrika raporlarının kategorisini tahmin etmek için basit bir sınıflandırma modelini eğitir.</a:t>
            </a:r>
          </a:p>
        </p:txBody>
      </p:sp>
    </p:spTree>
    <p:extLst>
      <p:ext uri="{BB962C8B-B14F-4D97-AF65-F5344CB8AC3E}">
        <p14:creationId xmlns:p14="http://schemas.microsoft.com/office/powerpoint/2010/main" val="269799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298DBB-E221-441D-AD97-C8087ABB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Load and Extract Text Data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4BE409-8EFB-473B-B0BB-F8D604077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8308"/>
          </a:xfrm>
        </p:spPr>
        <p:txBody>
          <a:bodyPr>
            <a:normAutofit fontScale="85000" lnSpcReduction="20000"/>
          </a:bodyPr>
          <a:lstStyle/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"factoryReports.csv"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readtable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TextType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string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head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(data)</a:t>
            </a:r>
          </a:p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1B8D185-A162-40BA-AD78-34665426C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818870"/>
            <a:ext cx="12192000" cy="283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1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B7AE61-F4C1-48E6-B159-E4734591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5008"/>
          </a:xfrm>
        </p:spPr>
        <p:txBody>
          <a:bodyPr>
            <a:normAutofit fontScale="90000"/>
          </a:bodyPr>
          <a:lstStyle/>
          <a:p>
            <a:r>
              <a:rPr lang="tr-TR" dirty="0"/>
              <a:t>Tablonun Kategori sütunundaki etiketleri kategoriye dönüştürün ve bir </a:t>
            </a:r>
            <a:r>
              <a:rPr lang="tr-TR" dirty="0" err="1"/>
              <a:t>histogram</a:t>
            </a:r>
            <a:r>
              <a:rPr lang="tr-TR" dirty="0"/>
              <a:t> kullanarak verilerdeki sınıfların dağılımını görüntüleyin.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FF536F0-4563-4287-B2FE-C95DE625A604}"/>
              </a:ext>
            </a:extLst>
          </p:cNvPr>
          <p:cNvSpPr txBox="1"/>
          <p:nvPr/>
        </p:nvSpPr>
        <p:spPr>
          <a:xfrm>
            <a:off x="592667" y="214120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data.Category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categorical(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data.Category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  <a:endParaRPr lang="tr-TR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histogram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data.Category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"Class"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Frequency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"Class Distribution"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4F1FADA0-EE16-4D01-A776-E273A077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856" y="2548467"/>
            <a:ext cx="6135144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3B2407-5177-4DC8-A0DC-1CEFC2AD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Eğitim ve test </a:t>
            </a:r>
            <a:r>
              <a:rPr lang="tr-TR"/>
              <a:t>oranlarının belirtilmesi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EBB31712-8B1A-4424-9114-2AD00E1B0EFE}"/>
              </a:ext>
            </a:extLst>
          </p:cNvPr>
          <p:cNvSpPr txBox="1"/>
          <p:nvPr/>
        </p:nvSpPr>
        <p:spPr>
          <a:xfrm>
            <a:off x="626533" y="2190171"/>
            <a:ext cx="7874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cvp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cvpartition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(data.Category,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'Holdout'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,0.1);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dataTrain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data(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cvp.training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,:);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dataTest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data(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cvp.test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,:);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textDataTrain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dataTrain.Description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textDataTest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dataTest.Description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YTrain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dataTrain.Category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YTest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dataTest.Category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05032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55DB9F-3C5C-4D8E-A5CB-D9550A29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Prepare</a:t>
            </a:r>
            <a:r>
              <a:rPr lang="tr-TR" b="1" dirty="0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b="1" dirty="0" err="1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lang="tr-TR" b="1" dirty="0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 Data for Analysis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E264D7-F62C-4DC9-AEFB-D11F84DA6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5" y="1416579"/>
            <a:ext cx="12081932" cy="3731154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Create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function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which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tokenizes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and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preprocesses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the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text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data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so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can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be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used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for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analysis.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The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function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preprocessText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performs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the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following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steps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in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order:</a:t>
            </a:r>
            <a:endParaRPr lang="tr-TR" sz="1800" b="0" i="0" u="none" strike="noStrike" baseline="0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Tokenize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the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text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using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tokenizedDocument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.</a:t>
            </a:r>
            <a:endParaRPr lang="tr-TR" sz="1800" b="0" i="0" u="none" strike="noStrike" baseline="0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Remove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list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of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stop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words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(such as "and", "of", and "the")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using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removeStopWords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.</a:t>
            </a:r>
            <a:endParaRPr lang="tr-TR" sz="1800" b="0" i="0" u="none" strike="noStrike" baseline="0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Lemmatize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the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words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using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normalizeWords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.</a:t>
            </a:r>
            <a:endParaRPr lang="tr-TR" sz="1800" b="0" i="0" u="none" strike="noStrike" baseline="0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Erase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punctuation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using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erasePunctuation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Remove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words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with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2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fewer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characters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using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removeShortWords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.</a:t>
            </a:r>
            <a:endParaRPr lang="tr-TR" sz="1800" b="0" i="0" u="none" strike="noStrike" baseline="0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Remove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words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with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15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more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characters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using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removeLongWords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.</a:t>
            </a:r>
            <a:endParaRPr lang="tr-TR" sz="1800" b="0" i="0" u="none" strike="noStrike" baseline="0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Use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the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example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preprocessing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function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preprocessText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to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prepare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the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text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data.</a:t>
            </a:r>
          </a:p>
          <a:p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185827A-FDF4-402F-B1EE-88661E953FBB}"/>
              </a:ext>
            </a:extLst>
          </p:cNvPr>
          <p:cNvSpPr txBox="1"/>
          <p:nvPr/>
        </p:nvSpPr>
        <p:spPr>
          <a:xfrm>
            <a:off x="546101" y="4697568"/>
            <a:ext cx="6189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preprocessText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textDataTrain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(1:5)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320234B-A321-42C7-8BCB-BBE1CA181623}"/>
              </a:ext>
            </a:extLst>
          </p:cNvPr>
          <p:cNvSpPr txBox="1"/>
          <p:nvPr/>
        </p:nvSpPr>
        <p:spPr>
          <a:xfrm>
            <a:off x="546101" y="6014521"/>
            <a:ext cx="9063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preprocessText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: Fonksiyonu açıklama bölümünde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467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1BAA84-741E-48AA-A6B2-7299D9A84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825"/>
            <a:ext cx="10515600" cy="2229908"/>
          </a:xfrm>
        </p:spPr>
        <p:txBody>
          <a:bodyPr/>
          <a:lstStyle/>
          <a:p>
            <a:r>
              <a:rPr lang="tr-TR" dirty="0"/>
              <a:t>Belirtilmiş belgelerden bir kelime torbası modeli oluşturun. </a:t>
            </a:r>
          </a:p>
          <a:p>
            <a:r>
              <a:rPr lang="tr-TR" dirty="0"/>
              <a:t>Toplamda iki defadan fazla görünmeyen kelimeleri kelime çantası modelinden çıkarın. Kelime torbası modelinden kelime içermeyen tüm belgeleri kaldırın ve etiketlerdeki ilgili girişleri kaldırın.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97DD20A-B1B0-4A68-9FE1-30F54BF7336A}"/>
              </a:ext>
            </a:extLst>
          </p:cNvPr>
          <p:cNvSpPr txBox="1"/>
          <p:nvPr/>
        </p:nvSpPr>
        <p:spPr>
          <a:xfrm>
            <a:off x="609600" y="2551837"/>
            <a:ext cx="8128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bag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bagOfWords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bag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removeInfrequentWords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(bag,2);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bag,idx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removeEmptyDocuments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bag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YTrain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= [];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bag</a:t>
            </a:r>
            <a:endParaRPr lang="tr-TR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4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42E56C-7C21-4678-9E24-2AE3235C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Train </a:t>
            </a:r>
            <a:r>
              <a:rPr lang="tr-TR" b="1" dirty="0" err="1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Supervised</a:t>
            </a:r>
            <a:r>
              <a:rPr lang="tr-TR" b="1" dirty="0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b="1" dirty="0" err="1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Classifier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5E1D01-5743-41E9-9839-E2CA470B3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Kelime torbası modelinden ve etiketlerden kelime sıklık sayılarını kullanarak denetimli bir sınıflandırma modeli </a:t>
            </a:r>
            <a:r>
              <a:rPr lang="tr-TR" dirty="0" err="1"/>
              <a:t>eğitin.Fitcecoc</a:t>
            </a:r>
            <a:r>
              <a:rPr lang="tr-TR" dirty="0"/>
              <a:t> kullanarak çok sınıflı bir doğrusal sınıflandırma modeli eğitin. Tahmin ediciler olarak sözcük torbası modelinin Sayımlar özelliğini ve yanıt olarak olay türü etiketlerini belirtin. Öğrenme modeli doğrusal olacak şekilde belirtin.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D7801F08-893A-4500-9964-6F1380927043}"/>
              </a:ext>
            </a:extLst>
          </p:cNvPr>
          <p:cNvSpPr txBox="1"/>
          <p:nvPr/>
        </p:nvSpPr>
        <p:spPr>
          <a:xfrm>
            <a:off x="1273849" y="450249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XTrain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bag.Counts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mdl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fitcecoc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(XTrain,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YTrain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Learners'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'linear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931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6EAB8C-9CF2-4BF8-BE90-15348EBC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Test </a:t>
            </a:r>
            <a:r>
              <a:rPr lang="tr-TR" b="1" dirty="0" err="1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Classifier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608B95-46F2-4165-879A-DC03F880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6308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Eğitilmiş modeli kullanarak test verilerinin etiketlerini tahmin edin ve sınıflandırma doğruluğunu hesaplayın. Sınıflandırma doğruluğu, modelin doğru tahmin ettiği etiketlerin </a:t>
            </a:r>
            <a:r>
              <a:rPr lang="tr-TR" dirty="0" err="1"/>
              <a:t>oranıdır.Eğitim</a:t>
            </a:r>
            <a:r>
              <a:rPr lang="tr-TR" dirty="0"/>
              <a:t> verileriyle aynı ön işleme adımlarını kullanarak test verilerini önceden işleyin. Ortaya çıkan test belgelerini, sözcük torbası modeline göre sözcük sıklık sayımlarının bir matrisi olarak kodlayın.</a:t>
            </a:r>
          </a:p>
          <a:p>
            <a:r>
              <a:rPr lang="tr-TR" dirty="0"/>
              <a:t>Eğitilmiş modeli kullanarak test verilerinin etiketlerini tahmin edin ve sınıflandırma doğruluğunu hesaplayın.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B972C80-3D7A-456B-9DCB-881F3F62C57F}"/>
              </a:ext>
            </a:extLst>
          </p:cNvPr>
          <p:cNvSpPr txBox="1"/>
          <p:nvPr/>
        </p:nvSpPr>
        <p:spPr>
          <a:xfrm>
            <a:off x="939800" y="46715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documentsTest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preprocessText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textDataTest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XTest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encode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bag,documentsTest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YPred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mdl,XTest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YPred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YTest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)/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numel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YTest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9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1160</Words>
  <Application>Microsoft Office PowerPoint</Application>
  <PresentationFormat>Geniş ekran</PresentationFormat>
  <Paragraphs>142</Paragraphs>
  <Slides>12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Teması</vt:lpstr>
      <vt:lpstr>Metin Madenciliği</vt:lpstr>
      <vt:lpstr>Metin Sınıflandırma</vt:lpstr>
      <vt:lpstr>Load and Extract Text Data</vt:lpstr>
      <vt:lpstr>Tablonun Kategori sütunundaki etiketleri kategoriye dönüştürün ve bir histogram kullanarak verilerdeki sınıfların dağılımını görüntüleyin.</vt:lpstr>
      <vt:lpstr>Eğitim ve test oranlarının belirtilmesi</vt:lpstr>
      <vt:lpstr>Prepare Text Data for Analysis</vt:lpstr>
      <vt:lpstr>PowerPoint Sunusu</vt:lpstr>
      <vt:lpstr>Train Supervised Classifier</vt:lpstr>
      <vt:lpstr>Test Classifier</vt:lpstr>
      <vt:lpstr>Ödev</vt:lpstr>
      <vt:lpstr>Predict Using New Data</vt:lpstr>
      <vt:lpstr>Tüm Matlab Kodu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Metin Madenciliği</dc:title>
  <dc:creator>Yılmaz KAYA</dc:creator>
  <cp:lastModifiedBy>YILMAZ KAYA</cp:lastModifiedBy>
  <cp:revision>131</cp:revision>
  <dcterms:created xsi:type="dcterms:W3CDTF">2020-11-02T06:06:26Z</dcterms:created>
  <dcterms:modified xsi:type="dcterms:W3CDTF">2023-12-13T17:43:27Z</dcterms:modified>
</cp:coreProperties>
</file>