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301" r:id="rId5"/>
    <p:sldId id="258" r:id="rId6"/>
    <p:sldId id="259" r:id="rId7"/>
    <p:sldId id="260" r:id="rId8"/>
    <p:sldId id="261" r:id="rId9"/>
    <p:sldId id="262" r:id="rId10"/>
    <p:sldId id="263" r:id="rId11"/>
    <p:sldId id="273" r:id="rId12"/>
    <p:sldId id="278" r:id="rId13"/>
    <p:sldId id="279" r:id="rId14"/>
    <p:sldId id="280" r:id="rId15"/>
    <p:sldId id="281" r:id="rId16"/>
    <p:sldId id="282" r:id="rId17"/>
    <p:sldId id="283" r:id="rId18"/>
    <p:sldId id="284" r:id="rId19"/>
    <p:sldId id="302" r:id="rId20"/>
    <p:sldId id="303" r:id="rId21"/>
    <p:sldId id="287" r:id="rId22"/>
    <p:sldId id="288" r:id="rId23"/>
    <p:sldId id="304"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4FBDC6-3A55-4BE6-B799-30DEAAFAB8D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FB718A0-A0C5-45E8-B8A2-5FA3951AC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FCFA3D1-4F62-47BE-9331-342AB1DEBBB2}"/>
              </a:ext>
            </a:extLst>
          </p:cNvPr>
          <p:cNvSpPr>
            <a:spLocks noGrp="1"/>
          </p:cNvSpPr>
          <p:nvPr>
            <p:ph type="dt" sz="half" idx="10"/>
          </p:nvPr>
        </p:nvSpPr>
        <p:spPr/>
        <p:txBody>
          <a:bodyPr/>
          <a:lstStyle/>
          <a:p>
            <a:fld id="{42521E83-CBA3-4028-A5C2-49CEC683A58F}" type="datetimeFigureOut">
              <a:rPr lang="tr-TR" smtClean="0"/>
              <a:t>9.12.2023</a:t>
            </a:fld>
            <a:endParaRPr lang="tr-TR"/>
          </a:p>
        </p:txBody>
      </p:sp>
      <p:sp>
        <p:nvSpPr>
          <p:cNvPr id="5" name="Alt Bilgi Yer Tutucusu 4">
            <a:extLst>
              <a:ext uri="{FF2B5EF4-FFF2-40B4-BE49-F238E27FC236}">
                <a16:creationId xmlns:a16="http://schemas.microsoft.com/office/drawing/2014/main" id="{3EEBAE28-1A8F-4074-AF14-13EB4964BEF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610E466-F054-4B6E-A0E6-C9ECE25BCA19}"/>
              </a:ext>
            </a:extLst>
          </p:cNvPr>
          <p:cNvSpPr>
            <a:spLocks noGrp="1"/>
          </p:cNvSpPr>
          <p:nvPr>
            <p:ph type="sldNum" sz="quarter" idx="12"/>
          </p:nvPr>
        </p:nvSpPr>
        <p:spPr/>
        <p:txBody>
          <a:bodyPr/>
          <a:lstStyle/>
          <a:p>
            <a:fld id="{D6BC0765-D911-463E-ACF1-7115F4A819D8}" type="slidenum">
              <a:rPr lang="tr-TR" smtClean="0"/>
              <a:t>‹#›</a:t>
            </a:fld>
            <a:endParaRPr lang="tr-TR"/>
          </a:p>
        </p:txBody>
      </p:sp>
    </p:spTree>
    <p:extLst>
      <p:ext uri="{BB962C8B-B14F-4D97-AF65-F5344CB8AC3E}">
        <p14:creationId xmlns:p14="http://schemas.microsoft.com/office/powerpoint/2010/main" val="344066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E0AB51-9902-4CE9-A46D-A75593521A0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FC2AA7F-5089-4F04-BF46-48784C91C88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A1064F7-E97E-4466-9C9E-814CE9F84188}"/>
              </a:ext>
            </a:extLst>
          </p:cNvPr>
          <p:cNvSpPr>
            <a:spLocks noGrp="1"/>
          </p:cNvSpPr>
          <p:nvPr>
            <p:ph type="dt" sz="half" idx="10"/>
          </p:nvPr>
        </p:nvSpPr>
        <p:spPr/>
        <p:txBody>
          <a:bodyPr/>
          <a:lstStyle/>
          <a:p>
            <a:fld id="{42521E83-CBA3-4028-A5C2-49CEC683A58F}" type="datetimeFigureOut">
              <a:rPr lang="tr-TR" smtClean="0"/>
              <a:t>9.12.2023</a:t>
            </a:fld>
            <a:endParaRPr lang="tr-TR"/>
          </a:p>
        </p:txBody>
      </p:sp>
      <p:sp>
        <p:nvSpPr>
          <p:cNvPr id="5" name="Alt Bilgi Yer Tutucusu 4">
            <a:extLst>
              <a:ext uri="{FF2B5EF4-FFF2-40B4-BE49-F238E27FC236}">
                <a16:creationId xmlns:a16="http://schemas.microsoft.com/office/drawing/2014/main" id="{60806AF9-DE81-4259-983B-9EEB9575C86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8D3042-7B16-47D7-B347-44389012BC8D}"/>
              </a:ext>
            </a:extLst>
          </p:cNvPr>
          <p:cNvSpPr>
            <a:spLocks noGrp="1"/>
          </p:cNvSpPr>
          <p:nvPr>
            <p:ph type="sldNum" sz="quarter" idx="12"/>
          </p:nvPr>
        </p:nvSpPr>
        <p:spPr/>
        <p:txBody>
          <a:bodyPr/>
          <a:lstStyle/>
          <a:p>
            <a:fld id="{D6BC0765-D911-463E-ACF1-7115F4A819D8}" type="slidenum">
              <a:rPr lang="tr-TR" smtClean="0"/>
              <a:t>‹#›</a:t>
            </a:fld>
            <a:endParaRPr lang="tr-TR"/>
          </a:p>
        </p:txBody>
      </p:sp>
    </p:spTree>
    <p:extLst>
      <p:ext uri="{BB962C8B-B14F-4D97-AF65-F5344CB8AC3E}">
        <p14:creationId xmlns:p14="http://schemas.microsoft.com/office/powerpoint/2010/main" val="2190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358281E-AAE6-474D-9960-F8B617D2A5F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61BCB26-01DE-441D-82F7-20F1B7F17A4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FC8898C-A8AA-4C2E-B046-102A70B69568}"/>
              </a:ext>
            </a:extLst>
          </p:cNvPr>
          <p:cNvSpPr>
            <a:spLocks noGrp="1"/>
          </p:cNvSpPr>
          <p:nvPr>
            <p:ph type="dt" sz="half" idx="10"/>
          </p:nvPr>
        </p:nvSpPr>
        <p:spPr/>
        <p:txBody>
          <a:bodyPr/>
          <a:lstStyle/>
          <a:p>
            <a:fld id="{42521E83-CBA3-4028-A5C2-49CEC683A58F}" type="datetimeFigureOut">
              <a:rPr lang="tr-TR" smtClean="0"/>
              <a:t>9.12.2023</a:t>
            </a:fld>
            <a:endParaRPr lang="tr-TR"/>
          </a:p>
        </p:txBody>
      </p:sp>
      <p:sp>
        <p:nvSpPr>
          <p:cNvPr id="5" name="Alt Bilgi Yer Tutucusu 4">
            <a:extLst>
              <a:ext uri="{FF2B5EF4-FFF2-40B4-BE49-F238E27FC236}">
                <a16:creationId xmlns:a16="http://schemas.microsoft.com/office/drawing/2014/main" id="{BDBB3AFD-CED6-4E3C-B886-9CC38CE6CC6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D10E189-4801-40E3-A621-9EA5DB56F08D}"/>
              </a:ext>
            </a:extLst>
          </p:cNvPr>
          <p:cNvSpPr>
            <a:spLocks noGrp="1"/>
          </p:cNvSpPr>
          <p:nvPr>
            <p:ph type="sldNum" sz="quarter" idx="12"/>
          </p:nvPr>
        </p:nvSpPr>
        <p:spPr/>
        <p:txBody>
          <a:bodyPr/>
          <a:lstStyle/>
          <a:p>
            <a:fld id="{D6BC0765-D911-463E-ACF1-7115F4A819D8}" type="slidenum">
              <a:rPr lang="tr-TR" smtClean="0"/>
              <a:t>‹#›</a:t>
            </a:fld>
            <a:endParaRPr lang="tr-TR"/>
          </a:p>
        </p:txBody>
      </p:sp>
    </p:spTree>
    <p:extLst>
      <p:ext uri="{BB962C8B-B14F-4D97-AF65-F5344CB8AC3E}">
        <p14:creationId xmlns:p14="http://schemas.microsoft.com/office/powerpoint/2010/main" val="31102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359C57-BF3E-437B-BB38-5B75416B43F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988DAA0-85E5-43ED-801A-DB653D398F1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6EC5CCF-5A80-4767-83E0-06E538F8BA2C}"/>
              </a:ext>
            </a:extLst>
          </p:cNvPr>
          <p:cNvSpPr>
            <a:spLocks noGrp="1"/>
          </p:cNvSpPr>
          <p:nvPr>
            <p:ph type="dt" sz="half" idx="10"/>
          </p:nvPr>
        </p:nvSpPr>
        <p:spPr/>
        <p:txBody>
          <a:bodyPr/>
          <a:lstStyle/>
          <a:p>
            <a:fld id="{42521E83-CBA3-4028-A5C2-49CEC683A58F}" type="datetimeFigureOut">
              <a:rPr lang="tr-TR" smtClean="0"/>
              <a:t>9.12.2023</a:t>
            </a:fld>
            <a:endParaRPr lang="tr-TR"/>
          </a:p>
        </p:txBody>
      </p:sp>
      <p:sp>
        <p:nvSpPr>
          <p:cNvPr id="5" name="Alt Bilgi Yer Tutucusu 4">
            <a:extLst>
              <a:ext uri="{FF2B5EF4-FFF2-40B4-BE49-F238E27FC236}">
                <a16:creationId xmlns:a16="http://schemas.microsoft.com/office/drawing/2014/main" id="{F009C6B6-3A44-488F-9E01-511F2008A90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A1DC93A-69DE-4420-B72C-930DEC7226FE}"/>
              </a:ext>
            </a:extLst>
          </p:cNvPr>
          <p:cNvSpPr>
            <a:spLocks noGrp="1"/>
          </p:cNvSpPr>
          <p:nvPr>
            <p:ph type="sldNum" sz="quarter" idx="12"/>
          </p:nvPr>
        </p:nvSpPr>
        <p:spPr/>
        <p:txBody>
          <a:bodyPr/>
          <a:lstStyle/>
          <a:p>
            <a:fld id="{D6BC0765-D911-463E-ACF1-7115F4A819D8}" type="slidenum">
              <a:rPr lang="tr-TR" smtClean="0"/>
              <a:t>‹#›</a:t>
            </a:fld>
            <a:endParaRPr lang="tr-TR"/>
          </a:p>
        </p:txBody>
      </p:sp>
    </p:spTree>
    <p:extLst>
      <p:ext uri="{BB962C8B-B14F-4D97-AF65-F5344CB8AC3E}">
        <p14:creationId xmlns:p14="http://schemas.microsoft.com/office/powerpoint/2010/main" val="25000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A38DCD-F2B3-4DF9-A90F-629E45D1B05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0889844-752C-4041-8834-AF74B997FE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9DD5076-2A8D-4E2D-A938-2029C61E66A0}"/>
              </a:ext>
            </a:extLst>
          </p:cNvPr>
          <p:cNvSpPr>
            <a:spLocks noGrp="1"/>
          </p:cNvSpPr>
          <p:nvPr>
            <p:ph type="dt" sz="half" idx="10"/>
          </p:nvPr>
        </p:nvSpPr>
        <p:spPr/>
        <p:txBody>
          <a:bodyPr/>
          <a:lstStyle/>
          <a:p>
            <a:fld id="{42521E83-CBA3-4028-A5C2-49CEC683A58F}" type="datetimeFigureOut">
              <a:rPr lang="tr-TR" smtClean="0"/>
              <a:t>9.12.2023</a:t>
            </a:fld>
            <a:endParaRPr lang="tr-TR"/>
          </a:p>
        </p:txBody>
      </p:sp>
      <p:sp>
        <p:nvSpPr>
          <p:cNvPr id="5" name="Alt Bilgi Yer Tutucusu 4">
            <a:extLst>
              <a:ext uri="{FF2B5EF4-FFF2-40B4-BE49-F238E27FC236}">
                <a16:creationId xmlns:a16="http://schemas.microsoft.com/office/drawing/2014/main" id="{31AC9F35-79D2-40DC-B027-0F546EE916D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BD78D8-E9B6-4071-8F3C-60D065471200}"/>
              </a:ext>
            </a:extLst>
          </p:cNvPr>
          <p:cNvSpPr>
            <a:spLocks noGrp="1"/>
          </p:cNvSpPr>
          <p:nvPr>
            <p:ph type="sldNum" sz="quarter" idx="12"/>
          </p:nvPr>
        </p:nvSpPr>
        <p:spPr/>
        <p:txBody>
          <a:bodyPr/>
          <a:lstStyle/>
          <a:p>
            <a:fld id="{D6BC0765-D911-463E-ACF1-7115F4A819D8}" type="slidenum">
              <a:rPr lang="tr-TR" smtClean="0"/>
              <a:t>‹#›</a:t>
            </a:fld>
            <a:endParaRPr lang="tr-TR"/>
          </a:p>
        </p:txBody>
      </p:sp>
    </p:spTree>
    <p:extLst>
      <p:ext uri="{BB962C8B-B14F-4D97-AF65-F5344CB8AC3E}">
        <p14:creationId xmlns:p14="http://schemas.microsoft.com/office/powerpoint/2010/main" val="310133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396FAF-6402-45A5-91B9-E796B136969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71EB13C-E25B-454E-90CB-FB8E3D2299E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7BFCB6F-CF5F-45B3-B4DB-F5D1B8032BA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5AA89DD-05AC-4418-9CB1-DFA0D2E7FC8E}"/>
              </a:ext>
            </a:extLst>
          </p:cNvPr>
          <p:cNvSpPr>
            <a:spLocks noGrp="1"/>
          </p:cNvSpPr>
          <p:nvPr>
            <p:ph type="dt" sz="half" idx="10"/>
          </p:nvPr>
        </p:nvSpPr>
        <p:spPr/>
        <p:txBody>
          <a:bodyPr/>
          <a:lstStyle/>
          <a:p>
            <a:fld id="{42521E83-CBA3-4028-A5C2-49CEC683A58F}" type="datetimeFigureOut">
              <a:rPr lang="tr-TR" smtClean="0"/>
              <a:t>9.12.2023</a:t>
            </a:fld>
            <a:endParaRPr lang="tr-TR"/>
          </a:p>
        </p:txBody>
      </p:sp>
      <p:sp>
        <p:nvSpPr>
          <p:cNvPr id="6" name="Alt Bilgi Yer Tutucusu 5">
            <a:extLst>
              <a:ext uri="{FF2B5EF4-FFF2-40B4-BE49-F238E27FC236}">
                <a16:creationId xmlns:a16="http://schemas.microsoft.com/office/drawing/2014/main" id="{2B3B9A15-394A-40E0-94A1-D01E823B6F5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1E97330-AF26-4172-975A-2A268989CFB1}"/>
              </a:ext>
            </a:extLst>
          </p:cNvPr>
          <p:cNvSpPr>
            <a:spLocks noGrp="1"/>
          </p:cNvSpPr>
          <p:nvPr>
            <p:ph type="sldNum" sz="quarter" idx="12"/>
          </p:nvPr>
        </p:nvSpPr>
        <p:spPr/>
        <p:txBody>
          <a:bodyPr/>
          <a:lstStyle/>
          <a:p>
            <a:fld id="{D6BC0765-D911-463E-ACF1-7115F4A819D8}" type="slidenum">
              <a:rPr lang="tr-TR" smtClean="0"/>
              <a:t>‹#›</a:t>
            </a:fld>
            <a:endParaRPr lang="tr-TR"/>
          </a:p>
        </p:txBody>
      </p:sp>
    </p:spTree>
    <p:extLst>
      <p:ext uri="{BB962C8B-B14F-4D97-AF65-F5344CB8AC3E}">
        <p14:creationId xmlns:p14="http://schemas.microsoft.com/office/powerpoint/2010/main" val="13096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C72C2D-3033-4386-A9E5-A0C08BDAB6D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357D1E5-EF88-493B-AEDE-D1C9D2A28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4E589E3-C8B4-4B0B-913E-8FF13AD28E1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0D04B7A-2AF5-45E3-8515-0CB124C9E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97A25A9-ACAD-4CD3-97E0-92B37201EA9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A29D954-A583-4E84-BFD5-84FE875A851F}"/>
              </a:ext>
            </a:extLst>
          </p:cNvPr>
          <p:cNvSpPr>
            <a:spLocks noGrp="1"/>
          </p:cNvSpPr>
          <p:nvPr>
            <p:ph type="dt" sz="half" idx="10"/>
          </p:nvPr>
        </p:nvSpPr>
        <p:spPr/>
        <p:txBody>
          <a:bodyPr/>
          <a:lstStyle/>
          <a:p>
            <a:fld id="{42521E83-CBA3-4028-A5C2-49CEC683A58F}" type="datetimeFigureOut">
              <a:rPr lang="tr-TR" smtClean="0"/>
              <a:t>9.12.2023</a:t>
            </a:fld>
            <a:endParaRPr lang="tr-TR"/>
          </a:p>
        </p:txBody>
      </p:sp>
      <p:sp>
        <p:nvSpPr>
          <p:cNvPr id="8" name="Alt Bilgi Yer Tutucusu 7">
            <a:extLst>
              <a:ext uri="{FF2B5EF4-FFF2-40B4-BE49-F238E27FC236}">
                <a16:creationId xmlns:a16="http://schemas.microsoft.com/office/drawing/2014/main" id="{2EC16769-0888-4B4B-9768-A353010D7AB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D0F3BEE-E4C2-4A9B-B01C-7E91DE10B889}"/>
              </a:ext>
            </a:extLst>
          </p:cNvPr>
          <p:cNvSpPr>
            <a:spLocks noGrp="1"/>
          </p:cNvSpPr>
          <p:nvPr>
            <p:ph type="sldNum" sz="quarter" idx="12"/>
          </p:nvPr>
        </p:nvSpPr>
        <p:spPr/>
        <p:txBody>
          <a:bodyPr/>
          <a:lstStyle/>
          <a:p>
            <a:fld id="{D6BC0765-D911-463E-ACF1-7115F4A819D8}" type="slidenum">
              <a:rPr lang="tr-TR" smtClean="0"/>
              <a:t>‹#›</a:t>
            </a:fld>
            <a:endParaRPr lang="tr-TR"/>
          </a:p>
        </p:txBody>
      </p:sp>
    </p:spTree>
    <p:extLst>
      <p:ext uri="{BB962C8B-B14F-4D97-AF65-F5344CB8AC3E}">
        <p14:creationId xmlns:p14="http://schemas.microsoft.com/office/powerpoint/2010/main" val="3332158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964A7D-7010-4659-B123-564C31511FD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F17C75E-1EE9-4B40-8422-4EB52EA98C35}"/>
              </a:ext>
            </a:extLst>
          </p:cNvPr>
          <p:cNvSpPr>
            <a:spLocks noGrp="1"/>
          </p:cNvSpPr>
          <p:nvPr>
            <p:ph type="dt" sz="half" idx="10"/>
          </p:nvPr>
        </p:nvSpPr>
        <p:spPr/>
        <p:txBody>
          <a:bodyPr/>
          <a:lstStyle/>
          <a:p>
            <a:fld id="{42521E83-CBA3-4028-A5C2-49CEC683A58F}" type="datetimeFigureOut">
              <a:rPr lang="tr-TR" smtClean="0"/>
              <a:t>9.12.2023</a:t>
            </a:fld>
            <a:endParaRPr lang="tr-TR"/>
          </a:p>
        </p:txBody>
      </p:sp>
      <p:sp>
        <p:nvSpPr>
          <p:cNvPr id="4" name="Alt Bilgi Yer Tutucusu 3">
            <a:extLst>
              <a:ext uri="{FF2B5EF4-FFF2-40B4-BE49-F238E27FC236}">
                <a16:creationId xmlns:a16="http://schemas.microsoft.com/office/drawing/2014/main" id="{C70E211E-C625-4A3A-B786-EEBB25F1B16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2431985-AF68-41DE-98EE-871DF06F963E}"/>
              </a:ext>
            </a:extLst>
          </p:cNvPr>
          <p:cNvSpPr>
            <a:spLocks noGrp="1"/>
          </p:cNvSpPr>
          <p:nvPr>
            <p:ph type="sldNum" sz="quarter" idx="12"/>
          </p:nvPr>
        </p:nvSpPr>
        <p:spPr/>
        <p:txBody>
          <a:bodyPr/>
          <a:lstStyle/>
          <a:p>
            <a:fld id="{D6BC0765-D911-463E-ACF1-7115F4A819D8}" type="slidenum">
              <a:rPr lang="tr-TR" smtClean="0"/>
              <a:t>‹#›</a:t>
            </a:fld>
            <a:endParaRPr lang="tr-TR"/>
          </a:p>
        </p:txBody>
      </p:sp>
    </p:spTree>
    <p:extLst>
      <p:ext uri="{BB962C8B-B14F-4D97-AF65-F5344CB8AC3E}">
        <p14:creationId xmlns:p14="http://schemas.microsoft.com/office/powerpoint/2010/main" val="130221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A6CA91D-7F54-4D2F-A84F-6F191B7CFE9C}"/>
              </a:ext>
            </a:extLst>
          </p:cNvPr>
          <p:cNvSpPr>
            <a:spLocks noGrp="1"/>
          </p:cNvSpPr>
          <p:nvPr>
            <p:ph type="dt" sz="half" idx="10"/>
          </p:nvPr>
        </p:nvSpPr>
        <p:spPr/>
        <p:txBody>
          <a:bodyPr/>
          <a:lstStyle/>
          <a:p>
            <a:fld id="{42521E83-CBA3-4028-A5C2-49CEC683A58F}" type="datetimeFigureOut">
              <a:rPr lang="tr-TR" smtClean="0"/>
              <a:t>9.12.2023</a:t>
            </a:fld>
            <a:endParaRPr lang="tr-TR"/>
          </a:p>
        </p:txBody>
      </p:sp>
      <p:sp>
        <p:nvSpPr>
          <p:cNvPr id="3" name="Alt Bilgi Yer Tutucusu 2">
            <a:extLst>
              <a:ext uri="{FF2B5EF4-FFF2-40B4-BE49-F238E27FC236}">
                <a16:creationId xmlns:a16="http://schemas.microsoft.com/office/drawing/2014/main" id="{9A88870A-BF38-40FA-BE55-F818649AA64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E4D9C19-6A8B-4770-A7D9-069ABA40C994}"/>
              </a:ext>
            </a:extLst>
          </p:cNvPr>
          <p:cNvSpPr>
            <a:spLocks noGrp="1"/>
          </p:cNvSpPr>
          <p:nvPr>
            <p:ph type="sldNum" sz="quarter" idx="12"/>
          </p:nvPr>
        </p:nvSpPr>
        <p:spPr/>
        <p:txBody>
          <a:bodyPr/>
          <a:lstStyle/>
          <a:p>
            <a:fld id="{D6BC0765-D911-463E-ACF1-7115F4A819D8}" type="slidenum">
              <a:rPr lang="tr-TR" smtClean="0"/>
              <a:t>‹#›</a:t>
            </a:fld>
            <a:endParaRPr lang="tr-TR"/>
          </a:p>
        </p:txBody>
      </p:sp>
    </p:spTree>
    <p:extLst>
      <p:ext uri="{BB962C8B-B14F-4D97-AF65-F5344CB8AC3E}">
        <p14:creationId xmlns:p14="http://schemas.microsoft.com/office/powerpoint/2010/main" val="113288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43608D-DD19-46C1-AD5F-8F79A4C3B36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9D84F3F-A298-450B-A42F-E3FFED76AC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75C18F4-EB9D-4DD3-A55B-87E6ECCE3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9AF64DC-83E1-4003-A9FB-9E477E71C7D6}"/>
              </a:ext>
            </a:extLst>
          </p:cNvPr>
          <p:cNvSpPr>
            <a:spLocks noGrp="1"/>
          </p:cNvSpPr>
          <p:nvPr>
            <p:ph type="dt" sz="half" idx="10"/>
          </p:nvPr>
        </p:nvSpPr>
        <p:spPr/>
        <p:txBody>
          <a:bodyPr/>
          <a:lstStyle/>
          <a:p>
            <a:fld id="{42521E83-CBA3-4028-A5C2-49CEC683A58F}" type="datetimeFigureOut">
              <a:rPr lang="tr-TR" smtClean="0"/>
              <a:t>9.12.2023</a:t>
            </a:fld>
            <a:endParaRPr lang="tr-TR"/>
          </a:p>
        </p:txBody>
      </p:sp>
      <p:sp>
        <p:nvSpPr>
          <p:cNvPr id="6" name="Alt Bilgi Yer Tutucusu 5">
            <a:extLst>
              <a:ext uri="{FF2B5EF4-FFF2-40B4-BE49-F238E27FC236}">
                <a16:creationId xmlns:a16="http://schemas.microsoft.com/office/drawing/2014/main" id="{21C47F39-F697-4236-B75B-DC1D2AF196F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0DD2109-68FB-4651-BE82-77A668BC7DC1}"/>
              </a:ext>
            </a:extLst>
          </p:cNvPr>
          <p:cNvSpPr>
            <a:spLocks noGrp="1"/>
          </p:cNvSpPr>
          <p:nvPr>
            <p:ph type="sldNum" sz="quarter" idx="12"/>
          </p:nvPr>
        </p:nvSpPr>
        <p:spPr/>
        <p:txBody>
          <a:bodyPr/>
          <a:lstStyle/>
          <a:p>
            <a:fld id="{D6BC0765-D911-463E-ACF1-7115F4A819D8}" type="slidenum">
              <a:rPr lang="tr-TR" smtClean="0"/>
              <a:t>‹#›</a:t>
            </a:fld>
            <a:endParaRPr lang="tr-TR"/>
          </a:p>
        </p:txBody>
      </p:sp>
    </p:spTree>
    <p:extLst>
      <p:ext uri="{BB962C8B-B14F-4D97-AF65-F5344CB8AC3E}">
        <p14:creationId xmlns:p14="http://schemas.microsoft.com/office/powerpoint/2010/main" val="117591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E9F5A1-63B0-4098-9C98-5AF8AE112A1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DA5ECB6-D8B7-44ED-8A6B-D8DF05AED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85A740D-231F-48B0-8FAD-144DF1C81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730341A-D2D3-4986-B6A0-8FD9B2D9CAF1}"/>
              </a:ext>
            </a:extLst>
          </p:cNvPr>
          <p:cNvSpPr>
            <a:spLocks noGrp="1"/>
          </p:cNvSpPr>
          <p:nvPr>
            <p:ph type="dt" sz="half" idx="10"/>
          </p:nvPr>
        </p:nvSpPr>
        <p:spPr/>
        <p:txBody>
          <a:bodyPr/>
          <a:lstStyle/>
          <a:p>
            <a:fld id="{42521E83-CBA3-4028-A5C2-49CEC683A58F}" type="datetimeFigureOut">
              <a:rPr lang="tr-TR" smtClean="0"/>
              <a:t>9.12.2023</a:t>
            </a:fld>
            <a:endParaRPr lang="tr-TR"/>
          </a:p>
        </p:txBody>
      </p:sp>
      <p:sp>
        <p:nvSpPr>
          <p:cNvPr id="6" name="Alt Bilgi Yer Tutucusu 5">
            <a:extLst>
              <a:ext uri="{FF2B5EF4-FFF2-40B4-BE49-F238E27FC236}">
                <a16:creationId xmlns:a16="http://schemas.microsoft.com/office/drawing/2014/main" id="{AFB5C654-5A44-4345-94A7-5D7360943D4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3CEBB40-81C9-4865-907D-0E6A62123C6B}"/>
              </a:ext>
            </a:extLst>
          </p:cNvPr>
          <p:cNvSpPr>
            <a:spLocks noGrp="1"/>
          </p:cNvSpPr>
          <p:nvPr>
            <p:ph type="sldNum" sz="quarter" idx="12"/>
          </p:nvPr>
        </p:nvSpPr>
        <p:spPr/>
        <p:txBody>
          <a:bodyPr/>
          <a:lstStyle/>
          <a:p>
            <a:fld id="{D6BC0765-D911-463E-ACF1-7115F4A819D8}" type="slidenum">
              <a:rPr lang="tr-TR" smtClean="0"/>
              <a:t>‹#›</a:t>
            </a:fld>
            <a:endParaRPr lang="tr-TR"/>
          </a:p>
        </p:txBody>
      </p:sp>
    </p:spTree>
    <p:extLst>
      <p:ext uri="{BB962C8B-B14F-4D97-AF65-F5344CB8AC3E}">
        <p14:creationId xmlns:p14="http://schemas.microsoft.com/office/powerpoint/2010/main" val="332747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F4D198B-A9A2-4095-83F1-0BF678FAEB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6FAC43C-FCEC-4FF5-B501-1F488177B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F899F84-2280-490D-8C5C-62AD93CA8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21E83-CBA3-4028-A5C2-49CEC683A58F}" type="datetimeFigureOut">
              <a:rPr lang="tr-TR" smtClean="0"/>
              <a:t>9.12.2023</a:t>
            </a:fld>
            <a:endParaRPr lang="tr-TR"/>
          </a:p>
        </p:txBody>
      </p:sp>
      <p:sp>
        <p:nvSpPr>
          <p:cNvPr id="5" name="Alt Bilgi Yer Tutucusu 4">
            <a:extLst>
              <a:ext uri="{FF2B5EF4-FFF2-40B4-BE49-F238E27FC236}">
                <a16:creationId xmlns:a16="http://schemas.microsoft.com/office/drawing/2014/main" id="{04F2E499-791C-4248-AEBC-5AF9A5402F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094AAC2-0277-4052-82E1-9DF187552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C0765-D911-463E-ACF1-7115F4A819D8}" type="slidenum">
              <a:rPr lang="tr-TR" smtClean="0"/>
              <a:t>‹#›</a:t>
            </a:fld>
            <a:endParaRPr lang="tr-TR"/>
          </a:p>
        </p:txBody>
      </p:sp>
    </p:spTree>
    <p:extLst>
      <p:ext uri="{BB962C8B-B14F-4D97-AF65-F5344CB8AC3E}">
        <p14:creationId xmlns:p14="http://schemas.microsoft.com/office/powerpoint/2010/main" val="2999996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wikipedia.org/wiki/Yapay_zek%C3%A2" TargetMode="External"/><Relationship Id="rId2" Type="http://schemas.openxmlformats.org/officeDocument/2006/relationships/hyperlink" Target="https://tr.wikipedia.org/wiki/Morfoloji" TargetMode="External"/><Relationship Id="rId1" Type="http://schemas.openxmlformats.org/officeDocument/2006/relationships/slideLayout" Target="../slideLayouts/slideLayout2.xml"/><Relationship Id="rId4" Type="http://schemas.openxmlformats.org/officeDocument/2006/relationships/hyperlink" Target="https://tr.wikipedia.org/wiki/Uzman_sisteml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tr.wikipedia.org/wiki/Frans%C4%B1zca" TargetMode="External"/><Relationship Id="rId3" Type="http://schemas.openxmlformats.org/officeDocument/2006/relationships/hyperlink" Target="https://tr.wikipedia.org/wiki/Yapay_zek%C3%A2" TargetMode="External"/><Relationship Id="rId7" Type="http://schemas.openxmlformats.org/officeDocument/2006/relationships/hyperlink" Target="https://tr.wikipedia.org/wiki/Almanca" TargetMode="External"/><Relationship Id="rId2" Type="http://schemas.openxmlformats.org/officeDocument/2006/relationships/hyperlink" Target="https://tr.wikipedia.org/wiki/NLP" TargetMode="External"/><Relationship Id="rId1" Type="http://schemas.openxmlformats.org/officeDocument/2006/relationships/slideLayout" Target="../slideLayouts/slideLayout2.xml"/><Relationship Id="rId6" Type="http://schemas.openxmlformats.org/officeDocument/2006/relationships/hyperlink" Target="https://tr.wikipedia.org/wiki/%C4%B0ngilizce" TargetMode="External"/><Relationship Id="rId5" Type="http://schemas.openxmlformats.org/officeDocument/2006/relationships/hyperlink" Target="https://tr.wikipedia.org/wiki/T%C3%BCrk%C3%A7e" TargetMode="External"/><Relationship Id="rId4" Type="http://schemas.openxmlformats.org/officeDocument/2006/relationships/hyperlink" Target="https://tr.wikipedia.org/wiki/Dilbilim" TargetMode="External"/><Relationship Id="rId9" Type="http://schemas.openxmlformats.org/officeDocument/2006/relationships/hyperlink" Target="https://tr.wikipedia.org/wiki/Do%C4%9Fal_di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localhost:31515/static/help/textanalytics/ref/normalizewords.html" TargetMode="External"/><Relationship Id="rId3" Type="http://schemas.openxmlformats.org/officeDocument/2006/relationships/hyperlink" Target="https://localhost:31515/static/help/textanalytics/ref/tokenizeddocument.addlanguagedetails.html" TargetMode="External"/><Relationship Id="rId7" Type="http://schemas.openxmlformats.org/officeDocument/2006/relationships/hyperlink" Target="https://localhost:31515/static/help/textanalytics/ref/tokenizeddocument.addtypedetails.html" TargetMode="External"/><Relationship Id="rId2" Type="http://schemas.openxmlformats.org/officeDocument/2006/relationships/hyperlink" Target="https://localhost:31515/static/help/textanalytics/ref/tokenizeddocument.addentitydetails.html" TargetMode="External"/><Relationship Id="rId1" Type="http://schemas.openxmlformats.org/officeDocument/2006/relationships/slideLayout" Target="../slideLayouts/slideLayout2.xml"/><Relationship Id="rId6" Type="http://schemas.openxmlformats.org/officeDocument/2006/relationships/hyperlink" Target="https://localhost:31515/static/help/textanalytics/ref/tokenizeddocument.addsentencedetails.html" TargetMode="External"/><Relationship Id="rId5" Type="http://schemas.openxmlformats.org/officeDocument/2006/relationships/hyperlink" Target="https://localhost:31515/static/help/textanalytics/ref/tokenizeddocument.addpartofspeechdetails.html" TargetMode="External"/><Relationship Id="rId4" Type="http://schemas.openxmlformats.org/officeDocument/2006/relationships/hyperlink" Target="https://localhost:31515/static/help/textanalytics/ref/tokenizeddocument.addlemmadetails.html"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r.wikipedia.org/wiki/Dil" TargetMode="External"/><Relationship Id="rId2" Type="http://schemas.openxmlformats.org/officeDocument/2006/relationships/hyperlink" Target="https://tr.wikipedia.org/wiki/NLP" TargetMode="External"/><Relationship Id="rId1" Type="http://schemas.openxmlformats.org/officeDocument/2006/relationships/slideLayout" Target="../slideLayouts/slideLayout2.xml"/><Relationship Id="rId6" Type="http://schemas.openxmlformats.org/officeDocument/2006/relationships/hyperlink" Target="https://tr.wikipedia.org/wiki/%C4%B0ml%C3%A2" TargetMode="External"/><Relationship Id="rId5" Type="http://schemas.openxmlformats.org/officeDocument/2006/relationships/hyperlink" Target="https://tr.wikipedia.org/wiki/Yaz%C4%B1l%C4%B1m" TargetMode="External"/><Relationship Id="rId4" Type="http://schemas.openxmlformats.org/officeDocument/2006/relationships/hyperlink" Target="https://tr.wikipedia.org/wiki/Bilgisayar"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tr.wikipedia.org/wiki/Uygarl%C4%B1k" TargetMode="External"/><Relationship Id="rId3" Type="http://schemas.openxmlformats.org/officeDocument/2006/relationships/hyperlink" Target="https://tr.wikipedia.org/w/index.php?title=Konu%C5%9Fma_anlama&amp;action=edit&amp;redlink=1" TargetMode="External"/><Relationship Id="rId7" Type="http://schemas.openxmlformats.org/officeDocument/2006/relationships/hyperlink" Target="https://tr.wikipedia.org/wiki/Dil" TargetMode="External"/><Relationship Id="rId2" Type="http://schemas.openxmlformats.org/officeDocument/2006/relationships/hyperlink" Target="https://tr.wikipedia.org/wiki/Konu%C5%9Fma_sentezleyici" TargetMode="External"/><Relationship Id="rId1" Type="http://schemas.openxmlformats.org/officeDocument/2006/relationships/slideLayout" Target="../slideLayouts/slideLayout2.xml"/><Relationship Id="rId6" Type="http://schemas.openxmlformats.org/officeDocument/2006/relationships/hyperlink" Target="https://tr.wikipedia.org/wiki/Yapay_zek%C3%A2" TargetMode="External"/><Relationship Id="rId11" Type="http://schemas.openxmlformats.org/officeDocument/2006/relationships/hyperlink" Target="https://tr.wikipedia.org/wiki/%C4%B0leti%C5%9Fim" TargetMode="External"/><Relationship Id="rId5" Type="http://schemas.openxmlformats.org/officeDocument/2006/relationships/hyperlink" Target="https://tr.wikipedia.org/wiki/%C4%B0nsan" TargetMode="External"/><Relationship Id="rId10" Type="http://schemas.openxmlformats.org/officeDocument/2006/relationships/hyperlink" Target="https://tr.wikipedia.org/wiki/K%C3%BClt%C3%BCr" TargetMode="External"/><Relationship Id="rId4" Type="http://schemas.openxmlformats.org/officeDocument/2006/relationships/hyperlink" Target="https://tr.wikipedia.org/wiki/Makine" TargetMode="External"/><Relationship Id="rId9" Type="http://schemas.openxmlformats.org/officeDocument/2006/relationships/hyperlink" Target="https://tr.wikipedia.org/wiki/Zek%C3%A2"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tr.wikipedia.org/wiki/Fince" TargetMode="External"/><Relationship Id="rId3" Type="http://schemas.openxmlformats.org/officeDocument/2006/relationships/hyperlink" Target="https://tr.wikipedia.org/wiki/Evrensel" TargetMode="External"/><Relationship Id="rId7" Type="http://schemas.openxmlformats.org/officeDocument/2006/relationships/hyperlink" Target="https://tr.wikipedia.org/wiki/T%C3%BCrk%C3%A7e" TargetMode="External"/><Relationship Id="rId2" Type="http://schemas.openxmlformats.org/officeDocument/2006/relationships/hyperlink" Target="https://tr.wikipedia.org/wiki/Fonetik" TargetMode="External"/><Relationship Id="rId1" Type="http://schemas.openxmlformats.org/officeDocument/2006/relationships/slideLayout" Target="../slideLayouts/slideLayout2.xml"/><Relationship Id="rId6" Type="http://schemas.openxmlformats.org/officeDocument/2006/relationships/hyperlink" Target="https://tr.wikipedia.org/wiki/Ses" TargetMode="External"/><Relationship Id="rId11" Type="http://schemas.openxmlformats.org/officeDocument/2006/relationships/hyperlink" Target="https://tr.wikipedia.org/wiki/Fonem" TargetMode="External"/><Relationship Id="rId5" Type="http://schemas.openxmlformats.org/officeDocument/2006/relationships/hyperlink" Target="https://tr.wikipedia.org/wiki/Yaz%C4%B1" TargetMode="External"/><Relationship Id="rId10" Type="http://schemas.openxmlformats.org/officeDocument/2006/relationships/hyperlink" Target="https://tr.wikipedia.org/wiki/Alfabe" TargetMode="External"/><Relationship Id="rId4" Type="http://schemas.openxmlformats.org/officeDocument/2006/relationships/hyperlink" Target="https://tr.wikipedia.org/wiki/Dil" TargetMode="External"/><Relationship Id="rId9" Type="http://schemas.openxmlformats.org/officeDocument/2006/relationships/hyperlink" Target="https://tr.wikipedia.org/wiki/Japonca"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tr.wikipedia.org/wiki/Zarf" TargetMode="External"/><Relationship Id="rId13" Type="http://schemas.openxmlformats.org/officeDocument/2006/relationships/hyperlink" Target="https://tr.wikipedia.org/wiki/Sentaktik" TargetMode="External"/><Relationship Id="rId3" Type="http://schemas.openxmlformats.org/officeDocument/2006/relationships/hyperlink" Target="https://tr.wikipedia.org/wiki/Hiyerar%C5%9Fi" TargetMode="External"/><Relationship Id="rId7" Type="http://schemas.openxmlformats.org/officeDocument/2006/relationships/hyperlink" Target="https://tr.wikipedia.org/wiki/Y%C3%BCklem" TargetMode="External"/><Relationship Id="rId12" Type="http://schemas.openxmlformats.org/officeDocument/2006/relationships/hyperlink" Target="https://tr.wikipedia.org/wiki/Analiz" TargetMode="External"/><Relationship Id="rId2" Type="http://schemas.openxmlformats.org/officeDocument/2006/relationships/hyperlink" Target="https://tr.wikipedia.org/wiki/Morfoloji" TargetMode="External"/><Relationship Id="rId1" Type="http://schemas.openxmlformats.org/officeDocument/2006/relationships/slideLayout" Target="../slideLayouts/slideLayout2.xml"/><Relationship Id="rId6" Type="http://schemas.openxmlformats.org/officeDocument/2006/relationships/hyperlink" Target="https://tr.wikipedia.org/wiki/Nesne" TargetMode="External"/><Relationship Id="rId11" Type="http://schemas.openxmlformats.org/officeDocument/2006/relationships/hyperlink" Target="https://tr.wikipedia.org/wiki/Bilgisayar" TargetMode="External"/><Relationship Id="rId5" Type="http://schemas.openxmlformats.org/officeDocument/2006/relationships/hyperlink" Target="https://tr.wikipedia.org/wiki/%C3%96zne" TargetMode="External"/><Relationship Id="rId10" Type="http://schemas.openxmlformats.org/officeDocument/2006/relationships/hyperlink" Target="https://tr.wikipedia.org/wiki/Edat" TargetMode="External"/><Relationship Id="rId4" Type="http://schemas.openxmlformats.org/officeDocument/2006/relationships/hyperlink" Target="https://tr.wikipedia.org/wiki/T%C3%BCrk%C3%A7e" TargetMode="External"/><Relationship Id="rId9" Type="http://schemas.openxmlformats.org/officeDocument/2006/relationships/hyperlink" Target="https://tr.wikipedia.org/wiki/Ba%C4%9Fla%C3%A7"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tr.wikipedia.org/wiki/Morfoloj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590747-9481-4F26-88C7-0459CA3C041B}"/>
              </a:ext>
            </a:extLst>
          </p:cNvPr>
          <p:cNvSpPr>
            <a:spLocks noGrp="1"/>
          </p:cNvSpPr>
          <p:nvPr>
            <p:ph type="ctrTitle"/>
          </p:nvPr>
        </p:nvSpPr>
        <p:spPr/>
        <p:txBody>
          <a:bodyPr/>
          <a:lstStyle/>
          <a:p>
            <a:r>
              <a:rPr lang="tr-TR" dirty="0"/>
              <a:t>Metin Madenciliği	</a:t>
            </a:r>
          </a:p>
        </p:txBody>
      </p:sp>
      <p:sp>
        <p:nvSpPr>
          <p:cNvPr id="3" name="Alt Başlık 2">
            <a:extLst>
              <a:ext uri="{FF2B5EF4-FFF2-40B4-BE49-F238E27FC236}">
                <a16:creationId xmlns:a16="http://schemas.microsoft.com/office/drawing/2014/main" id="{358E43C1-4DDD-4BAB-B7DC-295E441F0411}"/>
              </a:ext>
            </a:extLst>
          </p:cNvPr>
          <p:cNvSpPr>
            <a:spLocks noGrp="1"/>
          </p:cNvSpPr>
          <p:nvPr>
            <p:ph type="subTitle" idx="1"/>
          </p:nvPr>
        </p:nvSpPr>
        <p:spPr/>
        <p:txBody>
          <a:bodyPr/>
          <a:lstStyle/>
          <a:p>
            <a:r>
              <a:rPr lang="tr-TR" dirty="0"/>
              <a:t>Doğal Dil İşleme</a:t>
            </a:r>
          </a:p>
        </p:txBody>
      </p:sp>
    </p:spTree>
    <p:extLst>
      <p:ext uri="{BB962C8B-B14F-4D97-AF65-F5344CB8AC3E}">
        <p14:creationId xmlns:p14="http://schemas.microsoft.com/office/powerpoint/2010/main" val="256876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183677-13CC-4C11-A85F-7573EF00BC05}"/>
              </a:ext>
            </a:extLst>
          </p:cNvPr>
          <p:cNvSpPr>
            <a:spLocks noGrp="1"/>
          </p:cNvSpPr>
          <p:nvPr>
            <p:ph type="title"/>
          </p:nvPr>
        </p:nvSpPr>
        <p:spPr/>
        <p:txBody>
          <a:bodyPr/>
          <a:lstStyle/>
          <a:p>
            <a:r>
              <a:rPr lang="tr-TR" b="0" i="0" dirty="0">
                <a:solidFill>
                  <a:srgbClr val="000000"/>
                </a:solidFill>
                <a:effectLst/>
                <a:latin typeface="Linux Libertine"/>
              </a:rPr>
              <a:t>Yapay konuşma</a:t>
            </a:r>
            <a:br>
              <a:rPr lang="tr-TR" b="0" i="0" dirty="0">
                <a:solidFill>
                  <a:srgbClr val="000000"/>
                </a:solidFill>
                <a:effectLst/>
                <a:latin typeface="Linux Libertine"/>
              </a:rPr>
            </a:br>
            <a:endParaRPr lang="tr-TR" dirty="0"/>
          </a:p>
        </p:txBody>
      </p:sp>
      <p:sp>
        <p:nvSpPr>
          <p:cNvPr id="3" name="İçerik Yer Tutucusu 2">
            <a:extLst>
              <a:ext uri="{FF2B5EF4-FFF2-40B4-BE49-F238E27FC236}">
                <a16:creationId xmlns:a16="http://schemas.microsoft.com/office/drawing/2014/main" id="{F78C0D6C-EB51-41EE-BD4F-9F913A1DB096}"/>
              </a:ext>
            </a:extLst>
          </p:cNvPr>
          <p:cNvSpPr>
            <a:spLocks noGrp="1"/>
          </p:cNvSpPr>
          <p:nvPr>
            <p:ph idx="1"/>
          </p:nvPr>
        </p:nvSpPr>
        <p:spPr/>
        <p:txBody>
          <a:bodyPr/>
          <a:lstStyle/>
          <a:p>
            <a:r>
              <a:rPr lang="tr-TR" b="0" i="0" u="none" strike="noStrike" dirty="0">
                <a:solidFill>
                  <a:srgbClr val="0645AD"/>
                </a:solidFill>
                <a:effectLst/>
                <a:latin typeface="Arial" panose="020B0604020202020204" pitchFamily="34" charset="0"/>
                <a:hlinkClick r:id="rId2" tooltip="Morfoloji"/>
              </a:rPr>
              <a:t>Morfolojik</a:t>
            </a:r>
            <a:r>
              <a:rPr lang="tr-TR" b="0" i="0" dirty="0">
                <a:solidFill>
                  <a:srgbClr val="202122"/>
                </a:solidFill>
                <a:effectLst/>
                <a:latin typeface="Arial" panose="020B0604020202020204" pitchFamily="34" charset="0"/>
              </a:rPr>
              <a:t> çözümleme aşamalarından sonra </a:t>
            </a:r>
            <a:r>
              <a:rPr lang="tr-TR" b="1" i="0" dirty="0" err="1">
                <a:solidFill>
                  <a:srgbClr val="202122"/>
                </a:solidFill>
                <a:effectLst/>
                <a:latin typeface="Arial" panose="020B0604020202020204" pitchFamily="34" charset="0"/>
              </a:rPr>
              <a:t>sözdizimsel</a:t>
            </a:r>
            <a:r>
              <a:rPr lang="tr-TR" b="1" i="0" dirty="0">
                <a:solidFill>
                  <a:srgbClr val="202122"/>
                </a:solidFill>
                <a:effectLst/>
                <a:latin typeface="Arial" panose="020B0604020202020204" pitchFamily="34" charset="0"/>
              </a:rPr>
              <a:t> kurgu</a:t>
            </a:r>
            <a:r>
              <a:rPr lang="tr-TR" b="0" i="0" dirty="0">
                <a:solidFill>
                  <a:srgbClr val="202122"/>
                </a:solidFill>
                <a:effectLst/>
                <a:latin typeface="Arial" panose="020B0604020202020204" pitchFamily="34" charset="0"/>
              </a:rPr>
              <a:t> veya </a:t>
            </a:r>
            <a:r>
              <a:rPr lang="tr-TR" b="1" i="0" dirty="0">
                <a:solidFill>
                  <a:srgbClr val="202122"/>
                </a:solidFill>
                <a:effectLst/>
                <a:latin typeface="Arial" panose="020B0604020202020204" pitchFamily="34" charset="0"/>
              </a:rPr>
              <a:t>yapay konuşma</a:t>
            </a:r>
            <a:r>
              <a:rPr lang="tr-TR" b="0" i="0" dirty="0">
                <a:solidFill>
                  <a:srgbClr val="202122"/>
                </a:solidFill>
                <a:effectLst/>
                <a:latin typeface="Arial" panose="020B0604020202020204" pitchFamily="34" charset="0"/>
              </a:rPr>
              <a:t> süreci ile </a:t>
            </a:r>
            <a:r>
              <a:rPr lang="tr-TR" b="0" i="0" u="none" strike="noStrike" dirty="0">
                <a:solidFill>
                  <a:srgbClr val="0645AD"/>
                </a:solidFill>
                <a:effectLst/>
                <a:latin typeface="Arial" panose="020B0604020202020204" pitchFamily="34" charset="0"/>
                <a:hlinkClick r:id="rId3" tooltip="Yapay zekâ"/>
              </a:rPr>
              <a:t>yapay zekâ</a:t>
            </a:r>
            <a:r>
              <a:rPr lang="tr-TR" b="0" i="0" dirty="0">
                <a:solidFill>
                  <a:srgbClr val="202122"/>
                </a:solidFill>
                <a:effectLst/>
                <a:latin typeface="Arial" panose="020B0604020202020204" pitchFamily="34" charset="0"/>
              </a:rPr>
              <a:t> ya veya </a:t>
            </a:r>
            <a:r>
              <a:rPr lang="tr-TR" b="0" i="0" u="none" strike="noStrike" dirty="0">
                <a:solidFill>
                  <a:srgbClr val="0645AD"/>
                </a:solidFill>
                <a:effectLst/>
                <a:latin typeface="Arial" panose="020B0604020202020204" pitchFamily="34" charset="0"/>
                <a:hlinkClick r:id="rId4" tooltip="Uzman sistemler"/>
              </a:rPr>
              <a:t>uzman sistemlere</a:t>
            </a:r>
            <a:r>
              <a:rPr lang="tr-TR" b="0" i="0" dirty="0">
                <a:solidFill>
                  <a:srgbClr val="202122"/>
                </a:solidFill>
                <a:effectLst/>
                <a:latin typeface="Arial" panose="020B0604020202020204" pitchFamily="34" charset="0"/>
              </a:rPr>
              <a:t> iletişim becerisi kazandırılacaktır. </a:t>
            </a:r>
            <a:r>
              <a:rPr lang="tr-TR" b="0" i="0" dirty="0" err="1">
                <a:solidFill>
                  <a:srgbClr val="202122"/>
                </a:solidFill>
                <a:effectLst/>
                <a:latin typeface="Arial" panose="020B0604020202020204" pitchFamily="34" charset="0"/>
              </a:rPr>
              <a:t>Sözdizimsel</a:t>
            </a:r>
            <a:r>
              <a:rPr lang="tr-TR" b="0" i="0" dirty="0">
                <a:solidFill>
                  <a:srgbClr val="202122"/>
                </a:solidFill>
                <a:effectLst/>
                <a:latin typeface="Arial" panose="020B0604020202020204" pitchFamily="34" charset="0"/>
              </a:rPr>
              <a:t> çözümlemenin tersi süreçlerden oluşan birleştirme sürecinde, önceki süreçlerde ele geçen bilgi yine morfolojik kurallar dahilinde birleştirilir.</a:t>
            </a:r>
            <a:endParaRPr lang="tr-TR" dirty="0"/>
          </a:p>
        </p:txBody>
      </p:sp>
    </p:spTree>
    <p:extLst>
      <p:ext uri="{BB962C8B-B14F-4D97-AF65-F5344CB8AC3E}">
        <p14:creationId xmlns:p14="http://schemas.microsoft.com/office/powerpoint/2010/main" val="2055049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EE29D78E-C275-472B-868B-787919FD75A7}"/>
              </a:ext>
            </a:extLst>
          </p:cNvPr>
          <p:cNvSpPr txBox="1"/>
          <p:nvPr/>
        </p:nvSpPr>
        <p:spPr>
          <a:xfrm>
            <a:off x="564777" y="435423"/>
            <a:ext cx="10874188" cy="5509200"/>
          </a:xfrm>
          <a:prstGeom prst="rect">
            <a:avLst/>
          </a:prstGeom>
          <a:noFill/>
        </p:spPr>
        <p:txBody>
          <a:bodyPr wrap="square" rtlCol="0">
            <a:spAutoFit/>
          </a:bodyPr>
          <a:lstStyle/>
          <a:p>
            <a:pPr algn="just"/>
            <a:r>
              <a:rPr lang="tr-TR" sz="3200" dirty="0"/>
              <a:t>DDİ Alt Başlıkları</a:t>
            </a:r>
          </a:p>
          <a:p>
            <a:pPr algn="just"/>
            <a:endParaRPr lang="tr-TR" sz="3200" dirty="0"/>
          </a:p>
          <a:p>
            <a:pPr marL="285750" indent="-285750" algn="just">
              <a:buFont typeface="Arial" panose="020B0604020202020204" pitchFamily="34" charset="0"/>
              <a:buChar char="•"/>
            </a:pPr>
            <a:r>
              <a:rPr lang="tr-TR" sz="3200" dirty="0"/>
              <a:t>Kelime Bilimi: </a:t>
            </a:r>
            <a:r>
              <a:rPr lang="tr-TR" sz="3200" dirty="0" err="1"/>
              <a:t>Etomoloji</a:t>
            </a:r>
            <a:r>
              <a:rPr lang="tr-TR" sz="3200" dirty="0"/>
              <a:t>: Kelimelerin kökleri, diğer diller olan ilişkisini araştırı</a:t>
            </a:r>
          </a:p>
          <a:p>
            <a:pPr marL="285750" indent="-285750" algn="just">
              <a:buFont typeface="Arial" panose="020B0604020202020204" pitchFamily="34" charset="0"/>
              <a:buChar char="•"/>
            </a:pPr>
            <a:r>
              <a:rPr lang="tr-TR" sz="3200" dirty="0"/>
              <a:t>Söz Dizim (</a:t>
            </a:r>
            <a:r>
              <a:rPr lang="tr-TR" sz="3200" dirty="0" err="1"/>
              <a:t>Syntax</a:t>
            </a:r>
            <a:r>
              <a:rPr lang="tr-TR" sz="3200" dirty="0"/>
              <a:t>):  Dillerde cümle kurallarını analiz eder. Cümle </a:t>
            </a:r>
            <a:r>
              <a:rPr lang="tr-TR" sz="3200" dirty="0" err="1"/>
              <a:t>ensekliğini</a:t>
            </a:r>
            <a:r>
              <a:rPr lang="tr-TR" sz="3200" dirty="0"/>
              <a:t> analiz eder</a:t>
            </a:r>
          </a:p>
          <a:p>
            <a:pPr marL="285750" indent="-285750" algn="just">
              <a:buFont typeface="Arial" panose="020B0604020202020204" pitchFamily="34" charset="0"/>
              <a:buChar char="•"/>
            </a:pPr>
            <a:r>
              <a:rPr lang="tr-TR" sz="3200" dirty="0"/>
              <a:t>Anlamsal Analiz (</a:t>
            </a:r>
            <a:r>
              <a:rPr lang="tr-TR" sz="3200" dirty="0" err="1"/>
              <a:t>Semantic</a:t>
            </a:r>
            <a:r>
              <a:rPr lang="tr-TR" sz="3200" dirty="0"/>
              <a:t>): Anlam bilimi, sözcüklerin, cümlelerin anlamsal analizi</a:t>
            </a:r>
          </a:p>
          <a:p>
            <a:pPr marL="285750" indent="-285750" algn="just">
              <a:buFont typeface="Arial" panose="020B0604020202020204" pitchFamily="34" charset="0"/>
              <a:buChar char="•"/>
            </a:pPr>
            <a:r>
              <a:rPr lang="tr-TR" sz="3200" dirty="0"/>
              <a:t>Anlam Belirsizliği: Kelime anlamı, aynı kelime farklı anlam analizleri</a:t>
            </a:r>
          </a:p>
          <a:p>
            <a:pPr marL="742950" lvl="1" indent="-285750">
              <a:buFont typeface="Arial" panose="020B0604020202020204" pitchFamily="34" charset="0"/>
              <a:buChar char="•"/>
            </a:pPr>
            <a:endParaRPr lang="tr-TR" sz="3200" dirty="0"/>
          </a:p>
        </p:txBody>
      </p:sp>
    </p:spTree>
    <p:extLst>
      <p:ext uri="{BB962C8B-B14F-4D97-AF65-F5344CB8AC3E}">
        <p14:creationId xmlns:p14="http://schemas.microsoft.com/office/powerpoint/2010/main" val="78740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01A3015-7251-4F3F-BE16-DCAAD56B3BBD}"/>
              </a:ext>
            </a:extLst>
          </p:cNvPr>
          <p:cNvPicPr>
            <a:picLocks noChangeAspect="1"/>
          </p:cNvPicPr>
          <p:nvPr/>
        </p:nvPicPr>
        <p:blipFill>
          <a:blip r:embed="rId2"/>
          <a:stretch>
            <a:fillRect/>
          </a:stretch>
        </p:blipFill>
        <p:spPr>
          <a:xfrm>
            <a:off x="620798" y="357831"/>
            <a:ext cx="8429625" cy="3390900"/>
          </a:xfrm>
          <a:prstGeom prst="rect">
            <a:avLst/>
          </a:prstGeom>
        </p:spPr>
      </p:pic>
    </p:spTree>
    <p:extLst>
      <p:ext uri="{BB962C8B-B14F-4D97-AF65-F5344CB8AC3E}">
        <p14:creationId xmlns:p14="http://schemas.microsoft.com/office/powerpoint/2010/main" val="228743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57D9CAE-4BD5-40BD-97CB-E35E075F1E72}"/>
              </a:ext>
            </a:extLst>
          </p:cNvPr>
          <p:cNvPicPr>
            <a:picLocks noChangeAspect="1"/>
          </p:cNvPicPr>
          <p:nvPr/>
        </p:nvPicPr>
        <p:blipFill>
          <a:blip r:embed="rId2"/>
          <a:stretch>
            <a:fillRect/>
          </a:stretch>
        </p:blipFill>
        <p:spPr>
          <a:xfrm>
            <a:off x="163886" y="-468966"/>
            <a:ext cx="11039475" cy="5734050"/>
          </a:xfrm>
          <a:prstGeom prst="rect">
            <a:avLst/>
          </a:prstGeom>
        </p:spPr>
      </p:pic>
    </p:spTree>
    <p:extLst>
      <p:ext uri="{BB962C8B-B14F-4D97-AF65-F5344CB8AC3E}">
        <p14:creationId xmlns:p14="http://schemas.microsoft.com/office/powerpoint/2010/main" val="172743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AEF7750-61AB-4B73-B8AD-EC9318F01F86}"/>
              </a:ext>
            </a:extLst>
          </p:cNvPr>
          <p:cNvPicPr>
            <a:picLocks noChangeAspect="1"/>
          </p:cNvPicPr>
          <p:nvPr/>
        </p:nvPicPr>
        <p:blipFill>
          <a:blip r:embed="rId2"/>
          <a:stretch>
            <a:fillRect/>
          </a:stretch>
        </p:blipFill>
        <p:spPr>
          <a:xfrm>
            <a:off x="904875" y="347662"/>
            <a:ext cx="10382250" cy="6162675"/>
          </a:xfrm>
          <a:prstGeom prst="rect">
            <a:avLst/>
          </a:prstGeom>
        </p:spPr>
      </p:pic>
    </p:spTree>
    <p:extLst>
      <p:ext uri="{BB962C8B-B14F-4D97-AF65-F5344CB8AC3E}">
        <p14:creationId xmlns:p14="http://schemas.microsoft.com/office/powerpoint/2010/main" val="216640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55EBB386-92EA-4481-B2F6-2EDC3B41F326}"/>
              </a:ext>
            </a:extLst>
          </p:cNvPr>
          <p:cNvPicPr>
            <a:picLocks noChangeAspect="1"/>
          </p:cNvPicPr>
          <p:nvPr/>
        </p:nvPicPr>
        <p:blipFill>
          <a:blip r:embed="rId2"/>
          <a:stretch>
            <a:fillRect/>
          </a:stretch>
        </p:blipFill>
        <p:spPr>
          <a:xfrm>
            <a:off x="509587" y="374821"/>
            <a:ext cx="11172825" cy="5943600"/>
          </a:xfrm>
          <a:prstGeom prst="rect">
            <a:avLst/>
          </a:prstGeom>
        </p:spPr>
      </p:pic>
    </p:spTree>
    <p:extLst>
      <p:ext uri="{BB962C8B-B14F-4D97-AF65-F5344CB8AC3E}">
        <p14:creationId xmlns:p14="http://schemas.microsoft.com/office/powerpoint/2010/main" val="3531620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64809F6-03FE-4D2E-A872-3AE0062DB2E9}"/>
              </a:ext>
            </a:extLst>
          </p:cNvPr>
          <p:cNvPicPr>
            <a:picLocks noChangeAspect="1"/>
          </p:cNvPicPr>
          <p:nvPr/>
        </p:nvPicPr>
        <p:blipFill>
          <a:blip r:embed="rId2"/>
          <a:stretch>
            <a:fillRect/>
          </a:stretch>
        </p:blipFill>
        <p:spPr>
          <a:xfrm>
            <a:off x="433387" y="319087"/>
            <a:ext cx="11325225" cy="6219825"/>
          </a:xfrm>
          <a:prstGeom prst="rect">
            <a:avLst/>
          </a:prstGeom>
        </p:spPr>
      </p:pic>
    </p:spTree>
    <p:extLst>
      <p:ext uri="{BB962C8B-B14F-4D97-AF65-F5344CB8AC3E}">
        <p14:creationId xmlns:p14="http://schemas.microsoft.com/office/powerpoint/2010/main" val="222157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7C34DE-68B7-4B72-BC27-F95DCEBB0A30}"/>
              </a:ext>
            </a:extLst>
          </p:cNvPr>
          <p:cNvSpPr>
            <a:spLocks noGrp="1"/>
          </p:cNvSpPr>
          <p:nvPr>
            <p:ph type="title"/>
          </p:nvPr>
        </p:nvSpPr>
        <p:spPr/>
        <p:txBody>
          <a:bodyPr/>
          <a:lstStyle/>
          <a:p>
            <a:r>
              <a:rPr lang="tr-TR" dirty="0" err="1"/>
              <a:t>Token</a:t>
            </a:r>
            <a:r>
              <a:rPr lang="tr-TR" dirty="0"/>
              <a:t> İşlemi</a:t>
            </a:r>
          </a:p>
        </p:txBody>
      </p:sp>
      <p:sp>
        <p:nvSpPr>
          <p:cNvPr id="3" name="Metin kutusu 2">
            <a:extLst>
              <a:ext uri="{FF2B5EF4-FFF2-40B4-BE49-F238E27FC236}">
                <a16:creationId xmlns:a16="http://schemas.microsoft.com/office/drawing/2014/main" id="{FF3456E2-B221-4A23-874F-993D24B4BCC1}"/>
              </a:ext>
            </a:extLst>
          </p:cNvPr>
          <p:cNvSpPr txBox="1"/>
          <p:nvPr/>
        </p:nvSpPr>
        <p:spPr>
          <a:xfrm>
            <a:off x="412376" y="1524000"/>
            <a:ext cx="5997389" cy="5078313"/>
          </a:xfrm>
          <a:prstGeom prst="rect">
            <a:avLst/>
          </a:prstGeom>
          <a:noFill/>
        </p:spPr>
        <p:txBody>
          <a:bodyPr wrap="square" rtlCol="0">
            <a:spAutoFit/>
          </a:bodyPr>
          <a:lstStyle/>
          <a:p>
            <a:r>
              <a:rPr lang="tr-TR" sz="3600" dirty="0"/>
              <a:t>Metin içerisinde yer alan</a:t>
            </a:r>
          </a:p>
          <a:p>
            <a:r>
              <a:rPr lang="tr-TR" sz="3600" dirty="0"/>
              <a:t>-Cümleler</a:t>
            </a:r>
          </a:p>
          <a:p>
            <a:r>
              <a:rPr lang="tr-TR" sz="3600" dirty="0"/>
              <a:t>-Kelimeler</a:t>
            </a:r>
          </a:p>
          <a:p>
            <a:r>
              <a:rPr lang="tr-TR" sz="3600" dirty="0"/>
              <a:t>-Noktalama İşaretleri</a:t>
            </a:r>
          </a:p>
          <a:p>
            <a:r>
              <a:rPr lang="tr-TR" sz="3600" dirty="0"/>
              <a:t>-Sayılar</a:t>
            </a:r>
          </a:p>
          <a:p>
            <a:r>
              <a:rPr lang="tr-TR" sz="3600" dirty="0"/>
              <a:t>-Özel semboller</a:t>
            </a:r>
          </a:p>
          <a:p>
            <a:r>
              <a:rPr lang="tr-TR" sz="3600" dirty="0"/>
              <a:t>-Karakterler</a:t>
            </a:r>
          </a:p>
          <a:p>
            <a:endParaRPr lang="tr-TR" sz="3600" dirty="0"/>
          </a:p>
          <a:p>
            <a:endParaRPr lang="tr-TR" sz="3600" dirty="0"/>
          </a:p>
        </p:txBody>
      </p:sp>
    </p:spTree>
    <p:extLst>
      <p:ext uri="{BB962C8B-B14F-4D97-AF65-F5344CB8AC3E}">
        <p14:creationId xmlns:p14="http://schemas.microsoft.com/office/powerpoint/2010/main" val="155688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2">
            <a:extLst>
              <a:ext uri="{FF2B5EF4-FFF2-40B4-BE49-F238E27FC236}">
                <a16:creationId xmlns:a16="http://schemas.microsoft.com/office/drawing/2014/main" id="{F59AD001-395E-4C02-B078-47546751CAE8}"/>
              </a:ext>
            </a:extLst>
          </p:cNvPr>
          <p:cNvGraphicFramePr>
            <a:graphicFrameLocks noGrp="1"/>
          </p:cNvGraphicFramePr>
          <p:nvPr>
            <p:extLst>
              <p:ext uri="{D42A27DB-BD31-4B8C-83A1-F6EECF244321}">
                <p14:modId xmlns:p14="http://schemas.microsoft.com/office/powerpoint/2010/main" val="1690971731"/>
              </p:ext>
            </p:extLst>
          </p:nvPr>
        </p:nvGraphicFramePr>
        <p:xfrm>
          <a:off x="2722283" y="2109195"/>
          <a:ext cx="48768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11067267"/>
                    </a:ext>
                  </a:extLst>
                </a:gridCol>
                <a:gridCol w="1625600">
                  <a:extLst>
                    <a:ext uri="{9D8B030D-6E8A-4147-A177-3AD203B41FA5}">
                      <a16:colId xmlns:a16="http://schemas.microsoft.com/office/drawing/2014/main" val="618739385"/>
                    </a:ext>
                  </a:extLst>
                </a:gridCol>
                <a:gridCol w="1625600">
                  <a:extLst>
                    <a:ext uri="{9D8B030D-6E8A-4147-A177-3AD203B41FA5}">
                      <a16:colId xmlns:a16="http://schemas.microsoft.com/office/drawing/2014/main" val="2638693987"/>
                    </a:ext>
                  </a:extLst>
                </a:gridCol>
              </a:tblGrid>
              <a:tr h="370840">
                <a:tc>
                  <a:txBody>
                    <a:bodyPr/>
                    <a:lstStyle/>
                    <a:p>
                      <a:r>
                        <a:rPr lang="tr-TR" dirty="0"/>
                        <a:t>Gel </a:t>
                      </a:r>
                    </a:p>
                  </a:txBody>
                  <a:tcPr/>
                </a:tc>
                <a:tc>
                  <a:txBody>
                    <a:bodyPr/>
                    <a:lstStyle/>
                    <a:p>
                      <a:r>
                        <a:rPr lang="tr-TR" dirty="0"/>
                        <a:t>dedim</a:t>
                      </a:r>
                    </a:p>
                  </a:txBody>
                  <a:tcPr/>
                </a:tc>
                <a:tc>
                  <a:txBody>
                    <a:bodyPr/>
                    <a:lstStyle/>
                    <a:p>
                      <a:r>
                        <a:rPr lang="tr-TR" dirty="0"/>
                        <a:t>.</a:t>
                      </a:r>
                    </a:p>
                  </a:txBody>
                  <a:tcPr/>
                </a:tc>
                <a:extLst>
                  <a:ext uri="{0D108BD9-81ED-4DB2-BD59-A6C34878D82A}">
                    <a16:rowId xmlns:a16="http://schemas.microsoft.com/office/drawing/2014/main" val="1796825034"/>
                  </a:ext>
                </a:extLst>
              </a:tr>
            </a:tbl>
          </a:graphicData>
        </a:graphic>
      </p:graphicFrame>
      <p:graphicFrame>
        <p:nvGraphicFramePr>
          <p:cNvPr id="3" name="Tablo 3">
            <a:extLst>
              <a:ext uri="{FF2B5EF4-FFF2-40B4-BE49-F238E27FC236}">
                <a16:creationId xmlns:a16="http://schemas.microsoft.com/office/drawing/2014/main" id="{B8A8EC59-A692-49A6-982A-25E8363C2C57}"/>
              </a:ext>
            </a:extLst>
          </p:cNvPr>
          <p:cNvGraphicFramePr>
            <a:graphicFrameLocks noGrp="1"/>
          </p:cNvGraphicFramePr>
          <p:nvPr>
            <p:extLst>
              <p:ext uri="{D42A27DB-BD31-4B8C-83A1-F6EECF244321}">
                <p14:modId xmlns:p14="http://schemas.microsoft.com/office/powerpoint/2010/main" val="3394372851"/>
              </p:ext>
            </p:extLst>
          </p:nvPr>
        </p:nvGraphicFramePr>
        <p:xfrm>
          <a:off x="696258" y="2642246"/>
          <a:ext cx="9057340" cy="370840"/>
        </p:xfrm>
        <a:graphic>
          <a:graphicData uri="http://schemas.openxmlformats.org/drawingml/2006/table">
            <a:tbl>
              <a:tblPr firstRow="1" bandRow="1">
                <a:tableStyleId>{5C22544A-7EE6-4342-B048-85BDC9FD1C3A}</a:tableStyleId>
              </a:tblPr>
              <a:tblGrid>
                <a:gridCol w="1811468">
                  <a:extLst>
                    <a:ext uri="{9D8B030D-6E8A-4147-A177-3AD203B41FA5}">
                      <a16:colId xmlns:a16="http://schemas.microsoft.com/office/drawing/2014/main" val="261504862"/>
                    </a:ext>
                  </a:extLst>
                </a:gridCol>
                <a:gridCol w="1811468">
                  <a:extLst>
                    <a:ext uri="{9D8B030D-6E8A-4147-A177-3AD203B41FA5}">
                      <a16:colId xmlns:a16="http://schemas.microsoft.com/office/drawing/2014/main" val="2446679355"/>
                    </a:ext>
                  </a:extLst>
                </a:gridCol>
                <a:gridCol w="1811468">
                  <a:extLst>
                    <a:ext uri="{9D8B030D-6E8A-4147-A177-3AD203B41FA5}">
                      <a16:colId xmlns:a16="http://schemas.microsoft.com/office/drawing/2014/main" val="47468790"/>
                    </a:ext>
                  </a:extLst>
                </a:gridCol>
                <a:gridCol w="1811468">
                  <a:extLst>
                    <a:ext uri="{9D8B030D-6E8A-4147-A177-3AD203B41FA5}">
                      <a16:colId xmlns:a16="http://schemas.microsoft.com/office/drawing/2014/main" val="761596583"/>
                    </a:ext>
                  </a:extLst>
                </a:gridCol>
                <a:gridCol w="1811468">
                  <a:extLst>
                    <a:ext uri="{9D8B030D-6E8A-4147-A177-3AD203B41FA5}">
                      <a16:colId xmlns:a16="http://schemas.microsoft.com/office/drawing/2014/main" val="1551746632"/>
                    </a:ext>
                  </a:extLst>
                </a:gridCol>
              </a:tblGrid>
              <a:tr h="370840">
                <a:tc>
                  <a:txBody>
                    <a:bodyPr/>
                    <a:lstStyle/>
                    <a:p>
                      <a:r>
                        <a:rPr lang="tr-TR" dirty="0"/>
                        <a:t>Bugün </a:t>
                      </a:r>
                    </a:p>
                  </a:txBody>
                  <a:tcPr/>
                </a:tc>
                <a:tc>
                  <a:txBody>
                    <a:bodyPr/>
                    <a:lstStyle/>
                    <a:p>
                      <a:r>
                        <a:rPr lang="tr-TR" dirty="0"/>
                        <a:t>hava</a:t>
                      </a:r>
                    </a:p>
                  </a:txBody>
                  <a:tcPr/>
                </a:tc>
                <a:tc>
                  <a:txBody>
                    <a:bodyPr/>
                    <a:lstStyle/>
                    <a:p>
                      <a:r>
                        <a:rPr lang="tr-TR" dirty="0"/>
                        <a:t>yağmurlu</a:t>
                      </a:r>
                    </a:p>
                  </a:txBody>
                  <a:tcPr/>
                </a:tc>
                <a:tc>
                  <a:txBody>
                    <a:bodyPr/>
                    <a:lstStyle/>
                    <a:p>
                      <a:r>
                        <a:rPr lang="tr-TR" dirty="0"/>
                        <a:t>şemsiyeni </a:t>
                      </a:r>
                    </a:p>
                  </a:txBody>
                  <a:tcPr/>
                </a:tc>
                <a:tc>
                  <a:txBody>
                    <a:bodyPr/>
                    <a:lstStyle/>
                    <a:p>
                      <a:r>
                        <a:rPr lang="tr-TR" dirty="0"/>
                        <a:t>al</a:t>
                      </a:r>
                    </a:p>
                  </a:txBody>
                  <a:tcPr/>
                </a:tc>
                <a:extLst>
                  <a:ext uri="{0D108BD9-81ED-4DB2-BD59-A6C34878D82A}">
                    <a16:rowId xmlns:a16="http://schemas.microsoft.com/office/drawing/2014/main" val="1199177223"/>
                  </a:ext>
                </a:extLst>
              </a:tr>
            </a:tbl>
          </a:graphicData>
        </a:graphic>
      </p:graphicFrame>
      <p:graphicFrame>
        <p:nvGraphicFramePr>
          <p:cNvPr id="6" name="Tablo 2">
            <a:extLst>
              <a:ext uri="{FF2B5EF4-FFF2-40B4-BE49-F238E27FC236}">
                <a16:creationId xmlns:a16="http://schemas.microsoft.com/office/drawing/2014/main" id="{0CCF9806-AAB3-4C42-BF1C-6491B3334600}"/>
              </a:ext>
            </a:extLst>
          </p:cNvPr>
          <p:cNvGraphicFramePr>
            <a:graphicFrameLocks noGrp="1"/>
          </p:cNvGraphicFramePr>
          <p:nvPr>
            <p:extLst>
              <p:ext uri="{D42A27DB-BD31-4B8C-83A1-F6EECF244321}">
                <p14:modId xmlns:p14="http://schemas.microsoft.com/office/powerpoint/2010/main" val="4128391837"/>
              </p:ext>
            </p:extLst>
          </p:nvPr>
        </p:nvGraphicFramePr>
        <p:xfrm>
          <a:off x="696258" y="3277468"/>
          <a:ext cx="9584768" cy="370840"/>
        </p:xfrm>
        <a:graphic>
          <a:graphicData uri="http://schemas.openxmlformats.org/drawingml/2006/table">
            <a:tbl>
              <a:tblPr firstRow="1" bandRow="1">
                <a:tableStyleId>{5C22544A-7EE6-4342-B048-85BDC9FD1C3A}</a:tableStyleId>
              </a:tblPr>
              <a:tblGrid>
                <a:gridCol w="1722721">
                  <a:extLst>
                    <a:ext uri="{9D8B030D-6E8A-4147-A177-3AD203B41FA5}">
                      <a16:colId xmlns:a16="http://schemas.microsoft.com/office/drawing/2014/main" val="1111067267"/>
                    </a:ext>
                  </a:extLst>
                </a:gridCol>
                <a:gridCol w="1963271">
                  <a:extLst>
                    <a:ext uri="{9D8B030D-6E8A-4147-A177-3AD203B41FA5}">
                      <a16:colId xmlns:a16="http://schemas.microsoft.com/office/drawing/2014/main" val="618739385"/>
                    </a:ext>
                  </a:extLst>
                </a:gridCol>
                <a:gridCol w="510988">
                  <a:extLst>
                    <a:ext uri="{9D8B030D-6E8A-4147-A177-3AD203B41FA5}">
                      <a16:colId xmlns:a16="http://schemas.microsoft.com/office/drawing/2014/main" val="2638693987"/>
                    </a:ext>
                  </a:extLst>
                </a:gridCol>
                <a:gridCol w="797859">
                  <a:extLst>
                    <a:ext uri="{9D8B030D-6E8A-4147-A177-3AD203B41FA5}">
                      <a16:colId xmlns:a16="http://schemas.microsoft.com/office/drawing/2014/main" val="660365554"/>
                    </a:ext>
                  </a:extLst>
                </a:gridCol>
                <a:gridCol w="2133600">
                  <a:extLst>
                    <a:ext uri="{9D8B030D-6E8A-4147-A177-3AD203B41FA5}">
                      <a16:colId xmlns:a16="http://schemas.microsoft.com/office/drawing/2014/main" val="2330028051"/>
                    </a:ext>
                  </a:extLst>
                </a:gridCol>
                <a:gridCol w="1657598">
                  <a:extLst>
                    <a:ext uri="{9D8B030D-6E8A-4147-A177-3AD203B41FA5}">
                      <a16:colId xmlns:a16="http://schemas.microsoft.com/office/drawing/2014/main" val="3766430700"/>
                    </a:ext>
                  </a:extLst>
                </a:gridCol>
                <a:gridCol w="798731">
                  <a:extLst>
                    <a:ext uri="{9D8B030D-6E8A-4147-A177-3AD203B41FA5}">
                      <a16:colId xmlns:a16="http://schemas.microsoft.com/office/drawing/2014/main" val="777534995"/>
                    </a:ext>
                  </a:extLst>
                </a:gridCol>
              </a:tblGrid>
              <a:tr h="370840">
                <a:tc>
                  <a:txBody>
                    <a:bodyPr/>
                    <a:lstStyle/>
                    <a:p>
                      <a:r>
                        <a:rPr lang="tr-TR" dirty="0"/>
                        <a:t>Gel </a:t>
                      </a:r>
                    </a:p>
                  </a:txBody>
                  <a:tcPr/>
                </a:tc>
                <a:tc>
                  <a:txBody>
                    <a:bodyPr/>
                    <a:lstStyle/>
                    <a:p>
                      <a:r>
                        <a:rPr lang="tr-TR" dirty="0"/>
                        <a:t>dedim</a:t>
                      </a:r>
                    </a:p>
                  </a:txBody>
                  <a:tcPr/>
                </a:tc>
                <a:tc>
                  <a:txBody>
                    <a:bodyPr/>
                    <a:lstStyle/>
                    <a:p>
                      <a:r>
                        <a:rPr lang="tr-TR" dirty="0"/>
                        <a:t>,</a:t>
                      </a:r>
                    </a:p>
                  </a:txBody>
                  <a:tcPr/>
                </a:tc>
                <a:tc>
                  <a:txBody>
                    <a:bodyPr/>
                    <a:lstStyle/>
                    <a:p>
                      <a:r>
                        <a:rPr lang="tr-TR" dirty="0"/>
                        <a:t>ama</a:t>
                      </a:r>
                    </a:p>
                  </a:txBody>
                  <a:tcPr/>
                </a:tc>
                <a:tc>
                  <a:txBody>
                    <a:bodyPr/>
                    <a:lstStyle/>
                    <a:p>
                      <a:r>
                        <a:rPr lang="tr-TR" dirty="0"/>
                        <a:t>beklemeden</a:t>
                      </a:r>
                    </a:p>
                  </a:txBody>
                  <a:tcPr/>
                </a:tc>
                <a:tc>
                  <a:txBody>
                    <a:bodyPr/>
                    <a:lstStyle/>
                    <a:p>
                      <a:r>
                        <a:rPr lang="tr-TR" dirty="0"/>
                        <a:t>gitmiş</a:t>
                      </a:r>
                    </a:p>
                  </a:txBody>
                  <a:tcPr/>
                </a:tc>
                <a:tc>
                  <a:txBody>
                    <a:bodyPr/>
                    <a:lstStyle/>
                    <a:p>
                      <a:r>
                        <a:rPr lang="tr-TR" dirty="0"/>
                        <a:t>.</a:t>
                      </a:r>
                    </a:p>
                  </a:txBody>
                  <a:tcPr/>
                </a:tc>
                <a:extLst>
                  <a:ext uri="{0D108BD9-81ED-4DB2-BD59-A6C34878D82A}">
                    <a16:rowId xmlns:a16="http://schemas.microsoft.com/office/drawing/2014/main" val="1796825034"/>
                  </a:ext>
                </a:extLst>
              </a:tr>
            </a:tbl>
          </a:graphicData>
        </a:graphic>
      </p:graphicFrame>
      <p:sp>
        <p:nvSpPr>
          <p:cNvPr id="4" name="Metin kutusu 3">
            <a:extLst>
              <a:ext uri="{FF2B5EF4-FFF2-40B4-BE49-F238E27FC236}">
                <a16:creationId xmlns:a16="http://schemas.microsoft.com/office/drawing/2014/main" id="{DF61C78B-0FF9-4D83-B48C-99177A3DE452}"/>
              </a:ext>
            </a:extLst>
          </p:cNvPr>
          <p:cNvSpPr txBox="1"/>
          <p:nvPr/>
        </p:nvSpPr>
        <p:spPr>
          <a:xfrm>
            <a:off x="3917576" y="726987"/>
            <a:ext cx="6965577" cy="584775"/>
          </a:xfrm>
          <a:prstGeom prst="rect">
            <a:avLst/>
          </a:prstGeom>
          <a:noFill/>
        </p:spPr>
        <p:txBody>
          <a:bodyPr wrap="square" rtlCol="0">
            <a:spAutoFit/>
          </a:bodyPr>
          <a:lstStyle/>
          <a:p>
            <a:r>
              <a:rPr lang="tr-TR" sz="3200" dirty="0"/>
              <a:t>TOKENİZE ETME</a:t>
            </a:r>
          </a:p>
        </p:txBody>
      </p:sp>
    </p:spTree>
    <p:extLst>
      <p:ext uri="{BB962C8B-B14F-4D97-AF65-F5344CB8AC3E}">
        <p14:creationId xmlns:p14="http://schemas.microsoft.com/office/powerpoint/2010/main" val="2663348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F88AE9-5416-44C6-8944-2DE34CEE04B7}"/>
              </a:ext>
            </a:extLst>
          </p:cNvPr>
          <p:cNvSpPr>
            <a:spLocks noGrp="1"/>
          </p:cNvSpPr>
          <p:nvPr>
            <p:ph type="title"/>
          </p:nvPr>
        </p:nvSpPr>
        <p:spPr/>
        <p:txBody>
          <a:bodyPr/>
          <a:lstStyle/>
          <a:p>
            <a:r>
              <a:rPr lang="tr-TR" dirty="0"/>
              <a:t>Cümle </a:t>
            </a:r>
            <a:r>
              <a:rPr lang="tr-TR" dirty="0" err="1"/>
              <a:t>Tokenize</a:t>
            </a:r>
            <a:r>
              <a:rPr lang="tr-TR" dirty="0"/>
              <a:t> Etme</a:t>
            </a:r>
          </a:p>
        </p:txBody>
      </p:sp>
      <p:sp>
        <p:nvSpPr>
          <p:cNvPr id="3" name="İçerik Yer Tutucusu 2">
            <a:extLst>
              <a:ext uri="{FF2B5EF4-FFF2-40B4-BE49-F238E27FC236}">
                <a16:creationId xmlns:a16="http://schemas.microsoft.com/office/drawing/2014/main" id="{DBC32D05-78E5-41B7-B344-1D65CD027FD9}"/>
              </a:ext>
            </a:extLst>
          </p:cNvPr>
          <p:cNvSpPr>
            <a:spLocks noGrp="1"/>
          </p:cNvSpPr>
          <p:nvPr>
            <p:ph idx="1"/>
          </p:nvPr>
        </p:nvSpPr>
        <p:spPr/>
        <p:txBody>
          <a:bodyPr/>
          <a:lstStyle/>
          <a:p>
            <a:r>
              <a:rPr lang="tr-TR" b="1" i="0" dirty="0">
                <a:solidFill>
                  <a:schemeClr val="accent5"/>
                </a:solidFill>
                <a:effectLst/>
                <a:latin typeface="Arial" panose="020B0604020202020204" pitchFamily="34" charset="0"/>
              </a:rPr>
              <a:t>Doğal Dil İşleme</a:t>
            </a:r>
            <a:r>
              <a:rPr lang="tr-TR" b="0" i="0" dirty="0">
                <a:solidFill>
                  <a:schemeClr val="accent5"/>
                </a:solidFill>
                <a:effectLst/>
                <a:latin typeface="Arial" panose="020B0604020202020204" pitchFamily="34" charset="0"/>
              </a:rPr>
              <a:t>, yaygın olarak </a:t>
            </a:r>
            <a:r>
              <a:rPr lang="tr-TR" b="1" i="0" u="none" strike="noStrike" dirty="0">
                <a:solidFill>
                  <a:schemeClr val="accent5"/>
                </a:solidFill>
                <a:effectLst/>
                <a:latin typeface="Arial" panose="020B0604020202020204" pitchFamily="34" charset="0"/>
              </a:rPr>
              <a:t>NLP</a:t>
            </a:r>
            <a:r>
              <a:rPr lang="tr-TR" b="0" i="0" dirty="0">
                <a:solidFill>
                  <a:schemeClr val="accent5"/>
                </a:solidFill>
                <a:effectLst/>
                <a:latin typeface="Arial" panose="020B0604020202020204" pitchFamily="34" charset="0"/>
              </a:rPr>
              <a:t> (</a:t>
            </a:r>
            <a:r>
              <a:rPr lang="tr-TR" b="0" i="1" dirty="0">
                <a:solidFill>
                  <a:schemeClr val="accent5"/>
                </a:solidFill>
                <a:effectLst/>
                <a:latin typeface="Arial" panose="020B0604020202020204" pitchFamily="34" charset="0"/>
              </a:rPr>
              <a:t>Natural Language </a:t>
            </a:r>
            <a:r>
              <a:rPr lang="tr-TR" b="0" i="1" dirty="0" err="1">
                <a:solidFill>
                  <a:schemeClr val="accent5"/>
                </a:solidFill>
                <a:effectLst/>
                <a:latin typeface="Arial" panose="020B0604020202020204" pitchFamily="34" charset="0"/>
              </a:rPr>
              <a:t>Processing</a:t>
            </a:r>
            <a:r>
              <a:rPr lang="tr-TR" b="0" i="0" dirty="0">
                <a:solidFill>
                  <a:schemeClr val="accent5"/>
                </a:solidFill>
                <a:effectLst/>
                <a:latin typeface="Arial" panose="020B0604020202020204" pitchFamily="34" charset="0"/>
              </a:rPr>
              <a:t>) olarak bilinen </a:t>
            </a:r>
            <a:r>
              <a:rPr lang="tr-TR" b="0" i="0" u="none" strike="noStrike" dirty="0">
                <a:solidFill>
                  <a:schemeClr val="accent5"/>
                </a:solidFill>
                <a:effectLst/>
                <a:latin typeface="Arial" panose="020B0604020202020204" pitchFamily="34" charset="0"/>
              </a:rPr>
              <a:t>yapay zekâ</a:t>
            </a:r>
            <a:r>
              <a:rPr lang="tr-TR" b="0" i="0" dirty="0">
                <a:solidFill>
                  <a:schemeClr val="accent5"/>
                </a:solidFill>
                <a:effectLst/>
                <a:latin typeface="Arial" panose="020B0604020202020204" pitchFamily="34" charset="0"/>
              </a:rPr>
              <a:t> ve </a:t>
            </a:r>
            <a:r>
              <a:rPr lang="tr-TR" b="0" i="0" u="none" strike="noStrike" dirty="0">
                <a:solidFill>
                  <a:schemeClr val="accent5"/>
                </a:solidFill>
                <a:effectLst/>
                <a:latin typeface="Arial" panose="020B0604020202020204" pitchFamily="34" charset="0"/>
              </a:rPr>
              <a:t>dilbilim</a:t>
            </a:r>
            <a:r>
              <a:rPr lang="tr-TR" b="0" i="0" dirty="0">
                <a:solidFill>
                  <a:schemeClr val="accent5"/>
                </a:solidFill>
                <a:effectLst/>
                <a:latin typeface="Arial" panose="020B0604020202020204" pitchFamily="34" charset="0"/>
              </a:rPr>
              <a:t> alt kategorisidir. </a:t>
            </a:r>
            <a:r>
              <a:rPr lang="tr-TR" b="0" i="0" u="none" strike="noStrike" dirty="0">
                <a:solidFill>
                  <a:srgbClr val="FF0000"/>
                </a:solidFill>
                <a:effectLst/>
                <a:latin typeface="Arial" panose="020B0604020202020204" pitchFamily="34" charset="0"/>
              </a:rPr>
              <a:t>Türkçe</a:t>
            </a:r>
            <a:r>
              <a:rPr lang="tr-TR" b="0" i="0" dirty="0">
                <a:solidFill>
                  <a:srgbClr val="FF0000"/>
                </a:solidFill>
                <a:effectLst/>
                <a:latin typeface="Arial" panose="020B0604020202020204" pitchFamily="34" charset="0"/>
              </a:rPr>
              <a:t>, </a:t>
            </a:r>
            <a:r>
              <a:rPr lang="tr-TR" b="0" i="0" u="none" strike="noStrike" dirty="0">
                <a:solidFill>
                  <a:srgbClr val="FF0000"/>
                </a:solidFill>
                <a:effectLst/>
                <a:latin typeface="Arial" panose="020B0604020202020204" pitchFamily="34" charset="0"/>
              </a:rPr>
              <a:t>İngilizce</a:t>
            </a:r>
            <a:r>
              <a:rPr lang="tr-TR" b="0" i="0" dirty="0">
                <a:solidFill>
                  <a:srgbClr val="FF0000"/>
                </a:solidFill>
                <a:effectLst/>
                <a:latin typeface="Arial" panose="020B0604020202020204" pitchFamily="34" charset="0"/>
              </a:rPr>
              <a:t>, </a:t>
            </a:r>
            <a:r>
              <a:rPr lang="tr-TR" b="0" i="0" u="none" strike="noStrike" dirty="0">
                <a:solidFill>
                  <a:srgbClr val="FF0000"/>
                </a:solidFill>
                <a:effectLst/>
                <a:latin typeface="Arial" panose="020B0604020202020204" pitchFamily="34" charset="0"/>
              </a:rPr>
              <a:t>Almanca</a:t>
            </a:r>
            <a:r>
              <a:rPr lang="tr-TR" b="0" i="0" dirty="0">
                <a:solidFill>
                  <a:srgbClr val="FF0000"/>
                </a:solidFill>
                <a:effectLst/>
                <a:latin typeface="Arial" panose="020B0604020202020204" pitchFamily="34" charset="0"/>
              </a:rPr>
              <a:t>, </a:t>
            </a:r>
            <a:r>
              <a:rPr lang="tr-TR" b="0" i="0" u="none" strike="noStrike" dirty="0">
                <a:solidFill>
                  <a:srgbClr val="FF0000"/>
                </a:solidFill>
                <a:effectLst/>
                <a:latin typeface="Arial" panose="020B0604020202020204" pitchFamily="34" charset="0"/>
              </a:rPr>
              <a:t>Fransızca</a:t>
            </a:r>
            <a:r>
              <a:rPr lang="tr-TR" b="0" i="0" dirty="0">
                <a:solidFill>
                  <a:srgbClr val="FF0000"/>
                </a:solidFill>
                <a:effectLst/>
                <a:latin typeface="Arial" panose="020B0604020202020204" pitchFamily="34" charset="0"/>
              </a:rPr>
              <a:t> gibi </a:t>
            </a:r>
            <a:r>
              <a:rPr lang="tr-TR" b="0" i="0" u="none" strike="noStrike" dirty="0">
                <a:solidFill>
                  <a:srgbClr val="FF0000"/>
                </a:solidFill>
                <a:effectLst/>
                <a:latin typeface="Arial" panose="020B0604020202020204" pitchFamily="34" charset="0"/>
              </a:rPr>
              <a:t>doğal dillerin</a:t>
            </a:r>
            <a:r>
              <a:rPr lang="tr-TR" b="0" i="0" dirty="0">
                <a:solidFill>
                  <a:srgbClr val="FF0000"/>
                </a:solidFill>
                <a:effectLst/>
                <a:latin typeface="Arial" panose="020B0604020202020204" pitchFamily="34" charset="0"/>
              </a:rPr>
              <a:t> işlenmesi ve kullanılması amacı ile araştırma yapan bilim dalıdır.</a:t>
            </a:r>
            <a:endParaRPr lang="tr-TR" dirty="0">
              <a:solidFill>
                <a:srgbClr val="FF0000"/>
              </a:solidFill>
            </a:endParaRPr>
          </a:p>
          <a:p>
            <a:endParaRPr lang="tr-TR" dirty="0"/>
          </a:p>
        </p:txBody>
      </p:sp>
    </p:spTree>
    <p:extLst>
      <p:ext uri="{BB962C8B-B14F-4D97-AF65-F5344CB8AC3E}">
        <p14:creationId xmlns:p14="http://schemas.microsoft.com/office/powerpoint/2010/main" val="93504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B36C6B-EBC4-4F07-A051-DD6BE4833814}"/>
              </a:ext>
            </a:extLst>
          </p:cNvPr>
          <p:cNvSpPr>
            <a:spLocks noGrp="1"/>
          </p:cNvSpPr>
          <p:nvPr>
            <p:ph type="title"/>
          </p:nvPr>
        </p:nvSpPr>
        <p:spPr/>
        <p:txBody>
          <a:bodyPr/>
          <a:lstStyle/>
          <a:p>
            <a:r>
              <a:rPr lang="tr-TR" dirty="0"/>
              <a:t>NLP</a:t>
            </a:r>
          </a:p>
        </p:txBody>
      </p:sp>
      <p:sp>
        <p:nvSpPr>
          <p:cNvPr id="3" name="İçerik Yer Tutucusu 2">
            <a:extLst>
              <a:ext uri="{FF2B5EF4-FFF2-40B4-BE49-F238E27FC236}">
                <a16:creationId xmlns:a16="http://schemas.microsoft.com/office/drawing/2014/main" id="{D057CBC8-A33F-4D3D-B8FB-4DC7D20E3CC4}"/>
              </a:ext>
            </a:extLst>
          </p:cNvPr>
          <p:cNvSpPr>
            <a:spLocks noGrp="1"/>
          </p:cNvSpPr>
          <p:nvPr>
            <p:ph idx="1"/>
          </p:nvPr>
        </p:nvSpPr>
        <p:spPr/>
        <p:txBody>
          <a:bodyPr/>
          <a:lstStyle/>
          <a:p>
            <a:r>
              <a:rPr lang="tr-TR" b="1" i="0" dirty="0">
                <a:solidFill>
                  <a:srgbClr val="202122"/>
                </a:solidFill>
                <a:effectLst/>
                <a:latin typeface="Arial" panose="020B0604020202020204" pitchFamily="34" charset="0"/>
              </a:rPr>
              <a:t>Doğal Dil İşleme</a:t>
            </a:r>
            <a:r>
              <a:rPr lang="tr-TR" b="0" i="0" dirty="0">
                <a:solidFill>
                  <a:srgbClr val="202122"/>
                </a:solidFill>
                <a:effectLst/>
                <a:latin typeface="Arial" panose="020B0604020202020204" pitchFamily="34" charset="0"/>
              </a:rPr>
              <a:t>, yaygın olarak </a:t>
            </a:r>
            <a:r>
              <a:rPr lang="tr-TR" b="1" i="0" u="none" strike="noStrike" dirty="0">
                <a:solidFill>
                  <a:srgbClr val="0645AD"/>
                </a:solidFill>
                <a:effectLst/>
                <a:latin typeface="Arial" panose="020B0604020202020204" pitchFamily="34" charset="0"/>
                <a:hlinkClick r:id="rId2"/>
              </a:rPr>
              <a:t>NLP</a:t>
            </a:r>
            <a:r>
              <a:rPr lang="tr-TR" b="0" i="0" dirty="0">
                <a:solidFill>
                  <a:srgbClr val="202122"/>
                </a:solidFill>
                <a:effectLst/>
                <a:latin typeface="Arial" panose="020B0604020202020204" pitchFamily="34" charset="0"/>
              </a:rPr>
              <a:t> (</a:t>
            </a:r>
            <a:r>
              <a:rPr lang="tr-TR" b="0" i="1" dirty="0">
                <a:solidFill>
                  <a:srgbClr val="202122"/>
                </a:solidFill>
                <a:effectLst/>
                <a:latin typeface="Arial" panose="020B0604020202020204" pitchFamily="34" charset="0"/>
              </a:rPr>
              <a:t>Natural Language </a:t>
            </a:r>
            <a:r>
              <a:rPr lang="tr-TR" b="0" i="1" dirty="0" err="1">
                <a:solidFill>
                  <a:srgbClr val="202122"/>
                </a:solidFill>
                <a:effectLst/>
                <a:latin typeface="Arial" panose="020B0604020202020204" pitchFamily="34" charset="0"/>
              </a:rPr>
              <a:t>Processing</a:t>
            </a:r>
            <a:r>
              <a:rPr lang="tr-TR" b="0" i="0" dirty="0">
                <a:solidFill>
                  <a:srgbClr val="202122"/>
                </a:solidFill>
                <a:effectLst/>
                <a:latin typeface="Arial" panose="020B0604020202020204" pitchFamily="34" charset="0"/>
              </a:rPr>
              <a:t>) olarak bilinen </a:t>
            </a:r>
            <a:r>
              <a:rPr lang="tr-TR" b="0" i="0" u="none" strike="noStrike" dirty="0">
                <a:solidFill>
                  <a:srgbClr val="0645AD"/>
                </a:solidFill>
                <a:effectLst/>
                <a:latin typeface="Arial" panose="020B0604020202020204" pitchFamily="34" charset="0"/>
                <a:hlinkClick r:id="rId3" tooltip="Yapay zekâ"/>
              </a:rPr>
              <a:t>yapay zekâ</a:t>
            </a:r>
            <a:r>
              <a:rPr lang="tr-TR" b="0" i="0" dirty="0">
                <a:solidFill>
                  <a:srgbClr val="202122"/>
                </a:solidFill>
                <a:effectLst/>
                <a:latin typeface="Arial" panose="020B0604020202020204" pitchFamily="34" charset="0"/>
              </a:rPr>
              <a:t> ve </a:t>
            </a:r>
            <a:r>
              <a:rPr lang="tr-TR" b="0" i="0" u="none" strike="noStrike" dirty="0">
                <a:solidFill>
                  <a:srgbClr val="0645AD"/>
                </a:solidFill>
                <a:effectLst/>
                <a:latin typeface="Arial" panose="020B0604020202020204" pitchFamily="34" charset="0"/>
                <a:hlinkClick r:id="rId4" tooltip="Dilbilim"/>
              </a:rPr>
              <a:t>dilbilim</a:t>
            </a:r>
            <a:r>
              <a:rPr lang="tr-TR" b="0" i="0" dirty="0">
                <a:solidFill>
                  <a:srgbClr val="202122"/>
                </a:solidFill>
                <a:effectLst/>
                <a:latin typeface="Arial" panose="020B0604020202020204" pitchFamily="34" charset="0"/>
              </a:rPr>
              <a:t> alt kategorisidir. </a:t>
            </a:r>
            <a:r>
              <a:rPr lang="tr-TR" b="0" i="0" u="none" strike="noStrike" dirty="0">
                <a:solidFill>
                  <a:srgbClr val="0645AD"/>
                </a:solidFill>
                <a:effectLst/>
                <a:latin typeface="Arial" panose="020B0604020202020204" pitchFamily="34" charset="0"/>
                <a:hlinkClick r:id="rId5" tooltip="Türkçe"/>
              </a:rPr>
              <a:t>Türkçe</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6" tooltip="NLP"/>
              </a:rPr>
              <a:t>İngilizce</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7"/>
              </a:rPr>
              <a:t>Almanca</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8" tooltip="Fransızca"/>
              </a:rPr>
              <a:t>Fransızca</a:t>
            </a:r>
            <a:r>
              <a:rPr lang="tr-TR" b="0" i="0" dirty="0">
                <a:solidFill>
                  <a:srgbClr val="202122"/>
                </a:solidFill>
                <a:effectLst/>
                <a:latin typeface="Arial" panose="020B0604020202020204" pitchFamily="34" charset="0"/>
              </a:rPr>
              <a:t> gibi </a:t>
            </a:r>
            <a:r>
              <a:rPr lang="tr-TR" b="0" i="0" u="none" strike="noStrike" dirty="0">
                <a:solidFill>
                  <a:srgbClr val="0645AD"/>
                </a:solidFill>
                <a:effectLst/>
                <a:latin typeface="Arial" panose="020B0604020202020204" pitchFamily="34" charset="0"/>
                <a:hlinkClick r:id="rId9" tooltip="Doğal dil"/>
              </a:rPr>
              <a:t>doğal dillerin</a:t>
            </a:r>
            <a:r>
              <a:rPr lang="tr-TR" b="0" i="0" dirty="0">
                <a:solidFill>
                  <a:srgbClr val="202122"/>
                </a:solidFill>
                <a:effectLst/>
                <a:latin typeface="Arial" panose="020B0604020202020204" pitchFamily="34" charset="0"/>
              </a:rPr>
              <a:t> işlenmesi ve kullanılması amacı ile araştırma yapan bilim dalıdır.</a:t>
            </a:r>
            <a:endParaRPr lang="tr-TR" dirty="0"/>
          </a:p>
        </p:txBody>
      </p:sp>
    </p:spTree>
    <p:extLst>
      <p:ext uri="{BB962C8B-B14F-4D97-AF65-F5344CB8AC3E}">
        <p14:creationId xmlns:p14="http://schemas.microsoft.com/office/powerpoint/2010/main" val="1074605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B3970A-03C9-4AAB-9F26-E55C20948791}"/>
              </a:ext>
            </a:extLst>
          </p:cNvPr>
          <p:cNvSpPr>
            <a:spLocks noGrp="1"/>
          </p:cNvSpPr>
          <p:nvPr>
            <p:ph type="title"/>
          </p:nvPr>
        </p:nvSpPr>
        <p:spPr/>
        <p:txBody>
          <a:bodyPr/>
          <a:lstStyle/>
          <a:p>
            <a:r>
              <a:rPr lang="tr-TR" dirty="0"/>
              <a:t>Kelime Tekenize Etme</a:t>
            </a:r>
          </a:p>
        </p:txBody>
      </p:sp>
      <p:graphicFrame>
        <p:nvGraphicFramePr>
          <p:cNvPr id="4" name="Tablo 3">
            <a:extLst>
              <a:ext uri="{FF2B5EF4-FFF2-40B4-BE49-F238E27FC236}">
                <a16:creationId xmlns:a16="http://schemas.microsoft.com/office/drawing/2014/main" id="{0EE32D3C-D8F7-41D3-860F-C4415A4F9765}"/>
              </a:ext>
            </a:extLst>
          </p:cNvPr>
          <p:cNvGraphicFramePr>
            <a:graphicFrameLocks noGrp="1"/>
          </p:cNvGraphicFramePr>
          <p:nvPr>
            <p:extLst>
              <p:ext uri="{D42A27DB-BD31-4B8C-83A1-F6EECF244321}">
                <p14:modId xmlns:p14="http://schemas.microsoft.com/office/powerpoint/2010/main" val="543046945"/>
              </p:ext>
            </p:extLst>
          </p:nvPr>
        </p:nvGraphicFramePr>
        <p:xfrm>
          <a:off x="696258" y="2642246"/>
          <a:ext cx="9057340" cy="370840"/>
        </p:xfrm>
        <a:graphic>
          <a:graphicData uri="http://schemas.openxmlformats.org/drawingml/2006/table">
            <a:tbl>
              <a:tblPr firstRow="1" bandRow="1">
                <a:tableStyleId>{5C22544A-7EE6-4342-B048-85BDC9FD1C3A}</a:tableStyleId>
              </a:tblPr>
              <a:tblGrid>
                <a:gridCol w="1811468">
                  <a:extLst>
                    <a:ext uri="{9D8B030D-6E8A-4147-A177-3AD203B41FA5}">
                      <a16:colId xmlns:a16="http://schemas.microsoft.com/office/drawing/2014/main" val="261504862"/>
                    </a:ext>
                  </a:extLst>
                </a:gridCol>
                <a:gridCol w="1811468">
                  <a:extLst>
                    <a:ext uri="{9D8B030D-6E8A-4147-A177-3AD203B41FA5}">
                      <a16:colId xmlns:a16="http://schemas.microsoft.com/office/drawing/2014/main" val="2446679355"/>
                    </a:ext>
                  </a:extLst>
                </a:gridCol>
                <a:gridCol w="1811468">
                  <a:extLst>
                    <a:ext uri="{9D8B030D-6E8A-4147-A177-3AD203B41FA5}">
                      <a16:colId xmlns:a16="http://schemas.microsoft.com/office/drawing/2014/main" val="47468790"/>
                    </a:ext>
                  </a:extLst>
                </a:gridCol>
                <a:gridCol w="1811468">
                  <a:extLst>
                    <a:ext uri="{9D8B030D-6E8A-4147-A177-3AD203B41FA5}">
                      <a16:colId xmlns:a16="http://schemas.microsoft.com/office/drawing/2014/main" val="761596583"/>
                    </a:ext>
                  </a:extLst>
                </a:gridCol>
                <a:gridCol w="1811468">
                  <a:extLst>
                    <a:ext uri="{9D8B030D-6E8A-4147-A177-3AD203B41FA5}">
                      <a16:colId xmlns:a16="http://schemas.microsoft.com/office/drawing/2014/main" val="1551746632"/>
                    </a:ext>
                  </a:extLst>
                </a:gridCol>
              </a:tblGrid>
              <a:tr h="370840">
                <a:tc>
                  <a:txBody>
                    <a:bodyPr/>
                    <a:lstStyle/>
                    <a:p>
                      <a:r>
                        <a:rPr lang="tr-TR" dirty="0"/>
                        <a:t>Bugün </a:t>
                      </a:r>
                    </a:p>
                  </a:txBody>
                  <a:tcPr/>
                </a:tc>
                <a:tc>
                  <a:txBody>
                    <a:bodyPr/>
                    <a:lstStyle/>
                    <a:p>
                      <a:r>
                        <a:rPr lang="tr-TR" dirty="0"/>
                        <a:t>hava</a:t>
                      </a:r>
                    </a:p>
                  </a:txBody>
                  <a:tcPr/>
                </a:tc>
                <a:tc>
                  <a:txBody>
                    <a:bodyPr/>
                    <a:lstStyle/>
                    <a:p>
                      <a:r>
                        <a:rPr lang="tr-TR" dirty="0"/>
                        <a:t>yağmurlu</a:t>
                      </a:r>
                    </a:p>
                  </a:txBody>
                  <a:tcPr/>
                </a:tc>
                <a:tc>
                  <a:txBody>
                    <a:bodyPr/>
                    <a:lstStyle/>
                    <a:p>
                      <a:r>
                        <a:rPr lang="tr-TR" dirty="0"/>
                        <a:t>şemsiyeni </a:t>
                      </a:r>
                    </a:p>
                  </a:txBody>
                  <a:tcPr/>
                </a:tc>
                <a:tc>
                  <a:txBody>
                    <a:bodyPr/>
                    <a:lstStyle/>
                    <a:p>
                      <a:r>
                        <a:rPr lang="tr-TR" dirty="0"/>
                        <a:t>al</a:t>
                      </a:r>
                    </a:p>
                  </a:txBody>
                  <a:tcPr/>
                </a:tc>
                <a:extLst>
                  <a:ext uri="{0D108BD9-81ED-4DB2-BD59-A6C34878D82A}">
                    <a16:rowId xmlns:a16="http://schemas.microsoft.com/office/drawing/2014/main" val="1199177223"/>
                  </a:ext>
                </a:extLst>
              </a:tr>
            </a:tbl>
          </a:graphicData>
        </a:graphic>
      </p:graphicFrame>
    </p:spTree>
    <p:extLst>
      <p:ext uri="{BB962C8B-B14F-4D97-AF65-F5344CB8AC3E}">
        <p14:creationId xmlns:p14="http://schemas.microsoft.com/office/powerpoint/2010/main" val="3795303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DBC381-8ABE-41C9-BD38-53D76DC9C15E}"/>
              </a:ext>
            </a:extLst>
          </p:cNvPr>
          <p:cNvSpPr>
            <a:spLocks noGrp="1"/>
          </p:cNvSpPr>
          <p:nvPr>
            <p:ph type="title"/>
          </p:nvPr>
        </p:nvSpPr>
        <p:spPr/>
        <p:txBody>
          <a:bodyPr/>
          <a:lstStyle/>
          <a:p>
            <a:r>
              <a:rPr lang="tr-TR" dirty="0" err="1"/>
              <a:t>Tokenize</a:t>
            </a:r>
            <a:r>
              <a:rPr lang="tr-TR" dirty="0"/>
              <a:t> </a:t>
            </a:r>
            <a:r>
              <a:rPr lang="tr-TR" dirty="0" err="1"/>
              <a:t>Matlab</a:t>
            </a:r>
            <a:r>
              <a:rPr lang="tr-TR" dirty="0"/>
              <a:t> Uygulamalar-1</a:t>
            </a:r>
          </a:p>
        </p:txBody>
      </p:sp>
      <p:sp>
        <p:nvSpPr>
          <p:cNvPr id="3" name="İçerik Yer Tutucusu 2">
            <a:extLst>
              <a:ext uri="{FF2B5EF4-FFF2-40B4-BE49-F238E27FC236}">
                <a16:creationId xmlns:a16="http://schemas.microsoft.com/office/drawing/2014/main" id="{7947FA26-B85E-48B5-A978-DBBED88F9725}"/>
              </a:ext>
            </a:extLst>
          </p:cNvPr>
          <p:cNvSpPr>
            <a:spLocks noGrp="1"/>
          </p:cNvSpPr>
          <p:nvPr>
            <p:ph idx="1"/>
          </p:nvPr>
        </p:nvSpPr>
        <p:spPr>
          <a:xfrm>
            <a:off x="838200" y="1825625"/>
            <a:ext cx="10515600" cy="1815499"/>
          </a:xfrm>
        </p:spPr>
        <p:txBody>
          <a:bodyPr/>
          <a:lstStyle/>
          <a:p>
            <a:r>
              <a:rPr lang="en-US" sz="1800" b="0" i="0" u="none" strike="noStrike" baseline="0" dirty="0" err="1">
                <a:solidFill>
                  <a:srgbClr val="000000"/>
                </a:solidFill>
                <a:latin typeface="Courier New" panose="02070309020205020404" pitchFamily="49" charset="0"/>
              </a:rPr>
              <a:t>cumleler</a:t>
            </a:r>
            <a:r>
              <a:rPr lang="en-US" sz="1800" b="0" i="0" u="none" strike="noStrike" baseline="0" dirty="0">
                <a:solidFill>
                  <a:srgbClr val="000000"/>
                </a:solidFill>
                <a:latin typeface="Courier New" panose="02070309020205020404" pitchFamily="49" charset="0"/>
              </a:rPr>
              <a:t> = [</a:t>
            </a:r>
            <a:r>
              <a:rPr lang="en-US" sz="1800" b="0" i="0" u="none" strike="noStrike" baseline="0" dirty="0">
                <a:solidFill>
                  <a:srgbClr val="AA04F9"/>
                </a:solidFill>
                <a:latin typeface="Courier New" panose="02070309020205020404" pitchFamily="49" charset="0"/>
              </a:rPr>
              <a:t>"This is an example document. It has two sentences."</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"This document has one sentence and an emoticon. :)"</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"Here is another example document. :D"</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a:t>
            </a:r>
          </a:p>
          <a:p>
            <a:endParaRPr lang="tr-TR" dirty="0"/>
          </a:p>
        </p:txBody>
      </p:sp>
      <p:sp>
        <p:nvSpPr>
          <p:cNvPr id="5" name="Metin kutusu 4">
            <a:extLst>
              <a:ext uri="{FF2B5EF4-FFF2-40B4-BE49-F238E27FC236}">
                <a16:creationId xmlns:a16="http://schemas.microsoft.com/office/drawing/2014/main" id="{FC80AC4F-F660-4C52-B261-CAA0CCFFA6F3}"/>
              </a:ext>
            </a:extLst>
          </p:cNvPr>
          <p:cNvSpPr txBox="1"/>
          <p:nvPr/>
        </p:nvSpPr>
        <p:spPr>
          <a:xfrm>
            <a:off x="838200" y="4259647"/>
            <a:ext cx="9903941" cy="646331"/>
          </a:xfrm>
          <a:prstGeom prst="rect">
            <a:avLst/>
          </a:prstGeom>
          <a:noFill/>
        </p:spPr>
        <p:txBody>
          <a:bodyPr wrap="square">
            <a:spAutoFit/>
          </a:bodyPr>
          <a:lstStyle/>
          <a:p>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 komutu ile kendisine verilen ifade içindeki her cümleyi </a:t>
            </a:r>
            <a:r>
              <a:rPr lang="tr-TR" sz="1800" b="0" i="0" u="none" strike="noStrike" baseline="0" dirty="0" err="1">
                <a:solidFill>
                  <a:srgbClr val="000000"/>
                </a:solidFill>
                <a:latin typeface="Courier New" panose="02070309020205020404" pitchFamily="49" charset="0"/>
              </a:rPr>
              <a:t>tokenlara</a:t>
            </a:r>
            <a:r>
              <a:rPr lang="tr-TR" sz="1800" b="0" i="0" u="none" strike="noStrike" baseline="0" dirty="0">
                <a:solidFill>
                  <a:srgbClr val="000000"/>
                </a:solidFill>
                <a:latin typeface="Courier New" panose="02070309020205020404" pitchFamily="49" charset="0"/>
              </a:rPr>
              <a:t>  böler.</a:t>
            </a:r>
            <a:endParaRPr lang="tr-TR" dirty="0"/>
          </a:p>
        </p:txBody>
      </p:sp>
    </p:spTree>
    <p:extLst>
      <p:ext uri="{BB962C8B-B14F-4D97-AF65-F5344CB8AC3E}">
        <p14:creationId xmlns:p14="http://schemas.microsoft.com/office/powerpoint/2010/main" val="4213306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E25C22-DCF9-45A1-B774-8EA75BFC77E3}"/>
              </a:ext>
            </a:extLst>
          </p:cNvPr>
          <p:cNvSpPr>
            <a:spLocks noGrp="1"/>
          </p:cNvSpPr>
          <p:nvPr>
            <p:ph type="title"/>
          </p:nvPr>
        </p:nvSpPr>
        <p:spPr/>
        <p:txBody>
          <a:bodyPr/>
          <a:lstStyle/>
          <a:p>
            <a:r>
              <a:rPr lang="tr-TR" dirty="0" err="1"/>
              <a:t>Tokenize</a:t>
            </a:r>
            <a:r>
              <a:rPr lang="tr-TR" dirty="0"/>
              <a:t> </a:t>
            </a:r>
            <a:r>
              <a:rPr lang="tr-TR" dirty="0" err="1"/>
              <a:t>Matlab</a:t>
            </a:r>
            <a:r>
              <a:rPr lang="tr-TR" dirty="0"/>
              <a:t> Uygulamalar-2</a:t>
            </a:r>
          </a:p>
        </p:txBody>
      </p:sp>
      <p:sp>
        <p:nvSpPr>
          <p:cNvPr id="3" name="İçerik Yer Tutucusu 2">
            <a:extLst>
              <a:ext uri="{FF2B5EF4-FFF2-40B4-BE49-F238E27FC236}">
                <a16:creationId xmlns:a16="http://schemas.microsoft.com/office/drawing/2014/main" id="{25E874BA-9A6E-47F4-B7AA-0AAAEA2E6C58}"/>
              </a:ext>
            </a:extLst>
          </p:cNvPr>
          <p:cNvSpPr>
            <a:spLocks noGrp="1"/>
          </p:cNvSpPr>
          <p:nvPr>
            <p:ph idx="1"/>
          </p:nvPr>
        </p:nvSpPr>
        <p:spPr>
          <a:xfrm>
            <a:off x="838200" y="1825625"/>
            <a:ext cx="10515600" cy="3454829"/>
          </a:xfrm>
        </p:spPr>
        <p:txBody>
          <a:bodyPr/>
          <a:lstStyle/>
          <a:p>
            <a:r>
              <a:rPr lang="tr-TR" sz="1800" b="0" i="0" u="none" strike="noStrike" baseline="0" dirty="0" err="1">
                <a:solidFill>
                  <a:srgbClr val="000000"/>
                </a:solidFill>
                <a:latin typeface="Courier New" panose="02070309020205020404" pitchFamily="49" charset="0"/>
              </a:rPr>
              <a:t>clear</a:t>
            </a:r>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all</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clc</a:t>
            </a:r>
            <a:r>
              <a:rPr lang="tr-TR" sz="1800" b="0" i="0" u="none" strike="noStrike" baseline="0" dirty="0">
                <a:solidFill>
                  <a:srgbClr val="000000"/>
                </a:solidFill>
                <a:latin typeface="Courier New" panose="02070309020205020404" pitchFamily="49" charset="0"/>
              </a:rPr>
              <a:t>;</a:t>
            </a:r>
          </a:p>
          <a:p>
            <a:r>
              <a:rPr lang="en-US" sz="1800" b="0" i="0" u="none" strike="noStrike" baseline="0" dirty="0" err="1">
                <a:solidFill>
                  <a:srgbClr val="000000"/>
                </a:solidFill>
                <a:latin typeface="Courier New" panose="02070309020205020404" pitchFamily="49" charset="0"/>
              </a:rPr>
              <a:t>cumleler</a:t>
            </a:r>
            <a:r>
              <a:rPr lang="en-US" sz="1800" b="0" i="0" u="none" strike="noStrike" baseline="0" dirty="0">
                <a:solidFill>
                  <a:srgbClr val="000000"/>
                </a:solidFill>
                <a:latin typeface="Courier New" panose="02070309020205020404" pitchFamily="49" charset="0"/>
              </a:rPr>
              <a:t> = [</a:t>
            </a:r>
            <a:r>
              <a:rPr lang="en-US" sz="1800" b="0" i="0" u="none" strike="noStrike" baseline="0" dirty="0">
                <a:solidFill>
                  <a:srgbClr val="AA04F9"/>
                </a:solidFill>
                <a:latin typeface="Courier New" panose="02070309020205020404" pitchFamily="49" charset="0"/>
              </a:rPr>
              <a:t>"This is an example document. It has two sentences."</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"This document has one sentence and an emoticon. :)"</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"Here is another example document. :D"</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tokenDetails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head</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a:t>
            </a:r>
          </a:p>
          <a:p>
            <a:endParaRPr lang="tr-TR" dirty="0"/>
          </a:p>
        </p:txBody>
      </p:sp>
      <p:sp>
        <p:nvSpPr>
          <p:cNvPr id="5" name="Metin kutusu 4">
            <a:extLst>
              <a:ext uri="{FF2B5EF4-FFF2-40B4-BE49-F238E27FC236}">
                <a16:creationId xmlns:a16="http://schemas.microsoft.com/office/drawing/2014/main" id="{7E500D77-DFDE-42FC-A887-DD87C1058895}"/>
              </a:ext>
            </a:extLst>
          </p:cNvPr>
          <p:cNvSpPr txBox="1"/>
          <p:nvPr/>
        </p:nvSpPr>
        <p:spPr>
          <a:xfrm>
            <a:off x="930875" y="5627128"/>
            <a:ext cx="10684476" cy="646331"/>
          </a:xfrm>
          <a:prstGeom prst="rect">
            <a:avLst/>
          </a:prstGeom>
          <a:noFill/>
        </p:spPr>
        <p:txBody>
          <a:bodyPr wrap="square">
            <a:spAutoFit/>
          </a:bodyPr>
          <a:lstStyle/>
          <a:p>
            <a:r>
              <a:rPr lang="tr-TR" sz="1800" b="0" i="0" u="none" strike="noStrike" baseline="0" dirty="0" err="1">
                <a:solidFill>
                  <a:srgbClr val="000000"/>
                </a:solidFill>
                <a:latin typeface="Courier New" panose="02070309020205020404" pitchFamily="49" charset="0"/>
              </a:rPr>
              <a:t>tokenDetails</a:t>
            </a:r>
            <a:r>
              <a:rPr lang="tr-TR" sz="1800" b="0" i="0" u="none" strike="noStrike" baseline="0" dirty="0">
                <a:solidFill>
                  <a:srgbClr val="000000"/>
                </a:solidFill>
                <a:latin typeface="Courier New" panose="02070309020205020404" pitchFamily="49" charset="0"/>
              </a:rPr>
              <a:t> komutu ile </a:t>
            </a:r>
            <a:r>
              <a:rPr lang="tr-TR" sz="1800" b="0" i="0" u="none" strike="noStrike" baseline="0" dirty="0" err="1">
                <a:solidFill>
                  <a:srgbClr val="000000"/>
                </a:solidFill>
                <a:latin typeface="Courier New" panose="02070309020205020404" pitchFamily="49" charset="0"/>
              </a:rPr>
              <a:t>tokenlara</a:t>
            </a:r>
            <a:r>
              <a:rPr lang="tr-TR" sz="1800" b="0" i="0" u="none" strike="noStrike" baseline="0" dirty="0">
                <a:solidFill>
                  <a:srgbClr val="000000"/>
                </a:solidFill>
                <a:latin typeface="Courier New" panose="02070309020205020404" pitchFamily="49" charset="0"/>
              </a:rPr>
              <a:t> ayrılmış tüm cümlelerdeki kelime frekans bilgilerini listeler</a:t>
            </a:r>
            <a:endParaRPr lang="tr-TR" dirty="0"/>
          </a:p>
        </p:txBody>
      </p:sp>
    </p:spTree>
    <p:extLst>
      <p:ext uri="{BB962C8B-B14F-4D97-AF65-F5344CB8AC3E}">
        <p14:creationId xmlns:p14="http://schemas.microsoft.com/office/powerpoint/2010/main" val="2085260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B4373A7F-FD1A-4ADB-8E84-7388A2BC4877}"/>
              </a:ext>
            </a:extLst>
          </p:cNvPr>
          <p:cNvSpPr txBox="1"/>
          <p:nvPr/>
        </p:nvSpPr>
        <p:spPr>
          <a:xfrm>
            <a:off x="914401" y="206188"/>
            <a:ext cx="10201834" cy="11172289"/>
          </a:xfrm>
          <a:prstGeom prst="rect">
            <a:avLst/>
          </a:prstGeom>
          <a:noFill/>
        </p:spPr>
        <p:txBody>
          <a:bodyPr wrap="square">
            <a:spAutoFit/>
          </a:bodyPr>
          <a:lstStyle/>
          <a:p>
            <a:pPr algn="l" fontAlgn="base"/>
            <a:r>
              <a:rPr lang="tr-TR" b="1" i="0" dirty="0">
                <a:solidFill>
                  <a:srgbClr val="0C0D0E"/>
                </a:solidFill>
                <a:effectLst/>
                <a:latin typeface="inherit"/>
              </a:rPr>
              <a:t>CC</a:t>
            </a:r>
            <a:r>
              <a:rPr lang="tr-TR" b="0" i="0" dirty="0">
                <a:solidFill>
                  <a:srgbClr val="0C0D0E"/>
                </a:solidFill>
                <a:effectLst/>
                <a:latin typeface="-apple-system"/>
              </a:rPr>
              <a:t>: </a:t>
            </a:r>
            <a:r>
              <a:rPr lang="tr-TR" b="0" i="0" dirty="0" err="1">
                <a:solidFill>
                  <a:srgbClr val="0C0D0E"/>
                </a:solidFill>
                <a:effectLst/>
                <a:latin typeface="-apple-system"/>
              </a:rPr>
              <a:t>Coordinating</a:t>
            </a:r>
            <a:r>
              <a:rPr lang="tr-TR" b="0" i="0" dirty="0">
                <a:solidFill>
                  <a:srgbClr val="0C0D0E"/>
                </a:solidFill>
                <a:effectLst/>
                <a:latin typeface="-apple-system"/>
              </a:rPr>
              <a:t> </a:t>
            </a:r>
            <a:r>
              <a:rPr lang="tr-TR" b="0" i="0" dirty="0" err="1">
                <a:solidFill>
                  <a:srgbClr val="0C0D0E"/>
                </a:solidFill>
                <a:effectLst/>
                <a:latin typeface="-apple-system"/>
              </a:rPr>
              <a:t>conjunction</a:t>
            </a:r>
            <a:endParaRPr lang="tr-TR" b="0" i="0" dirty="0">
              <a:solidFill>
                <a:srgbClr val="0C0D0E"/>
              </a:solidFill>
              <a:effectLst/>
              <a:latin typeface="-apple-system"/>
            </a:endParaRPr>
          </a:p>
          <a:p>
            <a:pPr algn="l" fontAlgn="base"/>
            <a:r>
              <a:rPr lang="tr-TR" b="1" i="0" dirty="0">
                <a:solidFill>
                  <a:srgbClr val="0C0D0E"/>
                </a:solidFill>
                <a:effectLst/>
                <a:latin typeface="inherit"/>
              </a:rPr>
              <a:t>CD</a:t>
            </a:r>
            <a:r>
              <a:rPr lang="tr-TR" b="0" i="0" dirty="0">
                <a:solidFill>
                  <a:srgbClr val="0C0D0E"/>
                </a:solidFill>
                <a:effectLst/>
                <a:latin typeface="-apple-system"/>
              </a:rPr>
              <a:t>: </a:t>
            </a:r>
            <a:r>
              <a:rPr lang="tr-TR" b="0" i="0" dirty="0" err="1">
                <a:solidFill>
                  <a:srgbClr val="0C0D0E"/>
                </a:solidFill>
                <a:effectLst/>
                <a:latin typeface="-apple-system"/>
              </a:rPr>
              <a:t>Cardinal</a:t>
            </a:r>
            <a:r>
              <a:rPr lang="tr-TR" b="0" i="0" dirty="0">
                <a:solidFill>
                  <a:srgbClr val="0C0D0E"/>
                </a:solidFill>
                <a:effectLst/>
                <a:latin typeface="-apple-system"/>
              </a:rPr>
              <a:t> number</a:t>
            </a:r>
          </a:p>
          <a:p>
            <a:pPr algn="l" fontAlgn="base"/>
            <a:r>
              <a:rPr lang="tr-TR" b="1" i="0" dirty="0">
                <a:solidFill>
                  <a:srgbClr val="0C0D0E"/>
                </a:solidFill>
                <a:effectLst/>
                <a:latin typeface="inherit"/>
              </a:rPr>
              <a:t>DT</a:t>
            </a:r>
            <a:r>
              <a:rPr lang="tr-TR" b="0" i="0" dirty="0">
                <a:solidFill>
                  <a:srgbClr val="0C0D0E"/>
                </a:solidFill>
                <a:effectLst/>
                <a:latin typeface="-apple-system"/>
              </a:rPr>
              <a:t>: </a:t>
            </a:r>
            <a:r>
              <a:rPr lang="tr-TR" b="0" i="0" dirty="0" err="1">
                <a:solidFill>
                  <a:srgbClr val="0C0D0E"/>
                </a:solidFill>
                <a:effectLst/>
                <a:latin typeface="-apple-system"/>
              </a:rPr>
              <a:t>Determiner</a:t>
            </a:r>
            <a:endParaRPr lang="tr-TR" b="0" i="0" dirty="0">
              <a:solidFill>
                <a:srgbClr val="0C0D0E"/>
              </a:solidFill>
              <a:effectLst/>
              <a:latin typeface="-apple-system"/>
            </a:endParaRPr>
          </a:p>
          <a:p>
            <a:pPr algn="l" fontAlgn="base"/>
            <a:r>
              <a:rPr lang="tr-TR" b="1" i="0" dirty="0">
                <a:solidFill>
                  <a:srgbClr val="0C0D0E"/>
                </a:solidFill>
                <a:effectLst/>
                <a:latin typeface="inherit"/>
              </a:rPr>
              <a:t>EX</a:t>
            </a:r>
            <a:r>
              <a:rPr lang="tr-TR" b="0" i="0" dirty="0">
                <a:solidFill>
                  <a:srgbClr val="0C0D0E"/>
                </a:solidFill>
                <a:effectLst/>
                <a:latin typeface="-apple-system"/>
              </a:rPr>
              <a:t>: </a:t>
            </a:r>
            <a:r>
              <a:rPr lang="tr-TR" b="0" i="0" dirty="0" err="1">
                <a:solidFill>
                  <a:srgbClr val="0C0D0E"/>
                </a:solidFill>
                <a:effectLst/>
                <a:latin typeface="-apple-system"/>
              </a:rPr>
              <a:t>Existential</a:t>
            </a:r>
            <a:r>
              <a:rPr lang="tr-TR" b="0" i="0" dirty="0">
                <a:solidFill>
                  <a:srgbClr val="0C0D0E"/>
                </a:solidFill>
                <a:effectLst/>
                <a:latin typeface="-apple-system"/>
              </a:rPr>
              <a:t> </a:t>
            </a:r>
            <a:r>
              <a:rPr lang="tr-TR" b="0" i="0" dirty="0" err="1">
                <a:solidFill>
                  <a:srgbClr val="0C0D0E"/>
                </a:solidFill>
                <a:effectLst/>
                <a:latin typeface="-apple-system"/>
              </a:rPr>
              <a:t>there</a:t>
            </a:r>
            <a:endParaRPr lang="tr-TR" b="0" i="0" dirty="0">
              <a:solidFill>
                <a:srgbClr val="0C0D0E"/>
              </a:solidFill>
              <a:effectLst/>
              <a:latin typeface="-apple-system"/>
            </a:endParaRPr>
          </a:p>
          <a:p>
            <a:pPr algn="l" fontAlgn="base"/>
            <a:r>
              <a:rPr lang="tr-TR" b="1" i="0" dirty="0">
                <a:solidFill>
                  <a:srgbClr val="0C0D0E"/>
                </a:solidFill>
                <a:effectLst/>
                <a:latin typeface="inherit"/>
              </a:rPr>
              <a:t>FW</a:t>
            </a:r>
            <a:r>
              <a:rPr lang="tr-TR" b="0" i="0" dirty="0">
                <a:solidFill>
                  <a:srgbClr val="0C0D0E"/>
                </a:solidFill>
                <a:effectLst/>
                <a:latin typeface="-apple-system"/>
              </a:rPr>
              <a:t>: </a:t>
            </a:r>
            <a:r>
              <a:rPr lang="tr-TR" b="0" i="0" dirty="0" err="1">
                <a:solidFill>
                  <a:srgbClr val="0C0D0E"/>
                </a:solidFill>
                <a:effectLst/>
                <a:latin typeface="-apple-system"/>
              </a:rPr>
              <a:t>Foreign</a:t>
            </a:r>
            <a:r>
              <a:rPr lang="tr-TR" b="0" i="0" dirty="0">
                <a:solidFill>
                  <a:srgbClr val="0C0D0E"/>
                </a:solidFill>
                <a:effectLst/>
                <a:latin typeface="-apple-system"/>
              </a:rPr>
              <a:t> </a:t>
            </a:r>
            <a:r>
              <a:rPr lang="tr-TR" b="0" i="0" dirty="0" err="1">
                <a:solidFill>
                  <a:srgbClr val="0C0D0E"/>
                </a:solidFill>
                <a:effectLst/>
                <a:latin typeface="-apple-system"/>
              </a:rPr>
              <a:t>word</a:t>
            </a:r>
            <a:endParaRPr lang="tr-TR" b="0" i="0" dirty="0">
              <a:solidFill>
                <a:srgbClr val="0C0D0E"/>
              </a:solidFill>
              <a:effectLst/>
              <a:latin typeface="-apple-system"/>
            </a:endParaRPr>
          </a:p>
          <a:p>
            <a:pPr algn="l" fontAlgn="base"/>
            <a:r>
              <a:rPr lang="tr-TR" b="1" i="0" dirty="0">
                <a:solidFill>
                  <a:srgbClr val="0C0D0E"/>
                </a:solidFill>
                <a:effectLst/>
                <a:latin typeface="inherit"/>
              </a:rPr>
              <a:t>IN</a:t>
            </a:r>
            <a:r>
              <a:rPr lang="tr-TR" b="0" i="0" dirty="0">
                <a:solidFill>
                  <a:srgbClr val="0C0D0E"/>
                </a:solidFill>
                <a:effectLst/>
                <a:latin typeface="-apple-system"/>
              </a:rPr>
              <a:t>: </a:t>
            </a:r>
            <a:r>
              <a:rPr lang="tr-TR" b="0" i="0" dirty="0" err="1">
                <a:solidFill>
                  <a:srgbClr val="0C0D0E"/>
                </a:solidFill>
                <a:effectLst/>
                <a:latin typeface="-apple-system"/>
              </a:rPr>
              <a:t>Preposition</a:t>
            </a:r>
            <a:r>
              <a:rPr lang="tr-TR" b="0" i="0" dirty="0">
                <a:solidFill>
                  <a:srgbClr val="0C0D0E"/>
                </a:solidFill>
                <a:effectLst/>
                <a:latin typeface="-apple-system"/>
              </a:rPr>
              <a:t> </a:t>
            </a:r>
            <a:r>
              <a:rPr lang="tr-TR" b="0" i="0" dirty="0" err="1">
                <a:solidFill>
                  <a:srgbClr val="0C0D0E"/>
                </a:solidFill>
                <a:effectLst/>
                <a:latin typeface="-apple-system"/>
              </a:rPr>
              <a:t>or</a:t>
            </a:r>
            <a:r>
              <a:rPr lang="tr-TR" b="0" i="0" dirty="0">
                <a:solidFill>
                  <a:srgbClr val="0C0D0E"/>
                </a:solidFill>
                <a:effectLst/>
                <a:latin typeface="-apple-system"/>
              </a:rPr>
              <a:t> </a:t>
            </a:r>
            <a:r>
              <a:rPr lang="tr-TR" b="0" i="0" dirty="0" err="1">
                <a:solidFill>
                  <a:srgbClr val="0C0D0E"/>
                </a:solidFill>
                <a:effectLst/>
                <a:latin typeface="-apple-system"/>
              </a:rPr>
              <a:t>subordinating</a:t>
            </a:r>
            <a:r>
              <a:rPr lang="tr-TR" b="0" i="0" dirty="0">
                <a:solidFill>
                  <a:srgbClr val="0C0D0E"/>
                </a:solidFill>
                <a:effectLst/>
                <a:latin typeface="-apple-system"/>
              </a:rPr>
              <a:t> </a:t>
            </a:r>
            <a:r>
              <a:rPr lang="tr-TR" b="0" i="0" dirty="0" err="1">
                <a:solidFill>
                  <a:srgbClr val="0C0D0E"/>
                </a:solidFill>
                <a:effectLst/>
                <a:latin typeface="-apple-system"/>
              </a:rPr>
              <a:t>conjunction</a:t>
            </a:r>
            <a:endParaRPr lang="tr-TR" b="0" i="0" dirty="0">
              <a:solidFill>
                <a:srgbClr val="0C0D0E"/>
              </a:solidFill>
              <a:effectLst/>
              <a:latin typeface="-apple-system"/>
            </a:endParaRPr>
          </a:p>
          <a:p>
            <a:pPr algn="l" fontAlgn="base"/>
            <a:r>
              <a:rPr lang="tr-TR" b="1" i="0" dirty="0">
                <a:solidFill>
                  <a:srgbClr val="0C0D0E"/>
                </a:solidFill>
                <a:effectLst/>
                <a:latin typeface="inherit"/>
              </a:rPr>
              <a:t>JJ</a:t>
            </a:r>
            <a:r>
              <a:rPr lang="tr-TR" b="0" i="0" dirty="0">
                <a:solidFill>
                  <a:srgbClr val="0C0D0E"/>
                </a:solidFill>
                <a:effectLst/>
                <a:latin typeface="-apple-system"/>
              </a:rPr>
              <a:t>: </a:t>
            </a:r>
            <a:r>
              <a:rPr lang="tr-TR" b="0" i="0" dirty="0" err="1">
                <a:solidFill>
                  <a:srgbClr val="0C0D0E"/>
                </a:solidFill>
                <a:effectLst/>
                <a:latin typeface="-apple-system"/>
              </a:rPr>
              <a:t>Adjective</a:t>
            </a:r>
            <a:endParaRPr lang="tr-TR" b="0" i="0" dirty="0">
              <a:solidFill>
                <a:srgbClr val="0C0D0E"/>
              </a:solidFill>
              <a:effectLst/>
              <a:latin typeface="-apple-system"/>
            </a:endParaRPr>
          </a:p>
          <a:p>
            <a:pPr algn="l" fontAlgn="base"/>
            <a:r>
              <a:rPr lang="tr-TR" b="1" i="0" dirty="0">
                <a:solidFill>
                  <a:srgbClr val="0C0D0E"/>
                </a:solidFill>
                <a:effectLst/>
                <a:latin typeface="inherit"/>
              </a:rPr>
              <a:t>VP</a:t>
            </a:r>
            <a:r>
              <a:rPr lang="tr-TR" b="0" i="0" dirty="0">
                <a:solidFill>
                  <a:srgbClr val="0C0D0E"/>
                </a:solidFill>
                <a:effectLst/>
                <a:latin typeface="-apple-system"/>
              </a:rPr>
              <a:t>: </a:t>
            </a:r>
            <a:r>
              <a:rPr lang="tr-TR" b="0" i="0" dirty="0" err="1">
                <a:solidFill>
                  <a:srgbClr val="0C0D0E"/>
                </a:solidFill>
                <a:effectLst/>
                <a:latin typeface="-apple-system"/>
              </a:rPr>
              <a:t>Verb</a:t>
            </a:r>
            <a:r>
              <a:rPr lang="tr-TR" b="0" i="0" dirty="0">
                <a:solidFill>
                  <a:srgbClr val="0C0D0E"/>
                </a:solidFill>
                <a:effectLst/>
                <a:latin typeface="-apple-system"/>
              </a:rPr>
              <a:t> </a:t>
            </a:r>
            <a:r>
              <a:rPr lang="tr-TR" b="0" i="0" dirty="0" err="1">
                <a:solidFill>
                  <a:srgbClr val="0C0D0E"/>
                </a:solidFill>
                <a:effectLst/>
                <a:latin typeface="-apple-system"/>
              </a:rPr>
              <a:t>Phrase</a:t>
            </a:r>
            <a:endParaRPr lang="tr-TR" b="0" i="0" dirty="0">
              <a:solidFill>
                <a:srgbClr val="0C0D0E"/>
              </a:solidFill>
              <a:effectLst/>
              <a:latin typeface="-apple-system"/>
            </a:endParaRPr>
          </a:p>
          <a:p>
            <a:pPr algn="l" fontAlgn="base"/>
            <a:r>
              <a:rPr lang="tr-TR" b="1" i="0" dirty="0">
                <a:solidFill>
                  <a:srgbClr val="0C0D0E"/>
                </a:solidFill>
                <a:effectLst/>
                <a:latin typeface="inherit"/>
              </a:rPr>
              <a:t>JJR</a:t>
            </a:r>
            <a:r>
              <a:rPr lang="tr-TR" b="0" i="0" dirty="0">
                <a:solidFill>
                  <a:srgbClr val="0C0D0E"/>
                </a:solidFill>
                <a:effectLst/>
                <a:latin typeface="-apple-system"/>
              </a:rPr>
              <a:t>: </a:t>
            </a:r>
            <a:r>
              <a:rPr lang="tr-TR" b="0" i="0" dirty="0" err="1">
                <a:solidFill>
                  <a:srgbClr val="0C0D0E"/>
                </a:solidFill>
                <a:effectLst/>
                <a:latin typeface="-apple-system"/>
              </a:rPr>
              <a:t>Adjective</a:t>
            </a:r>
            <a:r>
              <a:rPr lang="tr-TR" b="0" i="0" dirty="0">
                <a:solidFill>
                  <a:srgbClr val="0C0D0E"/>
                </a:solidFill>
                <a:effectLst/>
                <a:latin typeface="-apple-system"/>
              </a:rPr>
              <a:t>, </a:t>
            </a:r>
            <a:r>
              <a:rPr lang="tr-TR" b="0" i="0" dirty="0" err="1">
                <a:solidFill>
                  <a:srgbClr val="0C0D0E"/>
                </a:solidFill>
                <a:effectLst/>
                <a:latin typeface="-apple-system"/>
              </a:rPr>
              <a:t>comparative</a:t>
            </a:r>
            <a:endParaRPr lang="tr-TR" b="0" i="0" dirty="0">
              <a:solidFill>
                <a:srgbClr val="0C0D0E"/>
              </a:solidFill>
              <a:effectLst/>
              <a:latin typeface="-apple-system"/>
            </a:endParaRPr>
          </a:p>
          <a:p>
            <a:pPr algn="l" fontAlgn="base"/>
            <a:r>
              <a:rPr lang="tr-TR" b="1" i="0" dirty="0">
                <a:solidFill>
                  <a:srgbClr val="0C0D0E"/>
                </a:solidFill>
                <a:effectLst/>
                <a:latin typeface="inherit"/>
              </a:rPr>
              <a:t>JJS</a:t>
            </a:r>
            <a:r>
              <a:rPr lang="tr-TR" b="0" i="0" dirty="0">
                <a:solidFill>
                  <a:srgbClr val="0C0D0E"/>
                </a:solidFill>
                <a:effectLst/>
                <a:latin typeface="-apple-system"/>
              </a:rPr>
              <a:t>: </a:t>
            </a:r>
            <a:r>
              <a:rPr lang="tr-TR" b="0" i="0" dirty="0" err="1">
                <a:solidFill>
                  <a:srgbClr val="0C0D0E"/>
                </a:solidFill>
                <a:effectLst/>
                <a:latin typeface="-apple-system"/>
              </a:rPr>
              <a:t>Adjective</a:t>
            </a:r>
            <a:r>
              <a:rPr lang="tr-TR" b="0" i="0" dirty="0">
                <a:solidFill>
                  <a:srgbClr val="0C0D0E"/>
                </a:solidFill>
                <a:effectLst/>
                <a:latin typeface="-apple-system"/>
              </a:rPr>
              <a:t>, </a:t>
            </a:r>
            <a:r>
              <a:rPr lang="tr-TR" b="0" i="0" dirty="0" err="1">
                <a:solidFill>
                  <a:srgbClr val="0C0D0E"/>
                </a:solidFill>
                <a:effectLst/>
                <a:latin typeface="-apple-system"/>
              </a:rPr>
              <a:t>superlative</a:t>
            </a:r>
            <a:endParaRPr lang="tr-TR" b="0" i="0" dirty="0">
              <a:solidFill>
                <a:srgbClr val="0C0D0E"/>
              </a:solidFill>
              <a:effectLst/>
              <a:latin typeface="-apple-system"/>
            </a:endParaRPr>
          </a:p>
          <a:p>
            <a:pPr algn="l" fontAlgn="base"/>
            <a:r>
              <a:rPr lang="tr-TR" b="1" i="0" dirty="0">
                <a:solidFill>
                  <a:srgbClr val="0C0D0E"/>
                </a:solidFill>
                <a:effectLst/>
                <a:latin typeface="inherit"/>
              </a:rPr>
              <a:t>LS</a:t>
            </a:r>
            <a:r>
              <a:rPr lang="tr-TR" b="0" i="0" dirty="0">
                <a:solidFill>
                  <a:srgbClr val="0C0D0E"/>
                </a:solidFill>
                <a:effectLst/>
                <a:latin typeface="-apple-system"/>
              </a:rPr>
              <a:t>: </a:t>
            </a:r>
            <a:r>
              <a:rPr lang="tr-TR" b="0" i="0" dirty="0" err="1">
                <a:solidFill>
                  <a:srgbClr val="0C0D0E"/>
                </a:solidFill>
                <a:effectLst/>
                <a:latin typeface="-apple-system"/>
              </a:rPr>
              <a:t>List</a:t>
            </a:r>
            <a:r>
              <a:rPr lang="tr-TR" b="0" i="0" dirty="0">
                <a:solidFill>
                  <a:srgbClr val="0C0D0E"/>
                </a:solidFill>
                <a:effectLst/>
                <a:latin typeface="-apple-system"/>
              </a:rPr>
              <a:t> </a:t>
            </a:r>
            <a:r>
              <a:rPr lang="tr-TR" b="0" i="0" dirty="0" err="1">
                <a:solidFill>
                  <a:srgbClr val="0C0D0E"/>
                </a:solidFill>
                <a:effectLst/>
                <a:latin typeface="-apple-system"/>
              </a:rPr>
              <a:t>item</a:t>
            </a:r>
            <a:r>
              <a:rPr lang="tr-TR" b="0" i="0" dirty="0">
                <a:solidFill>
                  <a:srgbClr val="0C0D0E"/>
                </a:solidFill>
                <a:effectLst/>
                <a:latin typeface="-apple-system"/>
              </a:rPr>
              <a:t> marker</a:t>
            </a:r>
          </a:p>
          <a:p>
            <a:pPr algn="l" fontAlgn="base"/>
            <a:r>
              <a:rPr lang="tr-TR" b="1" i="0" dirty="0">
                <a:solidFill>
                  <a:srgbClr val="0C0D0E"/>
                </a:solidFill>
                <a:effectLst/>
                <a:latin typeface="inherit"/>
              </a:rPr>
              <a:t>MD</a:t>
            </a:r>
            <a:r>
              <a:rPr lang="tr-TR" b="0" i="0" dirty="0">
                <a:solidFill>
                  <a:srgbClr val="0C0D0E"/>
                </a:solidFill>
                <a:effectLst/>
                <a:latin typeface="-apple-system"/>
              </a:rPr>
              <a:t>: </a:t>
            </a:r>
            <a:r>
              <a:rPr lang="tr-TR" b="0" i="0" dirty="0" err="1">
                <a:solidFill>
                  <a:srgbClr val="0C0D0E"/>
                </a:solidFill>
                <a:effectLst/>
                <a:latin typeface="-apple-system"/>
              </a:rPr>
              <a:t>Modal</a:t>
            </a:r>
            <a:endParaRPr lang="tr-TR" b="0" i="0" dirty="0">
              <a:solidFill>
                <a:srgbClr val="0C0D0E"/>
              </a:solidFill>
              <a:effectLst/>
              <a:latin typeface="-apple-system"/>
            </a:endParaRPr>
          </a:p>
          <a:p>
            <a:pPr algn="l" fontAlgn="base"/>
            <a:r>
              <a:rPr lang="tr-TR" b="1" i="0" dirty="0">
                <a:solidFill>
                  <a:srgbClr val="0C0D0E"/>
                </a:solidFill>
                <a:effectLst/>
                <a:latin typeface="inherit"/>
              </a:rPr>
              <a:t>NN</a:t>
            </a:r>
            <a:r>
              <a:rPr lang="tr-TR" b="0" i="0" dirty="0">
                <a:solidFill>
                  <a:srgbClr val="0C0D0E"/>
                </a:solidFill>
                <a:effectLst/>
                <a:latin typeface="-apple-system"/>
              </a:rPr>
              <a:t>: </a:t>
            </a:r>
            <a:r>
              <a:rPr lang="tr-TR" b="0" i="0" dirty="0" err="1">
                <a:solidFill>
                  <a:srgbClr val="0C0D0E"/>
                </a:solidFill>
                <a:effectLst/>
                <a:latin typeface="-apple-system"/>
              </a:rPr>
              <a:t>Noun</a:t>
            </a:r>
            <a:r>
              <a:rPr lang="tr-TR" b="0" i="0" dirty="0">
                <a:solidFill>
                  <a:srgbClr val="0C0D0E"/>
                </a:solidFill>
                <a:effectLst/>
                <a:latin typeface="-apple-system"/>
              </a:rPr>
              <a:t>, </a:t>
            </a:r>
            <a:r>
              <a:rPr lang="tr-TR" b="0" i="0" dirty="0" err="1">
                <a:solidFill>
                  <a:srgbClr val="0C0D0E"/>
                </a:solidFill>
                <a:effectLst/>
                <a:latin typeface="-apple-system"/>
              </a:rPr>
              <a:t>singular</a:t>
            </a:r>
            <a:r>
              <a:rPr lang="tr-TR" b="0" i="0" dirty="0">
                <a:solidFill>
                  <a:srgbClr val="0C0D0E"/>
                </a:solidFill>
                <a:effectLst/>
                <a:latin typeface="-apple-system"/>
              </a:rPr>
              <a:t> </a:t>
            </a:r>
            <a:r>
              <a:rPr lang="tr-TR" b="0" i="0" dirty="0" err="1">
                <a:solidFill>
                  <a:srgbClr val="0C0D0E"/>
                </a:solidFill>
                <a:effectLst/>
                <a:latin typeface="-apple-system"/>
              </a:rPr>
              <a:t>or</a:t>
            </a:r>
            <a:r>
              <a:rPr lang="tr-TR" b="0" i="0" dirty="0">
                <a:solidFill>
                  <a:srgbClr val="0C0D0E"/>
                </a:solidFill>
                <a:effectLst/>
                <a:latin typeface="-apple-system"/>
              </a:rPr>
              <a:t> </a:t>
            </a:r>
            <a:r>
              <a:rPr lang="tr-TR" b="0" i="0" dirty="0" err="1">
                <a:solidFill>
                  <a:srgbClr val="0C0D0E"/>
                </a:solidFill>
                <a:effectLst/>
                <a:latin typeface="-apple-system"/>
              </a:rPr>
              <a:t>mass</a:t>
            </a:r>
            <a:endParaRPr lang="tr-TR" b="0" i="0" dirty="0">
              <a:solidFill>
                <a:srgbClr val="0C0D0E"/>
              </a:solidFill>
              <a:effectLst/>
              <a:latin typeface="-apple-system"/>
            </a:endParaRPr>
          </a:p>
          <a:p>
            <a:pPr algn="l" fontAlgn="base"/>
            <a:r>
              <a:rPr lang="tr-TR" b="1" i="0" dirty="0">
                <a:solidFill>
                  <a:srgbClr val="0C0D0E"/>
                </a:solidFill>
                <a:effectLst/>
                <a:latin typeface="inherit"/>
              </a:rPr>
              <a:t>NNS</a:t>
            </a:r>
            <a:r>
              <a:rPr lang="tr-TR" b="0" i="0" dirty="0">
                <a:solidFill>
                  <a:srgbClr val="0C0D0E"/>
                </a:solidFill>
                <a:effectLst/>
                <a:latin typeface="-apple-system"/>
              </a:rPr>
              <a:t>: </a:t>
            </a:r>
            <a:r>
              <a:rPr lang="tr-TR" b="0" i="0" dirty="0" err="1">
                <a:solidFill>
                  <a:srgbClr val="0C0D0E"/>
                </a:solidFill>
                <a:effectLst/>
                <a:latin typeface="-apple-system"/>
              </a:rPr>
              <a:t>Noun</a:t>
            </a:r>
            <a:r>
              <a:rPr lang="tr-TR" b="0" i="0" dirty="0">
                <a:solidFill>
                  <a:srgbClr val="0C0D0E"/>
                </a:solidFill>
                <a:effectLst/>
                <a:latin typeface="-apple-system"/>
              </a:rPr>
              <a:t>, </a:t>
            </a:r>
            <a:r>
              <a:rPr lang="tr-TR" b="0" i="0" dirty="0" err="1">
                <a:solidFill>
                  <a:srgbClr val="0C0D0E"/>
                </a:solidFill>
                <a:effectLst/>
                <a:latin typeface="-apple-system"/>
              </a:rPr>
              <a:t>plural</a:t>
            </a:r>
            <a:endParaRPr lang="tr-TR" b="0" i="0" dirty="0">
              <a:solidFill>
                <a:srgbClr val="0C0D0E"/>
              </a:solidFill>
              <a:effectLst/>
              <a:latin typeface="-apple-system"/>
            </a:endParaRPr>
          </a:p>
          <a:p>
            <a:pPr algn="l" fontAlgn="base"/>
            <a:r>
              <a:rPr lang="tr-TR" b="1" i="0" dirty="0">
                <a:solidFill>
                  <a:srgbClr val="0C0D0E"/>
                </a:solidFill>
                <a:effectLst/>
                <a:latin typeface="inherit"/>
              </a:rPr>
              <a:t>PP</a:t>
            </a:r>
            <a:r>
              <a:rPr lang="tr-TR" b="0" i="0" dirty="0">
                <a:solidFill>
                  <a:srgbClr val="0C0D0E"/>
                </a:solidFill>
                <a:effectLst/>
                <a:latin typeface="-apple-system"/>
              </a:rPr>
              <a:t>: </a:t>
            </a:r>
            <a:r>
              <a:rPr lang="tr-TR" b="0" i="0" dirty="0" err="1">
                <a:solidFill>
                  <a:srgbClr val="0C0D0E"/>
                </a:solidFill>
                <a:effectLst/>
                <a:latin typeface="-apple-system"/>
              </a:rPr>
              <a:t>Preposition</a:t>
            </a:r>
            <a:r>
              <a:rPr lang="tr-TR" b="0" i="0" dirty="0">
                <a:solidFill>
                  <a:srgbClr val="0C0D0E"/>
                </a:solidFill>
                <a:effectLst/>
                <a:latin typeface="-apple-system"/>
              </a:rPr>
              <a:t> </a:t>
            </a:r>
            <a:r>
              <a:rPr lang="tr-TR" b="0" i="0" dirty="0" err="1">
                <a:solidFill>
                  <a:srgbClr val="0C0D0E"/>
                </a:solidFill>
                <a:effectLst/>
                <a:latin typeface="-apple-system"/>
              </a:rPr>
              <a:t>Phrase</a:t>
            </a:r>
            <a:endParaRPr lang="tr-TR" b="0" i="0" dirty="0">
              <a:solidFill>
                <a:srgbClr val="0C0D0E"/>
              </a:solidFill>
              <a:effectLst/>
              <a:latin typeface="-apple-system"/>
            </a:endParaRPr>
          </a:p>
          <a:p>
            <a:pPr algn="l" fontAlgn="base"/>
            <a:r>
              <a:rPr lang="tr-TR" b="1" i="0" dirty="0">
                <a:solidFill>
                  <a:srgbClr val="0C0D0E"/>
                </a:solidFill>
                <a:effectLst/>
                <a:latin typeface="inherit"/>
              </a:rPr>
              <a:t>NNP</a:t>
            </a:r>
            <a:r>
              <a:rPr lang="tr-TR" b="0" i="0" dirty="0">
                <a:solidFill>
                  <a:srgbClr val="0C0D0E"/>
                </a:solidFill>
                <a:effectLst/>
                <a:latin typeface="-apple-system"/>
              </a:rPr>
              <a:t>: </a:t>
            </a:r>
            <a:r>
              <a:rPr lang="tr-TR" b="0" i="0" dirty="0" err="1">
                <a:solidFill>
                  <a:srgbClr val="0C0D0E"/>
                </a:solidFill>
                <a:effectLst/>
                <a:latin typeface="-apple-system"/>
              </a:rPr>
              <a:t>Proper</a:t>
            </a:r>
            <a:r>
              <a:rPr lang="tr-TR" b="0" i="0" dirty="0">
                <a:solidFill>
                  <a:srgbClr val="0C0D0E"/>
                </a:solidFill>
                <a:effectLst/>
                <a:latin typeface="-apple-system"/>
              </a:rPr>
              <a:t> </a:t>
            </a:r>
            <a:r>
              <a:rPr lang="tr-TR" b="0" i="0" dirty="0" err="1">
                <a:solidFill>
                  <a:srgbClr val="0C0D0E"/>
                </a:solidFill>
                <a:effectLst/>
                <a:latin typeface="-apple-system"/>
              </a:rPr>
              <a:t>noun</a:t>
            </a:r>
            <a:r>
              <a:rPr lang="tr-TR" b="0" i="0" dirty="0">
                <a:solidFill>
                  <a:srgbClr val="0C0D0E"/>
                </a:solidFill>
                <a:effectLst/>
                <a:latin typeface="-apple-system"/>
              </a:rPr>
              <a:t>, </a:t>
            </a:r>
            <a:r>
              <a:rPr lang="tr-TR" b="0" i="0" dirty="0" err="1">
                <a:solidFill>
                  <a:srgbClr val="0C0D0E"/>
                </a:solidFill>
                <a:effectLst/>
                <a:latin typeface="-apple-system"/>
              </a:rPr>
              <a:t>singular</a:t>
            </a:r>
            <a:r>
              <a:rPr lang="tr-TR" b="0" i="0" dirty="0">
                <a:solidFill>
                  <a:srgbClr val="0C0D0E"/>
                </a:solidFill>
                <a:effectLst/>
                <a:latin typeface="-apple-system"/>
              </a:rPr>
              <a:t> </a:t>
            </a:r>
            <a:r>
              <a:rPr lang="tr-TR" b="0" i="0" dirty="0" err="1">
                <a:solidFill>
                  <a:srgbClr val="0C0D0E"/>
                </a:solidFill>
                <a:effectLst/>
                <a:latin typeface="-apple-system"/>
              </a:rPr>
              <a:t>Phrase</a:t>
            </a:r>
            <a:endParaRPr lang="tr-TR" b="0" i="0" dirty="0">
              <a:solidFill>
                <a:srgbClr val="0C0D0E"/>
              </a:solidFill>
              <a:effectLst/>
              <a:latin typeface="-apple-system"/>
            </a:endParaRPr>
          </a:p>
          <a:p>
            <a:pPr algn="l" fontAlgn="base"/>
            <a:r>
              <a:rPr lang="tr-TR" b="1" i="0" dirty="0">
                <a:solidFill>
                  <a:srgbClr val="0C0D0E"/>
                </a:solidFill>
                <a:effectLst/>
                <a:latin typeface="inherit"/>
              </a:rPr>
              <a:t>NNPS</a:t>
            </a:r>
            <a:r>
              <a:rPr lang="tr-TR" b="0" i="0" dirty="0">
                <a:solidFill>
                  <a:srgbClr val="0C0D0E"/>
                </a:solidFill>
                <a:effectLst/>
                <a:latin typeface="-apple-system"/>
              </a:rPr>
              <a:t>: </a:t>
            </a:r>
            <a:r>
              <a:rPr lang="tr-TR" b="0" i="0" dirty="0" err="1">
                <a:solidFill>
                  <a:srgbClr val="0C0D0E"/>
                </a:solidFill>
                <a:effectLst/>
                <a:latin typeface="-apple-system"/>
              </a:rPr>
              <a:t>Proper</a:t>
            </a:r>
            <a:r>
              <a:rPr lang="tr-TR" b="0" i="0" dirty="0">
                <a:solidFill>
                  <a:srgbClr val="0C0D0E"/>
                </a:solidFill>
                <a:effectLst/>
                <a:latin typeface="-apple-system"/>
              </a:rPr>
              <a:t> </a:t>
            </a:r>
            <a:r>
              <a:rPr lang="tr-TR" b="0" i="0" dirty="0" err="1">
                <a:solidFill>
                  <a:srgbClr val="0C0D0E"/>
                </a:solidFill>
                <a:effectLst/>
                <a:latin typeface="-apple-system"/>
              </a:rPr>
              <a:t>noun</a:t>
            </a:r>
            <a:r>
              <a:rPr lang="tr-TR" b="0" i="0" dirty="0">
                <a:solidFill>
                  <a:srgbClr val="0C0D0E"/>
                </a:solidFill>
                <a:effectLst/>
                <a:latin typeface="-apple-system"/>
              </a:rPr>
              <a:t>, </a:t>
            </a:r>
            <a:r>
              <a:rPr lang="tr-TR" b="0" i="0" dirty="0" err="1">
                <a:solidFill>
                  <a:srgbClr val="0C0D0E"/>
                </a:solidFill>
                <a:effectLst/>
                <a:latin typeface="-apple-system"/>
              </a:rPr>
              <a:t>plural</a:t>
            </a:r>
            <a:endParaRPr lang="tr-TR" b="0" i="0" dirty="0">
              <a:solidFill>
                <a:srgbClr val="0C0D0E"/>
              </a:solidFill>
              <a:effectLst/>
              <a:latin typeface="-apple-system"/>
            </a:endParaRPr>
          </a:p>
          <a:p>
            <a:pPr algn="l" fontAlgn="base"/>
            <a:r>
              <a:rPr lang="tr-TR" b="1" i="0" dirty="0">
                <a:solidFill>
                  <a:srgbClr val="0C0D0E"/>
                </a:solidFill>
                <a:effectLst/>
                <a:latin typeface="inherit"/>
              </a:rPr>
              <a:t>PDT</a:t>
            </a:r>
            <a:r>
              <a:rPr lang="tr-TR" b="0" i="0" dirty="0">
                <a:solidFill>
                  <a:srgbClr val="0C0D0E"/>
                </a:solidFill>
                <a:effectLst/>
                <a:latin typeface="-apple-system"/>
              </a:rPr>
              <a:t>: </a:t>
            </a:r>
            <a:r>
              <a:rPr lang="tr-TR" b="0" i="0" dirty="0" err="1">
                <a:solidFill>
                  <a:srgbClr val="0C0D0E"/>
                </a:solidFill>
                <a:effectLst/>
                <a:latin typeface="-apple-system"/>
              </a:rPr>
              <a:t>Pre</a:t>
            </a:r>
            <a:r>
              <a:rPr lang="tr-TR" b="0" i="0" dirty="0">
                <a:solidFill>
                  <a:srgbClr val="0C0D0E"/>
                </a:solidFill>
                <a:effectLst/>
                <a:latin typeface="-apple-system"/>
              </a:rPr>
              <a:t> </a:t>
            </a:r>
            <a:r>
              <a:rPr lang="tr-TR" b="0" i="0" dirty="0" err="1">
                <a:solidFill>
                  <a:srgbClr val="0C0D0E"/>
                </a:solidFill>
                <a:effectLst/>
                <a:latin typeface="-apple-system"/>
              </a:rPr>
              <a:t>determiner</a:t>
            </a:r>
            <a:endParaRPr lang="tr-TR" b="0" i="0" dirty="0">
              <a:solidFill>
                <a:srgbClr val="0C0D0E"/>
              </a:solidFill>
              <a:effectLst/>
              <a:latin typeface="-apple-system"/>
            </a:endParaRPr>
          </a:p>
          <a:p>
            <a:pPr algn="l" fontAlgn="base"/>
            <a:r>
              <a:rPr lang="tr-TR" b="1" i="0" dirty="0">
                <a:solidFill>
                  <a:srgbClr val="0C0D0E"/>
                </a:solidFill>
                <a:effectLst/>
                <a:latin typeface="inherit"/>
              </a:rPr>
              <a:t>POS</a:t>
            </a:r>
            <a:r>
              <a:rPr lang="tr-TR" b="0" i="0" dirty="0">
                <a:solidFill>
                  <a:srgbClr val="0C0D0E"/>
                </a:solidFill>
                <a:effectLst/>
                <a:latin typeface="-apple-system"/>
              </a:rPr>
              <a:t>: </a:t>
            </a:r>
            <a:r>
              <a:rPr lang="tr-TR" b="0" i="0" dirty="0" err="1">
                <a:solidFill>
                  <a:srgbClr val="0C0D0E"/>
                </a:solidFill>
                <a:effectLst/>
                <a:latin typeface="-apple-system"/>
              </a:rPr>
              <a:t>Possessive</a:t>
            </a:r>
            <a:r>
              <a:rPr lang="tr-TR" b="0" i="0" dirty="0">
                <a:solidFill>
                  <a:srgbClr val="0C0D0E"/>
                </a:solidFill>
                <a:effectLst/>
                <a:latin typeface="-apple-system"/>
              </a:rPr>
              <a:t> </a:t>
            </a:r>
            <a:r>
              <a:rPr lang="tr-TR" b="0" i="0" dirty="0" err="1">
                <a:solidFill>
                  <a:srgbClr val="0C0D0E"/>
                </a:solidFill>
                <a:effectLst/>
                <a:latin typeface="-apple-system"/>
              </a:rPr>
              <a:t>ending</a:t>
            </a:r>
            <a:endParaRPr lang="tr-TR" b="0" i="0" dirty="0">
              <a:solidFill>
                <a:srgbClr val="0C0D0E"/>
              </a:solidFill>
              <a:effectLst/>
              <a:latin typeface="-apple-system"/>
            </a:endParaRPr>
          </a:p>
          <a:p>
            <a:pPr algn="l" fontAlgn="base"/>
            <a:r>
              <a:rPr lang="tr-TR" b="1" i="0" dirty="0">
                <a:solidFill>
                  <a:srgbClr val="0C0D0E"/>
                </a:solidFill>
                <a:effectLst/>
                <a:latin typeface="inherit"/>
              </a:rPr>
              <a:t>PRP</a:t>
            </a:r>
            <a:r>
              <a:rPr lang="tr-TR" b="0" i="0" dirty="0">
                <a:solidFill>
                  <a:srgbClr val="0C0D0E"/>
                </a:solidFill>
                <a:effectLst/>
                <a:latin typeface="-apple-system"/>
              </a:rPr>
              <a:t>: </a:t>
            </a:r>
            <a:r>
              <a:rPr lang="tr-TR" b="0" i="0" dirty="0" err="1">
                <a:solidFill>
                  <a:srgbClr val="0C0D0E"/>
                </a:solidFill>
                <a:effectLst/>
                <a:latin typeface="-apple-system"/>
              </a:rPr>
              <a:t>Personal</a:t>
            </a:r>
            <a:r>
              <a:rPr lang="tr-TR" b="0" i="0" dirty="0">
                <a:solidFill>
                  <a:srgbClr val="0C0D0E"/>
                </a:solidFill>
                <a:effectLst/>
                <a:latin typeface="-apple-system"/>
              </a:rPr>
              <a:t> </a:t>
            </a:r>
            <a:r>
              <a:rPr lang="tr-TR" b="0" i="0" dirty="0" err="1">
                <a:solidFill>
                  <a:srgbClr val="0C0D0E"/>
                </a:solidFill>
                <a:effectLst/>
                <a:latin typeface="-apple-system"/>
              </a:rPr>
              <a:t>pronoun</a:t>
            </a:r>
            <a:r>
              <a:rPr lang="tr-TR" b="0" i="0" dirty="0">
                <a:solidFill>
                  <a:srgbClr val="0C0D0E"/>
                </a:solidFill>
                <a:effectLst/>
                <a:latin typeface="-apple-system"/>
              </a:rPr>
              <a:t> </a:t>
            </a:r>
            <a:r>
              <a:rPr lang="tr-TR" b="0" i="0" dirty="0" err="1">
                <a:solidFill>
                  <a:srgbClr val="0C0D0E"/>
                </a:solidFill>
                <a:effectLst/>
                <a:latin typeface="-apple-system"/>
              </a:rPr>
              <a:t>Phrase</a:t>
            </a:r>
            <a:endParaRPr lang="tr-TR" b="0" i="0" dirty="0">
              <a:solidFill>
                <a:srgbClr val="0C0D0E"/>
              </a:solidFill>
              <a:effectLst/>
              <a:latin typeface="-apple-system"/>
            </a:endParaRPr>
          </a:p>
          <a:p>
            <a:pPr algn="l" fontAlgn="base"/>
            <a:r>
              <a:rPr lang="tr-TR" b="1" i="0" dirty="0">
                <a:solidFill>
                  <a:srgbClr val="0C0D0E"/>
                </a:solidFill>
                <a:effectLst/>
                <a:latin typeface="inherit"/>
              </a:rPr>
              <a:t>PRP</a:t>
            </a:r>
            <a:r>
              <a:rPr lang="tr-TR" b="0" i="0" dirty="0">
                <a:solidFill>
                  <a:srgbClr val="0C0D0E"/>
                </a:solidFill>
                <a:effectLst/>
                <a:latin typeface="-apple-system"/>
              </a:rPr>
              <a:t>: </a:t>
            </a:r>
            <a:r>
              <a:rPr lang="tr-TR" b="0" i="0" dirty="0" err="1">
                <a:solidFill>
                  <a:srgbClr val="0C0D0E"/>
                </a:solidFill>
                <a:effectLst/>
                <a:latin typeface="-apple-system"/>
              </a:rPr>
              <a:t>Possessive</a:t>
            </a:r>
            <a:r>
              <a:rPr lang="tr-TR" b="0" i="0" dirty="0">
                <a:solidFill>
                  <a:srgbClr val="0C0D0E"/>
                </a:solidFill>
                <a:effectLst/>
                <a:latin typeface="-apple-system"/>
              </a:rPr>
              <a:t> </a:t>
            </a:r>
            <a:r>
              <a:rPr lang="tr-TR" b="0" i="0" dirty="0" err="1">
                <a:solidFill>
                  <a:srgbClr val="0C0D0E"/>
                </a:solidFill>
                <a:effectLst/>
                <a:latin typeface="-apple-system"/>
              </a:rPr>
              <a:t>pronoun</a:t>
            </a:r>
            <a:r>
              <a:rPr lang="tr-TR" b="0" i="0" dirty="0">
                <a:solidFill>
                  <a:srgbClr val="0C0D0E"/>
                </a:solidFill>
                <a:effectLst/>
                <a:latin typeface="-apple-system"/>
              </a:rPr>
              <a:t> </a:t>
            </a:r>
            <a:r>
              <a:rPr lang="tr-TR" b="0" i="0" dirty="0" err="1">
                <a:solidFill>
                  <a:srgbClr val="0C0D0E"/>
                </a:solidFill>
                <a:effectLst/>
                <a:latin typeface="-apple-system"/>
              </a:rPr>
              <a:t>Phrase</a:t>
            </a:r>
            <a:endParaRPr lang="tr-TR" b="0" i="0" dirty="0">
              <a:solidFill>
                <a:srgbClr val="0C0D0E"/>
              </a:solidFill>
              <a:effectLst/>
              <a:latin typeface="-apple-system"/>
            </a:endParaRPr>
          </a:p>
          <a:p>
            <a:pPr algn="l" fontAlgn="base"/>
            <a:r>
              <a:rPr lang="tr-TR" b="1" i="0" dirty="0">
                <a:solidFill>
                  <a:srgbClr val="0C0D0E"/>
                </a:solidFill>
                <a:effectLst/>
                <a:latin typeface="inherit"/>
              </a:rPr>
              <a:t>RB</a:t>
            </a:r>
            <a:r>
              <a:rPr lang="tr-TR" b="0" i="0" dirty="0">
                <a:solidFill>
                  <a:srgbClr val="0C0D0E"/>
                </a:solidFill>
                <a:effectLst/>
                <a:latin typeface="-apple-system"/>
              </a:rPr>
              <a:t>: </a:t>
            </a:r>
            <a:r>
              <a:rPr lang="tr-TR" b="0" i="0" dirty="0" err="1">
                <a:solidFill>
                  <a:srgbClr val="0C0D0E"/>
                </a:solidFill>
                <a:effectLst/>
                <a:latin typeface="-apple-system"/>
              </a:rPr>
              <a:t>Adverb</a:t>
            </a:r>
            <a:endParaRPr lang="tr-TR" b="0" i="0" dirty="0">
              <a:solidFill>
                <a:srgbClr val="0C0D0E"/>
              </a:solidFill>
              <a:effectLst/>
              <a:latin typeface="-apple-system"/>
            </a:endParaRPr>
          </a:p>
          <a:p>
            <a:pPr algn="l" fontAlgn="base"/>
            <a:r>
              <a:rPr lang="tr-TR" b="1" i="0" dirty="0">
                <a:solidFill>
                  <a:srgbClr val="0C0D0E"/>
                </a:solidFill>
                <a:effectLst/>
                <a:latin typeface="inherit"/>
              </a:rPr>
              <a:t>RBR</a:t>
            </a:r>
            <a:r>
              <a:rPr lang="tr-TR" b="0" i="0" dirty="0">
                <a:solidFill>
                  <a:srgbClr val="0C0D0E"/>
                </a:solidFill>
                <a:effectLst/>
                <a:latin typeface="-apple-system"/>
              </a:rPr>
              <a:t>: </a:t>
            </a:r>
            <a:r>
              <a:rPr lang="tr-TR" b="0" i="0" dirty="0" err="1">
                <a:solidFill>
                  <a:srgbClr val="0C0D0E"/>
                </a:solidFill>
                <a:effectLst/>
                <a:latin typeface="-apple-system"/>
              </a:rPr>
              <a:t>Adverb</a:t>
            </a:r>
            <a:r>
              <a:rPr lang="tr-TR" b="0" i="0" dirty="0">
                <a:solidFill>
                  <a:srgbClr val="0C0D0E"/>
                </a:solidFill>
                <a:effectLst/>
                <a:latin typeface="-apple-system"/>
              </a:rPr>
              <a:t>, </a:t>
            </a:r>
            <a:r>
              <a:rPr lang="tr-TR" b="0" i="0" dirty="0" err="1">
                <a:solidFill>
                  <a:srgbClr val="0C0D0E"/>
                </a:solidFill>
                <a:effectLst/>
                <a:latin typeface="-apple-system"/>
              </a:rPr>
              <a:t>comparative</a:t>
            </a:r>
            <a:endParaRPr lang="tr-TR" b="0" i="0" dirty="0">
              <a:solidFill>
                <a:srgbClr val="0C0D0E"/>
              </a:solidFill>
              <a:effectLst/>
              <a:latin typeface="-apple-system"/>
            </a:endParaRPr>
          </a:p>
          <a:p>
            <a:pPr algn="l" fontAlgn="base"/>
            <a:r>
              <a:rPr lang="tr-TR" b="1" i="0" dirty="0">
                <a:solidFill>
                  <a:srgbClr val="0C0D0E"/>
                </a:solidFill>
                <a:effectLst/>
                <a:latin typeface="inherit"/>
              </a:rPr>
              <a:t>RBS</a:t>
            </a:r>
            <a:r>
              <a:rPr lang="tr-TR" b="0" i="0" dirty="0">
                <a:solidFill>
                  <a:srgbClr val="0C0D0E"/>
                </a:solidFill>
                <a:effectLst/>
                <a:latin typeface="-apple-system"/>
              </a:rPr>
              <a:t>: </a:t>
            </a:r>
            <a:r>
              <a:rPr lang="tr-TR" b="0" i="0" dirty="0" err="1">
                <a:solidFill>
                  <a:srgbClr val="0C0D0E"/>
                </a:solidFill>
                <a:effectLst/>
                <a:latin typeface="-apple-system"/>
              </a:rPr>
              <a:t>Adverb</a:t>
            </a:r>
            <a:r>
              <a:rPr lang="tr-TR" b="0" i="0" dirty="0">
                <a:solidFill>
                  <a:srgbClr val="0C0D0E"/>
                </a:solidFill>
                <a:effectLst/>
                <a:latin typeface="-apple-system"/>
              </a:rPr>
              <a:t>, </a:t>
            </a:r>
            <a:r>
              <a:rPr lang="tr-TR" b="0" i="0" dirty="0" err="1">
                <a:solidFill>
                  <a:srgbClr val="0C0D0E"/>
                </a:solidFill>
                <a:effectLst/>
                <a:latin typeface="-apple-system"/>
              </a:rPr>
              <a:t>superlative</a:t>
            </a:r>
            <a:endParaRPr lang="tr-TR" b="0" i="0" dirty="0">
              <a:solidFill>
                <a:srgbClr val="0C0D0E"/>
              </a:solidFill>
              <a:effectLst/>
              <a:latin typeface="-apple-system"/>
            </a:endParaRPr>
          </a:p>
          <a:p>
            <a:pPr algn="l" fontAlgn="base"/>
            <a:r>
              <a:rPr lang="tr-TR" b="1" i="0" dirty="0">
                <a:solidFill>
                  <a:srgbClr val="0C0D0E"/>
                </a:solidFill>
                <a:effectLst/>
                <a:latin typeface="inherit"/>
              </a:rPr>
              <a:t>RP</a:t>
            </a:r>
            <a:r>
              <a:rPr lang="tr-TR" b="0" i="0" dirty="0">
                <a:solidFill>
                  <a:srgbClr val="0C0D0E"/>
                </a:solidFill>
                <a:effectLst/>
                <a:latin typeface="-apple-system"/>
              </a:rPr>
              <a:t>: </a:t>
            </a:r>
            <a:r>
              <a:rPr lang="tr-TR" b="0" i="0" dirty="0" err="1">
                <a:solidFill>
                  <a:srgbClr val="0C0D0E"/>
                </a:solidFill>
                <a:effectLst/>
                <a:latin typeface="-apple-system"/>
              </a:rPr>
              <a:t>Particle</a:t>
            </a:r>
            <a:endParaRPr lang="tr-TR" b="0" i="0" dirty="0">
              <a:solidFill>
                <a:srgbClr val="0C0D0E"/>
              </a:solidFill>
              <a:effectLst/>
              <a:latin typeface="-apple-system"/>
            </a:endParaRPr>
          </a:p>
          <a:p>
            <a:pPr algn="l" fontAlgn="base"/>
            <a:r>
              <a:rPr lang="tr-TR" b="1" i="0" dirty="0">
                <a:solidFill>
                  <a:srgbClr val="0C0D0E"/>
                </a:solidFill>
                <a:effectLst/>
                <a:latin typeface="inherit"/>
              </a:rPr>
              <a:t>S</a:t>
            </a:r>
            <a:r>
              <a:rPr lang="tr-TR" b="0" i="0" dirty="0">
                <a:solidFill>
                  <a:srgbClr val="0C0D0E"/>
                </a:solidFill>
                <a:effectLst/>
                <a:latin typeface="-apple-system"/>
              </a:rPr>
              <a:t>: Simple </a:t>
            </a:r>
            <a:r>
              <a:rPr lang="tr-TR" b="0" i="0" dirty="0" err="1">
                <a:solidFill>
                  <a:srgbClr val="0C0D0E"/>
                </a:solidFill>
                <a:effectLst/>
                <a:latin typeface="-apple-system"/>
              </a:rPr>
              <a:t>declarative</a:t>
            </a:r>
            <a:r>
              <a:rPr lang="tr-TR" b="0" i="0" dirty="0">
                <a:solidFill>
                  <a:srgbClr val="0C0D0E"/>
                </a:solidFill>
                <a:effectLst/>
                <a:latin typeface="-apple-system"/>
              </a:rPr>
              <a:t> </a:t>
            </a:r>
            <a:r>
              <a:rPr lang="tr-TR" b="0" i="0" dirty="0" err="1">
                <a:solidFill>
                  <a:srgbClr val="0C0D0E"/>
                </a:solidFill>
                <a:effectLst/>
                <a:latin typeface="-apple-system"/>
              </a:rPr>
              <a:t>clause</a:t>
            </a:r>
            <a:endParaRPr lang="tr-TR" b="0" i="0" dirty="0">
              <a:solidFill>
                <a:srgbClr val="0C0D0E"/>
              </a:solidFill>
              <a:effectLst/>
              <a:latin typeface="-apple-system"/>
            </a:endParaRPr>
          </a:p>
          <a:p>
            <a:pPr algn="l" fontAlgn="base"/>
            <a:r>
              <a:rPr lang="tr-TR" b="1" i="0" dirty="0">
                <a:solidFill>
                  <a:srgbClr val="0C0D0E"/>
                </a:solidFill>
                <a:effectLst/>
                <a:latin typeface="inherit"/>
              </a:rPr>
              <a:t>SBAR</a:t>
            </a:r>
            <a:r>
              <a:rPr lang="tr-TR" b="0" i="0" dirty="0">
                <a:solidFill>
                  <a:srgbClr val="0C0D0E"/>
                </a:solidFill>
                <a:effectLst/>
                <a:latin typeface="-apple-system"/>
              </a:rPr>
              <a:t>: </a:t>
            </a:r>
            <a:r>
              <a:rPr lang="tr-TR" b="0" i="0" dirty="0" err="1">
                <a:solidFill>
                  <a:srgbClr val="0C0D0E"/>
                </a:solidFill>
                <a:effectLst/>
                <a:latin typeface="-apple-system"/>
              </a:rPr>
              <a:t>Clause</a:t>
            </a:r>
            <a:r>
              <a:rPr lang="tr-TR" b="0" i="0" dirty="0">
                <a:solidFill>
                  <a:srgbClr val="0C0D0E"/>
                </a:solidFill>
                <a:effectLst/>
                <a:latin typeface="-apple-system"/>
              </a:rPr>
              <a:t> </a:t>
            </a:r>
            <a:r>
              <a:rPr lang="tr-TR" b="0" i="0" dirty="0" err="1">
                <a:solidFill>
                  <a:srgbClr val="0C0D0E"/>
                </a:solidFill>
                <a:effectLst/>
                <a:latin typeface="-apple-system"/>
              </a:rPr>
              <a:t>introduced</a:t>
            </a:r>
            <a:r>
              <a:rPr lang="tr-TR" b="0" i="0" dirty="0">
                <a:solidFill>
                  <a:srgbClr val="0C0D0E"/>
                </a:solidFill>
                <a:effectLst/>
                <a:latin typeface="-apple-system"/>
              </a:rPr>
              <a:t> </a:t>
            </a:r>
            <a:r>
              <a:rPr lang="tr-TR" b="0" i="0" dirty="0" err="1">
                <a:solidFill>
                  <a:srgbClr val="0C0D0E"/>
                </a:solidFill>
                <a:effectLst/>
                <a:latin typeface="-apple-system"/>
              </a:rPr>
              <a:t>by</a:t>
            </a:r>
            <a:r>
              <a:rPr lang="tr-TR" b="0" i="0" dirty="0">
                <a:solidFill>
                  <a:srgbClr val="0C0D0E"/>
                </a:solidFill>
                <a:effectLst/>
                <a:latin typeface="-apple-system"/>
              </a:rPr>
              <a:t> a (</a:t>
            </a:r>
            <a:r>
              <a:rPr lang="tr-TR" b="0" i="0" dirty="0" err="1">
                <a:solidFill>
                  <a:srgbClr val="0C0D0E"/>
                </a:solidFill>
                <a:effectLst/>
                <a:latin typeface="-apple-system"/>
              </a:rPr>
              <a:t>possibly</a:t>
            </a:r>
            <a:r>
              <a:rPr lang="tr-TR" b="0" i="0" dirty="0">
                <a:solidFill>
                  <a:srgbClr val="0C0D0E"/>
                </a:solidFill>
                <a:effectLst/>
                <a:latin typeface="-apple-system"/>
              </a:rPr>
              <a:t> </a:t>
            </a:r>
            <a:r>
              <a:rPr lang="tr-TR" b="0" i="0" dirty="0" err="1">
                <a:solidFill>
                  <a:srgbClr val="0C0D0E"/>
                </a:solidFill>
                <a:effectLst/>
                <a:latin typeface="-apple-system"/>
              </a:rPr>
              <a:t>empty</a:t>
            </a:r>
            <a:r>
              <a:rPr lang="tr-TR" b="0" i="0" dirty="0">
                <a:solidFill>
                  <a:srgbClr val="0C0D0E"/>
                </a:solidFill>
                <a:effectLst/>
                <a:latin typeface="-apple-system"/>
              </a:rPr>
              <a:t>) </a:t>
            </a:r>
            <a:r>
              <a:rPr lang="tr-TR" b="0" i="0" dirty="0" err="1">
                <a:solidFill>
                  <a:srgbClr val="0C0D0E"/>
                </a:solidFill>
                <a:effectLst/>
                <a:latin typeface="-apple-system"/>
              </a:rPr>
              <a:t>subordinating</a:t>
            </a:r>
            <a:r>
              <a:rPr lang="tr-TR" b="0" i="0" dirty="0">
                <a:solidFill>
                  <a:srgbClr val="0C0D0E"/>
                </a:solidFill>
                <a:effectLst/>
                <a:latin typeface="-apple-system"/>
              </a:rPr>
              <a:t> </a:t>
            </a:r>
            <a:r>
              <a:rPr lang="tr-TR" b="0" i="0" dirty="0" err="1">
                <a:solidFill>
                  <a:srgbClr val="0C0D0E"/>
                </a:solidFill>
                <a:effectLst/>
                <a:latin typeface="-apple-system"/>
              </a:rPr>
              <a:t>conjunction</a:t>
            </a:r>
            <a:endParaRPr lang="tr-TR" b="0" i="0" dirty="0">
              <a:solidFill>
                <a:srgbClr val="0C0D0E"/>
              </a:solidFill>
              <a:effectLst/>
              <a:latin typeface="-apple-system"/>
            </a:endParaRPr>
          </a:p>
          <a:p>
            <a:pPr algn="l" fontAlgn="base"/>
            <a:r>
              <a:rPr lang="tr-TR" b="1" i="0" dirty="0">
                <a:solidFill>
                  <a:srgbClr val="0C0D0E"/>
                </a:solidFill>
                <a:effectLst/>
                <a:latin typeface="inherit"/>
              </a:rPr>
              <a:t>SBARQ</a:t>
            </a:r>
            <a:r>
              <a:rPr lang="tr-TR" b="0" i="0" dirty="0">
                <a:solidFill>
                  <a:srgbClr val="0C0D0E"/>
                </a:solidFill>
                <a:effectLst/>
                <a:latin typeface="-apple-system"/>
              </a:rPr>
              <a:t>: Direct </a:t>
            </a:r>
            <a:r>
              <a:rPr lang="tr-TR" b="0" i="0" dirty="0" err="1">
                <a:solidFill>
                  <a:srgbClr val="0C0D0E"/>
                </a:solidFill>
                <a:effectLst/>
                <a:latin typeface="-apple-system"/>
              </a:rPr>
              <a:t>question</a:t>
            </a:r>
            <a:r>
              <a:rPr lang="tr-TR" b="0" i="0" dirty="0">
                <a:solidFill>
                  <a:srgbClr val="0C0D0E"/>
                </a:solidFill>
                <a:effectLst/>
                <a:latin typeface="-apple-system"/>
              </a:rPr>
              <a:t> </a:t>
            </a:r>
            <a:r>
              <a:rPr lang="tr-TR" b="0" i="0" dirty="0" err="1">
                <a:solidFill>
                  <a:srgbClr val="0C0D0E"/>
                </a:solidFill>
                <a:effectLst/>
                <a:latin typeface="-apple-system"/>
              </a:rPr>
              <a:t>introduced</a:t>
            </a:r>
            <a:r>
              <a:rPr lang="tr-TR" b="0" i="0" dirty="0">
                <a:solidFill>
                  <a:srgbClr val="0C0D0E"/>
                </a:solidFill>
                <a:effectLst/>
                <a:latin typeface="-apple-system"/>
              </a:rPr>
              <a:t> </a:t>
            </a:r>
            <a:r>
              <a:rPr lang="tr-TR" b="0" i="0" dirty="0" err="1">
                <a:solidFill>
                  <a:srgbClr val="0C0D0E"/>
                </a:solidFill>
                <a:effectLst/>
                <a:latin typeface="-apple-system"/>
              </a:rPr>
              <a:t>by</a:t>
            </a:r>
            <a:r>
              <a:rPr lang="tr-TR" b="0" i="0" dirty="0">
                <a:solidFill>
                  <a:srgbClr val="0C0D0E"/>
                </a:solidFill>
                <a:effectLst/>
                <a:latin typeface="-apple-system"/>
              </a:rPr>
              <a:t> a </a:t>
            </a:r>
            <a:r>
              <a:rPr lang="tr-TR" b="0" i="0" dirty="0" err="1">
                <a:solidFill>
                  <a:srgbClr val="0C0D0E"/>
                </a:solidFill>
                <a:effectLst/>
                <a:latin typeface="-apple-system"/>
              </a:rPr>
              <a:t>wh-word</a:t>
            </a:r>
            <a:r>
              <a:rPr lang="tr-TR" b="0" i="0" dirty="0">
                <a:solidFill>
                  <a:srgbClr val="0C0D0E"/>
                </a:solidFill>
                <a:effectLst/>
                <a:latin typeface="-apple-system"/>
              </a:rPr>
              <a:t> </a:t>
            </a:r>
            <a:r>
              <a:rPr lang="tr-TR" b="0" i="0" dirty="0" err="1">
                <a:solidFill>
                  <a:srgbClr val="0C0D0E"/>
                </a:solidFill>
                <a:effectLst/>
                <a:latin typeface="-apple-system"/>
              </a:rPr>
              <a:t>or</a:t>
            </a:r>
            <a:r>
              <a:rPr lang="tr-TR" b="0" i="0" dirty="0">
                <a:solidFill>
                  <a:srgbClr val="0C0D0E"/>
                </a:solidFill>
                <a:effectLst/>
                <a:latin typeface="-apple-system"/>
              </a:rPr>
              <a:t> a </a:t>
            </a:r>
            <a:r>
              <a:rPr lang="tr-TR" b="0" i="0" dirty="0" err="1">
                <a:solidFill>
                  <a:srgbClr val="0C0D0E"/>
                </a:solidFill>
                <a:effectLst/>
                <a:latin typeface="-apple-system"/>
              </a:rPr>
              <a:t>wh-phrase</a:t>
            </a:r>
            <a:r>
              <a:rPr lang="tr-TR" b="0" i="0" dirty="0">
                <a:solidFill>
                  <a:srgbClr val="0C0D0E"/>
                </a:solidFill>
                <a:effectLst/>
                <a:latin typeface="-apple-system"/>
              </a:rPr>
              <a:t>.</a:t>
            </a:r>
          </a:p>
          <a:p>
            <a:pPr algn="l" fontAlgn="base"/>
            <a:r>
              <a:rPr lang="tr-TR" b="1" i="0" dirty="0">
                <a:solidFill>
                  <a:srgbClr val="0C0D0E"/>
                </a:solidFill>
                <a:effectLst/>
                <a:latin typeface="inherit"/>
              </a:rPr>
              <a:t>SINV</a:t>
            </a:r>
            <a:r>
              <a:rPr lang="tr-TR" b="0" i="0" dirty="0">
                <a:solidFill>
                  <a:srgbClr val="0C0D0E"/>
                </a:solidFill>
                <a:effectLst/>
                <a:latin typeface="-apple-system"/>
              </a:rPr>
              <a:t>: </a:t>
            </a:r>
            <a:r>
              <a:rPr lang="tr-TR" b="0" i="0" dirty="0" err="1">
                <a:solidFill>
                  <a:srgbClr val="0C0D0E"/>
                </a:solidFill>
                <a:effectLst/>
                <a:latin typeface="-apple-system"/>
              </a:rPr>
              <a:t>Inverted</a:t>
            </a:r>
            <a:r>
              <a:rPr lang="tr-TR" b="0" i="0" dirty="0">
                <a:solidFill>
                  <a:srgbClr val="0C0D0E"/>
                </a:solidFill>
                <a:effectLst/>
                <a:latin typeface="-apple-system"/>
              </a:rPr>
              <a:t> </a:t>
            </a:r>
            <a:r>
              <a:rPr lang="tr-TR" b="0" i="0" dirty="0" err="1">
                <a:solidFill>
                  <a:srgbClr val="0C0D0E"/>
                </a:solidFill>
                <a:effectLst/>
                <a:latin typeface="-apple-system"/>
              </a:rPr>
              <a:t>declarative</a:t>
            </a:r>
            <a:r>
              <a:rPr lang="tr-TR" b="0" i="0" dirty="0">
                <a:solidFill>
                  <a:srgbClr val="0C0D0E"/>
                </a:solidFill>
                <a:effectLst/>
                <a:latin typeface="-apple-system"/>
              </a:rPr>
              <a:t> </a:t>
            </a:r>
            <a:r>
              <a:rPr lang="tr-TR" b="0" i="0" dirty="0" err="1">
                <a:solidFill>
                  <a:srgbClr val="0C0D0E"/>
                </a:solidFill>
                <a:effectLst/>
                <a:latin typeface="-apple-system"/>
              </a:rPr>
              <a:t>sentence</a:t>
            </a:r>
            <a:r>
              <a:rPr lang="tr-TR" b="0" i="0" dirty="0">
                <a:solidFill>
                  <a:srgbClr val="0C0D0E"/>
                </a:solidFill>
                <a:effectLst/>
                <a:latin typeface="-apple-system"/>
              </a:rPr>
              <a:t>, </a:t>
            </a:r>
            <a:r>
              <a:rPr lang="tr-TR" b="0" i="0" dirty="0" err="1">
                <a:solidFill>
                  <a:srgbClr val="0C0D0E"/>
                </a:solidFill>
                <a:effectLst/>
                <a:latin typeface="-apple-system"/>
              </a:rPr>
              <a:t>i.e</a:t>
            </a:r>
            <a:r>
              <a:rPr lang="tr-TR" b="0" i="0" dirty="0">
                <a:solidFill>
                  <a:srgbClr val="0C0D0E"/>
                </a:solidFill>
                <a:effectLst/>
                <a:latin typeface="-apple-system"/>
              </a:rPr>
              <a:t>. </a:t>
            </a:r>
            <a:r>
              <a:rPr lang="tr-TR" b="0" i="0" dirty="0" err="1">
                <a:solidFill>
                  <a:srgbClr val="0C0D0E"/>
                </a:solidFill>
                <a:effectLst/>
                <a:latin typeface="-apple-system"/>
              </a:rPr>
              <a:t>one</a:t>
            </a:r>
            <a:r>
              <a:rPr lang="tr-TR" b="0" i="0" dirty="0">
                <a:solidFill>
                  <a:srgbClr val="0C0D0E"/>
                </a:solidFill>
                <a:effectLst/>
                <a:latin typeface="-apple-system"/>
              </a:rPr>
              <a:t> in </a:t>
            </a:r>
            <a:r>
              <a:rPr lang="tr-TR" b="0" i="0" dirty="0" err="1">
                <a:solidFill>
                  <a:srgbClr val="0C0D0E"/>
                </a:solidFill>
                <a:effectLst/>
                <a:latin typeface="-apple-system"/>
              </a:rPr>
              <a:t>which</a:t>
            </a:r>
            <a:r>
              <a:rPr lang="tr-TR" b="0" i="0" dirty="0">
                <a:solidFill>
                  <a:srgbClr val="0C0D0E"/>
                </a:solidFill>
                <a:effectLst/>
                <a:latin typeface="-apple-system"/>
              </a:rPr>
              <a:t> the </a:t>
            </a:r>
            <a:r>
              <a:rPr lang="tr-TR" b="0" i="0" dirty="0" err="1">
                <a:solidFill>
                  <a:srgbClr val="0C0D0E"/>
                </a:solidFill>
                <a:effectLst/>
                <a:latin typeface="-apple-system"/>
              </a:rPr>
              <a:t>subject</a:t>
            </a:r>
            <a:r>
              <a:rPr lang="tr-TR" b="0" i="0" dirty="0">
                <a:solidFill>
                  <a:srgbClr val="0C0D0E"/>
                </a:solidFill>
                <a:effectLst/>
                <a:latin typeface="-apple-system"/>
              </a:rPr>
              <a:t> </a:t>
            </a:r>
            <a:r>
              <a:rPr lang="tr-TR" b="0" i="0" dirty="0" err="1">
                <a:solidFill>
                  <a:srgbClr val="0C0D0E"/>
                </a:solidFill>
                <a:effectLst/>
                <a:latin typeface="-apple-system"/>
              </a:rPr>
              <a:t>follows</a:t>
            </a:r>
            <a:r>
              <a:rPr lang="tr-TR" b="0" i="0" dirty="0">
                <a:solidFill>
                  <a:srgbClr val="0C0D0E"/>
                </a:solidFill>
                <a:effectLst/>
                <a:latin typeface="-apple-system"/>
              </a:rPr>
              <a:t> the </a:t>
            </a:r>
            <a:r>
              <a:rPr lang="tr-TR" b="0" i="0" dirty="0" err="1">
                <a:solidFill>
                  <a:srgbClr val="0C0D0E"/>
                </a:solidFill>
                <a:effectLst/>
                <a:latin typeface="-apple-system"/>
              </a:rPr>
              <a:t>tensed</a:t>
            </a:r>
            <a:r>
              <a:rPr lang="tr-TR" b="0" i="0" dirty="0">
                <a:solidFill>
                  <a:srgbClr val="0C0D0E"/>
                </a:solidFill>
                <a:effectLst/>
                <a:latin typeface="-apple-system"/>
              </a:rPr>
              <a:t> </a:t>
            </a:r>
            <a:r>
              <a:rPr lang="tr-TR" b="0" i="0" dirty="0" err="1">
                <a:solidFill>
                  <a:srgbClr val="0C0D0E"/>
                </a:solidFill>
                <a:effectLst/>
                <a:latin typeface="-apple-system"/>
              </a:rPr>
              <a:t>verb</a:t>
            </a:r>
            <a:r>
              <a:rPr lang="tr-TR" b="0" i="0" dirty="0">
                <a:solidFill>
                  <a:srgbClr val="0C0D0E"/>
                </a:solidFill>
                <a:effectLst/>
                <a:latin typeface="-apple-system"/>
              </a:rPr>
              <a:t> </a:t>
            </a:r>
            <a:r>
              <a:rPr lang="tr-TR" b="0" i="0" dirty="0" err="1">
                <a:solidFill>
                  <a:srgbClr val="0C0D0E"/>
                </a:solidFill>
                <a:effectLst/>
                <a:latin typeface="-apple-system"/>
              </a:rPr>
              <a:t>or</a:t>
            </a:r>
            <a:r>
              <a:rPr lang="tr-TR" b="0" i="0" dirty="0">
                <a:solidFill>
                  <a:srgbClr val="0C0D0E"/>
                </a:solidFill>
                <a:effectLst/>
                <a:latin typeface="-apple-system"/>
              </a:rPr>
              <a:t> </a:t>
            </a:r>
            <a:r>
              <a:rPr lang="tr-TR" b="0" i="0" dirty="0" err="1">
                <a:solidFill>
                  <a:srgbClr val="0C0D0E"/>
                </a:solidFill>
                <a:effectLst/>
                <a:latin typeface="-apple-system"/>
              </a:rPr>
              <a:t>modal</a:t>
            </a:r>
            <a:r>
              <a:rPr lang="tr-TR" b="0" i="0" dirty="0">
                <a:solidFill>
                  <a:srgbClr val="0C0D0E"/>
                </a:solidFill>
                <a:effectLst/>
                <a:latin typeface="-apple-system"/>
              </a:rPr>
              <a:t>.</a:t>
            </a:r>
          </a:p>
          <a:p>
            <a:pPr algn="l" fontAlgn="base"/>
            <a:r>
              <a:rPr lang="tr-TR" b="1" i="0" dirty="0">
                <a:solidFill>
                  <a:srgbClr val="0C0D0E"/>
                </a:solidFill>
                <a:effectLst/>
                <a:latin typeface="inherit"/>
              </a:rPr>
              <a:t>SQ</a:t>
            </a:r>
            <a:r>
              <a:rPr lang="tr-TR" b="0" i="0" dirty="0">
                <a:solidFill>
                  <a:srgbClr val="0C0D0E"/>
                </a:solidFill>
                <a:effectLst/>
                <a:latin typeface="-apple-system"/>
              </a:rPr>
              <a:t>: </a:t>
            </a:r>
            <a:r>
              <a:rPr lang="tr-TR" b="0" i="0" dirty="0" err="1">
                <a:solidFill>
                  <a:srgbClr val="0C0D0E"/>
                </a:solidFill>
                <a:effectLst/>
                <a:latin typeface="-apple-system"/>
              </a:rPr>
              <a:t>Inverted</a:t>
            </a:r>
            <a:r>
              <a:rPr lang="tr-TR" b="0" i="0" dirty="0">
                <a:solidFill>
                  <a:srgbClr val="0C0D0E"/>
                </a:solidFill>
                <a:effectLst/>
                <a:latin typeface="-apple-system"/>
              </a:rPr>
              <a:t> </a:t>
            </a:r>
            <a:r>
              <a:rPr lang="tr-TR" b="0" i="0" dirty="0" err="1">
                <a:solidFill>
                  <a:srgbClr val="0C0D0E"/>
                </a:solidFill>
                <a:effectLst/>
                <a:latin typeface="-apple-system"/>
              </a:rPr>
              <a:t>yes</a:t>
            </a:r>
            <a:r>
              <a:rPr lang="tr-TR" b="0" i="0" dirty="0">
                <a:solidFill>
                  <a:srgbClr val="0C0D0E"/>
                </a:solidFill>
                <a:effectLst/>
                <a:latin typeface="-apple-system"/>
              </a:rPr>
              <a:t>/</a:t>
            </a:r>
            <a:r>
              <a:rPr lang="tr-TR" b="0" i="0" dirty="0" err="1">
                <a:solidFill>
                  <a:srgbClr val="0C0D0E"/>
                </a:solidFill>
                <a:effectLst/>
                <a:latin typeface="-apple-system"/>
              </a:rPr>
              <a:t>no</a:t>
            </a:r>
            <a:r>
              <a:rPr lang="tr-TR" b="0" i="0" dirty="0">
                <a:solidFill>
                  <a:srgbClr val="0C0D0E"/>
                </a:solidFill>
                <a:effectLst/>
                <a:latin typeface="-apple-system"/>
              </a:rPr>
              <a:t> </a:t>
            </a:r>
            <a:r>
              <a:rPr lang="tr-TR" b="0" i="0" dirty="0" err="1">
                <a:solidFill>
                  <a:srgbClr val="0C0D0E"/>
                </a:solidFill>
                <a:effectLst/>
                <a:latin typeface="-apple-system"/>
              </a:rPr>
              <a:t>question</a:t>
            </a:r>
            <a:r>
              <a:rPr lang="tr-TR" b="0" i="0" dirty="0">
                <a:solidFill>
                  <a:srgbClr val="0C0D0E"/>
                </a:solidFill>
                <a:effectLst/>
                <a:latin typeface="-apple-system"/>
              </a:rPr>
              <a:t>, </a:t>
            </a:r>
            <a:r>
              <a:rPr lang="tr-TR" b="0" i="0" dirty="0" err="1">
                <a:solidFill>
                  <a:srgbClr val="0C0D0E"/>
                </a:solidFill>
                <a:effectLst/>
                <a:latin typeface="-apple-system"/>
              </a:rPr>
              <a:t>or</a:t>
            </a:r>
            <a:r>
              <a:rPr lang="tr-TR" b="0" i="0" dirty="0">
                <a:solidFill>
                  <a:srgbClr val="0C0D0E"/>
                </a:solidFill>
                <a:effectLst/>
                <a:latin typeface="-apple-system"/>
              </a:rPr>
              <a:t> main </a:t>
            </a:r>
            <a:r>
              <a:rPr lang="tr-TR" b="0" i="0" dirty="0" err="1">
                <a:solidFill>
                  <a:srgbClr val="0C0D0E"/>
                </a:solidFill>
                <a:effectLst/>
                <a:latin typeface="-apple-system"/>
              </a:rPr>
              <a:t>clause</a:t>
            </a:r>
            <a:r>
              <a:rPr lang="tr-TR" b="0" i="0" dirty="0">
                <a:solidFill>
                  <a:srgbClr val="0C0D0E"/>
                </a:solidFill>
                <a:effectLst/>
                <a:latin typeface="-apple-system"/>
              </a:rPr>
              <a:t> of a </a:t>
            </a:r>
            <a:r>
              <a:rPr lang="tr-TR" b="0" i="0" dirty="0" err="1">
                <a:solidFill>
                  <a:srgbClr val="0C0D0E"/>
                </a:solidFill>
                <a:effectLst/>
                <a:latin typeface="-apple-system"/>
              </a:rPr>
              <a:t>wh-question</a:t>
            </a:r>
            <a:r>
              <a:rPr lang="tr-TR" b="0" i="0" dirty="0">
                <a:solidFill>
                  <a:srgbClr val="0C0D0E"/>
                </a:solidFill>
                <a:effectLst/>
                <a:latin typeface="-apple-system"/>
              </a:rPr>
              <a:t>, </a:t>
            </a:r>
            <a:r>
              <a:rPr lang="tr-TR" b="0" i="0" dirty="0" err="1">
                <a:solidFill>
                  <a:srgbClr val="0C0D0E"/>
                </a:solidFill>
                <a:effectLst/>
                <a:latin typeface="-apple-system"/>
              </a:rPr>
              <a:t>following</a:t>
            </a:r>
            <a:r>
              <a:rPr lang="tr-TR" b="0" i="0" dirty="0">
                <a:solidFill>
                  <a:srgbClr val="0C0D0E"/>
                </a:solidFill>
                <a:effectLst/>
                <a:latin typeface="-apple-system"/>
              </a:rPr>
              <a:t> the </a:t>
            </a:r>
            <a:r>
              <a:rPr lang="tr-TR" b="0" i="0" dirty="0" err="1">
                <a:solidFill>
                  <a:srgbClr val="0C0D0E"/>
                </a:solidFill>
                <a:effectLst/>
                <a:latin typeface="-apple-system"/>
              </a:rPr>
              <a:t>wh-phrase</a:t>
            </a:r>
            <a:r>
              <a:rPr lang="tr-TR" b="0" i="0" dirty="0">
                <a:solidFill>
                  <a:srgbClr val="0C0D0E"/>
                </a:solidFill>
                <a:effectLst/>
                <a:latin typeface="-apple-system"/>
              </a:rPr>
              <a:t> in SBARQ.</a:t>
            </a:r>
          </a:p>
          <a:p>
            <a:pPr algn="l" fontAlgn="base"/>
            <a:r>
              <a:rPr lang="tr-TR" b="1" i="0" dirty="0">
                <a:solidFill>
                  <a:srgbClr val="0C0D0E"/>
                </a:solidFill>
                <a:effectLst/>
                <a:latin typeface="inherit"/>
              </a:rPr>
              <a:t>SYM</a:t>
            </a:r>
            <a:r>
              <a:rPr lang="tr-TR" b="0" i="0" dirty="0">
                <a:solidFill>
                  <a:srgbClr val="0C0D0E"/>
                </a:solidFill>
                <a:effectLst/>
                <a:latin typeface="-apple-system"/>
              </a:rPr>
              <a:t>: </a:t>
            </a:r>
            <a:r>
              <a:rPr lang="tr-TR" b="0" i="0" dirty="0" err="1">
                <a:solidFill>
                  <a:srgbClr val="0C0D0E"/>
                </a:solidFill>
                <a:effectLst/>
                <a:latin typeface="-apple-system"/>
              </a:rPr>
              <a:t>Symbol</a:t>
            </a:r>
            <a:endParaRPr lang="tr-TR" b="0" i="0" dirty="0">
              <a:solidFill>
                <a:srgbClr val="0C0D0E"/>
              </a:solidFill>
              <a:effectLst/>
              <a:latin typeface="-apple-system"/>
            </a:endParaRPr>
          </a:p>
          <a:p>
            <a:pPr algn="l" fontAlgn="base"/>
            <a:r>
              <a:rPr lang="tr-TR" b="1" i="0" dirty="0">
                <a:solidFill>
                  <a:srgbClr val="0C0D0E"/>
                </a:solidFill>
                <a:effectLst/>
                <a:latin typeface="inherit"/>
              </a:rPr>
              <a:t>VBD</a:t>
            </a:r>
            <a:r>
              <a:rPr lang="tr-TR" b="0" i="0" dirty="0">
                <a:solidFill>
                  <a:srgbClr val="0C0D0E"/>
                </a:solidFill>
                <a:effectLst/>
                <a:latin typeface="-apple-system"/>
              </a:rPr>
              <a:t>: </a:t>
            </a:r>
            <a:r>
              <a:rPr lang="tr-TR" b="0" i="0" dirty="0" err="1">
                <a:solidFill>
                  <a:srgbClr val="0C0D0E"/>
                </a:solidFill>
                <a:effectLst/>
                <a:latin typeface="-apple-system"/>
              </a:rPr>
              <a:t>Verb</a:t>
            </a:r>
            <a:r>
              <a:rPr lang="tr-TR" b="0" i="0" dirty="0">
                <a:solidFill>
                  <a:srgbClr val="0C0D0E"/>
                </a:solidFill>
                <a:effectLst/>
                <a:latin typeface="-apple-system"/>
              </a:rPr>
              <a:t>, </a:t>
            </a:r>
            <a:r>
              <a:rPr lang="tr-TR" b="0" i="0" dirty="0" err="1">
                <a:solidFill>
                  <a:srgbClr val="0C0D0E"/>
                </a:solidFill>
                <a:effectLst/>
                <a:latin typeface="-apple-system"/>
              </a:rPr>
              <a:t>past</a:t>
            </a:r>
            <a:r>
              <a:rPr lang="tr-TR" b="0" i="0" dirty="0">
                <a:solidFill>
                  <a:srgbClr val="0C0D0E"/>
                </a:solidFill>
                <a:effectLst/>
                <a:latin typeface="-apple-system"/>
              </a:rPr>
              <a:t> tense</a:t>
            </a:r>
          </a:p>
          <a:p>
            <a:pPr algn="l" fontAlgn="base"/>
            <a:r>
              <a:rPr lang="tr-TR" b="1" i="0" dirty="0">
                <a:solidFill>
                  <a:srgbClr val="0C0D0E"/>
                </a:solidFill>
                <a:effectLst/>
                <a:latin typeface="inherit"/>
              </a:rPr>
              <a:t>VBG</a:t>
            </a:r>
            <a:r>
              <a:rPr lang="tr-TR" b="0" i="0" dirty="0">
                <a:solidFill>
                  <a:srgbClr val="0C0D0E"/>
                </a:solidFill>
                <a:effectLst/>
                <a:latin typeface="-apple-system"/>
              </a:rPr>
              <a:t>: </a:t>
            </a:r>
            <a:r>
              <a:rPr lang="tr-TR" b="0" i="0" dirty="0" err="1">
                <a:solidFill>
                  <a:srgbClr val="0C0D0E"/>
                </a:solidFill>
                <a:effectLst/>
                <a:latin typeface="-apple-system"/>
              </a:rPr>
              <a:t>Verb</a:t>
            </a:r>
            <a:r>
              <a:rPr lang="tr-TR" b="0" i="0" dirty="0">
                <a:solidFill>
                  <a:srgbClr val="0C0D0E"/>
                </a:solidFill>
                <a:effectLst/>
                <a:latin typeface="-apple-system"/>
              </a:rPr>
              <a:t>, </a:t>
            </a:r>
            <a:r>
              <a:rPr lang="tr-TR" b="0" i="0" dirty="0" err="1">
                <a:solidFill>
                  <a:srgbClr val="0C0D0E"/>
                </a:solidFill>
                <a:effectLst/>
                <a:latin typeface="-apple-system"/>
              </a:rPr>
              <a:t>gerund</a:t>
            </a:r>
            <a:r>
              <a:rPr lang="tr-TR" b="0" i="0" dirty="0">
                <a:solidFill>
                  <a:srgbClr val="0C0D0E"/>
                </a:solidFill>
                <a:effectLst/>
                <a:latin typeface="-apple-system"/>
              </a:rPr>
              <a:t> </a:t>
            </a:r>
            <a:r>
              <a:rPr lang="tr-TR" b="0" i="0" dirty="0" err="1">
                <a:solidFill>
                  <a:srgbClr val="0C0D0E"/>
                </a:solidFill>
                <a:effectLst/>
                <a:latin typeface="-apple-system"/>
              </a:rPr>
              <a:t>or</a:t>
            </a:r>
            <a:r>
              <a:rPr lang="tr-TR" b="0" i="0" dirty="0">
                <a:solidFill>
                  <a:srgbClr val="0C0D0E"/>
                </a:solidFill>
                <a:effectLst/>
                <a:latin typeface="-apple-system"/>
              </a:rPr>
              <a:t> </a:t>
            </a:r>
            <a:r>
              <a:rPr lang="tr-TR" b="0" i="0" dirty="0" err="1">
                <a:solidFill>
                  <a:srgbClr val="0C0D0E"/>
                </a:solidFill>
                <a:effectLst/>
                <a:latin typeface="-apple-system"/>
              </a:rPr>
              <a:t>present</a:t>
            </a:r>
            <a:r>
              <a:rPr lang="tr-TR" b="0" i="0" dirty="0">
                <a:solidFill>
                  <a:srgbClr val="0C0D0E"/>
                </a:solidFill>
                <a:effectLst/>
                <a:latin typeface="-apple-system"/>
              </a:rPr>
              <a:t> </a:t>
            </a:r>
            <a:r>
              <a:rPr lang="tr-TR" b="0" i="0" dirty="0" err="1">
                <a:solidFill>
                  <a:srgbClr val="0C0D0E"/>
                </a:solidFill>
                <a:effectLst/>
                <a:latin typeface="-apple-system"/>
              </a:rPr>
              <a:t>participle</a:t>
            </a:r>
            <a:endParaRPr lang="tr-TR" b="0" i="0" dirty="0">
              <a:solidFill>
                <a:srgbClr val="0C0D0E"/>
              </a:solidFill>
              <a:effectLst/>
              <a:latin typeface="-apple-system"/>
            </a:endParaRPr>
          </a:p>
          <a:p>
            <a:pPr algn="l" fontAlgn="base"/>
            <a:r>
              <a:rPr lang="tr-TR" b="1" i="0" dirty="0">
                <a:solidFill>
                  <a:srgbClr val="0C0D0E"/>
                </a:solidFill>
                <a:effectLst/>
                <a:latin typeface="inherit"/>
              </a:rPr>
              <a:t>VBN</a:t>
            </a:r>
            <a:r>
              <a:rPr lang="tr-TR" b="0" i="0" dirty="0">
                <a:solidFill>
                  <a:srgbClr val="0C0D0E"/>
                </a:solidFill>
                <a:effectLst/>
                <a:latin typeface="-apple-system"/>
              </a:rPr>
              <a:t>: </a:t>
            </a:r>
            <a:r>
              <a:rPr lang="tr-TR" b="0" i="0" dirty="0" err="1">
                <a:solidFill>
                  <a:srgbClr val="0C0D0E"/>
                </a:solidFill>
                <a:effectLst/>
                <a:latin typeface="-apple-system"/>
              </a:rPr>
              <a:t>Verb</a:t>
            </a:r>
            <a:r>
              <a:rPr lang="tr-TR" b="0" i="0" dirty="0">
                <a:solidFill>
                  <a:srgbClr val="0C0D0E"/>
                </a:solidFill>
                <a:effectLst/>
                <a:latin typeface="-apple-system"/>
              </a:rPr>
              <a:t>, </a:t>
            </a:r>
            <a:r>
              <a:rPr lang="tr-TR" b="0" i="0" dirty="0" err="1">
                <a:solidFill>
                  <a:srgbClr val="0C0D0E"/>
                </a:solidFill>
                <a:effectLst/>
                <a:latin typeface="-apple-system"/>
              </a:rPr>
              <a:t>past</a:t>
            </a:r>
            <a:r>
              <a:rPr lang="tr-TR" b="0" i="0" dirty="0">
                <a:solidFill>
                  <a:srgbClr val="0C0D0E"/>
                </a:solidFill>
                <a:effectLst/>
                <a:latin typeface="-apple-system"/>
              </a:rPr>
              <a:t> </a:t>
            </a:r>
            <a:r>
              <a:rPr lang="tr-TR" b="0" i="0" dirty="0" err="1">
                <a:solidFill>
                  <a:srgbClr val="0C0D0E"/>
                </a:solidFill>
                <a:effectLst/>
                <a:latin typeface="-apple-system"/>
              </a:rPr>
              <a:t>participle</a:t>
            </a:r>
            <a:endParaRPr lang="tr-TR" b="0" i="0" dirty="0">
              <a:solidFill>
                <a:srgbClr val="0C0D0E"/>
              </a:solidFill>
              <a:effectLst/>
              <a:latin typeface="-apple-system"/>
            </a:endParaRPr>
          </a:p>
          <a:p>
            <a:pPr algn="l" fontAlgn="base"/>
            <a:r>
              <a:rPr lang="tr-TR" b="1" i="0" dirty="0">
                <a:solidFill>
                  <a:srgbClr val="0C0D0E"/>
                </a:solidFill>
                <a:effectLst/>
                <a:latin typeface="inherit"/>
              </a:rPr>
              <a:t>VBP</a:t>
            </a:r>
            <a:r>
              <a:rPr lang="tr-TR" b="0" i="0" dirty="0">
                <a:solidFill>
                  <a:srgbClr val="0C0D0E"/>
                </a:solidFill>
                <a:effectLst/>
                <a:latin typeface="-apple-system"/>
              </a:rPr>
              <a:t>: </a:t>
            </a:r>
            <a:r>
              <a:rPr lang="tr-TR" b="0" i="0" dirty="0" err="1">
                <a:solidFill>
                  <a:srgbClr val="0C0D0E"/>
                </a:solidFill>
                <a:effectLst/>
                <a:latin typeface="-apple-system"/>
              </a:rPr>
              <a:t>Verb</a:t>
            </a:r>
            <a:r>
              <a:rPr lang="tr-TR" b="0" i="0" dirty="0">
                <a:solidFill>
                  <a:srgbClr val="0C0D0E"/>
                </a:solidFill>
                <a:effectLst/>
                <a:latin typeface="-apple-system"/>
              </a:rPr>
              <a:t>, non-3rd </a:t>
            </a:r>
            <a:r>
              <a:rPr lang="tr-TR" b="0" i="0" dirty="0" err="1">
                <a:solidFill>
                  <a:srgbClr val="0C0D0E"/>
                </a:solidFill>
                <a:effectLst/>
                <a:latin typeface="-apple-system"/>
              </a:rPr>
              <a:t>person</a:t>
            </a:r>
            <a:r>
              <a:rPr lang="tr-TR" b="0" i="0" dirty="0">
                <a:solidFill>
                  <a:srgbClr val="0C0D0E"/>
                </a:solidFill>
                <a:effectLst/>
                <a:latin typeface="-apple-system"/>
              </a:rPr>
              <a:t> </a:t>
            </a:r>
            <a:r>
              <a:rPr lang="tr-TR" b="0" i="0" dirty="0" err="1">
                <a:solidFill>
                  <a:srgbClr val="0C0D0E"/>
                </a:solidFill>
                <a:effectLst/>
                <a:latin typeface="-apple-system"/>
              </a:rPr>
              <a:t>singular</a:t>
            </a:r>
            <a:r>
              <a:rPr lang="tr-TR" b="0" i="0" dirty="0">
                <a:solidFill>
                  <a:srgbClr val="0C0D0E"/>
                </a:solidFill>
                <a:effectLst/>
                <a:latin typeface="-apple-system"/>
              </a:rPr>
              <a:t> </a:t>
            </a:r>
            <a:r>
              <a:rPr lang="tr-TR" b="0" i="0" dirty="0" err="1">
                <a:solidFill>
                  <a:srgbClr val="0C0D0E"/>
                </a:solidFill>
                <a:effectLst/>
                <a:latin typeface="-apple-system"/>
              </a:rPr>
              <a:t>present</a:t>
            </a:r>
            <a:endParaRPr lang="tr-TR" b="0" i="0" dirty="0">
              <a:solidFill>
                <a:srgbClr val="0C0D0E"/>
              </a:solidFill>
              <a:effectLst/>
              <a:latin typeface="-apple-system"/>
            </a:endParaRPr>
          </a:p>
          <a:p>
            <a:pPr algn="l" fontAlgn="base"/>
            <a:r>
              <a:rPr lang="tr-TR" b="1" i="0" dirty="0">
                <a:solidFill>
                  <a:srgbClr val="0C0D0E"/>
                </a:solidFill>
                <a:effectLst/>
                <a:latin typeface="inherit"/>
              </a:rPr>
              <a:t>VBZ</a:t>
            </a:r>
            <a:r>
              <a:rPr lang="tr-TR" b="0" i="0" dirty="0">
                <a:solidFill>
                  <a:srgbClr val="0C0D0E"/>
                </a:solidFill>
                <a:effectLst/>
                <a:latin typeface="-apple-system"/>
              </a:rPr>
              <a:t>: </a:t>
            </a:r>
            <a:r>
              <a:rPr lang="tr-TR" b="0" i="0" dirty="0" err="1">
                <a:solidFill>
                  <a:srgbClr val="0C0D0E"/>
                </a:solidFill>
                <a:effectLst/>
                <a:latin typeface="-apple-system"/>
              </a:rPr>
              <a:t>Verb</a:t>
            </a:r>
            <a:r>
              <a:rPr lang="tr-TR" b="0" i="0" dirty="0">
                <a:solidFill>
                  <a:srgbClr val="0C0D0E"/>
                </a:solidFill>
                <a:effectLst/>
                <a:latin typeface="-apple-system"/>
              </a:rPr>
              <a:t>, 3rd </a:t>
            </a:r>
            <a:r>
              <a:rPr lang="tr-TR" b="0" i="0" dirty="0" err="1">
                <a:solidFill>
                  <a:srgbClr val="0C0D0E"/>
                </a:solidFill>
                <a:effectLst/>
                <a:latin typeface="-apple-system"/>
              </a:rPr>
              <a:t>person</a:t>
            </a:r>
            <a:r>
              <a:rPr lang="tr-TR" b="0" i="0" dirty="0">
                <a:solidFill>
                  <a:srgbClr val="0C0D0E"/>
                </a:solidFill>
                <a:effectLst/>
                <a:latin typeface="-apple-system"/>
              </a:rPr>
              <a:t> </a:t>
            </a:r>
            <a:r>
              <a:rPr lang="tr-TR" b="0" i="0" dirty="0" err="1">
                <a:solidFill>
                  <a:srgbClr val="0C0D0E"/>
                </a:solidFill>
                <a:effectLst/>
                <a:latin typeface="-apple-system"/>
              </a:rPr>
              <a:t>singular</a:t>
            </a:r>
            <a:r>
              <a:rPr lang="tr-TR" b="0" i="0" dirty="0">
                <a:solidFill>
                  <a:srgbClr val="0C0D0E"/>
                </a:solidFill>
                <a:effectLst/>
                <a:latin typeface="-apple-system"/>
              </a:rPr>
              <a:t> </a:t>
            </a:r>
            <a:r>
              <a:rPr lang="tr-TR" b="0" i="0" dirty="0" err="1">
                <a:solidFill>
                  <a:srgbClr val="0C0D0E"/>
                </a:solidFill>
                <a:effectLst/>
                <a:latin typeface="-apple-system"/>
              </a:rPr>
              <a:t>present</a:t>
            </a:r>
            <a:endParaRPr lang="tr-TR" b="0" i="0" dirty="0">
              <a:solidFill>
                <a:srgbClr val="0C0D0E"/>
              </a:solidFill>
              <a:effectLst/>
              <a:latin typeface="-apple-system"/>
            </a:endParaRPr>
          </a:p>
          <a:p>
            <a:pPr algn="l" fontAlgn="base"/>
            <a:r>
              <a:rPr lang="tr-TR" b="1" i="0" dirty="0">
                <a:solidFill>
                  <a:srgbClr val="0C0D0E"/>
                </a:solidFill>
                <a:effectLst/>
                <a:latin typeface="inherit"/>
              </a:rPr>
              <a:t>WDT</a:t>
            </a:r>
            <a:r>
              <a:rPr lang="tr-TR" b="0" i="0" dirty="0">
                <a:solidFill>
                  <a:srgbClr val="0C0D0E"/>
                </a:solidFill>
                <a:effectLst/>
                <a:latin typeface="-apple-system"/>
              </a:rPr>
              <a:t>: </a:t>
            </a:r>
            <a:r>
              <a:rPr lang="tr-TR" b="0" i="0" dirty="0" err="1">
                <a:solidFill>
                  <a:srgbClr val="0C0D0E"/>
                </a:solidFill>
                <a:effectLst/>
                <a:latin typeface="-apple-system"/>
              </a:rPr>
              <a:t>Wh-determiner</a:t>
            </a:r>
            <a:endParaRPr lang="tr-TR" b="0" i="0" dirty="0">
              <a:solidFill>
                <a:srgbClr val="0C0D0E"/>
              </a:solidFill>
              <a:effectLst/>
              <a:latin typeface="-apple-system"/>
            </a:endParaRPr>
          </a:p>
          <a:p>
            <a:pPr algn="l" fontAlgn="base"/>
            <a:r>
              <a:rPr lang="tr-TR" b="1" i="0" dirty="0">
                <a:solidFill>
                  <a:srgbClr val="0C0D0E"/>
                </a:solidFill>
                <a:effectLst/>
                <a:latin typeface="inherit"/>
              </a:rPr>
              <a:t>WP</a:t>
            </a:r>
            <a:r>
              <a:rPr lang="tr-TR" b="0" i="0" dirty="0">
                <a:solidFill>
                  <a:srgbClr val="0C0D0E"/>
                </a:solidFill>
                <a:effectLst/>
                <a:latin typeface="-apple-system"/>
              </a:rPr>
              <a:t>: </a:t>
            </a:r>
            <a:r>
              <a:rPr lang="tr-TR" b="0" i="0" dirty="0" err="1">
                <a:solidFill>
                  <a:srgbClr val="0C0D0E"/>
                </a:solidFill>
                <a:effectLst/>
                <a:latin typeface="-apple-system"/>
              </a:rPr>
              <a:t>Wh-pronoun</a:t>
            </a:r>
            <a:endParaRPr lang="tr-TR" b="0" i="0" dirty="0">
              <a:solidFill>
                <a:srgbClr val="0C0D0E"/>
              </a:solidFill>
              <a:effectLst/>
              <a:latin typeface="-apple-system"/>
            </a:endParaRPr>
          </a:p>
          <a:p>
            <a:pPr algn="l" fontAlgn="base"/>
            <a:r>
              <a:rPr lang="tr-TR" b="1" i="0" dirty="0">
                <a:solidFill>
                  <a:srgbClr val="0C0D0E"/>
                </a:solidFill>
                <a:effectLst/>
                <a:latin typeface="inherit"/>
              </a:rPr>
              <a:t>WP</a:t>
            </a:r>
            <a:r>
              <a:rPr lang="tr-TR" b="0" i="0" dirty="0">
                <a:solidFill>
                  <a:srgbClr val="0C0D0E"/>
                </a:solidFill>
                <a:effectLst/>
                <a:latin typeface="-apple-system"/>
              </a:rPr>
              <a:t>: </a:t>
            </a:r>
            <a:r>
              <a:rPr lang="tr-TR" b="0" i="0" dirty="0" err="1">
                <a:solidFill>
                  <a:srgbClr val="0C0D0E"/>
                </a:solidFill>
                <a:effectLst/>
                <a:latin typeface="-apple-system"/>
              </a:rPr>
              <a:t>Possessive</a:t>
            </a:r>
            <a:r>
              <a:rPr lang="tr-TR" b="0" i="0" dirty="0">
                <a:solidFill>
                  <a:srgbClr val="0C0D0E"/>
                </a:solidFill>
                <a:effectLst/>
                <a:latin typeface="-apple-system"/>
              </a:rPr>
              <a:t> </a:t>
            </a:r>
            <a:r>
              <a:rPr lang="tr-TR" b="0" i="0" dirty="0" err="1">
                <a:solidFill>
                  <a:srgbClr val="0C0D0E"/>
                </a:solidFill>
                <a:effectLst/>
                <a:latin typeface="-apple-system"/>
              </a:rPr>
              <a:t>wh-pronoun</a:t>
            </a:r>
            <a:endParaRPr lang="tr-TR" b="0" i="0" dirty="0">
              <a:solidFill>
                <a:srgbClr val="0C0D0E"/>
              </a:solidFill>
              <a:effectLst/>
              <a:latin typeface="-apple-system"/>
            </a:endParaRPr>
          </a:p>
          <a:p>
            <a:pPr algn="l" fontAlgn="base"/>
            <a:r>
              <a:rPr lang="tr-TR" b="1" i="0" dirty="0">
                <a:solidFill>
                  <a:srgbClr val="0C0D0E"/>
                </a:solidFill>
                <a:effectLst/>
                <a:latin typeface="inherit"/>
              </a:rPr>
              <a:t>WRB</a:t>
            </a:r>
            <a:r>
              <a:rPr lang="tr-TR" b="0" i="0" dirty="0">
                <a:solidFill>
                  <a:srgbClr val="0C0D0E"/>
                </a:solidFill>
                <a:effectLst/>
                <a:latin typeface="-apple-system"/>
              </a:rPr>
              <a:t>: </a:t>
            </a:r>
            <a:r>
              <a:rPr lang="tr-TR" b="0" i="0" dirty="0" err="1">
                <a:solidFill>
                  <a:srgbClr val="0C0D0E"/>
                </a:solidFill>
                <a:effectLst/>
                <a:latin typeface="-apple-system"/>
              </a:rPr>
              <a:t>Wh-adverb</a:t>
            </a:r>
            <a:endParaRPr lang="tr-TR" b="0" i="0" dirty="0">
              <a:solidFill>
                <a:srgbClr val="0C0D0E"/>
              </a:solidFill>
              <a:effectLst/>
              <a:latin typeface="-apple-system"/>
            </a:endParaRPr>
          </a:p>
        </p:txBody>
      </p:sp>
    </p:spTree>
    <p:extLst>
      <p:ext uri="{BB962C8B-B14F-4D97-AF65-F5344CB8AC3E}">
        <p14:creationId xmlns:p14="http://schemas.microsoft.com/office/powerpoint/2010/main" val="73208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8B35F1-1268-4B75-A592-C3C335BCE52E}"/>
              </a:ext>
            </a:extLst>
          </p:cNvPr>
          <p:cNvSpPr>
            <a:spLocks noGrp="1"/>
          </p:cNvSpPr>
          <p:nvPr>
            <p:ph type="title"/>
          </p:nvPr>
        </p:nvSpPr>
        <p:spPr/>
        <p:txBody>
          <a:bodyPr/>
          <a:lstStyle/>
          <a:p>
            <a:r>
              <a:rPr lang="tr-TR" dirty="0"/>
              <a:t>Uygulama 2 Çıktı</a:t>
            </a:r>
          </a:p>
        </p:txBody>
      </p:sp>
      <p:pic>
        <p:nvPicPr>
          <p:cNvPr id="5" name="Resim 4">
            <a:extLst>
              <a:ext uri="{FF2B5EF4-FFF2-40B4-BE49-F238E27FC236}">
                <a16:creationId xmlns:a16="http://schemas.microsoft.com/office/drawing/2014/main" id="{98E2C83A-CD6B-4842-9EC6-E4971FA4E8CF}"/>
              </a:ext>
            </a:extLst>
          </p:cNvPr>
          <p:cNvPicPr>
            <a:picLocks noChangeAspect="1"/>
          </p:cNvPicPr>
          <p:nvPr/>
        </p:nvPicPr>
        <p:blipFill>
          <a:blip r:embed="rId2"/>
          <a:stretch>
            <a:fillRect/>
          </a:stretch>
        </p:blipFill>
        <p:spPr>
          <a:xfrm>
            <a:off x="695453" y="1310083"/>
            <a:ext cx="7880136" cy="3412335"/>
          </a:xfrm>
          <a:prstGeom prst="rect">
            <a:avLst/>
          </a:prstGeom>
        </p:spPr>
      </p:pic>
      <p:sp>
        <p:nvSpPr>
          <p:cNvPr id="6" name="Rectangle 1">
            <a:extLst>
              <a:ext uri="{FF2B5EF4-FFF2-40B4-BE49-F238E27FC236}">
                <a16:creationId xmlns:a16="http://schemas.microsoft.com/office/drawing/2014/main" id="{506EC0C2-327E-4E12-B8CF-3089339C0987}"/>
              </a:ext>
            </a:extLst>
          </p:cNvPr>
          <p:cNvSpPr>
            <a:spLocks noChangeArrowheads="1"/>
          </p:cNvSpPr>
          <p:nvPr/>
        </p:nvSpPr>
        <p:spPr bwMode="auto">
          <a:xfrm>
            <a:off x="905255" y="4856995"/>
            <a:ext cx="54116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rgbClr val="404040"/>
                </a:solidFill>
                <a:effectLst/>
                <a:latin typeface="Menlo"/>
              </a:rPr>
              <a:t>idx</a:t>
            </a:r>
            <a:r>
              <a:rPr kumimoji="0" lang="tr-TR" altLang="tr-TR" sz="1600" b="0" i="0" u="none" strike="noStrike" cap="none" normalizeH="0" baseline="0" dirty="0">
                <a:ln>
                  <a:noFill/>
                </a:ln>
                <a:solidFill>
                  <a:srgbClr val="404040"/>
                </a:solidFill>
                <a:effectLst/>
                <a:latin typeface="Menlo"/>
              </a:rPr>
              <a:t> = </a:t>
            </a:r>
            <a:r>
              <a:rPr lang="tr-TR" sz="1600" b="0" i="0" u="none" strike="noStrike" baseline="0" dirty="0" err="1">
                <a:solidFill>
                  <a:srgbClr val="000000"/>
                </a:solidFill>
                <a:latin typeface="Courier New" panose="02070309020205020404" pitchFamily="49" charset="0"/>
              </a:rPr>
              <a:t>token_ayrinti</a:t>
            </a:r>
            <a:r>
              <a:rPr kumimoji="0" lang="tr-TR" altLang="tr-TR" sz="1600" b="0" i="0" u="none" strike="noStrike" cap="none" normalizeH="0" baseline="0" dirty="0" err="1">
                <a:ln>
                  <a:noFill/>
                </a:ln>
                <a:solidFill>
                  <a:srgbClr val="404040"/>
                </a:solidFill>
                <a:effectLst/>
                <a:latin typeface="Menlo"/>
              </a:rPr>
              <a:t>.Type</a:t>
            </a:r>
            <a:r>
              <a:rPr kumimoji="0" lang="tr-TR" altLang="tr-TR" sz="1600" b="0" i="0" u="none" strike="noStrike" cap="none" normalizeH="0" baseline="0" dirty="0">
                <a:ln>
                  <a:noFill/>
                </a:ln>
                <a:solidFill>
                  <a:srgbClr val="404040"/>
                </a:solidFill>
                <a:effectLst/>
                <a:latin typeface="Menlo"/>
              </a:rPr>
              <a:t> == </a:t>
            </a:r>
            <a:r>
              <a:rPr kumimoji="0" lang="tr-TR" altLang="tr-TR" sz="1600" b="0" i="0" u="none" strike="noStrike" cap="none" normalizeH="0" baseline="0" dirty="0">
                <a:ln>
                  <a:noFill/>
                </a:ln>
                <a:solidFill>
                  <a:srgbClr val="A020F0"/>
                </a:solidFill>
                <a:effectLst/>
                <a:latin typeface="Menlo"/>
              </a:rPr>
              <a:t>"</a:t>
            </a:r>
            <a:r>
              <a:rPr kumimoji="0" lang="tr-TR" altLang="tr-TR" sz="1600" b="0" i="0" u="none" strike="noStrike" cap="none" normalizeH="0" baseline="0" dirty="0" err="1">
                <a:ln>
                  <a:noFill/>
                </a:ln>
                <a:solidFill>
                  <a:srgbClr val="A020F0"/>
                </a:solidFill>
                <a:effectLst/>
                <a:latin typeface="Menlo"/>
              </a:rPr>
              <a:t>emoticon</a:t>
            </a:r>
            <a:r>
              <a:rPr kumimoji="0" lang="tr-TR" altLang="tr-TR" sz="1600" b="0" i="0" u="none" strike="noStrike" cap="none" normalizeH="0" baseline="0" dirty="0">
                <a:ln>
                  <a:noFill/>
                </a:ln>
                <a:solidFill>
                  <a:srgbClr val="A020F0"/>
                </a:solidFill>
                <a:effectLst/>
                <a:latin typeface="Menlo"/>
              </a:rPr>
              <a:t>"</a:t>
            </a:r>
            <a:r>
              <a:rPr kumimoji="0" lang="tr-TR" altLang="tr-TR" sz="1600" b="0" i="0" u="none" strike="noStrike" cap="none" normalizeH="0" baseline="0" dirty="0">
                <a:ln>
                  <a:noFill/>
                </a:ln>
                <a:solidFill>
                  <a:srgbClr val="40404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tr-TR" sz="1600" b="0" i="0" u="none" strike="noStrike" baseline="0" dirty="0" err="1">
                <a:solidFill>
                  <a:srgbClr val="000000"/>
                </a:solidFill>
                <a:latin typeface="Courier New" panose="02070309020205020404" pitchFamily="49" charset="0"/>
              </a:rPr>
              <a:t>token_ayrinti</a:t>
            </a:r>
            <a:r>
              <a:rPr kumimoji="0" lang="tr-TR" altLang="tr-TR" sz="1600" b="0" i="0" u="none" strike="noStrike" cap="none" normalizeH="0" baseline="0" dirty="0">
                <a:ln>
                  <a:noFill/>
                </a:ln>
                <a:solidFill>
                  <a:srgbClr val="404040"/>
                </a:solidFill>
                <a:effectLst/>
                <a:latin typeface="Menlo"/>
              </a:rPr>
              <a:t>(</a:t>
            </a:r>
            <a:r>
              <a:rPr kumimoji="0" lang="tr-TR" altLang="tr-TR" sz="1600" b="0" i="0" u="none" strike="noStrike" cap="none" normalizeH="0" baseline="0" dirty="0" err="1">
                <a:ln>
                  <a:noFill/>
                </a:ln>
                <a:solidFill>
                  <a:srgbClr val="404040"/>
                </a:solidFill>
                <a:effectLst/>
                <a:latin typeface="Menlo"/>
              </a:rPr>
              <a:t>idx</a:t>
            </a:r>
            <a:r>
              <a:rPr kumimoji="0" lang="tr-TR" altLang="tr-TR" sz="1600" b="0" i="0" u="none" strike="noStrike" cap="none" normalizeH="0" baseline="0" dirty="0">
                <a:ln>
                  <a:noFill/>
                </a:ln>
                <a:solidFill>
                  <a:srgbClr val="404040"/>
                </a:solidFill>
                <a:effectLst/>
                <a:latin typeface="Menlo"/>
              </a:rPr>
              <a:t>,:)</a:t>
            </a:r>
            <a:r>
              <a:rPr kumimoji="0" lang="tr-TR" altLang="tr-TR" sz="1600" b="0" i="0" u="none" strike="noStrike" cap="none" normalizeH="0" baseline="0" dirty="0">
                <a:ln>
                  <a:noFill/>
                </a:ln>
                <a:solidFill>
                  <a:schemeClr val="tx1"/>
                </a:solidFill>
                <a:effectLst/>
              </a:rPr>
              <a:t> </a:t>
            </a: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
        <p:nvSpPr>
          <p:cNvPr id="9" name="Metin kutusu 8">
            <a:extLst>
              <a:ext uri="{FF2B5EF4-FFF2-40B4-BE49-F238E27FC236}">
                <a16:creationId xmlns:a16="http://schemas.microsoft.com/office/drawing/2014/main" id="{6EA74DAD-AB0D-4F0C-8791-50462C847CE1}"/>
              </a:ext>
            </a:extLst>
          </p:cNvPr>
          <p:cNvSpPr txBox="1"/>
          <p:nvPr/>
        </p:nvSpPr>
        <p:spPr>
          <a:xfrm>
            <a:off x="469028" y="5846544"/>
            <a:ext cx="9195090" cy="646331"/>
          </a:xfrm>
          <a:prstGeom prst="rect">
            <a:avLst/>
          </a:prstGeom>
          <a:noFill/>
        </p:spPr>
        <p:txBody>
          <a:bodyPr wrap="square">
            <a:spAutoFit/>
          </a:bodyPr>
          <a:lstStyle/>
          <a:p>
            <a:r>
              <a:rPr lang="tr-TR" sz="1800" b="0" i="0" u="none" strike="noStrike" baseline="0" dirty="0" err="1">
                <a:solidFill>
                  <a:srgbClr val="000000"/>
                </a:solidFill>
                <a:latin typeface="Courier New" panose="02070309020205020404" pitchFamily="49" charset="0"/>
              </a:rPr>
              <a:t>token_ayrinti</a:t>
            </a:r>
            <a:r>
              <a:rPr kumimoji="0" lang="tr-TR" altLang="tr-TR" sz="1800" b="0" i="0" u="none" strike="noStrike" cap="none" normalizeH="0" baseline="0" dirty="0" err="1">
                <a:ln>
                  <a:noFill/>
                </a:ln>
                <a:solidFill>
                  <a:srgbClr val="404040"/>
                </a:solidFill>
                <a:effectLst/>
                <a:latin typeface="Menlo"/>
              </a:rPr>
              <a:t>.Type</a:t>
            </a:r>
            <a:r>
              <a:rPr kumimoji="0" lang="tr-TR" altLang="tr-TR" sz="1800" b="0" i="0" u="none" strike="noStrike" cap="none" normalizeH="0" baseline="0" dirty="0">
                <a:ln>
                  <a:noFill/>
                </a:ln>
                <a:solidFill>
                  <a:srgbClr val="404040"/>
                </a:solidFill>
                <a:effectLst/>
                <a:latin typeface="Menlo"/>
              </a:rPr>
              <a:t> ile farklı </a:t>
            </a:r>
            <a:r>
              <a:rPr kumimoji="0" lang="tr-TR" altLang="tr-TR" sz="1800" b="0" i="0" u="none" strike="noStrike" cap="none" normalizeH="0" baseline="0" dirty="0" err="1">
                <a:ln>
                  <a:noFill/>
                </a:ln>
                <a:solidFill>
                  <a:srgbClr val="404040"/>
                </a:solidFill>
                <a:effectLst/>
                <a:latin typeface="Menlo"/>
              </a:rPr>
              <a:t>token</a:t>
            </a:r>
            <a:r>
              <a:rPr kumimoji="0" lang="tr-TR" altLang="tr-TR" sz="1800" b="0" i="0" u="none" strike="noStrike" cap="none" normalizeH="0" baseline="0" dirty="0">
                <a:ln>
                  <a:noFill/>
                </a:ln>
                <a:solidFill>
                  <a:srgbClr val="404040"/>
                </a:solidFill>
                <a:effectLst/>
                <a:latin typeface="Menlo"/>
              </a:rPr>
              <a:t> gruplarından istenilen grubun </a:t>
            </a:r>
            <a:r>
              <a:rPr kumimoji="0" lang="tr-TR" altLang="tr-TR" sz="1800" b="0" i="0" u="none" strike="noStrike" cap="none" normalizeH="0" baseline="0" dirty="0" err="1">
                <a:ln>
                  <a:noFill/>
                </a:ln>
                <a:solidFill>
                  <a:srgbClr val="404040"/>
                </a:solidFill>
                <a:effectLst/>
                <a:latin typeface="Menlo"/>
              </a:rPr>
              <a:t>seöilmesini</a:t>
            </a:r>
            <a:r>
              <a:rPr kumimoji="0" lang="tr-TR" altLang="tr-TR" sz="1800" b="0" i="0" u="none" strike="noStrike" cap="none" normalizeH="0" baseline="0" dirty="0">
                <a:ln>
                  <a:noFill/>
                </a:ln>
                <a:solidFill>
                  <a:srgbClr val="404040"/>
                </a:solidFill>
                <a:effectLst/>
                <a:latin typeface="Menlo"/>
              </a:rPr>
              <a:t> sağlar. Kelimeler, noktalı ifadeler, </a:t>
            </a:r>
            <a:r>
              <a:rPr kumimoji="0" lang="tr-TR" altLang="tr-TR" sz="1800" b="0" i="0" u="none" strike="noStrike" cap="none" normalizeH="0" baseline="0" dirty="0" err="1">
                <a:ln>
                  <a:noFill/>
                </a:ln>
                <a:solidFill>
                  <a:srgbClr val="404040"/>
                </a:solidFill>
                <a:effectLst/>
                <a:latin typeface="Menlo"/>
              </a:rPr>
              <a:t>emojiler</a:t>
            </a:r>
            <a:r>
              <a:rPr kumimoji="0" lang="tr-TR" altLang="tr-TR" sz="1800" b="0" i="0" u="none" strike="noStrike" cap="none" normalizeH="0" baseline="0" dirty="0">
                <a:ln>
                  <a:noFill/>
                </a:ln>
                <a:solidFill>
                  <a:srgbClr val="404040"/>
                </a:solidFill>
                <a:effectLst/>
                <a:latin typeface="Menlo"/>
              </a:rPr>
              <a:t> vs.</a:t>
            </a:r>
            <a:endParaRPr lang="tr-TR" dirty="0"/>
          </a:p>
        </p:txBody>
      </p:sp>
    </p:spTree>
    <p:extLst>
      <p:ext uri="{BB962C8B-B14F-4D97-AF65-F5344CB8AC3E}">
        <p14:creationId xmlns:p14="http://schemas.microsoft.com/office/powerpoint/2010/main" val="3470994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769A63-B285-4995-89D3-3E94903B7355}"/>
              </a:ext>
            </a:extLst>
          </p:cNvPr>
          <p:cNvSpPr>
            <a:spLocks noGrp="1"/>
          </p:cNvSpPr>
          <p:nvPr>
            <p:ph type="title"/>
          </p:nvPr>
        </p:nvSpPr>
        <p:spPr/>
        <p:txBody>
          <a:bodyPr/>
          <a:lstStyle/>
          <a:p>
            <a:r>
              <a:rPr lang="tr-TR" dirty="0" err="1"/>
              <a:t>Tokenize</a:t>
            </a:r>
            <a:r>
              <a:rPr lang="tr-TR" dirty="0"/>
              <a:t> </a:t>
            </a:r>
            <a:r>
              <a:rPr lang="tr-TR" dirty="0" err="1"/>
              <a:t>Matlab</a:t>
            </a:r>
            <a:r>
              <a:rPr lang="tr-TR" dirty="0"/>
              <a:t> Uygulamalar-3</a:t>
            </a:r>
            <a:br>
              <a:rPr lang="tr-TR" dirty="0"/>
            </a:br>
            <a:r>
              <a:rPr lang="tr-TR" dirty="0"/>
              <a:t>Cümle Detayı</a:t>
            </a:r>
          </a:p>
        </p:txBody>
      </p:sp>
      <p:sp>
        <p:nvSpPr>
          <p:cNvPr id="3" name="İçerik Yer Tutucusu 2">
            <a:extLst>
              <a:ext uri="{FF2B5EF4-FFF2-40B4-BE49-F238E27FC236}">
                <a16:creationId xmlns:a16="http://schemas.microsoft.com/office/drawing/2014/main" id="{379F1BC7-02F1-4DEB-B78A-FF02EFC32BBE}"/>
              </a:ext>
            </a:extLst>
          </p:cNvPr>
          <p:cNvSpPr>
            <a:spLocks noGrp="1"/>
          </p:cNvSpPr>
          <p:nvPr>
            <p:ph idx="1"/>
          </p:nvPr>
        </p:nvSpPr>
        <p:spPr>
          <a:xfrm>
            <a:off x="838200" y="1825625"/>
            <a:ext cx="10515600" cy="4055058"/>
          </a:xfrm>
        </p:spPr>
        <p:txBody>
          <a:bodyPr/>
          <a:lstStyle/>
          <a:p>
            <a:r>
              <a:rPr lang="tr-TR" sz="1800" b="0" i="0" u="none" strike="noStrike" baseline="0" dirty="0" err="1">
                <a:solidFill>
                  <a:srgbClr val="000000"/>
                </a:solidFill>
                <a:latin typeface="Courier New" panose="02070309020205020404" pitchFamily="49" charset="0"/>
              </a:rPr>
              <a:t>clear</a:t>
            </a:r>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all</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clc</a:t>
            </a:r>
            <a:r>
              <a:rPr lang="tr-TR" sz="1800" b="0" i="0" u="none" strike="noStrike" baseline="0" dirty="0">
                <a:solidFill>
                  <a:srgbClr val="000000"/>
                </a:solidFill>
                <a:latin typeface="Courier New" panose="02070309020205020404" pitchFamily="49" charset="0"/>
              </a:rPr>
              <a:t>;</a:t>
            </a:r>
          </a:p>
          <a:p>
            <a:r>
              <a:rPr lang="en-US" sz="1800" b="0" i="0" u="none" strike="noStrike" baseline="0" dirty="0" err="1">
                <a:solidFill>
                  <a:srgbClr val="000000"/>
                </a:solidFill>
                <a:latin typeface="Courier New" panose="02070309020205020404" pitchFamily="49" charset="0"/>
              </a:rPr>
              <a:t>cumleler</a:t>
            </a:r>
            <a:r>
              <a:rPr lang="en-US" sz="1800" b="0" i="0" u="none" strike="noStrike" baseline="0" dirty="0">
                <a:solidFill>
                  <a:srgbClr val="000000"/>
                </a:solidFill>
                <a:latin typeface="Courier New" panose="02070309020205020404" pitchFamily="49" charset="0"/>
              </a:rPr>
              <a:t> = [</a:t>
            </a:r>
            <a:r>
              <a:rPr lang="en-US" sz="1800" b="0" i="0" u="none" strike="noStrike" baseline="0" dirty="0">
                <a:solidFill>
                  <a:srgbClr val="AA04F9"/>
                </a:solidFill>
                <a:latin typeface="Courier New" panose="02070309020205020404" pitchFamily="49" charset="0"/>
              </a:rPr>
              <a:t>"This is an example document. It has two sentences."</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"This document has one sentence and an emoticon. :)"</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"Here is another example document. :D"</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addSentenceDetails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tokenDetails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head</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a:t>
            </a:r>
          </a:p>
          <a:p>
            <a:endParaRPr lang="tr-TR" dirty="0"/>
          </a:p>
        </p:txBody>
      </p:sp>
      <p:sp>
        <p:nvSpPr>
          <p:cNvPr id="5" name="Metin kutusu 4">
            <a:extLst>
              <a:ext uri="{FF2B5EF4-FFF2-40B4-BE49-F238E27FC236}">
                <a16:creationId xmlns:a16="http://schemas.microsoft.com/office/drawing/2014/main" id="{4B8BFD03-6ACD-46CA-BE1B-848CB919A809}"/>
              </a:ext>
            </a:extLst>
          </p:cNvPr>
          <p:cNvSpPr txBox="1"/>
          <p:nvPr/>
        </p:nvSpPr>
        <p:spPr>
          <a:xfrm>
            <a:off x="438324" y="6225345"/>
            <a:ext cx="10794534" cy="369332"/>
          </a:xfrm>
          <a:prstGeom prst="rect">
            <a:avLst/>
          </a:prstGeom>
          <a:noFill/>
        </p:spPr>
        <p:txBody>
          <a:bodyPr wrap="square">
            <a:spAutoFit/>
          </a:bodyPr>
          <a:lstStyle/>
          <a:p>
            <a:r>
              <a:rPr lang="tr-TR" sz="1800" b="0" i="0" u="none" strike="noStrike" baseline="0" dirty="0" err="1">
                <a:solidFill>
                  <a:srgbClr val="000000"/>
                </a:solidFill>
                <a:latin typeface="Courier New" panose="02070309020205020404" pitchFamily="49" charset="0"/>
              </a:rPr>
              <a:t>addSentenceDetails</a:t>
            </a:r>
            <a:r>
              <a:rPr lang="tr-TR" sz="1800" b="0" i="0" u="none" strike="noStrike" baseline="0" dirty="0">
                <a:solidFill>
                  <a:srgbClr val="000000"/>
                </a:solidFill>
                <a:latin typeface="Courier New" panose="02070309020205020404" pitchFamily="49" charset="0"/>
              </a:rPr>
              <a:t> komutu ile </a:t>
            </a:r>
            <a:r>
              <a:rPr lang="tr-TR" sz="1800" b="0" i="0" u="none" strike="noStrike" baseline="0" dirty="0" err="1">
                <a:solidFill>
                  <a:srgbClr val="000000"/>
                </a:solidFill>
                <a:latin typeface="Courier New" panose="02070309020205020404" pitchFamily="49" charset="0"/>
              </a:rPr>
              <a:t>tokenların</a:t>
            </a:r>
            <a:r>
              <a:rPr lang="tr-TR" sz="1800" b="0" i="0" u="none" strike="noStrike" baseline="0" dirty="0">
                <a:solidFill>
                  <a:srgbClr val="000000"/>
                </a:solidFill>
                <a:latin typeface="Courier New" panose="02070309020205020404" pitchFamily="49" charset="0"/>
              </a:rPr>
              <a:t> geçtiği cümle detayını eklemiş olur. </a:t>
            </a:r>
            <a:endParaRPr lang="tr-TR" dirty="0"/>
          </a:p>
        </p:txBody>
      </p:sp>
    </p:spTree>
    <p:extLst>
      <p:ext uri="{BB962C8B-B14F-4D97-AF65-F5344CB8AC3E}">
        <p14:creationId xmlns:p14="http://schemas.microsoft.com/office/powerpoint/2010/main" val="1668343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38DE796-FC3D-4FD8-80C8-B2048C5D9720}"/>
              </a:ext>
            </a:extLst>
          </p:cNvPr>
          <p:cNvPicPr>
            <a:picLocks noChangeAspect="1"/>
          </p:cNvPicPr>
          <p:nvPr/>
        </p:nvPicPr>
        <p:blipFill>
          <a:blip r:embed="rId2"/>
          <a:stretch>
            <a:fillRect/>
          </a:stretch>
        </p:blipFill>
        <p:spPr>
          <a:xfrm>
            <a:off x="855964" y="1493494"/>
            <a:ext cx="8477272" cy="2915809"/>
          </a:xfrm>
          <a:prstGeom prst="rect">
            <a:avLst/>
          </a:prstGeom>
        </p:spPr>
      </p:pic>
    </p:spTree>
    <p:extLst>
      <p:ext uri="{BB962C8B-B14F-4D97-AF65-F5344CB8AC3E}">
        <p14:creationId xmlns:p14="http://schemas.microsoft.com/office/powerpoint/2010/main" val="3452978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84294B-B8C4-40D2-A47C-FD16A05BBF5A}"/>
              </a:ext>
            </a:extLst>
          </p:cNvPr>
          <p:cNvSpPr>
            <a:spLocks noGrp="1"/>
          </p:cNvSpPr>
          <p:nvPr>
            <p:ph type="title"/>
          </p:nvPr>
        </p:nvSpPr>
        <p:spPr/>
        <p:txBody>
          <a:bodyPr/>
          <a:lstStyle/>
          <a:p>
            <a:r>
              <a:rPr lang="tr-TR" dirty="0"/>
              <a:t>Tüm kod istenilen cümle ve </a:t>
            </a:r>
            <a:r>
              <a:rPr lang="tr-TR" dirty="0" err="1"/>
              <a:t>dökümanları</a:t>
            </a:r>
            <a:r>
              <a:rPr lang="tr-TR" dirty="0"/>
              <a:t> seçer</a:t>
            </a:r>
          </a:p>
        </p:txBody>
      </p:sp>
      <p:sp>
        <p:nvSpPr>
          <p:cNvPr id="3" name="İçerik Yer Tutucusu 2">
            <a:extLst>
              <a:ext uri="{FF2B5EF4-FFF2-40B4-BE49-F238E27FC236}">
                <a16:creationId xmlns:a16="http://schemas.microsoft.com/office/drawing/2014/main" id="{F924C8D6-5DD6-4BED-AEF5-0CF7DD9E50B0}"/>
              </a:ext>
            </a:extLst>
          </p:cNvPr>
          <p:cNvSpPr>
            <a:spLocks noGrp="1"/>
          </p:cNvSpPr>
          <p:nvPr>
            <p:ph idx="1"/>
          </p:nvPr>
        </p:nvSpPr>
        <p:spPr/>
        <p:txBody>
          <a:bodyPr>
            <a:normAutofit fontScale="92500" lnSpcReduction="10000"/>
          </a:bodyPr>
          <a:lstStyle/>
          <a:p>
            <a:r>
              <a:rPr lang="tr-TR" sz="1800" b="0" i="0" u="none" strike="noStrike" baseline="0" dirty="0" err="1">
                <a:solidFill>
                  <a:srgbClr val="000000"/>
                </a:solidFill>
                <a:latin typeface="Courier New" panose="02070309020205020404" pitchFamily="49" charset="0"/>
              </a:rPr>
              <a:t>clear</a:t>
            </a:r>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all</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clc</a:t>
            </a:r>
            <a:r>
              <a:rPr lang="tr-TR" sz="1800" b="0" i="0" u="none" strike="noStrike" baseline="0" dirty="0">
                <a:solidFill>
                  <a:srgbClr val="000000"/>
                </a:solidFill>
                <a:latin typeface="Courier New" panose="02070309020205020404" pitchFamily="49" charset="0"/>
              </a:rPr>
              <a:t>;</a:t>
            </a:r>
          </a:p>
          <a:p>
            <a:r>
              <a:rPr lang="en-US" sz="1800" b="0" i="0" u="none" strike="noStrike" baseline="0" dirty="0" err="1">
                <a:solidFill>
                  <a:srgbClr val="000000"/>
                </a:solidFill>
                <a:latin typeface="Courier New" panose="02070309020205020404" pitchFamily="49" charset="0"/>
              </a:rPr>
              <a:t>cumleler</a:t>
            </a:r>
            <a:r>
              <a:rPr lang="en-US" sz="1800" b="0" i="0" u="none" strike="noStrike" baseline="0" dirty="0">
                <a:solidFill>
                  <a:srgbClr val="000000"/>
                </a:solidFill>
                <a:latin typeface="Courier New" panose="02070309020205020404" pitchFamily="49" charset="0"/>
              </a:rPr>
              <a:t> = [</a:t>
            </a:r>
            <a:r>
              <a:rPr lang="en-US" sz="1800" b="0" i="0" u="none" strike="noStrike" baseline="0" dirty="0">
                <a:solidFill>
                  <a:srgbClr val="AA04F9"/>
                </a:solidFill>
                <a:latin typeface="Courier New" panose="02070309020205020404" pitchFamily="49" charset="0"/>
              </a:rPr>
              <a:t>"This is an example document. It has two sentences."</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"This document has one sentence and an emoticon. :)"</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"Here is another example document. :D"</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addSentenceDetails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tokenDetails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head</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idx</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token_ayrinti.DocumentNumber</a:t>
            </a:r>
            <a:r>
              <a:rPr lang="tr-TR" sz="1800" b="0" i="0" u="none" strike="noStrike" baseline="0" dirty="0">
                <a:solidFill>
                  <a:srgbClr val="000000"/>
                </a:solidFill>
                <a:latin typeface="Courier New" panose="02070309020205020404" pitchFamily="49" charset="0"/>
              </a:rPr>
              <a:t> == 3 &amp; </a:t>
            </a:r>
            <a:r>
              <a:rPr lang="tr-TR" sz="1800" b="0" i="0" u="none" strike="noStrike" baseline="0" dirty="0" err="1">
                <a:solidFill>
                  <a:srgbClr val="000000"/>
                </a:solidFill>
                <a:latin typeface="Courier New" panose="02070309020205020404" pitchFamily="49" charset="0"/>
              </a:rPr>
              <a:t>token_ayrinti.SentenceNumber</a:t>
            </a:r>
            <a:r>
              <a:rPr lang="tr-TR" sz="1800" b="0" i="0" u="none" strike="noStrike" baseline="0" dirty="0">
                <a:solidFill>
                  <a:srgbClr val="000000"/>
                </a:solidFill>
                <a:latin typeface="Courier New" panose="02070309020205020404" pitchFamily="49" charset="0"/>
              </a:rPr>
              <a:t> == 2;</a:t>
            </a:r>
          </a:p>
          <a:p>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idx</a:t>
            </a:r>
            <a:r>
              <a:rPr lang="tr-TR" sz="1800" b="0" i="0" u="none" strike="noStrike" baseline="0" dirty="0">
                <a:solidFill>
                  <a:srgbClr val="000000"/>
                </a:solidFill>
                <a:latin typeface="Courier New" panose="02070309020205020404" pitchFamily="49" charset="0"/>
              </a:rPr>
              <a:t>,:)</a:t>
            </a:r>
          </a:p>
          <a:p>
            <a:endParaRPr lang="tr-TR" dirty="0"/>
          </a:p>
        </p:txBody>
      </p:sp>
    </p:spTree>
    <p:extLst>
      <p:ext uri="{BB962C8B-B14F-4D97-AF65-F5344CB8AC3E}">
        <p14:creationId xmlns:p14="http://schemas.microsoft.com/office/powerpoint/2010/main" val="2989935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C3F6DD-454B-48BC-8022-6C754BEDA006}"/>
              </a:ext>
            </a:extLst>
          </p:cNvPr>
          <p:cNvSpPr>
            <a:spLocks noGrp="1"/>
          </p:cNvSpPr>
          <p:nvPr>
            <p:ph type="title"/>
          </p:nvPr>
        </p:nvSpPr>
        <p:spPr/>
        <p:txBody>
          <a:bodyPr/>
          <a:lstStyle/>
          <a:p>
            <a:r>
              <a:rPr lang="tr-TR" dirty="0" err="1"/>
              <a:t>Tokenize</a:t>
            </a:r>
            <a:r>
              <a:rPr lang="tr-TR" dirty="0"/>
              <a:t> </a:t>
            </a:r>
            <a:r>
              <a:rPr lang="tr-TR" dirty="0" err="1"/>
              <a:t>Matlab</a:t>
            </a:r>
            <a:r>
              <a:rPr lang="tr-TR" dirty="0"/>
              <a:t> Uygulamalar-4</a:t>
            </a:r>
          </a:p>
        </p:txBody>
      </p:sp>
      <p:sp>
        <p:nvSpPr>
          <p:cNvPr id="3" name="İçerik Yer Tutucusu 2">
            <a:extLst>
              <a:ext uri="{FF2B5EF4-FFF2-40B4-BE49-F238E27FC236}">
                <a16:creationId xmlns:a16="http://schemas.microsoft.com/office/drawing/2014/main" id="{28E2737F-90F4-46F5-ABB4-C0131709D594}"/>
              </a:ext>
            </a:extLst>
          </p:cNvPr>
          <p:cNvSpPr>
            <a:spLocks noGrp="1"/>
          </p:cNvSpPr>
          <p:nvPr>
            <p:ph idx="1"/>
          </p:nvPr>
        </p:nvSpPr>
        <p:spPr>
          <a:xfrm>
            <a:off x="838200" y="1825625"/>
            <a:ext cx="10515600" cy="3191218"/>
          </a:xfrm>
        </p:spPr>
        <p:txBody>
          <a:bodyPr/>
          <a:lstStyle/>
          <a:p>
            <a:r>
              <a:rPr lang="tr-TR" sz="1800" b="0" i="0" u="none" strike="noStrike" baseline="0" dirty="0" err="1">
                <a:solidFill>
                  <a:srgbClr val="000000"/>
                </a:solidFill>
                <a:latin typeface="Courier New" panose="02070309020205020404" pitchFamily="49" charset="0"/>
              </a:rPr>
              <a:t>clear</a:t>
            </a:r>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all</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dosya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(dosya);</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tokenDetails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head</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a:t>
            </a:r>
          </a:p>
          <a:p>
            <a:endParaRPr lang="tr-TR" b="0" i="0" u="none" strike="noStrike" baseline="0" dirty="0"/>
          </a:p>
          <a:p>
            <a:endParaRPr lang="tr-TR" dirty="0"/>
          </a:p>
        </p:txBody>
      </p:sp>
      <p:sp>
        <p:nvSpPr>
          <p:cNvPr id="5" name="Metin kutusu 4">
            <a:extLst>
              <a:ext uri="{FF2B5EF4-FFF2-40B4-BE49-F238E27FC236}">
                <a16:creationId xmlns:a16="http://schemas.microsoft.com/office/drawing/2014/main" id="{F1D22CB2-EB0B-49ED-B39E-0A844A774B03}"/>
              </a:ext>
            </a:extLst>
          </p:cNvPr>
          <p:cNvSpPr txBox="1"/>
          <p:nvPr/>
        </p:nvSpPr>
        <p:spPr>
          <a:xfrm>
            <a:off x="708454" y="5495322"/>
            <a:ext cx="10140778" cy="369332"/>
          </a:xfrm>
          <a:prstGeom prst="rect">
            <a:avLst/>
          </a:prstGeom>
          <a:noFill/>
        </p:spPr>
        <p:txBody>
          <a:bodyPr wrap="square">
            <a:spAutoFit/>
          </a:bodyPr>
          <a:lstStyle/>
          <a:p>
            <a:r>
              <a:rPr lang="tr-TR" sz="1800" b="0" i="0" u="none" strike="noStrike" baseline="0" dirty="0">
                <a:solidFill>
                  <a:srgbClr val="000000"/>
                </a:solidFill>
                <a:latin typeface="Courier New" panose="02070309020205020404" pitchFamily="49" charset="0"/>
              </a:rPr>
              <a:t>Dışardan içeriği okunan bir dosyanın </a:t>
            </a:r>
            <a:r>
              <a:rPr lang="tr-TR" sz="1800" b="0" i="0" u="none" strike="noStrike" baseline="0" dirty="0" err="1">
                <a:solidFill>
                  <a:srgbClr val="000000"/>
                </a:solidFill>
                <a:latin typeface="Courier New" panose="02070309020205020404" pitchFamily="49" charset="0"/>
              </a:rPr>
              <a:t>tokenlara</a:t>
            </a:r>
            <a:r>
              <a:rPr lang="tr-TR" sz="1800" b="0" i="0" u="none" strike="noStrike" baseline="0" dirty="0">
                <a:solidFill>
                  <a:srgbClr val="000000"/>
                </a:solidFill>
                <a:latin typeface="Courier New" panose="02070309020205020404" pitchFamily="49" charset="0"/>
              </a:rPr>
              <a:t> ayırma</a:t>
            </a:r>
            <a:endParaRPr lang="tr-TR" dirty="0"/>
          </a:p>
        </p:txBody>
      </p:sp>
    </p:spTree>
    <p:extLst>
      <p:ext uri="{BB962C8B-B14F-4D97-AF65-F5344CB8AC3E}">
        <p14:creationId xmlns:p14="http://schemas.microsoft.com/office/powerpoint/2010/main" val="375909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6462F62-3293-4E54-BAA7-EEE34FA58A25}"/>
              </a:ext>
            </a:extLst>
          </p:cNvPr>
          <p:cNvSpPr>
            <a:spLocks noGrp="1"/>
          </p:cNvSpPr>
          <p:nvPr>
            <p:ph idx="1"/>
          </p:nvPr>
        </p:nvSpPr>
        <p:spPr>
          <a:xfrm>
            <a:off x="586001" y="1520349"/>
            <a:ext cx="6150359" cy="3463067"/>
          </a:xfrm>
        </p:spPr>
        <p:txBody>
          <a:bodyPr>
            <a:normAutofit fontScale="92500" lnSpcReduction="10000"/>
          </a:bodyPr>
          <a:lstStyle/>
          <a:p>
            <a:r>
              <a:rPr lang="tr-TR" sz="1800" b="0" i="0" u="none" strike="noStrike" baseline="0" dirty="0" err="1">
                <a:solidFill>
                  <a:srgbClr val="000000"/>
                </a:solidFill>
                <a:latin typeface="Courier New" panose="02070309020205020404" pitchFamily="49" charset="0"/>
              </a:rPr>
              <a:t>clear</a:t>
            </a:r>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all</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dosya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(dosya);</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addPartOfSpeechDetails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tokenDetails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head</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endParaRPr lang="tr-TR" b="0" i="0" u="none" strike="noStrike" baseline="0" dirty="0"/>
          </a:p>
          <a:p>
            <a:endParaRPr lang="tr-TR" dirty="0"/>
          </a:p>
        </p:txBody>
      </p:sp>
      <p:sp>
        <p:nvSpPr>
          <p:cNvPr id="4" name="Rectangle 1">
            <a:extLst>
              <a:ext uri="{FF2B5EF4-FFF2-40B4-BE49-F238E27FC236}">
                <a16:creationId xmlns:a16="http://schemas.microsoft.com/office/drawing/2014/main" id="{4F9F8864-9934-4C02-A912-63E36F8E1D52}"/>
              </a:ext>
            </a:extLst>
          </p:cNvPr>
          <p:cNvSpPr>
            <a:spLocks noGrp="1" noChangeArrowheads="1"/>
          </p:cNvSpPr>
          <p:nvPr>
            <p:ph type="title"/>
          </p:nvPr>
        </p:nvSpPr>
        <p:spPr bwMode="auto">
          <a:xfrm>
            <a:off x="838200" y="535464"/>
            <a:ext cx="552964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3200" b="0" i="0" u="none" strike="noStrike" cap="none" normalizeH="0" baseline="0" dirty="0" err="1">
                <a:ln>
                  <a:noFill/>
                </a:ln>
                <a:solidFill>
                  <a:srgbClr val="404040"/>
                </a:solidFill>
                <a:effectLst/>
                <a:latin typeface="Menlo"/>
              </a:rPr>
              <a:t>addPartOfSpeechDetails</a:t>
            </a:r>
            <a:r>
              <a:rPr kumimoji="0" lang="tr-TR" altLang="tr-TR" sz="3200" b="0" i="0" u="none" strike="noStrike" cap="none" normalizeH="0" baseline="0" dirty="0">
                <a:ln>
                  <a:noFill/>
                </a:ln>
                <a:solidFill>
                  <a:srgbClr val="404040"/>
                </a:solidFill>
                <a:effectLst/>
                <a:latin typeface="Menlo"/>
              </a:rPr>
              <a:t>  Komutu</a:t>
            </a:r>
            <a:br>
              <a:rPr kumimoji="0" lang="tr-TR" altLang="tr-TR" sz="3200" b="0" i="0" u="none" strike="noStrike" cap="none" normalizeH="0" baseline="0" dirty="0">
                <a:ln>
                  <a:noFill/>
                </a:ln>
                <a:solidFill>
                  <a:srgbClr val="404040"/>
                </a:solidFill>
                <a:effectLst/>
                <a:latin typeface="Menlo"/>
              </a:rPr>
            </a:br>
            <a:r>
              <a:rPr kumimoji="0" lang="tr-TR" altLang="tr-TR" sz="3200" b="0" i="0" u="none" strike="noStrike" cap="none" normalizeH="0" baseline="0" dirty="0">
                <a:ln>
                  <a:noFill/>
                </a:ln>
                <a:solidFill>
                  <a:srgbClr val="404040"/>
                </a:solidFill>
                <a:effectLst/>
                <a:latin typeface="Menlo"/>
              </a:rPr>
              <a:t>Kelime Türü Belirtme</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pic>
        <p:nvPicPr>
          <p:cNvPr id="6" name="Resim 5">
            <a:extLst>
              <a:ext uri="{FF2B5EF4-FFF2-40B4-BE49-F238E27FC236}">
                <a16:creationId xmlns:a16="http://schemas.microsoft.com/office/drawing/2014/main" id="{2A553B04-D2E4-4CE3-89A0-AAFC0325BF52}"/>
              </a:ext>
            </a:extLst>
          </p:cNvPr>
          <p:cNvPicPr>
            <a:picLocks noChangeAspect="1"/>
          </p:cNvPicPr>
          <p:nvPr/>
        </p:nvPicPr>
        <p:blipFill>
          <a:blip r:embed="rId2"/>
          <a:stretch>
            <a:fillRect/>
          </a:stretch>
        </p:blipFill>
        <p:spPr>
          <a:xfrm>
            <a:off x="3899444" y="4158193"/>
            <a:ext cx="7230634" cy="2544612"/>
          </a:xfrm>
          <a:prstGeom prst="rect">
            <a:avLst/>
          </a:prstGeom>
        </p:spPr>
      </p:pic>
    </p:spTree>
    <p:extLst>
      <p:ext uri="{BB962C8B-B14F-4D97-AF65-F5344CB8AC3E}">
        <p14:creationId xmlns:p14="http://schemas.microsoft.com/office/powerpoint/2010/main" val="310530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94AF6B2-5F0C-4E08-A966-7D07F69889CB}"/>
              </a:ext>
            </a:extLst>
          </p:cNvPr>
          <p:cNvSpPr txBox="1"/>
          <p:nvPr/>
        </p:nvSpPr>
        <p:spPr>
          <a:xfrm>
            <a:off x="726142" y="618565"/>
            <a:ext cx="10291482" cy="2862322"/>
          </a:xfrm>
          <a:prstGeom prst="rect">
            <a:avLst/>
          </a:prstGeom>
          <a:noFill/>
        </p:spPr>
        <p:txBody>
          <a:bodyPr wrap="square" rtlCol="0">
            <a:spAutoFit/>
          </a:bodyPr>
          <a:lstStyle/>
          <a:p>
            <a:r>
              <a:rPr lang="tr-TR" dirty="0"/>
              <a:t>Doğal Dil İşleme?</a:t>
            </a:r>
          </a:p>
          <a:p>
            <a:endParaRPr lang="tr-TR" dirty="0"/>
          </a:p>
          <a:p>
            <a:pPr marL="285750" indent="-285750">
              <a:buFontTx/>
              <a:buChar char="-"/>
            </a:pPr>
            <a:r>
              <a:rPr lang="tr-TR" dirty="0"/>
              <a:t>Dil bilim, yapay zeka ve bilgisayar bilimi</a:t>
            </a:r>
          </a:p>
          <a:p>
            <a:pPr marL="285750" indent="-285750">
              <a:buFontTx/>
              <a:buChar char="-"/>
            </a:pPr>
            <a:r>
              <a:rPr lang="tr-TR" dirty="0"/>
              <a:t>İnsan dili ile bilgisayarlar arasındaki iletişim</a:t>
            </a:r>
          </a:p>
          <a:p>
            <a:pPr marL="285750" indent="-285750">
              <a:buFontTx/>
              <a:buChar char="-"/>
            </a:pPr>
            <a:endParaRPr lang="tr-TR" dirty="0"/>
          </a:p>
          <a:p>
            <a:pPr marL="285750" indent="-285750">
              <a:buFontTx/>
              <a:buChar char="-"/>
            </a:pPr>
            <a:endParaRPr lang="tr-TR" dirty="0"/>
          </a:p>
          <a:p>
            <a:pPr marL="285750" indent="-285750">
              <a:buFontTx/>
              <a:buChar char="-"/>
            </a:pPr>
            <a:r>
              <a:rPr lang="tr-TR" dirty="0"/>
              <a:t>Bilgisayar dili : 0, 1 alfabesi</a:t>
            </a:r>
          </a:p>
          <a:p>
            <a:pPr marL="285750" indent="-285750">
              <a:buFontTx/>
              <a:buChar char="-"/>
            </a:pPr>
            <a:r>
              <a:rPr lang="tr-TR" dirty="0"/>
              <a:t>Doğal Dil, İnsan Dili: Alfabe, </a:t>
            </a:r>
            <a:r>
              <a:rPr lang="tr-TR" dirty="0" err="1"/>
              <a:t>grammer</a:t>
            </a:r>
            <a:r>
              <a:rPr lang="tr-TR" dirty="0"/>
              <a:t> vs.</a:t>
            </a:r>
          </a:p>
          <a:p>
            <a:pPr marL="285750" indent="-285750">
              <a:buFontTx/>
              <a:buChar char="-"/>
            </a:pPr>
            <a:endParaRPr lang="tr-TR" dirty="0"/>
          </a:p>
          <a:p>
            <a:pPr marL="285750" indent="-285750">
              <a:buFontTx/>
              <a:buChar char="-"/>
            </a:pPr>
            <a:r>
              <a:rPr lang="tr-TR" dirty="0"/>
              <a:t>Doğal Dil işleme: İnsan Dili -&gt;Bilgisayarın anlayacağı format</a:t>
            </a:r>
          </a:p>
        </p:txBody>
      </p:sp>
    </p:spTree>
    <p:extLst>
      <p:ext uri="{BB962C8B-B14F-4D97-AF65-F5344CB8AC3E}">
        <p14:creationId xmlns:p14="http://schemas.microsoft.com/office/powerpoint/2010/main" val="1998990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7BA7F6-5EFC-4E30-89D6-8BCAA616F4BD}"/>
              </a:ext>
            </a:extLst>
          </p:cNvPr>
          <p:cNvSpPr>
            <a:spLocks noGrp="1"/>
          </p:cNvSpPr>
          <p:nvPr>
            <p:ph type="title"/>
          </p:nvPr>
        </p:nvSpPr>
        <p:spPr/>
        <p:txBody>
          <a:bodyPr/>
          <a:lstStyle/>
          <a:p>
            <a:r>
              <a:rPr lang="tr-TR" dirty="0" err="1"/>
              <a:t>Tokenization</a:t>
            </a:r>
            <a:r>
              <a:rPr lang="tr-TR" dirty="0"/>
              <a:t> için </a:t>
            </a:r>
            <a:r>
              <a:rPr lang="tr-TR" dirty="0" err="1"/>
              <a:t>Matlab</a:t>
            </a:r>
            <a:r>
              <a:rPr lang="tr-TR" dirty="0"/>
              <a:t> Komut Özeti</a:t>
            </a:r>
          </a:p>
        </p:txBody>
      </p:sp>
      <p:pic>
        <p:nvPicPr>
          <p:cNvPr id="5" name="Resim 4">
            <a:extLst>
              <a:ext uri="{FF2B5EF4-FFF2-40B4-BE49-F238E27FC236}">
                <a16:creationId xmlns:a16="http://schemas.microsoft.com/office/drawing/2014/main" id="{BD186945-B752-4B5A-836D-D92A4C7DF3D3}"/>
              </a:ext>
            </a:extLst>
          </p:cNvPr>
          <p:cNvPicPr>
            <a:picLocks noChangeAspect="1"/>
          </p:cNvPicPr>
          <p:nvPr/>
        </p:nvPicPr>
        <p:blipFill>
          <a:blip r:embed="rId2"/>
          <a:stretch>
            <a:fillRect/>
          </a:stretch>
        </p:blipFill>
        <p:spPr>
          <a:xfrm>
            <a:off x="176168" y="1917062"/>
            <a:ext cx="11862034" cy="2805761"/>
          </a:xfrm>
          <a:prstGeom prst="rect">
            <a:avLst/>
          </a:prstGeom>
        </p:spPr>
      </p:pic>
    </p:spTree>
    <p:extLst>
      <p:ext uri="{BB962C8B-B14F-4D97-AF65-F5344CB8AC3E}">
        <p14:creationId xmlns:p14="http://schemas.microsoft.com/office/powerpoint/2010/main" val="2658425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388DB7-6B92-4FD8-8BFA-F5C75AAE122B}"/>
              </a:ext>
            </a:extLst>
          </p:cNvPr>
          <p:cNvSpPr>
            <a:spLocks noGrp="1"/>
          </p:cNvSpPr>
          <p:nvPr>
            <p:ph type="title"/>
          </p:nvPr>
        </p:nvSpPr>
        <p:spPr/>
        <p:txBody>
          <a:bodyPr/>
          <a:lstStyle/>
          <a:p>
            <a:r>
              <a:rPr lang="tr-TR" dirty="0" err="1"/>
              <a:t>Tokenization</a:t>
            </a:r>
            <a:r>
              <a:rPr lang="tr-TR" dirty="0"/>
              <a:t> için </a:t>
            </a:r>
            <a:r>
              <a:rPr lang="tr-TR" dirty="0" err="1"/>
              <a:t>Matlab</a:t>
            </a:r>
            <a:r>
              <a:rPr lang="tr-TR" dirty="0"/>
              <a:t> Komut Özeti</a:t>
            </a:r>
          </a:p>
        </p:txBody>
      </p:sp>
      <p:pic>
        <p:nvPicPr>
          <p:cNvPr id="5" name="Resim 4">
            <a:extLst>
              <a:ext uri="{FF2B5EF4-FFF2-40B4-BE49-F238E27FC236}">
                <a16:creationId xmlns:a16="http://schemas.microsoft.com/office/drawing/2014/main" id="{8941150E-86EB-4B15-902E-7FD6BAD58D25}"/>
              </a:ext>
            </a:extLst>
          </p:cNvPr>
          <p:cNvPicPr>
            <a:picLocks noChangeAspect="1"/>
          </p:cNvPicPr>
          <p:nvPr/>
        </p:nvPicPr>
        <p:blipFill>
          <a:blip r:embed="rId2"/>
          <a:stretch>
            <a:fillRect/>
          </a:stretch>
        </p:blipFill>
        <p:spPr>
          <a:xfrm>
            <a:off x="197708" y="2040432"/>
            <a:ext cx="11557686" cy="2282864"/>
          </a:xfrm>
          <a:prstGeom prst="rect">
            <a:avLst/>
          </a:prstGeom>
        </p:spPr>
      </p:pic>
    </p:spTree>
    <p:extLst>
      <p:ext uri="{BB962C8B-B14F-4D97-AF65-F5344CB8AC3E}">
        <p14:creationId xmlns:p14="http://schemas.microsoft.com/office/powerpoint/2010/main" val="2937605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5A5991-397B-4DCE-8602-121EC5115186}"/>
              </a:ext>
            </a:extLst>
          </p:cNvPr>
          <p:cNvSpPr>
            <a:spLocks noGrp="1"/>
          </p:cNvSpPr>
          <p:nvPr>
            <p:ph type="title"/>
          </p:nvPr>
        </p:nvSpPr>
        <p:spPr/>
        <p:txBody>
          <a:bodyPr/>
          <a:lstStyle/>
          <a:p>
            <a:r>
              <a:rPr lang="tr-TR" dirty="0" err="1"/>
              <a:t>Tokenization</a:t>
            </a:r>
            <a:r>
              <a:rPr lang="tr-TR" dirty="0"/>
              <a:t> için </a:t>
            </a:r>
            <a:r>
              <a:rPr lang="tr-TR" dirty="0" err="1"/>
              <a:t>Matlab</a:t>
            </a:r>
            <a:r>
              <a:rPr lang="tr-TR" dirty="0"/>
              <a:t> Komut Özeti</a:t>
            </a:r>
          </a:p>
        </p:txBody>
      </p:sp>
      <p:pic>
        <p:nvPicPr>
          <p:cNvPr id="5" name="Resim 4">
            <a:extLst>
              <a:ext uri="{FF2B5EF4-FFF2-40B4-BE49-F238E27FC236}">
                <a16:creationId xmlns:a16="http://schemas.microsoft.com/office/drawing/2014/main" id="{42BE2E91-5DFD-4F91-BCB1-8B1C2E2F09E5}"/>
              </a:ext>
            </a:extLst>
          </p:cNvPr>
          <p:cNvPicPr>
            <a:picLocks noChangeAspect="1"/>
          </p:cNvPicPr>
          <p:nvPr/>
        </p:nvPicPr>
        <p:blipFill>
          <a:blip r:embed="rId2"/>
          <a:stretch>
            <a:fillRect/>
          </a:stretch>
        </p:blipFill>
        <p:spPr>
          <a:xfrm>
            <a:off x="428367" y="1629920"/>
            <a:ext cx="11170508" cy="4862955"/>
          </a:xfrm>
          <a:prstGeom prst="rect">
            <a:avLst/>
          </a:prstGeom>
        </p:spPr>
      </p:pic>
    </p:spTree>
    <p:extLst>
      <p:ext uri="{BB962C8B-B14F-4D97-AF65-F5344CB8AC3E}">
        <p14:creationId xmlns:p14="http://schemas.microsoft.com/office/powerpoint/2010/main" val="3459399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942BF6-510A-4F1D-A53C-AB6C30269BEB}"/>
              </a:ext>
            </a:extLst>
          </p:cNvPr>
          <p:cNvSpPr>
            <a:spLocks noGrp="1"/>
          </p:cNvSpPr>
          <p:nvPr>
            <p:ph type="title"/>
          </p:nvPr>
        </p:nvSpPr>
        <p:spPr/>
        <p:txBody>
          <a:bodyPr/>
          <a:lstStyle/>
          <a:p>
            <a:r>
              <a:rPr lang="tr-TR" dirty="0"/>
              <a:t>Komutlar</a:t>
            </a:r>
          </a:p>
        </p:txBody>
      </p:sp>
      <p:sp>
        <p:nvSpPr>
          <p:cNvPr id="7" name="Rectangle 4">
            <a:extLst>
              <a:ext uri="{FF2B5EF4-FFF2-40B4-BE49-F238E27FC236}">
                <a16:creationId xmlns:a16="http://schemas.microsoft.com/office/drawing/2014/main" id="{08C8B257-CE4B-465D-B0C8-972326949964}"/>
              </a:ext>
            </a:extLst>
          </p:cNvPr>
          <p:cNvSpPr>
            <a:spLocks noChangeArrowheads="1"/>
          </p:cNvSpPr>
          <p:nvPr/>
        </p:nvSpPr>
        <p:spPr bwMode="auto">
          <a:xfrm>
            <a:off x="838200" y="1977539"/>
            <a:ext cx="121920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4B87"/>
                </a:solidFill>
                <a:effectLst/>
                <a:latin typeface="Menlo"/>
                <a:cs typeface="Arial" panose="020B0604020202020204" pitchFamily="34" charset="0"/>
                <a:hlinkClick r:id="rId2"/>
              </a:rPr>
              <a:t>addEntityDetails</a:t>
            </a:r>
            <a:r>
              <a:rPr kumimoji="0" lang="tr-TR" altLang="tr-TR" sz="1000" b="0" i="0" u="none" strike="noStrike" cap="none" normalizeH="0" baseline="0" dirty="0">
                <a:ln>
                  <a:noFill/>
                </a:ln>
                <a:solidFill>
                  <a:srgbClr val="004B87"/>
                </a:solidFill>
                <a:effectLst/>
                <a:latin typeface="Menlo"/>
                <a:cs typeface="Arial" panose="020B0604020202020204" pitchFamily="34" charset="0"/>
              </a:rPr>
              <a:t> : </a:t>
            </a:r>
            <a:r>
              <a:rPr lang="en-US" sz="800" b="0" i="0" dirty="0">
                <a:solidFill>
                  <a:srgbClr val="6A6A6A"/>
                </a:solidFill>
                <a:effectLst/>
                <a:latin typeface="Arial" panose="020B0604020202020204" pitchFamily="34" charset="0"/>
              </a:rPr>
              <a:t>Add entity tags to documents</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5560AC07-4907-44F6-99DF-AC824A50B25A}"/>
              </a:ext>
            </a:extLst>
          </p:cNvPr>
          <p:cNvSpPr>
            <a:spLocks noChangeArrowheads="1"/>
          </p:cNvSpPr>
          <p:nvPr/>
        </p:nvSpPr>
        <p:spPr bwMode="auto">
          <a:xfrm>
            <a:off x="838200" y="2292919"/>
            <a:ext cx="3113353"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4B87"/>
                </a:solidFill>
                <a:effectLst/>
                <a:latin typeface="Menlo"/>
                <a:cs typeface="Arial" panose="020B0604020202020204" pitchFamily="34" charset="0"/>
                <a:hlinkClick r:id="rId3"/>
              </a:rPr>
              <a:t>addLanguageDetails</a:t>
            </a:r>
            <a:r>
              <a:rPr kumimoji="0" lang="tr-TR" altLang="tr-TR" sz="1000" b="0" i="0" u="none" strike="noStrike" cap="none" normalizeH="0" baseline="0" dirty="0">
                <a:ln>
                  <a:noFill/>
                </a:ln>
                <a:solidFill>
                  <a:srgbClr val="004B87"/>
                </a:solidFill>
                <a:effectLst/>
                <a:latin typeface="Menlo"/>
                <a:cs typeface="Arial" panose="020B0604020202020204" pitchFamily="34" charset="0"/>
              </a:rPr>
              <a:t> :</a:t>
            </a:r>
            <a:r>
              <a:rPr lang="tr-TR" sz="800" b="0" i="0" dirty="0" err="1">
                <a:solidFill>
                  <a:srgbClr val="6A6A6A"/>
                </a:solidFill>
                <a:effectLst/>
                <a:latin typeface="Arial" panose="020B0604020202020204" pitchFamily="34" charset="0"/>
              </a:rPr>
              <a:t>Add</a:t>
            </a:r>
            <a:r>
              <a:rPr lang="tr-TR" sz="800" b="0" i="0" dirty="0">
                <a:solidFill>
                  <a:srgbClr val="6A6A6A"/>
                </a:solidFill>
                <a:effectLst/>
                <a:latin typeface="Arial" panose="020B0604020202020204" pitchFamily="34" charset="0"/>
              </a:rPr>
              <a:t> </a:t>
            </a:r>
            <a:r>
              <a:rPr lang="tr-TR" sz="800" b="0" i="0" dirty="0" err="1">
                <a:solidFill>
                  <a:srgbClr val="6A6A6A"/>
                </a:solidFill>
                <a:effectLst/>
                <a:latin typeface="Arial" panose="020B0604020202020204" pitchFamily="34" charset="0"/>
              </a:rPr>
              <a:t>language</a:t>
            </a:r>
            <a:r>
              <a:rPr lang="tr-TR" sz="800" b="0" i="0" dirty="0">
                <a:solidFill>
                  <a:srgbClr val="6A6A6A"/>
                </a:solidFill>
                <a:effectLst/>
                <a:latin typeface="Arial" panose="020B0604020202020204" pitchFamily="34" charset="0"/>
              </a:rPr>
              <a:t> </a:t>
            </a:r>
            <a:r>
              <a:rPr lang="tr-TR" sz="800" b="0" i="0" dirty="0" err="1">
                <a:solidFill>
                  <a:srgbClr val="6A6A6A"/>
                </a:solidFill>
                <a:effectLst/>
                <a:latin typeface="Arial" panose="020B0604020202020204" pitchFamily="34" charset="0"/>
              </a:rPr>
              <a:t>identifiers</a:t>
            </a:r>
            <a:r>
              <a:rPr lang="tr-TR" sz="800" b="0" i="0" dirty="0">
                <a:solidFill>
                  <a:srgbClr val="6A6A6A"/>
                </a:solidFill>
                <a:effectLst/>
                <a:latin typeface="Arial" panose="020B0604020202020204" pitchFamily="34" charset="0"/>
              </a:rPr>
              <a:t> </a:t>
            </a:r>
            <a:r>
              <a:rPr lang="tr-TR" sz="800" b="0" i="0" dirty="0" err="1">
                <a:solidFill>
                  <a:srgbClr val="6A6A6A"/>
                </a:solidFill>
                <a:effectLst/>
                <a:latin typeface="Arial" panose="020B0604020202020204" pitchFamily="34" charset="0"/>
              </a:rPr>
              <a:t>to</a:t>
            </a:r>
            <a:r>
              <a:rPr lang="tr-TR" sz="800" b="0" i="0" dirty="0">
                <a:solidFill>
                  <a:srgbClr val="6A6A6A"/>
                </a:solidFill>
                <a:effectLst/>
                <a:latin typeface="Arial" panose="020B0604020202020204" pitchFamily="34" charset="0"/>
              </a:rPr>
              <a:t> </a:t>
            </a:r>
            <a:r>
              <a:rPr lang="tr-TR" sz="800" b="0" i="0" dirty="0" err="1">
                <a:solidFill>
                  <a:srgbClr val="6A6A6A"/>
                </a:solidFill>
                <a:effectLst/>
                <a:latin typeface="Arial" panose="020B0604020202020204" pitchFamily="34" charset="0"/>
              </a:rPr>
              <a:t>documents</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865443B-E2B0-42CB-B6F7-B26BB61AE959}"/>
              </a:ext>
            </a:extLst>
          </p:cNvPr>
          <p:cNvSpPr>
            <a:spLocks noChangeArrowheads="1"/>
          </p:cNvSpPr>
          <p:nvPr/>
        </p:nvSpPr>
        <p:spPr bwMode="auto">
          <a:xfrm>
            <a:off x="838200" y="2603312"/>
            <a:ext cx="121920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4B87"/>
                </a:solidFill>
                <a:effectLst/>
                <a:latin typeface="Menlo"/>
                <a:cs typeface="Arial" panose="020B0604020202020204" pitchFamily="34" charset="0"/>
                <a:hlinkClick r:id="rId4"/>
              </a:rPr>
              <a:t>addLemmaDetails</a:t>
            </a:r>
            <a:r>
              <a:rPr kumimoji="0" lang="tr-TR" altLang="tr-TR" sz="1000" b="0" i="0" u="none" strike="noStrike" cap="none" normalizeH="0" baseline="0" dirty="0">
                <a:ln>
                  <a:noFill/>
                </a:ln>
                <a:solidFill>
                  <a:srgbClr val="004B87"/>
                </a:solidFill>
                <a:effectLst/>
                <a:latin typeface="Menlo"/>
                <a:cs typeface="Arial" panose="020B0604020202020204" pitchFamily="34" charset="0"/>
              </a:rPr>
              <a:t> :</a:t>
            </a:r>
            <a:r>
              <a:rPr lang="en-US" sz="800" b="0" i="0" dirty="0">
                <a:solidFill>
                  <a:srgbClr val="6A6A6A"/>
                </a:solidFill>
                <a:effectLst/>
                <a:latin typeface="Arial" panose="020B0604020202020204" pitchFamily="34" charset="0"/>
              </a:rPr>
              <a:t>Add lemma forms of tokens to documents</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B7350B57-ACBE-44E9-A90A-6617D6180B98}"/>
              </a:ext>
            </a:extLst>
          </p:cNvPr>
          <p:cNvSpPr>
            <a:spLocks noChangeArrowheads="1"/>
          </p:cNvSpPr>
          <p:nvPr/>
        </p:nvSpPr>
        <p:spPr bwMode="auto">
          <a:xfrm>
            <a:off x="838200" y="2972428"/>
            <a:ext cx="121920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4B87"/>
                </a:solidFill>
                <a:effectLst/>
                <a:latin typeface="Menlo"/>
                <a:cs typeface="Arial" panose="020B0604020202020204" pitchFamily="34" charset="0"/>
                <a:hlinkClick r:id="rId5"/>
              </a:rPr>
              <a:t>addPartOfSpeechDetails</a:t>
            </a:r>
            <a:r>
              <a:rPr kumimoji="0" lang="tr-TR" altLang="tr-TR" sz="1000" b="0" i="0" u="none" strike="noStrike" cap="none" normalizeH="0" baseline="0" dirty="0">
                <a:ln>
                  <a:noFill/>
                </a:ln>
                <a:solidFill>
                  <a:srgbClr val="004B87"/>
                </a:solidFill>
                <a:effectLst/>
                <a:latin typeface="Menlo"/>
                <a:cs typeface="Arial" panose="020B0604020202020204" pitchFamily="34" charset="0"/>
              </a:rPr>
              <a:t> :</a:t>
            </a:r>
            <a:r>
              <a:rPr lang="en-US" sz="800" b="0" i="0" dirty="0">
                <a:solidFill>
                  <a:srgbClr val="6A6A6A"/>
                </a:solidFill>
                <a:effectLst/>
                <a:latin typeface="Arial" panose="020B0604020202020204" pitchFamily="34" charset="0"/>
              </a:rPr>
              <a:t>Add part-of-speech tags to documents</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ED0B9137-5E2C-415A-A831-C762F8C65194}"/>
              </a:ext>
            </a:extLst>
          </p:cNvPr>
          <p:cNvSpPr>
            <a:spLocks noChangeArrowheads="1"/>
          </p:cNvSpPr>
          <p:nvPr/>
        </p:nvSpPr>
        <p:spPr bwMode="auto">
          <a:xfrm>
            <a:off x="838200" y="3305890"/>
            <a:ext cx="325281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4B87"/>
                </a:solidFill>
                <a:effectLst/>
                <a:latin typeface="Menlo"/>
                <a:cs typeface="Arial" panose="020B0604020202020204" pitchFamily="34" charset="0"/>
                <a:hlinkClick r:id="rId6"/>
              </a:rPr>
              <a:t>addSentenceDetails</a:t>
            </a:r>
            <a:r>
              <a:rPr kumimoji="0" lang="tr-TR" altLang="tr-TR" sz="1000" b="0" i="0" u="none" strike="noStrike" cap="none" normalizeH="0" baseline="0" dirty="0">
                <a:ln>
                  <a:noFill/>
                </a:ln>
                <a:solidFill>
                  <a:srgbClr val="004B87"/>
                </a:solidFill>
                <a:effectLst/>
                <a:latin typeface="Menlo"/>
                <a:cs typeface="Arial" panose="020B0604020202020204" pitchFamily="34" charset="0"/>
              </a:rPr>
              <a:t> :</a:t>
            </a:r>
            <a:r>
              <a:rPr lang="en-US" sz="900" b="0" i="0" dirty="0">
                <a:solidFill>
                  <a:srgbClr val="6A6A6A"/>
                </a:solidFill>
                <a:effectLst/>
                <a:latin typeface="Arial" panose="020B0604020202020204" pitchFamily="34" charset="0"/>
              </a:rPr>
              <a:t>Add sentence numbers to documents</a:t>
            </a:r>
            <a:r>
              <a:rPr kumimoji="0" lang="tr-TR" altLang="tr-TR" sz="900" b="0" i="0" u="none" strike="noStrike" cap="none" normalizeH="0" baseline="0" dirty="0">
                <a:ln>
                  <a:noFill/>
                </a:ln>
                <a:solidFill>
                  <a:srgbClr val="404040"/>
                </a:solidFill>
                <a:effectLst/>
                <a:latin typeface="Arial" panose="020B0604020202020204" pitchFamily="34" charset="0"/>
                <a:cs typeface="Arial" panose="020B0604020202020204" pitchFamily="34" charset="0"/>
              </a:rPr>
              <a:t> </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743AF463-5AC5-4DFF-BEF8-5EF748579156}"/>
              </a:ext>
            </a:extLst>
          </p:cNvPr>
          <p:cNvSpPr>
            <a:spLocks noChangeArrowheads="1"/>
          </p:cNvSpPr>
          <p:nvPr/>
        </p:nvSpPr>
        <p:spPr bwMode="auto">
          <a:xfrm>
            <a:off x="838200" y="3643547"/>
            <a:ext cx="281038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4B87"/>
                </a:solidFill>
                <a:effectLst/>
                <a:latin typeface="Menlo"/>
                <a:cs typeface="Arial" panose="020B0604020202020204" pitchFamily="34" charset="0"/>
                <a:hlinkClick r:id="rId7"/>
              </a:rPr>
              <a:t>addTypeDetails</a:t>
            </a:r>
            <a:r>
              <a:rPr kumimoji="0" lang="tr-TR" altLang="tr-TR" sz="900" b="0" i="0" u="none" strike="noStrike" cap="none" normalizeH="0" baseline="0" dirty="0">
                <a:ln>
                  <a:noFill/>
                </a:ln>
                <a:solidFill>
                  <a:srgbClr val="404040"/>
                </a:solidFill>
                <a:effectLst/>
                <a:latin typeface="Arial" panose="020B0604020202020204" pitchFamily="34" charset="0"/>
                <a:cs typeface="Arial" panose="020B0604020202020204" pitchFamily="34" charset="0"/>
              </a:rPr>
              <a:t>  : </a:t>
            </a:r>
            <a:r>
              <a:rPr lang="en-US" sz="800" b="0" i="0" dirty="0">
                <a:solidFill>
                  <a:srgbClr val="6A6A6A"/>
                </a:solidFill>
                <a:effectLst/>
                <a:latin typeface="Arial" panose="020B0604020202020204" pitchFamily="34" charset="0"/>
              </a:rPr>
              <a:t>Add token type details to documents</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138BFB6C-BC1B-46DA-B166-DB710667DFB8}"/>
              </a:ext>
            </a:extLst>
          </p:cNvPr>
          <p:cNvSpPr>
            <a:spLocks noChangeArrowheads="1"/>
          </p:cNvSpPr>
          <p:nvPr/>
        </p:nvSpPr>
        <p:spPr bwMode="auto">
          <a:xfrm>
            <a:off x="838200" y="4004273"/>
            <a:ext cx="383470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4B87"/>
                </a:solidFill>
                <a:effectLst/>
                <a:latin typeface="Menlo"/>
                <a:cs typeface="Arial" panose="020B0604020202020204" pitchFamily="34" charset="0"/>
                <a:hlinkClick r:id="rId8"/>
              </a:rPr>
              <a:t>normalizeWords</a:t>
            </a:r>
            <a:r>
              <a:rPr kumimoji="0" lang="tr-TR" altLang="tr-TR" sz="1000" b="0" i="0" u="none" strike="noStrike" cap="none" normalizeH="0" baseline="0" dirty="0">
                <a:ln>
                  <a:noFill/>
                </a:ln>
                <a:solidFill>
                  <a:srgbClr val="004B87"/>
                </a:solidFill>
                <a:effectLst/>
                <a:latin typeface="Menlo"/>
                <a:cs typeface="Arial" panose="020B0604020202020204" pitchFamily="34" charset="0"/>
              </a:rPr>
              <a:t> :</a:t>
            </a:r>
            <a:r>
              <a:rPr lang="tr-TR" sz="900" b="0" i="0" dirty="0" err="1">
                <a:solidFill>
                  <a:srgbClr val="6A6A6A"/>
                </a:solidFill>
                <a:effectLst/>
                <a:latin typeface="Arial" panose="020B0604020202020204" pitchFamily="34" charset="0"/>
              </a:rPr>
              <a:t>Stem</a:t>
            </a:r>
            <a:r>
              <a:rPr lang="tr-TR" sz="900" b="0" i="0" dirty="0">
                <a:solidFill>
                  <a:srgbClr val="6A6A6A"/>
                </a:solidFill>
                <a:effectLst/>
                <a:latin typeface="Arial" panose="020B0604020202020204" pitchFamily="34" charset="0"/>
              </a:rPr>
              <a:t> </a:t>
            </a:r>
            <a:r>
              <a:rPr lang="tr-TR" sz="900" b="0" i="0" dirty="0" err="1">
                <a:solidFill>
                  <a:srgbClr val="6A6A6A"/>
                </a:solidFill>
                <a:effectLst/>
                <a:latin typeface="Arial" panose="020B0604020202020204" pitchFamily="34" charset="0"/>
              </a:rPr>
              <a:t>or</a:t>
            </a:r>
            <a:r>
              <a:rPr lang="tr-TR" sz="900" b="0" i="0" dirty="0">
                <a:solidFill>
                  <a:srgbClr val="6A6A6A"/>
                </a:solidFill>
                <a:effectLst/>
                <a:latin typeface="Arial" panose="020B0604020202020204" pitchFamily="34" charset="0"/>
              </a:rPr>
              <a:t> </a:t>
            </a:r>
            <a:r>
              <a:rPr lang="tr-TR" sz="900" b="0" i="0" dirty="0" err="1">
                <a:solidFill>
                  <a:srgbClr val="6A6A6A"/>
                </a:solidFill>
                <a:effectLst/>
                <a:latin typeface="Arial" panose="020B0604020202020204" pitchFamily="34" charset="0"/>
              </a:rPr>
              <a:t>lemmatize</a:t>
            </a:r>
            <a:r>
              <a:rPr lang="tr-TR" sz="900" b="0" i="0" dirty="0">
                <a:solidFill>
                  <a:srgbClr val="6A6A6A"/>
                </a:solidFill>
                <a:effectLst/>
                <a:latin typeface="Arial" panose="020B0604020202020204" pitchFamily="34" charset="0"/>
              </a:rPr>
              <a:t> </a:t>
            </a:r>
            <a:r>
              <a:rPr lang="tr-TR" sz="900" b="0" i="0" dirty="0" err="1">
                <a:solidFill>
                  <a:srgbClr val="6A6A6A"/>
                </a:solidFill>
                <a:effectLst/>
                <a:latin typeface="Arial" panose="020B0604020202020204" pitchFamily="34" charset="0"/>
              </a:rPr>
              <a:t>words</a:t>
            </a:r>
            <a:r>
              <a:rPr lang="tr-TR" sz="900" b="0" i="0" dirty="0">
                <a:solidFill>
                  <a:srgbClr val="6A6A6A"/>
                </a:solidFill>
                <a:effectLst/>
                <a:latin typeface="Arial" panose="020B0604020202020204" pitchFamily="34" charset="0"/>
              </a:rPr>
              <a:t> : Köklerine ayırır kelimeleri</a:t>
            </a:r>
            <a:r>
              <a:rPr kumimoji="0" lang="tr-TR" altLang="tr-TR" sz="900" b="0" i="0" u="none" strike="noStrike" cap="none" normalizeH="0" baseline="0" dirty="0">
                <a:ln>
                  <a:noFill/>
                </a:ln>
                <a:solidFill>
                  <a:srgbClr val="404040"/>
                </a:solidFill>
                <a:effectLst/>
                <a:latin typeface="Arial" panose="020B0604020202020204" pitchFamily="34" charset="0"/>
                <a:cs typeface="Arial" panose="020B0604020202020204" pitchFamily="34" charset="0"/>
              </a:rPr>
              <a:t> </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689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CEA09B-BDCB-4966-AAC0-94572BFDC021}"/>
              </a:ext>
            </a:extLst>
          </p:cNvPr>
          <p:cNvSpPr>
            <a:spLocks noGrp="1"/>
          </p:cNvSpPr>
          <p:nvPr>
            <p:ph type="title"/>
          </p:nvPr>
        </p:nvSpPr>
        <p:spPr/>
        <p:txBody>
          <a:bodyPr/>
          <a:lstStyle/>
          <a:p>
            <a:r>
              <a:rPr lang="tr-TR" dirty="0" err="1"/>
              <a:t>Tokenize</a:t>
            </a:r>
            <a:r>
              <a:rPr lang="tr-TR" dirty="0"/>
              <a:t> </a:t>
            </a:r>
            <a:r>
              <a:rPr lang="tr-TR" dirty="0" err="1"/>
              <a:t>Matlab</a:t>
            </a:r>
            <a:r>
              <a:rPr lang="tr-TR" dirty="0"/>
              <a:t> Uygulamalar-5</a:t>
            </a:r>
            <a:br>
              <a:rPr lang="tr-TR" dirty="0"/>
            </a:br>
            <a:r>
              <a:rPr lang="tr-TR" dirty="0"/>
              <a:t>Köklerine ayırma</a:t>
            </a:r>
          </a:p>
        </p:txBody>
      </p:sp>
      <p:sp>
        <p:nvSpPr>
          <p:cNvPr id="3" name="İçerik Yer Tutucusu 2">
            <a:extLst>
              <a:ext uri="{FF2B5EF4-FFF2-40B4-BE49-F238E27FC236}">
                <a16:creationId xmlns:a16="http://schemas.microsoft.com/office/drawing/2014/main" id="{29D451DD-15FF-4E6D-8D9A-A5EC727CC179}"/>
              </a:ext>
            </a:extLst>
          </p:cNvPr>
          <p:cNvSpPr>
            <a:spLocks noGrp="1"/>
          </p:cNvSpPr>
          <p:nvPr>
            <p:ph idx="1"/>
          </p:nvPr>
        </p:nvSpPr>
        <p:spPr>
          <a:xfrm>
            <a:off x="838200" y="1825625"/>
            <a:ext cx="10515600" cy="1543651"/>
          </a:xfrm>
        </p:spPr>
        <p:txBody>
          <a:bodyPr/>
          <a:lstStyle/>
          <a:p>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"a strongly worded collection of words"</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another</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collection</a:t>
            </a:r>
            <a:r>
              <a:rPr lang="tr-TR" sz="1800" b="0" i="0" u="none" strike="noStrike" baseline="0" dirty="0">
                <a:solidFill>
                  <a:srgbClr val="AA04F9"/>
                </a:solidFill>
                <a:latin typeface="Courier New" panose="02070309020205020404" pitchFamily="49" charset="0"/>
              </a:rPr>
              <a:t> of </a:t>
            </a:r>
            <a:r>
              <a:rPr lang="tr-TR" sz="1800" b="0" i="0" u="none" strike="noStrike" baseline="0" dirty="0" err="1">
                <a:solidFill>
                  <a:srgbClr val="AA04F9"/>
                </a:solidFill>
                <a:latin typeface="Courier New" panose="02070309020205020404" pitchFamily="49" charset="0"/>
              </a:rPr>
              <a:t>words</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sonuc</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normalizeWords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a:t>
            </a:r>
          </a:p>
          <a:p>
            <a:endParaRPr lang="tr-TR" b="0" i="0" u="none" strike="noStrike" baseline="0" dirty="0"/>
          </a:p>
          <a:p>
            <a:endParaRPr lang="tr-TR" dirty="0"/>
          </a:p>
        </p:txBody>
      </p:sp>
      <p:pic>
        <p:nvPicPr>
          <p:cNvPr id="5" name="Resim 4">
            <a:extLst>
              <a:ext uri="{FF2B5EF4-FFF2-40B4-BE49-F238E27FC236}">
                <a16:creationId xmlns:a16="http://schemas.microsoft.com/office/drawing/2014/main" id="{203D93DA-118F-4CBB-BCFD-53C9CA17E687}"/>
              </a:ext>
            </a:extLst>
          </p:cNvPr>
          <p:cNvPicPr>
            <a:picLocks noChangeAspect="1"/>
          </p:cNvPicPr>
          <p:nvPr/>
        </p:nvPicPr>
        <p:blipFill>
          <a:blip r:embed="rId2"/>
          <a:stretch>
            <a:fillRect/>
          </a:stretch>
        </p:blipFill>
        <p:spPr>
          <a:xfrm>
            <a:off x="1115068" y="3905379"/>
            <a:ext cx="7336954" cy="1666875"/>
          </a:xfrm>
          <a:prstGeom prst="rect">
            <a:avLst/>
          </a:prstGeom>
        </p:spPr>
      </p:pic>
    </p:spTree>
    <p:extLst>
      <p:ext uri="{BB962C8B-B14F-4D97-AF65-F5344CB8AC3E}">
        <p14:creationId xmlns:p14="http://schemas.microsoft.com/office/powerpoint/2010/main" val="3851389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3B926F-F83C-4D25-B1F4-FFD3B315CD89}"/>
              </a:ext>
            </a:extLst>
          </p:cNvPr>
          <p:cNvSpPr>
            <a:spLocks noGrp="1"/>
          </p:cNvSpPr>
          <p:nvPr>
            <p:ph type="title"/>
          </p:nvPr>
        </p:nvSpPr>
        <p:spPr/>
        <p:txBody>
          <a:bodyPr/>
          <a:lstStyle/>
          <a:p>
            <a:r>
              <a:rPr lang="tr-TR" dirty="0" err="1"/>
              <a:t>Lematization</a:t>
            </a:r>
            <a:endParaRPr lang="tr-TR" dirty="0"/>
          </a:p>
        </p:txBody>
      </p:sp>
      <p:sp>
        <p:nvSpPr>
          <p:cNvPr id="3" name="İçerik Yer Tutucusu 2">
            <a:extLst>
              <a:ext uri="{FF2B5EF4-FFF2-40B4-BE49-F238E27FC236}">
                <a16:creationId xmlns:a16="http://schemas.microsoft.com/office/drawing/2014/main" id="{095A17CF-4CD5-421A-BCEF-38605C0B1250}"/>
              </a:ext>
            </a:extLst>
          </p:cNvPr>
          <p:cNvSpPr>
            <a:spLocks noGrp="1"/>
          </p:cNvSpPr>
          <p:nvPr>
            <p:ph idx="1"/>
          </p:nvPr>
        </p:nvSpPr>
        <p:spPr>
          <a:xfrm>
            <a:off x="838200" y="1825625"/>
            <a:ext cx="10515600" cy="1691932"/>
          </a:xfrm>
        </p:spPr>
        <p:txBody>
          <a:bodyPr/>
          <a:lstStyle/>
          <a:p>
            <a:r>
              <a:rPr lang="tr-TR" b="0" i="0" dirty="0" err="1">
                <a:solidFill>
                  <a:srgbClr val="202124"/>
                </a:solidFill>
                <a:effectLst/>
                <a:latin typeface="arial" panose="020B0604020202020204" pitchFamily="34" charset="0"/>
              </a:rPr>
              <a:t>Lemmatizasyon</a:t>
            </a:r>
            <a:r>
              <a:rPr lang="tr-TR" b="0" i="0" dirty="0">
                <a:solidFill>
                  <a:srgbClr val="202124"/>
                </a:solidFill>
                <a:effectLst/>
                <a:latin typeface="arial" panose="020B0604020202020204" pitchFamily="34" charset="0"/>
              </a:rPr>
              <a:t> </a:t>
            </a:r>
            <a:r>
              <a:rPr lang="tr-TR" b="1" i="0" dirty="0">
                <a:solidFill>
                  <a:srgbClr val="202124"/>
                </a:solidFill>
                <a:effectLst/>
                <a:latin typeface="arial" panose="020B0604020202020204" pitchFamily="34" charset="0"/>
              </a:rPr>
              <a:t>nedir</a:t>
            </a:r>
            <a:r>
              <a:rPr lang="tr-TR" b="0" i="0" dirty="0">
                <a:solidFill>
                  <a:srgbClr val="202124"/>
                </a:solidFill>
                <a:effectLst/>
                <a:latin typeface="arial" panose="020B0604020202020204" pitchFamily="34" charset="0"/>
              </a:rPr>
              <a:t>? </a:t>
            </a:r>
            <a:r>
              <a:rPr lang="tr-TR" b="0" i="0" dirty="0" err="1">
                <a:solidFill>
                  <a:srgbClr val="202124"/>
                </a:solidFill>
                <a:effectLst/>
                <a:latin typeface="arial" panose="020B0604020202020204" pitchFamily="34" charset="0"/>
              </a:rPr>
              <a:t>Lemmalar</a:t>
            </a:r>
            <a:r>
              <a:rPr lang="tr-TR" b="0" i="0" dirty="0">
                <a:solidFill>
                  <a:srgbClr val="202124"/>
                </a:solidFill>
                <a:effectLst/>
                <a:latin typeface="arial" panose="020B0604020202020204" pitchFamily="34" charset="0"/>
              </a:rPr>
              <a:t>, bir </a:t>
            </a:r>
            <a:r>
              <a:rPr lang="tr-TR" b="1" i="0" dirty="0">
                <a:solidFill>
                  <a:srgbClr val="202124"/>
                </a:solidFill>
                <a:effectLst/>
                <a:latin typeface="arial" panose="020B0604020202020204" pitchFamily="34" charset="0"/>
              </a:rPr>
              <a:t>kelimenin</a:t>
            </a:r>
            <a:r>
              <a:rPr lang="tr-TR" b="0" i="0" dirty="0">
                <a:solidFill>
                  <a:srgbClr val="202124"/>
                </a:solidFill>
                <a:effectLst/>
                <a:latin typeface="arial" panose="020B0604020202020204" pitchFamily="34" charset="0"/>
              </a:rPr>
              <a:t> "Sözlük Formu" olarak da adlandırılır. </a:t>
            </a:r>
            <a:r>
              <a:rPr lang="tr-TR" b="1" i="0" dirty="0" err="1">
                <a:solidFill>
                  <a:srgbClr val="202124"/>
                </a:solidFill>
                <a:effectLst/>
                <a:latin typeface="arial" panose="020B0604020202020204" pitchFamily="34" charset="0"/>
              </a:rPr>
              <a:t>Lemmatization</a:t>
            </a:r>
            <a:r>
              <a:rPr lang="tr-TR" b="0" i="0" dirty="0">
                <a:solidFill>
                  <a:srgbClr val="202124"/>
                </a:solidFill>
                <a:effectLst/>
                <a:latin typeface="arial" panose="020B0604020202020204" pitchFamily="34" charset="0"/>
              </a:rPr>
              <a:t> onun tek </a:t>
            </a:r>
            <a:r>
              <a:rPr lang="tr-TR" b="1" i="0" dirty="0">
                <a:solidFill>
                  <a:srgbClr val="202124"/>
                </a:solidFill>
                <a:effectLst/>
                <a:latin typeface="arial" panose="020B0604020202020204" pitchFamily="34" charset="0"/>
              </a:rPr>
              <a:t>kelime</a:t>
            </a:r>
            <a:r>
              <a:rPr lang="tr-TR" b="0" i="0" dirty="0">
                <a:solidFill>
                  <a:srgbClr val="202124"/>
                </a:solidFill>
                <a:effectLst/>
                <a:latin typeface="arial" panose="020B0604020202020204" pitchFamily="34" charset="0"/>
              </a:rPr>
              <a:t> azaltmak için teklif Doğal Dil İşleme tekniktir </a:t>
            </a:r>
            <a:r>
              <a:rPr lang="tr-TR" b="0" i="0" dirty="0" err="1">
                <a:solidFill>
                  <a:srgbClr val="202124"/>
                </a:solidFill>
                <a:effectLst/>
                <a:latin typeface="arial" panose="020B0604020202020204" pitchFamily="34" charset="0"/>
              </a:rPr>
              <a:t>Lemma</a:t>
            </a:r>
            <a:r>
              <a:rPr lang="tr-TR" b="0" i="0" dirty="0">
                <a:solidFill>
                  <a:srgbClr val="202124"/>
                </a:solidFill>
                <a:effectLst/>
                <a:latin typeface="arial" panose="020B0604020202020204" pitchFamily="34" charset="0"/>
              </a:rPr>
              <a:t> veya </a:t>
            </a:r>
            <a:r>
              <a:rPr lang="tr-TR" b="0" i="0" dirty="0" err="1">
                <a:solidFill>
                  <a:srgbClr val="202124"/>
                </a:solidFill>
                <a:effectLst/>
                <a:latin typeface="arial" panose="020B0604020202020204" pitchFamily="34" charset="0"/>
              </a:rPr>
              <a:t>Kanonik</a:t>
            </a:r>
            <a:r>
              <a:rPr lang="tr-TR" b="0" i="0" dirty="0">
                <a:solidFill>
                  <a:srgbClr val="202124"/>
                </a:solidFill>
                <a:effectLst/>
                <a:latin typeface="arial" panose="020B0604020202020204" pitchFamily="34" charset="0"/>
              </a:rPr>
              <a:t> Formu .</a:t>
            </a:r>
            <a:endParaRPr lang="tr-TR" dirty="0"/>
          </a:p>
        </p:txBody>
      </p:sp>
      <p:sp>
        <p:nvSpPr>
          <p:cNvPr id="5" name="Metin kutusu 4">
            <a:extLst>
              <a:ext uri="{FF2B5EF4-FFF2-40B4-BE49-F238E27FC236}">
                <a16:creationId xmlns:a16="http://schemas.microsoft.com/office/drawing/2014/main" id="{CE3F1C65-711F-4E91-903A-D68023F05A5F}"/>
              </a:ext>
            </a:extLst>
          </p:cNvPr>
          <p:cNvSpPr txBox="1"/>
          <p:nvPr/>
        </p:nvSpPr>
        <p:spPr>
          <a:xfrm>
            <a:off x="914400" y="3652494"/>
            <a:ext cx="7339913" cy="1200329"/>
          </a:xfrm>
          <a:prstGeom prst="rect">
            <a:avLst/>
          </a:prstGeom>
          <a:noFill/>
        </p:spPr>
        <p:txBody>
          <a:bodyPr wrap="square">
            <a:spAutoFit/>
          </a:bodyPr>
          <a:lstStyle/>
          <a:p>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"I am building a house."</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"The building has two floors."</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sonuc</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normalizeWords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'Style'</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lemma</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p:txBody>
      </p:sp>
      <p:pic>
        <p:nvPicPr>
          <p:cNvPr id="7" name="Resim 6">
            <a:extLst>
              <a:ext uri="{FF2B5EF4-FFF2-40B4-BE49-F238E27FC236}">
                <a16:creationId xmlns:a16="http://schemas.microsoft.com/office/drawing/2014/main" id="{8CB136E1-EE13-41CF-A307-EC0727E3E381}"/>
              </a:ext>
            </a:extLst>
          </p:cNvPr>
          <p:cNvPicPr>
            <a:picLocks noChangeAspect="1"/>
          </p:cNvPicPr>
          <p:nvPr/>
        </p:nvPicPr>
        <p:blipFill>
          <a:blip r:embed="rId2"/>
          <a:stretch>
            <a:fillRect/>
          </a:stretch>
        </p:blipFill>
        <p:spPr>
          <a:xfrm>
            <a:off x="1648468" y="5506351"/>
            <a:ext cx="4314825" cy="771525"/>
          </a:xfrm>
          <a:prstGeom prst="rect">
            <a:avLst/>
          </a:prstGeom>
        </p:spPr>
      </p:pic>
    </p:spTree>
    <p:extLst>
      <p:ext uri="{BB962C8B-B14F-4D97-AF65-F5344CB8AC3E}">
        <p14:creationId xmlns:p14="http://schemas.microsoft.com/office/powerpoint/2010/main" val="355899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FD69BC-C3EC-4D80-953C-281A2300F51A}"/>
              </a:ext>
            </a:extLst>
          </p:cNvPr>
          <p:cNvSpPr>
            <a:spLocks noGrp="1"/>
          </p:cNvSpPr>
          <p:nvPr>
            <p:ph type="title"/>
          </p:nvPr>
        </p:nvSpPr>
        <p:spPr/>
        <p:txBody>
          <a:bodyPr/>
          <a:lstStyle/>
          <a:p>
            <a:r>
              <a:rPr lang="tr-TR" dirty="0"/>
              <a:t>Uygulama Alanları</a:t>
            </a:r>
          </a:p>
        </p:txBody>
      </p:sp>
      <p:sp>
        <p:nvSpPr>
          <p:cNvPr id="3" name="İçerik Yer Tutucusu 2">
            <a:extLst>
              <a:ext uri="{FF2B5EF4-FFF2-40B4-BE49-F238E27FC236}">
                <a16:creationId xmlns:a16="http://schemas.microsoft.com/office/drawing/2014/main" id="{D6FD185E-22E7-415C-9EC5-0C233F2EF773}"/>
              </a:ext>
            </a:extLst>
          </p:cNvPr>
          <p:cNvSpPr>
            <a:spLocks noGrp="1"/>
          </p:cNvSpPr>
          <p:nvPr>
            <p:ph idx="1"/>
          </p:nvPr>
        </p:nvSpPr>
        <p:spPr/>
        <p:txBody>
          <a:bodyPr/>
          <a:lstStyle/>
          <a:p>
            <a:r>
              <a:rPr lang="tr-TR" dirty="0"/>
              <a:t>Çeviri Sistemleri</a:t>
            </a:r>
          </a:p>
          <a:p>
            <a:r>
              <a:rPr lang="tr-TR" dirty="0"/>
              <a:t>Konuşma Tanıma</a:t>
            </a:r>
          </a:p>
          <a:p>
            <a:r>
              <a:rPr lang="tr-TR" dirty="0"/>
              <a:t>Duygu Analizi</a:t>
            </a:r>
          </a:p>
          <a:p>
            <a:r>
              <a:rPr lang="tr-TR" dirty="0" err="1"/>
              <a:t>Chatbotlar</a:t>
            </a:r>
            <a:endParaRPr lang="tr-TR" dirty="0"/>
          </a:p>
          <a:p>
            <a:r>
              <a:rPr lang="tr-TR" dirty="0"/>
              <a:t>Soru Cevaplama</a:t>
            </a:r>
          </a:p>
          <a:p>
            <a:endParaRPr lang="tr-TR" dirty="0"/>
          </a:p>
          <a:p>
            <a:endParaRPr lang="tr-TR" dirty="0"/>
          </a:p>
        </p:txBody>
      </p:sp>
    </p:spTree>
    <p:extLst>
      <p:ext uri="{BB962C8B-B14F-4D97-AF65-F5344CB8AC3E}">
        <p14:creationId xmlns:p14="http://schemas.microsoft.com/office/powerpoint/2010/main" val="269488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61B06C-552B-4B15-A209-230FD0047339}"/>
              </a:ext>
            </a:extLst>
          </p:cNvPr>
          <p:cNvSpPr>
            <a:spLocks noGrp="1"/>
          </p:cNvSpPr>
          <p:nvPr>
            <p:ph type="title"/>
          </p:nvPr>
        </p:nvSpPr>
        <p:spPr/>
        <p:txBody>
          <a:bodyPr/>
          <a:lstStyle/>
          <a:p>
            <a:r>
              <a:rPr lang="tr-TR" b="1" i="0" dirty="0">
                <a:solidFill>
                  <a:srgbClr val="000000"/>
                </a:solidFill>
                <a:effectLst/>
                <a:latin typeface="Arial" panose="020B0604020202020204" pitchFamily="34" charset="0"/>
              </a:rPr>
              <a:t>Uzman Sistemler ve Doğal Dil İşleme</a:t>
            </a:r>
            <a:endParaRPr lang="tr-TR" dirty="0"/>
          </a:p>
        </p:txBody>
      </p:sp>
      <p:sp>
        <p:nvSpPr>
          <p:cNvPr id="3" name="İçerik Yer Tutucusu 2">
            <a:extLst>
              <a:ext uri="{FF2B5EF4-FFF2-40B4-BE49-F238E27FC236}">
                <a16:creationId xmlns:a16="http://schemas.microsoft.com/office/drawing/2014/main" id="{C512204B-129F-48A9-AD8D-84B85EE739FF}"/>
              </a:ext>
            </a:extLst>
          </p:cNvPr>
          <p:cNvSpPr>
            <a:spLocks noGrp="1"/>
          </p:cNvSpPr>
          <p:nvPr>
            <p:ph idx="1"/>
          </p:nvPr>
        </p:nvSpPr>
        <p:spPr/>
        <p:txBody>
          <a:bodyPr>
            <a:normAutofit fontScale="92500" lnSpcReduction="10000"/>
          </a:bodyPr>
          <a:lstStyle/>
          <a:p>
            <a:pPr algn="l"/>
            <a:r>
              <a:rPr lang="tr-TR" b="1" i="0" u="none" strike="noStrike" dirty="0">
                <a:solidFill>
                  <a:srgbClr val="0645AD"/>
                </a:solidFill>
                <a:effectLst/>
                <a:latin typeface="Arial" panose="020B0604020202020204" pitchFamily="34" charset="0"/>
                <a:hlinkClick r:id="rId2" tooltip="Almanca"/>
              </a:rPr>
              <a:t>NLP</a:t>
            </a:r>
            <a:r>
              <a:rPr lang="tr-TR" b="0" i="0" dirty="0">
                <a:solidFill>
                  <a:srgbClr val="202122"/>
                </a:solidFill>
                <a:effectLst/>
                <a:latin typeface="Arial" panose="020B0604020202020204" pitchFamily="34" charset="0"/>
              </a:rPr>
              <a:t> yani </a:t>
            </a:r>
            <a:r>
              <a:rPr lang="tr-TR" b="1" i="0" dirty="0">
                <a:solidFill>
                  <a:srgbClr val="202122"/>
                </a:solidFill>
                <a:effectLst/>
                <a:latin typeface="Arial" panose="020B0604020202020204" pitchFamily="34" charset="0"/>
              </a:rPr>
              <a:t>Doğal Dil İşleme</a:t>
            </a:r>
            <a:r>
              <a:rPr lang="tr-TR" b="0" i="0" dirty="0">
                <a:solidFill>
                  <a:srgbClr val="202122"/>
                </a:solidFill>
                <a:effectLst/>
                <a:latin typeface="Arial" panose="020B0604020202020204" pitchFamily="34" charset="0"/>
              </a:rPr>
              <a:t>, doğal </a:t>
            </a:r>
            <a:r>
              <a:rPr lang="tr-TR" b="0" i="0" u="none" strike="noStrike" dirty="0">
                <a:solidFill>
                  <a:srgbClr val="0645AD"/>
                </a:solidFill>
                <a:effectLst/>
                <a:latin typeface="Arial" panose="020B0604020202020204" pitchFamily="34" charset="0"/>
                <a:hlinkClick r:id="rId3" tooltip="Dil"/>
              </a:rPr>
              <a:t>dillerin</a:t>
            </a:r>
            <a:r>
              <a:rPr lang="tr-TR" b="0" i="0" dirty="0">
                <a:solidFill>
                  <a:srgbClr val="202122"/>
                </a:solidFill>
                <a:effectLst/>
                <a:latin typeface="Arial" panose="020B0604020202020204" pitchFamily="34" charset="0"/>
              </a:rPr>
              <a:t> kurallı yapısının çözümlenerek anlaşılması veya yeniden üretilmesi amacını </a:t>
            </a:r>
            <a:r>
              <a:rPr lang="tr-TR" b="0" i="0" dirty="0" err="1">
                <a:solidFill>
                  <a:srgbClr val="202122"/>
                </a:solidFill>
                <a:effectLst/>
                <a:latin typeface="Arial" panose="020B0604020202020204" pitchFamily="34" charset="0"/>
              </a:rPr>
              <a:t>taşır.Bu</a:t>
            </a:r>
            <a:r>
              <a:rPr lang="tr-TR" b="0" i="0" dirty="0">
                <a:solidFill>
                  <a:srgbClr val="202122"/>
                </a:solidFill>
                <a:effectLst/>
                <a:latin typeface="Arial" panose="020B0604020202020204" pitchFamily="34" charset="0"/>
              </a:rPr>
              <a:t> çözümlemenin insana getireceği kolaylıklar, </a:t>
            </a:r>
            <a:r>
              <a:rPr lang="tr-TR" b="0" i="1" dirty="0">
                <a:solidFill>
                  <a:srgbClr val="202122"/>
                </a:solidFill>
                <a:effectLst/>
                <a:latin typeface="Arial" panose="020B0604020202020204" pitchFamily="34" charset="0"/>
              </a:rPr>
              <a:t>yazılı dokümanların otomatik çevrilmesi, soru-cevap makineleri, otomatik konuşma ve komut anlama, konuşma sentezi, konuşma üretme, otomatik metin özetleme, bilgi sağlama</a:t>
            </a:r>
            <a:r>
              <a:rPr lang="tr-TR" b="0" i="0" dirty="0">
                <a:solidFill>
                  <a:srgbClr val="202122"/>
                </a:solidFill>
                <a:effectLst/>
                <a:latin typeface="Arial" panose="020B0604020202020204" pitchFamily="34" charset="0"/>
              </a:rPr>
              <a:t> gibi birçok başlıkla özetlenebilir. </a:t>
            </a:r>
            <a:r>
              <a:rPr lang="tr-TR" b="0" i="0" u="none" strike="noStrike" dirty="0">
                <a:solidFill>
                  <a:srgbClr val="0645AD"/>
                </a:solidFill>
                <a:effectLst/>
                <a:latin typeface="Arial" panose="020B0604020202020204" pitchFamily="34" charset="0"/>
                <a:hlinkClick r:id="rId4" tooltip="Bilgisayar"/>
              </a:rPr>
              <a:t>Bilgisayar</a:t>
            </a:r>
            <a:r>
              <a:rPr lang="tr-TR" b="0" i="0" dirty="0">
                <a:solidFill>
                  <a:srgbClr val="202122"/>
                </a:solidFill>
                <a:effectLst/>
                <a:latin typeface="Arial" panose="020B0604020202020204" pitchFamily="34" charset="0"/>
              </a:rPr>
              <a:t> teknolojisinin yaygın kullanımı, bu başlıklardan üretilen uzman </a:t>
            </a:r>
            <a:r>
              <a:rPr lang="tr-TR" b="0" i="0" u="none" strike="noStrike" dirty="0">
                <a:solidFill>
                  <a:srgbClr val="0645AD"/>
                </a:solidFill>
                <a:effectLst/>
                <a:latin typeface="Arial" panose="020B0604020202020204" pitchFamily="34" charset="0"/>
                <a:hlinkClick r:id="rId5" tooltip="Yazılım"/>
              </a:rPr>
              <a:t>yazılımların</a:t>
            </a:r>
            <a:r>
              <a:rPr lang="tr-TR" b="0" i="0" dirty="0">
                <a:solidFill>
                  <a:srgbClr val="202122"/>
                </a:solidFill>
                <a:effectLst/>
                <a:latin typeface="Arial" panose="020B0604020202020204" pitchFamily="34" charset="0"/>
              </a:rPr>
              <a:t> gündelik hayatımızın her alanına girmesini sağlamıştır. Örneğin, tüm kelime işlem yazılımları birer </a:t>
            </a:r>
            <a:r>
              <a:rPr lang="tr-TR" b="0" i="0" u="none" strike="noStrike" dirty="0">
                <a:solidFill>
                  <a:srgbClr val="0645AD"/>
                </a:solidFill>
                <a:effectLst/>
                <a:latin typeface="Arial" panose="020B0604020202020204" pitchFamily="34" charset="0"/>
                <a:hlinkClick r:id="rId6" tooltip="İmlâ"/>
              </a:rPr>
              <a:t>imlâ</a:t>
            </a:r>
            <a:r>
              <a:rPr lang="tr-TR" b="0" i="0" dirty="0">
                <a:solidFill>
                  <a:srgbClr val="202122"/>
                </a:solidFill>
                <a:effectLst/>
                <a:latin typeface="Arial" panose="020B0604020202020204" pitchFamily="34" charset="0"/>
              </a:rPr>
              <a:t> düzeltme aracı taşır. Bu araçlar aslında yazılan metni çözümleyerek dil kurallarını denetleyen </a:t>
            </a:r>
            <a:r>
              <a:rPr lang="tr-TR" b="1" i="0" dirty="0">
                <a:solidFill>
                  <a:srgbClr val="202122"/>
                </a:solidFill>
                <a:effectLst/>
                <a:latin typeface="Arial" panose="020B0604020202020204" pitchFamily="34" charset="0"/>
              </a:rPr>
              <a:t>doğal dil işleme</a:t>
            </a:r>
            <a:r>
              <a:rPr lang="tr-TR" b="0" i="0" dirty="0">
                <a:solidFill>
                  <a:srgbClr val="202122"/>
                </a:solidFill>
                <a:effectLst/>
                <a:latin typeface="Arial" panose="020B0604020202020204" pitchFamily="34" charset="0"/>
              </a:rPr>
              <a:t> yazılımlarıdır.</a:t>
            </a:r>
          </a:p>
          <a:p>
            <a:endParaRPr lang="tr-TR" dirty="0"/>
          </a:p>
        </p:txBody>
      </p:sp>
    </p:spTree>
    <p:extLst>
      <p:ext uri="{BB962C8B-B14F-4D97-AF65-F5344CB8AC3E}">
        <p14:creationId xmlns:p14="http://schemas.microsoft.com/office/powerpoint/2010/main" val="85901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6B3A96-5FE0-4C95-A442-ED3A1E41F23E}"/>
              </a:ext>
            </a:extLst>
          </p:cNvPr>
          <p:cNvSpPr>
            <a:spLocks noGrp="1"/>
          </p:cNvSpPr>
          <p:nvPr>
            <p:ph type="title"/>
          </p:nvPr>
        </p:nvSpPr>
        <p:spPr/>
        <p:txBody>
          <a:bodyPr/>
          <a:lstStyle/>
          <a:p>
            <a:r>
              <a:rPr lang="tr-TR" b="1" i="0" dirty="0">
                <a:solidFill>
                  <a:srgbClr val="000000"/>
                </a:solidFill>
                <a:effectLst/>
                <a:latin typeface="Arial" panose="020B0604020202020204" pitchFamily="34" charset="0"/>
              </a:rPr>
              <a:t>Yapay Zekâ ve Doğal Dil İşleme</a:t>
            </a:r>
            <a:endParaRPr lang="tr-TR" dirty="0"/>
          </a:p>
        </p:txBody>
      </p:sp>
      <p:sp>
        <p:nvSpPr>
          <p:cNvPr id="3" name="İçerik Yer Tutucusu 2">
            <a:extLst>
              <a:ext uri="{FF2B5EF4-FFF2-40B4-BE49-F238E27FC236}">
                <a16:creationId xmlns:a16="http://schemas.microsoft.com/office/drawing/2014/main" id="{418C93DF-0209-4D4B-A619-9F866C63BBC0}"/>
              </a:ext>
            </a:extLst>
          </p:cNvPr>
          <p:cNvSpPr>
            <a:spLocks noGrp="1"/>
          </p:cNvSpPr>
          <p:nvPr>
            <p:ph idx="1"/>
          </p:nvPr>
        </p:nvSpPr>
        <p:spPr/>
        <p:txBody>
          <a:bodyPr>
            <a:normAutofit fontScale="92500" lnSpcReduction="20000"/>
          </a:bodyPr>
          <a:lstStyle/>
          <a:p>
            <a:pPr algn="l"/>
            <a:r>
              <a:rPr lang="tr-TR" b="0" i="0" dirty="0">
                <a:solidFill>
                  <a:srgbClr val="202122"/>
                </a:solidFill>
                <a:effectLst/>
                <a:latin typeface="Arial" panose="020B0604020202020204" pitchFamily="34" charset="0"/>
              </a:rPr>
              <a:t>Gelecekte, </a:t>
            </a:r>
            <a:r>
              <a:rPr lang="tr-TR" b="0" i="0" u="none" strike="noStrike" dirty="0">
                <a:solidFill>
                  <a:srgbClr val="0645AD"/>
                </a:solidFill>
                <a:effectLst/>
                <a:latin typeface="Arial" panose="020B0604020202020204" pitchFamily="34" charset="0"/>
                <a:hlinkClick r:id="rId2" tooltip="Konuşma sentezleyici"/>
              </a:rPr>
              <a:t>konuşma sentezleyiciler</a:t>
            </a:r>
            <a:r>
              <a:rPr lang="tr-TR" b="0" i="0" dirty="0">
                <a:solidFill>
                  <a:srgbClr val="202122"/>
                </a:solidFill>
                <a:effectLst/>
                <a:latin typeface="Arial" panose="020B0604020202020204" pitchFamily="34" charset="0"/>
              </a:rPr>
              <a:t> ve </a:t>
            </a:r>
            <a:r>
              <a:rPr lang="tr-TR" b="0" i="0" u="none" strike="noStrike" dirty="0">
                <a:solidFill>
                  <a:srgbClr val="DD3333"/>
                </a:solidFill>
                <a:effectLst/>
                <a:latin typeface="Arial" panose="020B0604020202020204" pitchFamily="34" charset="0"/>
                <a:hlinkClick r:id="rId3" tooltip="Konuşma anlama (sayfa mevcut değil)"/>
              </a:rPr>
              <a:t>konuşma anlama</a:t>
            </a:r>
            <a:r>
              <a:rPr lang="tr-TR" b="0" i="0" dirty="0">
                <a:solidFill>
                  <a:srgbClr val="202122"/>
                </a:solidFill>
                <a:effectLst/>
                <a:latin typeface="Arial" panose="020B0604020202020204" pitchFamily="34" charset="0"/>
              </a:rPr>
              <a:t> alanındaki gelişmeler ve </a:t>
            </a:r>
            <a:r>
              <a:rPr lang="tr-TR" b="0" i="0" u="none" strike="noStrike" dirty="0">
                <a:solidFill>
                  <a:srgbClr val="0645AD"/>
                </a:solidFill>
                <a:effectLst/>
                <a:latin typeface="Arial" panose="020B0604020202020204" pitchFamily="34" charset="0"/>
                <a:hlinkClick r:id="rId4" tooltip="Makine"/>
              </a:rPr>
              <a:t>makine</a:t>
            </a:r>
            <a:r>
              <a:rPr lang="tr-TR" b="0" i="0" dirty="0">
                <a:solidFill>
                  <a:srgbClr val="202122"/>
                </a:solidFill>
                <a:effectLst/>
                <a:latin typeface="Arial" panose="020B0604020202020204" pitchFamily="34" charset="0"/>
              </a:rPr>
              <a:t>-</a:t>
            </a:r>
            <a:r>
              <a:rPr lang="tr-TR" b="0" i="0" u="none" strike="noStrike" dirty="0">
                <a:solidFill>
                  <a:srgbClr val="0645AD"/>
                </a:solidFill>
                <a:effectLst/>
                <a:latin typeface="Arial" panose="020B0604020202020204" pitchFamily="34" charset="0"/>
                <a:hlinkClick r:id="rId5" tooltip="İnsan"/>
              </a:rPr>
              <a:t>insan</a:t>
            </a:r>
            <a:r>
              <a:rPr lang="tr-TR" b="0" i="0" dirty="0">
                <a:solidFill>
                  <a:srgbClr val="202122"/>
                </a:solidFill>
                <a:effectLst/>
                <a:latin typeface="Arial" panose="020B0604020202020204" pitchFamily="34" charset="0"/>
              </a:rPr>
              <a:t> iletişiminin gelişmesi, </a:t>
            </a:r>
            <a:r>
              <a:rPr lang="tr-TR" b="0" i="0" u="none" strike="noStrike" dirty="0">
                <a:solidFill>
                  <a:srgbClr val="0645AD"/>
                </a:solidFill>
                <a:effectLst/>
                <a:latin typeface="Arial" panose="020B0604020202020204" pitchFamily="34" charset="0"/>
                <a:hlinkClick r:id="rId5" tooltip="İnsan"/>
              </a:rPr>
              <a:t>insanın</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4" tooltip="Makine"/>
              </a:rPr>
              <a:t>makineden</a:t>
            </a:r>
            <a:r>
              <a:rPr lang="tr-TR" b="0" i="0" dirty="0">
                <a:solidFill>
                  <a:srgbClr val="202122"/>
                </a:solidFill>
                <a:effectLst/>
                <a:latin typeface="Arial" panose="020B0604020202020204" pitchFamily="34" charset="0"/>
              </a:rPr>
              <a:t> beklentilerini yükseltecektir. İnsanlar </a:t>
            </a:r>
            <a:r>
              <a:rPr lang="tr-TR" b="0" i="0" u="none" strike="noStrike" dirty="0">
                <a:solidFill>
                  <a:srgbClr val="0645AD"/>
                </a:solidFill>
                <a:effectLst/>
                <a:latin typeface="Arial" panose="020B0604020202020204" pitchFamily="34" charset="0"/>
                <a:hlinkClick r:id="rId4" tooltip="Makine"/>
              </a:rPr>
              <a:t>makinelerin</a:t>
            </a:r>
            <a:r>
              <a:rPr lang="tr-TR" b="0" i="0" dirty="0">
                <a:solidFill>
                  <a:srgbClr val="202122"/>
                </a:solidFill>
                <a:effectLst/>
                <a:latin typeface="Arial" panose="020B0604020202020204" pitchFamily="34" charset="0"/>
              </a:rPr>
              <a:t> kendisini anlamalarını isteyecek, karmaşık kullanımı olan makineler pazar bulamayacaktır. Giderek gelişen ve insanı anlayan </a:t>
            </a:r>
            <a:r>
              <a:rPr lang="tr-TR" b="0" i="0" u="none" strike="noStrike" dirty="0">
                <a:solidFill>
                  <a:srgbClr val="0645AD"/>
                </a:solidFill>
                <a:effectLst/>
                <a:latin typeface="Arial" panose="020B0604020202020204" pitchFamily="34" charset="0"/>
                <a:hlinkClick r:id="rId4" tooltip="Makine"/>
              </a:rPr>
              <a:t>makinelerin</a:t>
            </a:r>
            <a:r>
              <a:rPr lang="tr-TR" b="0" i="0" dirty="0">
                <a:solidFill>
                  <a:srgbClr val="202122"/>
                </a:solidFill>
                <a:effectLst/>
                <a:latin typeface="Arial" panose="020B0604020202020204" pitchFamily="34" charset="0"/>
              </a:rPr>
              <a:t> daha zeki olması </a:t>
            </a:r>
            <a:r>
              <a:rPr lang="tr-TR" b="0" i="0" u="none" strike="noStrike" dirty="0">
                <a:solidFill>
                  <a:srgbClr val="0645AD"/>
                </a:solidFill>
                <a:effectLst/>
                <a:latin typeface="Arial" panose="020B0604020202020204" pitchFamily="34" charset="0"/>
                <a:hlinkClick r:id="rId5" tooltip="İnsan"/>
              </a:rPr>
              <a:t>insanın</a:t>
            </a:r>
            <a:r>
              <a:rPr lang="tr-TR" b="0" i="0" dirty="0">
                <a:solidFill>
                  <a:srgbClr val="202122"/>
                </a:solidFill>
                <a:effectLst/>
                <a:latin typeface="Arial" panose="020B0604020202020204" pitchFamily="34" charset="0"/>
              </a:rPr>
              <a:t> yaşam kalitesini yükselteceğinden, vazgeçilmez olması kaçınılmazdır. Zeki </a:t>
            </a:r>
            <a:r>
              <a:rPr lang="tr-TR" b="0" i="0" u="none" strike="noStrike" dirty="0">
                <a:solidFill>
                  <a:srgbClr val="0645AD"/>
                </a:solidFill>
                <a:effectLst/>
                <a:latin typeface="Arial" panose="020B0604020202020204" pitchFamily="34" charset="0"/>
                <a:hlinkClick r:id="rId4" tooltip="Makine"/>
              </a:rPr>
              <a:t>makine</a:t>
            </a:r>
            <a:r>
              <a:rPr lang="tr-TR" b="0" i="0" dirty="0">
                <a:solidFill>
                  <a:srgbClr val="202122"/>
                </a:solidFill>
                <a:effectLst/>
                <a:latin typeface="Arial" panose="020B0604020202020204" pitchFamily="34" charset="0"/>
              </a:rPr>
              <a:t> kavramı, </a:t>
            </a:r>
            <a:r>
              <a:rPr lang="tr-TR" b="0" i="0" u="none" strike="noStrike" dirty="0">
                <a:solidFill>
                  <a:srgbClr val="0645AD"/>
                </a:solidFill>
                <a:effectLst/>
                <a:latin typeface="Arial" panose="020B0604020202020204" pitchFamily="34" charset="0"/>
                <a:hlinkClick r:id="rId6" tooltip="Yapay zekâ"/>
              </a:rPr>
              <a:t>yapay zekâ</a:t>
            </a:r>
            <a:r>
              <a:rPr lang="tr-TR" b="0" i="0" dirty="0">
                <a:solidFill>
                  <a:srgbClr val="202122"/>
                </a:solidFill>
                <a:effectLst/>
                <a:latin typeface="Arial" panose="020B0604020202020204" pitchFamily="34" charset="0"/>
              </a:rPr>
              <a:t> çalışmalarının hızlanmasına yol açmıştır. Geleceğin en önemli sektörlerinden biri olan </a:t>
            </a:r>
            <a:r>
              <a:rPr lang="tr-TR" b="0" i="0" u="none" strike="noStrike" dirty="0">
                <a:solidFill>
                  <a:srgbClr val="0645AD"/>
                </a:solidFill>
                <a:effectLst/>
                <a:latin typeface="Arial" panose="020B0604020202020204" pitchFamily="34" charset="0"/>
                <a:hlinkClick r:id="rId6" tooltip="Yapay zekâ"/>
              </a:rPr>
              <a:t>yapay zekâ</a:t>
            </a:r>
            <a:r>
              <a:rPr lang="tr-TR" b="0" i="0" dirty="0">
                <a:solidFill>
                  <a:srgbClr val="202122"/>
                </a:solidFill>
                <a:effectLst/>
                <a:latin typeface="Arial" panose="020B0604020202020204" pitchFamily="34" charset="0"/>
              </a:rPr>
              <a:t> ile insanın iletişim kuracağı tek araç </a:t>
            </a:r>
            <a:r>
              <a:rPr lang="tr-TR" b="0" i="0" u="none" strike="noStrike" dirty="0">
                <a:solidFill>
                  <a:srgbClr val="0645AD"/>
                </a:solidFill>
                <a:effectLst/>
                <a:latin typeface="Arial" panose="020B0604020202020204" pitchFamily="34" charset="0"/>
                <a:hlinkClick r:id="rId7" tooltip="Dil"/>
              </a:rPr>
              <a:t>dildir</a:t>
            </a:r>
            <a:r>
              <a:rPr lang="tr-TR" b="0" i="0" dirty="0">
                <a:solidFill>
                  <a:srgbClr val="202122"/>
                </a:solidFill>
                <a:effectLst/>
                <a:latin typeface="Arial" panose="020B0604020202020204" pitchFamily="34" charset="0"/>
              </a:rPr>
              <a:t>.</a:t>
            </a:r>
          </a:p>
          <a:p>
            <a:pPr algn="l"/>
            <a:r>
              <a:rPr lang="tr-TR" b="1" i="0" u="none" strike="noStrike" dirty="0">
                <a:solidFill>
                  <a:srgbClr val="0645AD"/>
                </a:solidFill>
                <a:effectLst/>
                <a:latin typeface="Arial" panose="020B0604020202020204" pitchFamily="34" charset="0"/>
                <a:hlinkClick r:id="rId7" tooltip="Dil"/>
              </a:rPr>
              <a:t>Dil</a:t>
            </a:r>
            <a:r>
              <a:rPr lang="tr-TR" b="0" i="0" dirty="0">
                <a:solidFill>
                  <a:srgbClr val="202122"/>
                </a:solidFill>
                <a:effectLst/>
                <a:latin typeface="Arial" panose="020B0604020202020204" pitchFamily="34" charset="0"/>
              </a:rPr>
              <a:t>, insanoğlunun </a:t>
            </a:r>
            <a:r>
              <a:rPr lang="tr-TR" b="0" i="0" u="none" strike="noStrike" dirty="0">
                <a:solidFill>
                  <a:srgbClr val="0645AD"/>
                </a:solidFill>
                <a:effectLst/>
                <a:latin typeface="Arial" panose="020B0604020202020204" pitchFamily="34" charset="0"/>
                <a:hlinkClick r:id="rId8" tooltip="Uygarlık"/>
              </a:rPr>
              <a:t>uygarlaşmasını</a:t>
            </a:r>
            <a:r>
              <a:rPr lang="tr-TR" b="0" i="0" dirty="0">
                <a:solidFill>
                  <a:srgbClr val="202122"/>
                </a:solidFill>
                <a:effectLst/>
                <a:latin typeface="Arial" panose="020B0604020202020204" pitchFamily="34" charset="0"/>
              </a:rPr>
              <a:t> sağlamakla kalmamış, onun </a:t>
            </a:r>
            <a:r>
              <a:rPr lang="tr-TR" b="0" i="0" u="none" strike="noStrike" dirty="0">
                <a:solidFill>
                  <a:srgbClr val="0645AD"/>
                </a:solidFill>
                <a:effectLst/>
                <a:latin typeface="Arial" panose="020B0604020202020204" pitchFamily="34" charset="0"/>
                <a:hlinkClick r:id="rId9"/>
              </a:rPr>
              <a:t>zekâsının</a:t>
            </a:r>
            <a:r>
              <a:rPr lang="tr-TR" b="0" i="0" dirty="0">
                <a:solidFill>
                  <a:srgbClr val="202122"/>
                </a:solidFill>
                <a:effectLst/>
                <a:latin typeface="Arial" panose="020B0604020202020204" pitchFamily="34" charset="0"/>
              </a:rPr>
              <a:t> doğada daha önce görülmemiş şekilde parlamasını </a:t>
            </a:r>
            <a:r>
              <a:rPr lang="tr-TR" b="0" i="0" dirty="0" err="1">
                <a:solidFill>
                  <a:srgbClr val="202122"/>
                </a:solidFill>
                <a:effectLst/>
                <a:latin typeface="Arial" panose="020B0604020202020204" pitchFamily="34" charset="0"/>
              </a:rPr>
              <a:t>sağlamıştır.</a:t>
            </a:r>
            <a:r>
              <a:rPr lang="tr-TR" b="0" i="0" u="none" strike="noStrike" dirty="0" err="1">
                <a:solidFill>
                  <a:srgbClr val="0645AD"/>
                </a:solidFill>
                <a:effectLst/>
                <a:latin typeface="Arial" panose="020B0604020202020204" pitchFamily="34" charset="0"/>
                <a:hlinkClick r:id="rId10" tooltip="Kültür"/>
              </a:rPr>
              <a:t>Kültür</a:t>
            </a:r>
            <a:r>
              <a:rPr lang="tr-TR" b="0" i="0" dirty="0">
                <a:solidFill>
                  <a:srgbClr val="202122"/>
                </a:solidFill>
                <a:effectLst/>
                <a:latin typeface="Arial" panose="020B0604020202020204" pitchFamily="34" charset="0"/>
              </a:rPr>
              <a:t> dediğimiz insanlık birikimi, </a:t>
            </a:r>
            <a:r>
              <a:rPr lang="tr-TR" b="1" i="0" u="none" strike="noStrike" dirty="0">
                <a:solidFill>
                  <a:srgbClr val="0645AD"/>
                </a:solidFill>
                <a:effectLst/>
                <a:latin typeface="Arial" panose="020B0604020202020204" pitchFamily="34" charset="0"/>
                <a:hlinkClick r:id="rId7" tooltip="Dil"/>
              </a:rPr>
              <a:t>dil</a:t>
            </a:r>
            <a:r>
              <a:rPr lang="tr-TR" b="0" i="0" dirty="0">
                <a:solidFill>
                  <a:srgbClr val="202122"/>
                </a:solidFill>
                <a:effectLst/>
                <a:latin typeface="Arial" panose="020B0604020202020204" pitchFamily="34" charset="0"/>
              </a:rPr>
              <a:t> kullanan ve </a:t>
            </a:r>
            <a:r>
              <a:rPr lang="tr-TR" b="0" i="0" u="none" strike="noStrike" dirty="0">
                <a:solidFill>
                  <a:srgbClr val="0645AD"/>
                </a:solidFill>
                <a:effectLst/>
                <a:latin typeface="Arial" panose="020B0604020202020204" pitchFamily="34" charset="0"/>
                <a:hlinkClick r:id="rId11" tooltip="İletişim"/>
              </a:rPr>
              <a:t>iletişim</a:t>
            </a:r>
            <a:r>
              <a:rPr lang="tr-TR" b="0" i="0" dirty="0">
                <a:solidFill>
                  <a:srgbClr val="202122"/>
                </a:solidFill>
                <a:effectLst/>
                <a:latin typeface="Arial" panose="020B0604020202020204" pitchFamily="34" charset="0"/>
              </a:rPr>
              <a:t> kuran </a:t>
            </a:r>
            <a:r>
              <a:rPr lang="tr-TR" b="0" i="0" u="none" strike="noStrike" dirty="0">
                <a:solidFill>
                  <a:srgbClr val="0645AD"/>
                </a:solidFill>
                <a:effectLst/>
                <a:latin typeface="Arial" panose="020B0604020202020204" pitchFamily="34" charset="0"/>
                <a:hlinkClick r:id="rId5" tooltip="İnsan"/>
              </a:rPr>
              <a:t>insanın</a:t>
            </a:r>
            <a:r>
              <a:rPr lang="tr-TR" b="0" i="0" dirty="0">
                <a:solidFill>
                  <a:srgbClr val="202122"/>
                </a:solidFill>
                <a:effectLst/>
                <a:latin typeface="Arial" panose="020B0604020202020204" pitchFamily="34" charset="0"/>
              </a:rPr>
              <a:t> sosyalleşme sürecinin ürünüdür.</a:t>
            </a:r>
          </a:p>
          <a:p>
            <a:endParaRPr lang="tr-TR" dirty="0"/>
          </a:p>
        </p:txBody>
      </p:sp>
    </p:spTree>
    <p:extLst>
      <p:ext uri="{BB962C8B-B14F-4D97-AF65-F5344CB8AC3E}">
        <p14:creationId xmlns:p14="http://schemas.microsoft.com/office/powerpoint/2010/main" val="286501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29E179-C1E8-4702-8B3A-4127F95B5296}"/>
              </a:ext>
            </a:extLst>
          </p:cNvPr>
          <p:cNvSpPr>
            <a:spLocks noGrp="1"/>
          </p:cNvSpPr>
          <p:nvPr>
            <p:ph type="title"/>
          </p:nvPr>
        </p:nvSpPr>
        <p:spPr/>
        <p:txBody>
          <a:bodyPr/>
          <a:lstStyle/>
          <a:p>
            <a:r>
              <a:rPr lang="tr-TR" b="0" i="0" dirty="0">
                <a:solidFill>
                  <a:srgbClr val="000000"/>
                </a:solidFill>
                <a:effectLst/>
                <a:latin typeface="Linux Libertine"/>
              </a:rPr>
              <a:t>Fonetik ve fonoloji</a:t>
            </a:r>
            <a:endParaRPr lang="tr-TR" dirty="0"/>
          </a:p>
        </p:txBody>
      </p:sp>
      <p:sp>
        <p:nvSpPr>
          <p:cNvPr id="3" name="İçerik Yer Tutucusu 2">
            <a:extLst>
              <a:ext uri="{FF2B5EF4-FFF2-40B4-BE49-F238E27FC236}">
                <a16:creationId xmlns:a16="http://schemas.microsoft.com/office/drawing/2014/main" id="{F801420A-8EC8-40E7-B5FD-296751D99EDD}"/>
              </a:ext>
            </a:extLst>
          </p:cNvPr>
          <p:cNvSpPr>
            <a:spLocks noGrp="1"/>
          </p:cNvSpPr>
          <p:nvPr>
            <p:ph idx="1"/>
          </p:nvPr>
        </p:nvSpPr>
        <p:spPr/>
        <p:txBody>
          <a:bodyPr>
            <a:normAutofit fontScale="70000" lnSpcReduction="20000"/>
          </a:bodyPr>
          <a:lstStyle/>
          <a:p>
            <a:pPr algn="l"/>
            <a:r>
              <a:rPr lang="tr-TR" b="0" i="0" u="none" strike="noStrike" dirty="0">
                <a:solidFill>
                  <a:srgbClr val="0645AD"/>
                </a:solidFill>
                <a:effectLst/>
                <a:latin typeface="Arial" panose="020B0604020202020204" pitchFamily="34" charset="0"/>
                <a:hlinkClick r:id="rId2" tooltip="Fonetik"/>
              </a:rPr>
              <a:t>Fonetik</a:t>
            </a:r>
            <a:r>
              <a:rPr lang="tr-TR" b="0" i="0" dirty="0">
                <a:solidFill>
                  <a:srgbClr val="202122"/>
                </a:solidFill>
                <a:effectLst/>
                <a:latin typeface="Arial" panose="020B0604020202020204" pitchFamily="34" charset="0"/>
              </a:rPr>
              <a:t>, konuşulurken, dil, gırtlak, ses telleri, damak, dişler ve dudaklar ile çıkarılan sesleri ve bu seslerin dil ile olan ilişkilerini tanımlamak için kullanılan bir </a:t>
            </a:r>
            <a:r>
              <a:rPr lang="tr-TR" b="0" i="0" dirty="0" err="1">
                <a:solidFill>
                  <a:srgbClr val="202122"/>
                </a:solidFill>
                <a:effectLst/>
                <a:latin typeface="Arial" panose="020B0604020202020204" pitchFamily="34" charset="0"/>
              </a:rPr>
              <a:t>terimdir.Doğal</a:t>
            </a:r>
            <a:r>
              <a:rPr lang="tr-TR" b="0" i="0" dirty="0">
                <a:solidFill>
                  <a:srgbClr val="202122"/>
                </a:solidFill>
                <a:effectLst/>
                <a:latin typeface="Arial" panose="020B0604020202020204" pitchFamily="34" charset="0"/>
              </a:rPr>
              <a:t> dillerde anlam ayırıcı olarak kullanılan en küçük ses </a:t>
            </a:r>
            <a:r>
              <a:rPr lang="tr-TR" b="1" i="0" dirty="0">
                <a:solidFill>
                  <a:srgbClr val="202122"/>
                </a:solidFill>
                <a:effectLst/>
                <a:latin typeface="Arial" panose="020B0604020202020204" pitchFamily="34" charset="0"/>
              </a:rPr>
              <a:t>fon</a:t>
            </a:r>
            <a:r>
              <a:rPr lang="tr-TR" b="0" i="0" dirty="0">
                <a:solidFill>
                  <a:srgbClr val="202122"/>
                </a:solidFill>
                <a:effectLst/>
                <a:latin typeface="Arial" panose="020B0604020202020204" pitchFamily="34" charset="0"/>
              </a:rPr>
              <a:t>dur (</a:t>
            </a:r>
            <a:r>
              <a:rPr lang="tr-TR" b="0" i="1" dirty="0" err="1">
                <a:solidFill>
                  <a:srgbClr val="202122"/>
                </a:solidFill>
                <a:effectLst/>
                <a:latin typeface="Arial" panose="020B0604020202020204" pitchFamily="34" charset="0"/>
              </a:rPr>
              <a:t>phon</a:t>
            </a:r>
            <a:r>
              <a:rPr lang="tr-TR" b="0" i="0" dirty="0">
                <a:solidFill>
                  <a:srgbClr val="202122"/>
                </a:solidFill>
                <a:effectLst/>
                <a:latin typeface="Arial" panose="020B0604020202020204" pitchFamily="34" charset="0"/>
              </a:rPr>
              <a:t>) dur. </a:t>
            </a:r>
            <a:r>
              <a:rPr lang="tr-TR" b="0" i="0" u="none" strike="noStrike" dirty="0">
                <a:solidFill>
                  <a:srgbClr val="0645AD"/>
                </a:solidFill>
                <a:effectLst/>
                <a:latin typeface="Arial" panose="020B0604020202020204" pitchFamily="34" charset="0"/>
                <a:hlinkClick r:id="rId2" tooltip="Fonetik"/>
              </a:rPr>
              <a:t>Fonetik</a:t>
            </a:r>
            <a:r>
              <a:rPr lang="tr-TR" b="0" i="0" dirty="0">
                <a:solidFill>
                  <a:srgbClr val="202122"/>
                </a:solidFill>
                <a:effectLst/>
                <a:latin typeface="Arial" panose="020B0604020202020204" pitchFamily="34" charset="0"/>
              </a:rPr>
              <a:t> terimi bu kökten gelmektedir.</a:t>
            </a:r>
          </a:p>
          <a:p>
            <a:pPr algn="l"/>
            <a:r>
              <a:rPr lang="tr-TR" b="1" i="0" dirty="0">
                <a:solidFill>
                  <a:srgbClr val="202122"/>
                </a:solidFill>
                <a:effectLst/>
                <a:latin typeface="Arial" panose="020B0604020202020204" pitchFamily="34" charset="0"/>
              </a:rPr>
              <a:t>Fon</a:t>
            </a:r>
            <a:r>
              <a:rPr lang="tr-TR" b="0" i="0" dirty="0">
                <a:solidFill>
                  <a:srgbClr val="202122"/>
                </a:solidFill>
                <a:effectLst/>
                <a:latin typeface="Arial" panose="020B0604020202020204" pitchFamily="34" charset="0"/>
              </a:rPr>
              <a:t> kavramı </a:t>
            </a:r>
            <a:r>
              <a:rPr lang="tr-TR" b="0" i="0" u="none" strike="noStrike" dirty="0">
                <a:solidFill>
                  <a:srgbClr val="0645AD"/>
                </a:solidFill>
                <a:effectLst/>
                <a:latin typeface="Arial" panose="020B0604020202020204" pitchFamily="34" charset="0"/>
                <a:hlinkClick r:id="rId3"/>
              </a:rPr>
              <a:t>evrensel</a:t>
            </a:r>
            <a:r>
              <a:rPr lang="tr-TR" b="0" i="0" dirty="0">
                <a:solidFill>
                  <a:srgbClr val="202122"/>
                </a:solidFill>
                <a:effectLst/>
                <a:latin typeface="Arial" panose="020B0604020202020204" pitchFamily="34" charset="0"/>
              </a:rPr>
              <a:t> değildir ve her dilde farklı seslere </a:t>
            </a:r>
            <a:r>
              <a:rPr lang="tr-TR" b="0" i="0" dirty="0" err="1">
                <a:solidFill>
                  <a:srgbClr val="202122"/>
                </a:solidFill>
                <a:effectLst/>
                <a:latin typeface="Arial" panose="020B0604020202020204" pitchFamily="34" charset="0"/>
              </a:rPr>
              <a:t>kaşılık</a:t>
            </a:r>
            <a:r>
              <a:rPr lang="tr-TR" b="0" i="0" dirty="0">
                <a:solidFill>
                  <a:srgbClr val="202122"/>
                </a:solidFill>
                <a:effectLst/>
                <a:latin typeface="Arial" panose="020B0604020202020204" pitchFamily="34" charset="0"/>
              </a:rPr>
              <a:t> gelir. Farklı dillerdeki </a:t>
            </a:r>
            <a:r>
              <a:rPr lang="tr-TR" b="1" i="0" dirty="0">
                <a:solidFill>
                  <a:srgbClr val="202122"/>
                </a:solidFill>
                <a:effectLst/>
                <a:latin typeface="Arial" panose="020B0604020202020204" pitchFamily="34" charset="0"/>
              </a:rPr>
              <a:t>fon</a:t>
            </a:r>
            <a:r>
              <a:rPr lang="tr-TR" b="0" i="0" dirty="0">
                <a:solidFill>
                  <a:srgbClr val="202122"/>
                </a:solidFill>
                <a:effectLst/>
                <a:latin typeface="Arial" panose="020B0604020202020204" pitchFamily="34" charset="0"/>
              </a:rPr>
              <a:t>ların tek ortak özelliği ayırıcı temel sesler </a:t>
            </a:r>
            <a:r>
              <a:rPr lang="tr-TR" b="0" i="0" dirty="0" err="1">
                <a:solidFill>
                  <a:srgbClr val="202122"/>
                </a:solidFill>
                <a:effectLst/>
                <a:latin typeface="Arial" panose="020B0604020202020204" pitchFamily="34" charset="0"/>
              </a:rPr>
              <a:t>olmalarıdır.Sesle</a:t>
            </a:r>
            <a:r>
              <a:rPr lang="tr-TR" b="0" i="0" dirty="0">
                <a:solidFill>
                  <a:srgbClr val="202122"/>
                </a:solidFill>
                <a:effectLst/>
                <a:latin typeface="Arial" panose="020B0604020202020204" pitchFamily="34" charset="0"/>
              </a:rPr>
              <a:t> ifade edilen </a:t>
            </a:r>
            <a:r>
              <a:rPr lang="tr-TR" b="0" i="0" u="none" strike="noStrike" dirty="0">
                <a:solidFill>
                  <a:srgbClr val="0645AD"/>
                </a:solidFill>
                <a:effectLst/>
                <a:latin typeface="Arial" panose="020B0604020202020204" pitchFamily="34" charset="0"/>
                <a:hlinkClick r:id="rId4" tooltip="Dil"/>
              </a:rPr>
              <a:t>dili</a:t>
            </a:r>
            <a:r>
              <a:rPr lang="tr-TR" b="0" i="0" dirty="0">
                <a:solidFill>
                  <a:srgbClr val="202122"/>
                </a:solidFill>
                <a:effectLst/>
                <a:latin typeface="Arial" panose="020B0604020202020204" pitchFamily="34" charset="0"/>
              </a:rPr>
              <a:t>, yani konuşmayı kaydetmek için </a:t>
            </a:r>
            <a:r>
              <a:rPr lang="tr-TR" b="0" i="0" u="none" strike="noStrike" dirty="0">
                <a:solidFill>
                  <a:srgbClr val="0645AD"/>
                </a:solidFill>
                <a:effectLst/>
                <a:latin typeface="Arial" panose="020B0604020202020204" pitchFamily="34" charset="0"/>
                <a:hlinkClick r:id="rId5" tooltip="Yazı"/>
              </a:rPr>
              <a:t>yazı</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icad</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edilmişti.Konuşmayı</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5" tooltip="Yazı"/>
              </a:rPr>
              <a:t>yazı</a:t>
            </a:r>
            <a:r>
              <a:rPr lang="tr-TR" b="0" i="0" dirty="0">
                <a:solidFill>
                  <a:srgbClr val="202122"/>
                </a:solidFill>
                <a:effectLst/>
                <a:latin typeface="Arial" panose="020B0604020202020204" pitchFamily="34" charset="0"/>
              </a:rPr>
              <a:t> ile ifade etmek için </a:t>
            </a:r>
            <a:r>
              <a:rPr lang="tr-TR" b="0" i="0" u="none" strike="noStrike" dirty="0">
                <a:solidFill>
                  <a:srgbClr val="0645AD"/>
                </a:solidFill>
                <a:effectLst/>
                <a:latin typeface="Arial" panose="020B0604020202020204" pitchFamily="34" charset="0"/>
                <a:hlinkClick r:id="rId6" tooltip="Ses"/>
              </a:rPr>
              <a:t>ses</a:t>
            </a:r>
            <a:r>
              <a:rPr lang="tr-TR" b="0" i="0" dirty="0">
                <a:solidFill>
                  <a:srgbClr val="202122"/>
                </a:solidFill>
                <a:effectLst/>
                <a:latin typeface="Arial" panose="020B0604020202020204" pitchFamily="34" charset="0"/>
              </a:rPr>
              <a:t> birim veya </a:t>
            </a:r>
            <a:r>
              <a:rPr lang="tr-TR" b="1" i="0" dirty="0">
                <a:solidFill>
                  <a:srgbClr val="202122"/>
                </a:solidFill>
                <a:effectLst/>
                <a:latin typeface="Arial" panose="020B0604020202020204" pitchFamily="34" charset="0"/>
              </a:rPr>
              <a:t>fon</a:t>
            </a:r>
            <a:r>
              <a:rPr lang="tr-TR" b="0" i="0" dirty="0">
                <a:solidFill>
                  <a:srgbClr val="202122"/>
                </a:solidFill>
                <a:effectLst/>
                <a:latin typeface="Arial" panose="020B0604020202020204" pitchFamily="34" charset="0"/>
              </a:rPr>
              <a:t>ları harflerle eşleştirmek gerekmekteydi. Bazı dillerde, örneğin </a:t>
            </a:r>
            <a:r>
              <a:rPr lang="tr-TR" b="0" i="0" u="none" strike="noStrike" dirty="0">
                <a:solidFill>
                  <a:srgbClr val="0645AD"/>
                </a:solidFill>
                <a:effectLst/>
                <a:latin typeface="Arial" panose="020B0604020202020204" pitchFamily="34" charset="0"/>
                <a:hlinkClick r:id="rId7" tooltip="Türkçe"/>
              </a:rPr>
              <a:t>Türkçe</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8" tooltip="Fince"/>
              </a:rPr>
              <a:t>Fince</a:t>
            </a:r>
            <a:r>
              <a:rPr lang="tr-TR" b="0" i="0" dirty="0">
                <a:solidFill>
                  <a:srgbClr val="202122"/>
                </a:solidFill>
                <a:effectLst/>
                <a:latin typeface="Arial" panose="020B0604020202020204" pitchFamily="34" charset="0"/>
              </a:rPr>
              <a:t> ve </a:t>
            </a:r>
            <a:r>
              <a:rPr lang="tr-TR" b="0" i="0" u="none" strike="noStrike" dirty="0">
                <a:solidFill>
                  <a:srgbClr val="0645AD"/>
                </a:solidFill>
                <a:effectLst/>
                <a:latin typeface="Arial" panose="020B0604020202020204" pitchFamily="34" charset="0"/>
                <a:hlinkClick r:id="rId9" tooltip="Japonca"/>
              </a:rPr>
              <a:t>Japoncada</a:t>
            </a:r>
            <a:r>
              <a:rPr lang="tr-TR" b="0" i="0" dirty="0">
                <a:solidFill>
                  <a:srgbClr val="202122"/>
                </a:solidFill>
                <a:effectLst/>
                <a:latin typeface="Arial" panose="020B0604020202020204" pitchFamily="34" charset="0"/>
              </a:rPr>
              <a:t>, sesbirimler doğrudan harflere karşılık gelmektedir. Bu tip dillere </a:t>
            </a:r>
            <a:r>
              <a:rPr lang="tr-TR" b="0" i="0" u="none" strike="noStrike" dirty="0">
                <a:solidFill>
                  <a:srgbClr val="0645AD"/>
                </a:solidFill>
                <a:effectLst/>
                <a:latin typeface="Arial" panose="020B0604020202020204" pitchFamily="34" charset="0"/>
                <a:hlinkClick r:id="rId2" tooltip="Fonetik"/>
              </a:rPr>
              <a:t>fonetik</a:t>
            </a:r>
            <a:r>
              <a:rPr lang="tr-TR" b="0" i="0" dirty="0">
                <a:solidFill>
                  <a:srgbClr val="202122"/>
                </a:solidFill>
                <a:effectLst/>
                <a:latin typeface="Arial" panose="020B0604020202020204" pitchFamily="34" charset="0"/>
              </a:rPr>
              <a:t> diller </a:t>
            </a:r>
            <a:r>
              <a:rPr lang="tr-TR" b="0" i="0" dirty="0" err="1">
                <a:solidFill>
                  <a:srgbClr val="202122"/>
                </a:solidFill>
                <a:effectLst/>
                <a:latin typeface="Arial" panose="020B0604020202020204" pitchFamily="34" charset="0"/>
              </a:rPr>
              <a:t>denir.İngilizce</a:t>
            </a:r>
            <a:r>
              <a:rPr lang="tr-TR" b="0" i="0" dirty="0">
                <a:solidFill>
                  <a:srgbClr val="202122"/>
                </a:solidFill>
                <a:effectLst/>
                <a:latin typeface="Arial" panose="020B0604020202020204" pitchFamily="34" charset="0"/>
              </a:rPr>
              <a:t>, Almanca, Fransızca gibi dillerde ise </a:t>
            </a:r>
            <a:r>
              <a:rPr lang="tr-TR" b="1" i="0" dirty="0">
                <a:solidFill>
                  <a:srgbClr val="202122"/>
                </a:solidFill>
                <a:effectLst/>
                <a:latin typeface="Arial" panose="020B0604020202020204" pitchFamily="34" charset="0"/>
              </a:rPr>
              <a:t>Fon</a:t>
            </a:r>
            <a:r>
              <a:rPr lang="tr-TR" b="0" i="0" dirty="0">
                <a:solidFill>
                  <a:srgbClr val="202122"/>
                </a:solidFill>
                <a:effectLst/>
                <a:latin typeface="Arial" panose="020B0604020202020204" pitchFamily="34" charset="0"/>
              </a:rPr>
              <a:t>lar harflere </a:t>
            </a:r>
            <a:r>
              <a:rPr lang="tr-TR" b="0" i="0" dirty="0" err="1">
                <a:solidFill>
                  <a:srgbClr val="202122"/>
                </a:solidFill>
                <a:effectLst/>
                <a:latin typeface="Arial" panose="020B0604020202020204" pitchFamily="34" charset="0"/>
              </a:rPr>
              <a:t>kaşılık</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gelmezler.Bu</a:t>
            </a:r>
            <a:r>
              <a:rPr lang="tr-TR" b="0" i="0" dirty="0">
                <a:solidFill>
                  <a:srgbClr val="202122"/>
                </a:solidFill>
                <a:effectLst/>
                <a:latin typeface="Arial" panose="020B0604020202020204" pitchFamily="34" charset="0"/>
              </a:rPr>
              <a:t> yaklaşımın yerine uluslararası olarak geçerliliği olan </a:t>
            </a:r>
            <a:r>
              <a:rPr lang="tr-TR" b="0" i="0" u="none" strike="noStrike" dirty="0">
                <a:solidFill>
                  <a:srgbClr val="0645AD"/>
                </a:solidFill>
                <a:effectLst/>
                <a:latin typeface="Arial" panose="020B0604020202020204" pitchFamily="34" charset="0"/>
                <a:hlinkClick r:id="rId2" tooltip="Fonetik"/>
              </a:rPr>
              <a:t>fonetik</a:t>
            </a:r>
            <a:r>
              <a:rPr lang="tr-TR" b="0" i="0" dirty="0">
                <a:solidFill>
                  <a:srgbClr val="202122"/>
                </a:solidFill>
                <a:effectLst/>
                <a:latin typeface="Arial" panose="020B0604020202020204" pitchFamily="34" charset="0"/>
              </a:rPr>
              <a:t> bir </a:t>
            </a:r>
            <a:r>
              <a:rPr lang="tr-TR" b="0" i="0" u="none" strike="noStrike" dirty="0">
                <a:solidFill>
                  <a:srgbClr val="0645AD"/>
                </a:solidFill>
                <a:effectLst/>
                <a:latin typeface="Arial" panose="020B0604020202020204" pitchFamily="34" charset="0"/>
                <a:hlinkClick r:id="rId10" tooltip="Alfabe"/>
              </a:rPr>
              <a:t>alfabe</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6" tooltip="Ses"/>
              </a:rPr>
              <a:t>ses</a:t>
            </a:r>
            <a:r>
              <a:rPr lang="tr-TR" b="0" i="0" dirty="0">
                <a:solidFill>
                  <a:srgbClr val="202122"/>
                </a:solidFill>
                <a:effectLst/>
                <a:latin typeface="Arial" panose="020B0604020202020204" pitchFamily="34" charset="0"/>
              </a:rPr>
              <a:t> birimleri ifade etmek için kullanılır. </a:t>
            </a:r>
            <a:r>
              <a:rPr lang="tr-TR" b="0" i="0" u="none" strike="noStrike" dirty="0">
                <a:solidFill>
                  <a:srgbClr val="0645AD"/>
                </a:solidFill>
                <a:effectLst/>
                <a:latin typeface="Arial" panose="020B0604020202020204" pitchFamily="34" charset="0"/>
                <a:hlinkClick r:id="rId6" tooltip="Ses"/>
              </a:rPr>
              <a:t>Ses</a:t>
            </a:r>
            <a:r>
              <a:rPr lang="tr-TR" b="0" i="0" dirty="0">
                <a:solidFill>
                  <a:srgbClr val="202122"/>
                </a:solidFill>
                <a:effectLst/>
                <a:latin typeface="Arial" panose="020B0604020202020204" pitchFamily="34" charset="0"/>
              </a:rPr>
              <a:t> birimlerin simgesel olarak ifade edilmesi sonucu </a:t>
            </a:r>
            <a:r>
              <a:rPr lang="tr-TR" b="0" i="0" dirty="0" err="1">
                <a:solidFill>
                  <a:srgbClr val="202122"/>
                </a:solidFill>
                <a:effectLst/>
                <a:latin typeface="Arial" panose="020B0604020202020204" pitchFamily="34" charset="0"/>
              </a:rPr>
              <a:t>olusan</a:t>
            </a:r>
            <a:r>
              <a:rPr lang="tr-TR" b="0" i="0" dirty="0">
                <a:solidFill>
                  <a:srgbClr val="202122"/>
                </a:solidFill>
                <a:effectLst/>
                <a:latin typeface="Arial" panose="020B0604020202020204" pitchFamily="34" charset="0"/>
              </a:rPr>
              <a:t> simgeler </a:t>
            </a:r>
            <a:r>
              <a:rPr lang="tr-TR" b="0" i="0" u="none" strike="noStrike" dirty="0">
                <a:solidFill>
                  <a:srgbClr val="0645AD"/>
                </a:solidFill>
                <a:effectLst/>
                <a:latin typeface="Arial" panose="020B0604020202020204" pitchFamily="34" charset="0"/>
                <a:hlinkClick r:id="rId11" tooltip="Fonem"/>
              </a:rPr>
              <a:t>fonem</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phoneme</a:t>
            </a:r>
            <a:r>
              <a:rPr lang="tr-TR" b="0" i="0" dirty="0">
                <a:solidFill>
                  <a:srgbClr val="202122"/>
                </a:solidFill>
                <a:effectLst/>
                <a:latin typeface="Arial" panose="020B0604020202020204" pitchFamily="34" charset="0"/>
              </a:rPr>
              <a:t>) olarak adlandırılır. Bir başka deyişle aslında fonemlerin seslendirilmesiyle ses birimler (</a:t>
            </a:r>
            <a:r>
              <a:rPr lang="tr-TR" b="0" i="0" dirty="0" err="1">
                <a:solidFill>
                  <a:srgbClr val="202122"/>
                </a:solidFill>
                <a:effectLst/>
                <a:latin typeface="Arial" panose="020B0604020202020204" pitchFamily="34" charset="0"/>
              </a:rPr>
              <a:t>phon</a:t>
            </a:r>
            <a:r>
              <a:rPr lang="tr-TR" b="0" i="0" dirty="0">
                <a:solidFill>
                  <a:srgbClr val="202122"/>
                </a:solidFill>
                <a:effectLst/>
                <a:latin typeface="Arial" panose="020B0604020202020204" pitchFamily="34" charset="0"/>
              </a:rPr>
              <a:t>) oluşur.</a:t>
            </a:r>
          </a:p>
          <a:p>
            <a:pPr algn="l"/>
            <a:r>
              <a:rPr lang="tr-TR" b="1" i="0" u="none" strike="noStrike" dirty="0">
                <a:solidFill>
                  <a:srgbClr val="0645AD"/>
                </a:solidFill>
                <a:effectLst/>
                <a:latin typeface="Arial" panose="020B0604020202020204" pitchFamily="34" charset="0"/>
                <a:hlinkClick r:id="rId4" tooltip="Dil"/>
              </a:rPr>
              <a:t>Dil</a:t>
            </a:r>
            <a:r>
              <a:rPr lang="tr-TR" b="0" i="0" dirty="0">
                <a:solidFill>
                  <a:srgbClr val="202122"/>
                </a:solidFill>
                <a:effectLst/>
                <a:latin typeface="Arial" panose="020B0604020202020204" pitchFamily="34" charset="0"/>
              </a:rPr>
              <a:t>deki </a:t>
            </a:r>
            <a:r>
              <a:rPr lang="tr-TR" b="0" i="0" u="none" strike="noStrike" dirty="0">
                <a:solidFill>
                  <a:srgbClr val="0645AD"/>
                </a:solidFill>
                <a:effectLst/>
                <a:latin typeface="Arial" panose="020B0604020202020204" pitchFamily="34" charset="0"/>
                <a:hlinkClick r:id="rId6" tooltip="Ses"/>
              </a:rPr>
              <a:t>ses</a:t>
            </a:r>
            <a:r>
              <a:rPr lang="tr-TR" b="0" i="0" dirty="0">
                <a:solidFill>
                  <a:srgbClr val="202122"/>
                </a:solidFill>
                <a:effectLst/>
                <a:latin typeface="Arial" panose="020B0604020202020204" pitchFamily="34" charset="0"/>
              </a:rPr>
              <a:t> birimler belirlenirken iki yaklaşım </a:t>
            </a:r>
            <a:r>
              <a:rPr lang="tr-TR" b="0" i="0" dirty="0" err="1">
                <a:solidFill>
                  <a:srgbClr val="202122"/>
                </a:solidFill>
                <a:effectLst/>
                <a:latin typeface="Arial" panose="020B0604020202020204" pitchFamily="34" charset="0"/>
              </a:rPr>
              <a:t>kullanılır.Bunlar</a:t>
            </a:r>
            <a:r>
              <a:rPr lang="tr-TR" b="0" i="0" dirty="0">
                <a:solidFill>
                  <a:srgbClr val="202122"/>
                </a:solidFill>
                <a:effectLst/>
                <a:latin typeface="Arial" panose="020B0604020202020204" pitchFamily="34" charset="0"/>
              </a:rPr>
              <a:t>,</a:t>
            </a:r>
          </a:p>
          <a:p>
            <a:pPr algn="l">
              <a:buFont typeface="Arial" panose="020B0604020202020204" pitchFamily="34" charset="0"/>
              <a:buChar char="•"/>
            </a:pPr>
            <a:r>
              <a:rPr lang="tr-TR" b="0" i="0" dirty="0">
                <a:solidFill>
                  <a:srgbClr val="202122"/>
                </a:solidFill>
                <a:effectLst/>
                <a:latin typeface="Arial" panose="020B0604020202020204" pitchFamily="34" charset="0"/>
              </a:rPr>
              <a:t>Parçalı sesbirimler (</a:t>
            </a:r>
            <a:r>
              <a:rPr lang="tr-TR" b="0" i="0" dirty="0" err="1">
                <a:solidFill>
                  <a:srgbClr val="202122"/>
                </a:solidFill>
                <a:effectLst/>
                <a:latin typeface="Arial" panose="020B0604020202020204" pitchFamily="34" charset="0"/>
              </a:rPr>
              <a:t>segmental</a:t>
            </a:r>
            <a:r>
              <a:rPr lang="tr-TR" b="0" i="0" dirty="0">
                <a:solidFill>
                  <a:srgbClr val="202122"/>
                </a:solidFill>
                <a:effectLst/>
                <a:latin typeface="Arial" panose="020B0604020202020204" pitchFamily="34" charset="0"/>
              </a:rPr>
              <a:t>) ve,</a:t>
            </a:r>
          </a:p>
          <a:p>
            <a:pPr algn="l">
              <a:buFont typeface="Arial" panose="020B0604020202020204" pitchFamily="34" charset="0"/>
              <a:buChar char="•"/>
            </a:pPr>
            <a:r>
              <a:rPr lang="tr-TR" b="0" i="0" dirty="0" err="1">
                <a:solidFill>
                  <a:srgbClr val="202122"/>
                </a:solidFill>
                <a:effectLst/>
                <a:latin typeface="Arial" panose="020B0604020202020204" pitchFamily="34" charset="0"/>
              </a:rPr>
              <a:t>Parçalarüstü</a:t>
            </a:r>
            <a:r>
              <a:rPr lang="tr-TR" b="0" i="0" dirty="0">
                <a:solidFill>
                  <a:srgbClr val="202122"/>
                </a:solidFill>
                <a:effectLst/>
                <a:latin typeface="Arial" panose="020B0604020202020204" pitchFamily="34" charset="0"/>
              </a:rPr>
              <a:t> ses birimler (</a:t>
            </a:r>
            <a:r>
              <a:rPr lang="tr-TR" b="0" i="0" dirty="0" err="1">
                <a:solidFill>
                  <a:srgbClr val="202122"/>
                </a:solidFill>
                <a:effectLst/>
                <a:latin typeface="Arial" panose="020B0604020202020204" pitchFamily="34" charset="0"/>
              </a:rPr>
              <a:t>supra-segmental</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prosodic</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dir</a:t>
            </a:r>
            <a:r>
              <a:rPr lang="tr-TR" b="0" i="0" dirty="0">
                <a:solidFill>
                  <a:srgbClr val="202122"/>
                </a:solidFill>
                <a:effectLst/>
                <a:latin typeface="Arial" panose="020B0604020202020204" pitchFamily="34" charset="0"/>
              </a:rPr>
              <a:t>.</a:t>
            </a:r>
          </a:p>
          <a:p>
            <a:endParaRPr lang="tr-TR" dirty="0"/>
          </a:p>
        </p:txBody>
      </p:sp>
    </p:spTree>
    <p:extLst>
      <p:ext uri="{BB962C8B-B14F-4D97-AF65-F5344CB8AC3E}">
        <p14:creationId xmlns:p14="http://schemas.microsoft.com/office/powerpoint/2010/main" val="159656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D0A1D9-1F63-4B07-BDCB-98D3AD024D96}"/>
              </a:ext>
            </a:extLst>
          </p:cNvPr>
          <p:cNvSpPr>
            <a:spLocks noGrp="1"/>
          </p:cNvSpPr>
          <p:nvPr>
            <p:ph type="title"/>
          </p:nvPr>
        </p:nvSpPr>
        <p:spPr/>
        <p:txBody>
          <a:bodyPr/>
          <a:lstStyle/>
          <a:p>
            <a:r>
              <a:rPr lang="tr-TR" b="1" i="0" dirty="0" err="1">
                <a:solidFill>
                  <a:srgbClr val="000000"/>
                </a:solidFill>
                <a:effectLst/>
                <a:latin typeface="Arial" panose="020B0604020202020204" pitchFamily="34" charset="0"/>
              </a:rPr>
              <a:t>Sözdizimsel</a:t>
            </a:r>
            <a:r>
              <a:rPr lang="tr-TR" b="1" i="0" dirty="0">
                <a:solidFill>
                  <a:srgbClr val="000000"/>
                </a:solidFill>
                <a:effectLst/>
                <a:latin typeface="Arial" panose="020B0604020202020204" pitchFamily="34" charset="0"/>
              </a:rPr>
              <a:t> (sentaktik) analiz</a:t>
            </a:r>
            <a:br>
              <a:rPr lang="tr-TR" b="1" i="0" dirty="0">
                <a:solidFill>
                  <a:srgbClr val="000000"/>
                </a:solidFill>
                <a:effectLst/>
                <a:latin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43637EFE-6547-4A17-91B7-549263AB09FC}"/>
              </a:ext>
            </a:extLst>
          </p:cNvPr>
          <p:cNvSpPr>
            <a:spLocks noGrp="1"/>
          </p:cNvSpPr>
          <p:nvPr>
            <p:ph idx="1"/>
          </p:nvPr>
        </p:nvSpPr>
        <p:spPr/>
        <p:txBody>
          <a:bodyPr>
            <a:normAutofit fontScale="62500" lnSpcReduction="20000"/>
          </a:bodyPr>
          <a:lstStyle/>
          <a:p>
            <a:pPr algn="l"/>
            <a:r>
              <a:rPr lang="tr-TR" b="1" i="0" dirty="0" err="1">
                <a:solidFill>
                  <a:srgbClr val="202122"/>
                </a:solidFill>
                <a:effectLst/>
                <a:latin typeface="Arial" panose="020B0604020202020204" pitchFamily="34" charset="0"/>
              </a:rPr>
              <a:t>Sözdizimsel</a:t>
            </a:r>
            <a:r>
              <a:rPr lang="tr-TR" b="1" i="0" dirty="0">
                <a:solidFill>
                  <a:srgbClr val="202122"/>
                </a:solidFill>
                <a:effectLst/>
                <a:latin typeface="Arial" panose="020B0604020202020204" pitchFamily="34" charset="0"/>
              </a:rPr>
              <a:t> analiz</a:t>
            </a:r>
            <a:r>
              <a:rPr lang="tr-TR" b="0" i="0" dirty="0">
                <a:solidFill>
                  <a:srgbClr val="202122"/>
                </a:solidFill>
                <a:effectLst/>
                <a:latin typeface="Arial" panose="020B0604020202020204" pitchFamily="34" charset="0"/>
              </a:rPr>
              <a:t>, sözdizimini (</a:t>
            </a:r>
            <a:r>
              <a:rPr lang="tr-TR" b="0" i="0" dirty="0" err="1">
                <a:solidFill>
                  <a:srgbClr val="202122"/>
                </a:solidFill>
                <a:effectLst/>
                <a:latin typeface="Arial" panose="020B0604020202020204" pitchFamily="34" charset="0"/>
              </a:rPr>
              <a:t>syntax</a:t>
            </a:r>
            <a:r>
              <a:rPr lang="tr-TR" b="0" i="0" dirty="0">
                <a:solidFill>
                  <a:srgbClr val="202122"/>
                </a:solidFill>
                <a:effectLst/>
                <a:latin typeface="Arial" panose="020B0604020202020204" pitchFamily="34" charset="0"/>
              </a:rPr>
              <a:t>) veya cümleyi oluşturan </a:t>
            </a:r>
            <a:r>
              <a:rPr lang="tr-TR" b="0" i="0" u="none" strike="noStrike" dirty="0">
                <a:solidFill>
                  <a:srgbClr val="0645AD"/>
                </a:solidFill>
                <a:effectLst/>
                <a:latin typeface="Arial" panose="020B0604020202020204" pitchFamily="34" charset="0"/>
                <a:hlinkClick r:id="rId2" tooltip="Morfoloji"/>
              </a:rPr>
              <a:t>morfolojik</a:t>
            </a:r>
            <a:r>
              <a:rPr lang="tr-TR" b="0" i="0" dirty="0">
                <a:solidFill>
                  <a:srgbClr val="202122"/>
                </a:solidFill>
                <a:effectLst/>
                <a:latin typeface="Arial" panose="020B0604020202020204" pitchFamily="34" charset="0"/>
              </a:rPr>
              <a:t> ögelerin </a:t>
            </a:r>
            <a:r>
              <a:rPr lang="tr-TR" b="0" i="0" u="none" strike="noStrike" dirty="0">
                <a:solidFill>
                  <a:srgbClr val="0645AD"/>
                </a:solidFill>
                <a:effectLst/>
                <a:latin typeface="Arial" panose="020B0604020202020204" pitchFamily="34" charset="0"/>
                <a:hlinkClick r:id="rId3" tooltip="Hiyerarşi"/>
              </a:rPr>
              <a:t>hiyerarşik</a:t>
            </a:r>
            <a:r>
              <a:rPr lang="tr-TR" b="0" i="0" dirty="0">
                <a:solidFill>
                  <a:srgbClr val="202122"/>
                </a:solidFill>
                <a:effectLst/>
                <a:latin typeface="Arial" panose="020B0604020202020204" pitchFamily="34" charset="0"/>
              </a:rPr>
              <a:t> kurallara uyumunu karşılaştırarak ölçümlemektir. Böylece söz dizimin anlamlı olup olmadığının ölçülebilmesi için düzenleyici bir süreç gerçekleşmiş olur.</a:t>
            </a:r>
          </a:p>
          <a:p>
            <a:pPr algn="l"/>
            <a:r>
              <a:rPr lang="tr-TR" b="0" i="0" u="none" strike="noStrike" dirty="0">
                <a:solidFill>
                  <a:srgbClr val="0645AD"/>
                </a:solidFill>
                <a:effectLst/>
                <a:latin typeface="Arial" panose="020B0604020202020204" pitchFamily="34" charset="0"/>
                <a:hlinkClick r:id="rId4" tooltip="Türkçe"/>
              </a:rPr>
              <a:t>Türkçede</a:t>
            </a:r>
            <a:r>
              <a:rPr lang="tr-TR" b="0" i="0" dirty="0">
                <a:solidFill>
                  <a:srgbClr val="202122"/>
                </a:solidFill>
                <a:effectLst/>
                <a:latin typeface="Arial" panose="020B0604020202020204" pitchFamily="34" charset="0"/>
              </a:rPr>
              <a:t> cümleler en genel şekliyle </a:t>
            </a:r>
            <a:r>
              <a:rPr lang="tr-TR" b="0" i="0" u="none" strike="noStrike" dirty="0">
                <a:solidFill>
                  <a:srgbClr val="0645AD"/>
                </a:solidFill>
                <a:effectLst/>
                <a:latin typeface="Arial" panose="020B0604020202020204" pitchFamily="34" charset="0"/>
                <a:hlinkClick r:id="rId5" tooltip="Özne"/>
              </a:rPr>
              <a:t>özne</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6" tooltip="Evrensel"/>
              </a:rPr>
              <a:t>nesne</a:t>
            </a:r>
            <a:r>
              <a:rPr lang="tr-TR" b="0" i="0" dirty="0">
                <a:solidFill>
                  <a:srgbClr val="202122"/>
                </a:solidFill>
                <a:effectLst/>
                <a:latin typeface="Arial" panose="020B0604020202020204" pitchFamily="34" charset="0"/>
              </a:rPr>
              <a:t> ve </a:t>
            </a:r>
            <a:r>
              <a:rPr lang="tr-TR" b="0" i="0" u="none" strike="noStrike" dirty="0">
                <a:solidFill>
                  <a:srgbClr val="0645AD"/>
                </a:solidFill>
                <a:effectLst/>
                <a:latin typeface="Arial" panose="020B0604020202020204" pitchFamily="34" charset="0"/>
                <a:hlinkClick r:id="rId7"/>
              </a:rPr>
              <a:t>yüklem</a:t>
            </a:r>
            <a:r>
              <a:rPr lang="tr-TR" b="0" i="0" dirty="0">
                <a:solidFill>
                  <a:srgbClr val="202122"/>
                </a:solidFill>
                <a:effectLst/>
                <a:latin typeface="Arial" panose="020B0604020202020204" pitchFamily="34" charset="0"/>
              </a:rPr>
              <a:t> bileşenlerinden oluşur. Cümleye eklenmek istenen anlamlar arttıkça cümleler, </a:t>
            </a:r>
            <a:r>
              <a:rPr lang="tr-TR" b="0" i="0" u="none" strike="noStrike" dirty="0">
                <a:solidFill>
                  <a:srgbClr val="0645AD"/>
                </a:solidFill>
                <a:effectLst/>
                <a:latin typeface="Arial" panose="020B0604020202020204" pitchFamily="34" charset="0"/>
                <a:hlinkClick r:id="rId5" tooltip="Özne"/>
              </a:rPr>
              <a:t>özne</a:t>
            </a:r>
            <a:r>
              <a:rPr lang="tr-TR" b="0" i="0" dirty="0">
                <a:solidFill>
                  <a:srgbClr val="202122"/>
                </a:solidFill>
                <a:effectLst/>
                <a:latin typeface="Arial" panose="020B0604020202020204" pitchFamily="34" charset="0"/>
              </a:rPr>
              <a:t>, yer </a:t>
            </a:r>
            <a:r>
              <a:rPr lang="tr-TR" b="0" i="0" dirty="0" err="1">
                <a:solidFill>
                  <a:srgbClr val="202122"/>
                </a:solidFill>
                <a:effectLst/>
                <a:latin typeface="Arial" panose="020B0604020202020204" pitchFamily="34" charset="0"/>
              </a:rPr>
              <a:t>tamlayıcısı</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8" tooltip="Zarf"/>
              </a:rPr>
              <a:t>zarf</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tamlayıcısı</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6" tooltip="Nesne"/>
              </a:rPr>
              <a:t>nesne</a:t>
            </a:r>
            <a:r>
              <a:rPr lang="tr-TR" b="0" i="0" dirty="0">
                <a:solidFill>
                  <a:srgbClr val="202122"/>
                </a:solidFill>
                <a:effectLst/>
                <a:latin typeface="Arial" panose="020B0604020202020204" pitchFamily="34" charset="0"/>
              </a:rPr>
              <a:t> ve </a:t>
            </a:r>
            <a:r>
              <a:rPr lang="tr-TR" b="0" i="0" u="none" strike="noStrike" dirty="0">
                <a:solidFill>
                  <a:srgbClr val="0645AD"/>
                </a:solidFill>
                <a:effectLst/>
                <a:latin typeface="Arial" panose="020B0604020202020204" pitchFamily="34" charset="0"/>
                <a:hlinkClick r:id="rId7" tooltip="Yüklem"/>
              </a:rPr>
              <a:t>yüklem</a:t>
            </a:r>
            <a:r>
              <a:rPr lang="tr-TR" b="0" i="0" dirty="0">
                <a:solidFill>
                  <a:srgbClr val="202122"/>
                </a:solidFill>
                <a:effectLst/>
                <a:latin typeface="Arial" panose="020B0604020202020204" pitchFamily="34" charset="0"/>
              </a:rPr>
              <a:t> gibi bileşenleri </a:t>
            </a:r>
            <a:r>
              <a:rPr lang="tr-TR" b="0" i="0" dirty="0" err="1">
                <a:solidFill>
                  <a:srgbClr val="202122"/>
                </a:solidFill>
                <a:effectLst/>
                <a:latin typeface="Arial" panose="020B0604020202020204" pitchFamily="34" charset="0"/>
              </a:rPr>
              <a:t>içerir.Ayrıca</a:t>
            </a:r>
            <a:r>
              <a:rPr lang="tr-TR" b="0" i="0" dirty="0">
                <a:solidFill>
                  <a:srgbClr val="202122"/>
                </a:solidFill>
                <a:effectLst/>
                <a:latin typeface="Arial" panose="020B0604020202020204" pitchFamily="34" charset="0"/>
              </a:rPr>
              <a:t> cümlenin anlamını kuvvetlendiren cümle dışı bileşenler de (</a:t>
            </a:r>
            <a:r>
              <a:rPr lang="tr-TR" b="0" i="0" u="none" strike="noStrike" dirty="0">
                <a:solidFill>
                  <a:srgbClr val="0645AD"/>
                </a:solidFill>
                <a:effectLst/>
                <a:latin typeface="Arial" panose="020B0604020202020204" pitchFamily="34" charset="0"/>
                <a:hlinkClick r:id="rId9" tooltip="Bağlaç"/>
              </a:rPr>
              <a:t>bağlaç</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10" tooltip="Edat"/>
              </a:rPr>
              <a:t>edat</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vb</a:t>
            </a:r>
            <a:r>
              <a:rPr lang="tr-TR" b="0" i="0" dirty="0">
                <a:solidFill>
                  <a:srgbClr val="202122"/>
                </a:solidFill>
                <a:effectLst/>
                <a:latin typeface="Arial" panose="020B0604020202020204" pitchFamily="34" charset="0"/>
              </a:rPr>
              <a:t>) cümlede </a:t>
            </a:r>
            <a:r>
              <a:rPr lang="tr-TR" b="0" i="0" dirty="0" err="1">
                <a:solidFill>
                  <a:srgbClr val="202122"/>
                </a:solidFill>
                <a:effectLst/>
                <a:latin typeface="Arial" panose="020B0604020202020204" pitchFamily="34" charset="0"/>
              </a:rPr>
              <a:t>bulunabilir.Bunlara</a:t>
            </a:r>
            <a:r>
              <a:rPr lang="tr-TR" b="0" i="0" dirty="0">
                <a:solidFill>
                  <a:srgbClr val="202122"/>
                </a:solidFill>
                <a:effectLst/>
                <a:latin typeface="Arial" panose="020B0604020202020204" pitchFamily="34" charset="0"/>
              </a:rPr>
              <a:t> örnek olarak "ile, için, ama, çünkü" kelimeleri verilebilir. </a:t>
            </a:r>
            <a:r>
              <a:rPr lang="tr-TR" b="0" i="0" u="none" strike="noStrike" dirty="0">
                <a:solidFill>
                  <a:srgbClr val="0645AD"/>
                </a:solidFill>
                <a:effectLst/>
                <a:latin typeface="Arial" panose="020B0604020202020204" pitchFamily="34" charset="0"/>
                <a:hlinkClick r:id="rId4" tooltip="Türkçe"/>
              </a:rPr>
              <a:t>Türkçede</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5" tooltip="Özne"/>
              </a:rPr>
              <a:t>özne</a:t>
            </a:r>
            <a:r>
              <a:rPr lang="tr-TR" b="0" i="0" dirty="0">
                <a:solidFill>
                  <a:srgbClr val="202122"/>
                </a:solidFill>
                <a:effectLst/>
                <a:latin typeface="Arial" panose="020B0604020202020204" pitchFamily="34" charset="0"/>
              </a:rPr>
              <a:t> ile </a:t>
            </a:r>
            <a:r>
              <a:rPr lang="tr-TR" b="0" i="0" u="none" strike="noStrike" dirty="0">
                <a:solidFill>
                  <a:srgbClr val="0645AD"/>
                </a:solidFill>
                <a:effectLst/>
                <a:latin typeface="Arial" panose="020B0604020202020204" pitchFamily="34" charset="0"/>
                <a:hlinkClick r:id="rId7" tooltip="Yüklem"/>
              </a:rPr>
              <a:t>yüklem</a:t>
            </a:r>
            <a:r>
              <a:rPr lang="tr-TR" b="0" i="0" dirty="0">
                <a:solidFill>
                  <a:srgbClr val="202122"/>
                </a:solidFill>
                <a:effectLst/>
                <a:latin typeface="Arial" panose="020B0604020202020204" pitchFamily="34" charset="0"/>
              </a:rPr>
              <a:t> cümlenin temel bileşenleridir ve genelde tüm cümlelerde yer alırlar. Yer </a:t>
            </a:r>
            <a:r>
              <a:rPr lang="tr-TR" b="0" i="0" dirty="0" err="1">
                <a:solidFill>
                  <a:srgbClr val="202122"/>
                </a:solidFill>
                <a:effectLst/>
                <a:latin typeface="Arial" panose="020B0604020202020204" pitchFamily="34" charset="0"/>
              </a:rPr>
              <a:t>tamlayıcısı</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8" tooltip="Zarf"/>
              </a:rPr>
              <a:t>zarf</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tamlayıcısı</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6" tooltip="Nesne"/>
              </a:rPr>
              <a:t>nesne</a:t>
            </a:r>
            <a:r>
              <a:rPr lang="tr-TR" b="0" i="0" dirty="0">
                <a:solidFill>
                  <a:srgbClr val="202122"/>
                </a:solidFill>
                <a:effectLst/>
                <a:latin typeface="Arial" panose="020B0604020202020204" pitchFamily="34" charset="0"/>
              </a:rPr>
              <a:t> gibi bileşenler bazı cümlelerde yer almayabilirler veya bazı cümlelerde sadece biri, bazılarında sadece ikisi bulunabilir. Bu bileşenlerin cümle içindeki sıralanışları da değişebilir.</a:t>
            </a:r>
          </a:p>
          <a:p>
            <a:pPr algn="l"/>
            <a:r>
              <a:rPr lang="tr-TR" b="0" i="0" u="none" strike="noStrike" dirty="0">
                <a:solidFill>
                  <a:srgbClr val="0645AD"/>
                </a:solidFill>
                <a:effectLst/>
                <a:latin typeface="Arial" panose="020B0604020202020204" pitchFamily="34" charset="0"/>
                <a:hlinkClick r:id="rId11" tooltip="Bilgisayar"/>
              </a:rPr>
              <a:t>Bilgisayarla</a:t>
            </a:r>
            <a:r>
              <a:rPr lang="tr-TR" b="0" i="0" dirty="0">
                <a:solidFill>
                  <a:srgbClr val="202122"/>
                </a:solidFill>
                <a:effectLst/>
                <a:latin typeface="Arial" panose="020B0604020202020204" pitchFamily="34" charset="0"/>
              </a:rPr>
              <a:t> doğal dilin modellenmesinde anlamsal </a:t>
            </a:r>
            <a:r>
              <a:rPr lang="tr-TR" b="0" i="0" u="none" strike="noStrike" dirty="0">
                <a:solidFill>
                  <a:srgbClr val="0645AD"/>
                </a:solidFill>
                <a:effectLst/>
                <a:latin typeface="Arial" panose="020B0604020202020204" pitchFamily="34" charset="0"/>
                <a:hlinkClick r:id="rId12" tooltip="Analiz"/>
              </a:rPr>
              <a:t>analizden</a:t>
            </a:r>
            <a:r>
              <a:rPr lang="tr-TR" b="0" i="0" dirty="0">
                <a:solidFill>
                  <a:srgbClr val="202122"/>
                </a:solidFill>
                <a:effectLst/>
                <a:latin typeface="Arial" panose="020B0604020202020204" pitchFamily="34" charset="0"/>
              </a:rPr>
              <a:t> önce kelimelerden oluşturulan yapının cümle olup olmadığının test edilmesi </a:t>
            </a:r>
            <a:r>
              <a:rPr lang="tr-TR" b="0" i="0" dirty="0" err="1">
                <a:solidFill>
                  <a:srgbClr val="202122"/>
                </a:solidFill>
                <a:effectLst/>
                <a:latin typeface="Arial" panose="020B0604020202020204" pitchFamily="34" charset="0"/>
              </a:rPr>
              <a:t>faydalıdır.Bu</a:t>
            </a:r>
            <a:r>
              <a:rPr lang="tr-TR" b="0" i="0" dirty="0">
                <a:solidFill>
                  <a:srgbClr val="202122"/>
                </a:solidFill>
                <a:effectLst/>
                <a:latin typeface="Arial" panose="020B0604020202020204" pitchFamily="34" charset="0"/>
              </a:rPr>
              <a:t> işlem </a:t>
            </a:r>
            <a:r>
              <a:rPr lang="tr-TR" b="0" i="0" u="none" strike="noStrike" dirty="0">
                <a:solidFill>
                  <a:srgbClr val="0645AD"/>
                </a:solidFill>
                <a:effectLst/>
                <a:latin typeface="Arial" panose="020B0604020202020204" pitchFamily="34" charset="0"/>
                <a:hlinkClick r:id="rId13" tooltip="Sentaktik"/>
              </a:rPr>
              <a:t>sentaktik</a:t>
            </a:r>
            <a:r>
              <a:rPr lang="tr-TR" b="0" i="0" dirty="0">
                <a:solidFill>
                  <a:srgbClr val="202122"/>
                </a:solidFill>
                <a:effectLst/>
                <a:latin typeface="Arial" panose="020B0604020202020204" pitchFamily="34" charset="0"/>
              </a:rPr>
              <a:t> eşleştirme işleminde anlamsız eşleşmelerin önlenmesine faydalı olur.</a:t>
            </a:r>
          </a:p>
          <a:p>
            <a:pPr algn="l"/>
            <a:r>
              <a:rPr lang="tr-TR" b="1" i="0" dirty="0">
                <a:solidFill>
                  <a:srgbClr val="202122"/>
                </a:solidFill>
                <a:effectLst/>
                <a:latin typeface="Arial" panose="020B0604020202020204" pitchFamily="34" charset="0"/>
              </a:rPr>
              <a:t>Yandaki Şekil :</a:t>
            </a:r>
            <a:r>
              <a:rPr lang="tr-TR" b="0" i="0" dirty="0">
                <a:solidFill>
                  <a:srgbClr val="202122"/>
                </a:solidFill>
                <a:effectLst/>
                <a:latin typeface="Arial" panose="020B0604020202020204" pitchFamily="34" charset="0"/>
              </a:rPr>
              <a:t> </a:t>
            </a:r>
            <a:r>
              <a:rPr lang="tr-TR" b="0" i="1" dirty="0" err="1">
                <a:solidFill>
                  <a:srgbClr val="202122"/>
                </a:solidFill>
                <a:effectLst/>
                <a:latin typeface="Arial" panose="020B0604020202020204" pitchFamily="34" charset="0"/>
              </a:rPr>
              <a:t>Sözdizimsel</a:t>
            </a:r>
            <a:r>
              <a:rPr lang="tr-TR" b="0" i="1" dirty="0">
                <a:solidFill>
                  <a:srgbClr val="202122"/>
                </a:solidFill>
                <a:effectLst/>
                <a:latin typeface="Arial" panose="020B0604020202020204" pitchFamily="34" charset="0"/>
              </a:rPr>
              <a:t> Analiz.</a:t>
            </a:r>
            <a:endParaRPr lang="tr-TR" b="0" i="0" dirty="0">
              <a:solidFill>
                <a:srgbClr val="202122"/>
              </a:solidFill>
              <a:effectLst/>
              <a:latin typeface="Arial" panose="020B0604020202020204" pitchFamily="34" charset="0"/>
            </a:endParaRPr>
          </a:p>
          <a:p>
            <a:pPr algn="l"/>
            <a:r>
              <a:rPr lang="tr-TR" b="0" i="0" dirty="0">
                <a:solidFill>
                  <a:srgbClr val="202122"/>
                </a:solidFill>
                <a:effectLst/>
                <a:latin typeface="Arial" panose="020B0604020202020204" pitchFamily="34" charset="0"/>
              </a:rPr>
              <a:t>Simgeler: </a:t>
            </a:r>
            <a:r>
              <a:rPr lang="tr-TR" b="1" i="0" dirty="0">
                <a:solidFill>
                  <a:srgbClr val="202122"/>
                </a:solidFill>
                <a:effectLst/>
                <a:latin typeface="Arial" panose="020B0604020202020204" pitchFamily="34" charset="0"/>
              </a:rPr>
              <a:t>Ö:</a:t>
            </a:r>
            <a:r>
              <a:rPr lang="tr-TR" b="0" i="0" dirty="0">
                <a:solidFill>
                  <a:srgbClr val="202122"/>
                </a:solidFill>
                <a:effectLst/>
                <a:latin typeface="Arial" panose="020B0604020202020204" pitchFamily="34" charset="0"/>
              </a:rPr>
              <a:t> özne, </a:t>
            </a:r>
            <a:r>
              <a:rPr lang="tr-TR" b="1" i="0" dirty="0">
                <a:solidFill>
                  <a:srgbClr val="202122"/>
                </a:solidFill>
                <a:effectLst/>
                <a:latin typeface="Arial" panose="020B0604020202020204" pitchFamily="34" charset="0"/>
              </a:rPr>
              <a:t>D:</a:t>
            </a:r>
            <a:r>
              <a:rPr lang="tr-TR" b="0" i="0" dirty="0">
                <a:solidFill>
                  <a:srgbClr val="202122"/>
                </a:solidFill>
                <a:effectLst/>
                <a:latin typeface="Arial" panose="020B0604020202020204" pitchFamily="34" charset="0"/>
              </a:rPr>
              <a:t> dolaylı tümleç, </a:t>
            </a:r>
            <a:r>
              <a:rPr lang="tr-TR" b="1" i="0" dirty="0">
                <a:solidFill>
                  <a:srgbClr val="202122"/>
                </a:solidFill>
                <a:effectLst/>
                <a:latin typeface="Arial" panose="020B0604020202020204" pitchFamily="34" charset="0"/>
              </a:rPr>
              <a:t>Z:</a:t>
            </a:r>
            <a:r>
              <a:rPr lang="tr-TR" b="0" i="0" dirty="0">
                <a:solidFill>
                  <a:srgbClr val="202122"/>
                </a:solidFill>
                <a:effectLst/>
                <a:latin typeface="Arial" panose="020B0604020202020204" pitchFamily="34" charset="0"/>
              </a:rPr>
              <a:t> zarf tümleci, </a:t>
            </a:r>
            <a:r>
              <a:rPr lang="tr-TR" b="1" i="0" dirty="0">
                <a:solidFill>
                  <a:srgbClr val="202122"/>
                </a:solidFill>
                <a:effectLst/>
                <a:latin typeface="Arial" panose="020B0604020202020204" pitchFamily="34" charset="0"/>
              </a:rPr>
              <a:t>N:</a:t>
            </a:r>
            <a:r>
              <a:rPr lang="tr-TR" b="0" i="0" dirty="0">
                <a:solidFill>
                  <a:srgbClr val="202122"/>
                </a:solidFill>
                <a:effectLst/>
                <a:latin typeface="Arial" panose="020B0604020202020204" pitchFamily="34" charset="0"/>
              </a:rPr>
              <a:t> nesne, </a:t>
            </a:r>
            <a:r>
              <a:rPr lang="tr-TR" b="1" i="0" dirty="0">
                <a:solidFill>
                  <a:srgbClr val="202122"/>
                </a:solidFill>
                <a:effectLst/>
                <a:latin typeface="Arial" panose="020B0604020202020204" pitchFamily="34" charset="0"/>
              </a:rPr>
              <a:t>Y:</a:t>
            </a:r>
            <a:r>
              <a:rPr lang="tr-TR" b="0" i="0" dirty="0">
                <a:solidFill>
                  <a:srgbClr val="202122"/>
                </a:solidFill>
                <a:effectLst/>
                <a:latin typeface="Arial" panose="020B0604020202020204" pitchFamily="34" charset="0"/>
              </a:rPr>
              <a:t> yüklem, </a:t>
            </a:r>
            <a:r>
              <a:rPr lang="tr-TR" b="1" i="0" dirty="0">
                <a:solidFill>
                  <a:srgbClr val="202122"/>
                </a:solidFill>
                <a:effectLst/>
                <a:latin typeface="Arial" panose="020B0604020202020204" pitchFamily="34" charset="0"/>
              </a:rPr>
              <a:t>İG:</a:t>
            </a:r>
            <a:r>
              <a:rPr lang="tr-TR" b="0" i="0" dirty="0">
                <a:solidFill>
                  <a:srgbClr val="202122"/>
                </a:solidFill>
                <a:effectLst/>
                <a:latin typeface="Arial" panose="020B0604020202020204" pitchFamily="34" charset="0"/>
              </a:rPr>
              <a:t> isim grubu, </a:t>
            </a:r>
            <a:r>
              <a:rPr lang="tr-TR" b="1" i="0" dirty="0">
                <a:solidFill>
                  <a:srgbClr val="202122"/>
                </a:solidFill>
                <a:effectLst/>
                <a:latin typeface="Arial" panose="020B0604020202020204" pitchFamily="34" charset="0"/>
              </a:rPr>
              <a:t>SG:</a:t>
            </a:r>
            <a:r>
              <a:rPr lang="tr-TR" b="0" i="0" dirty="0">
                <a:solidFill>
                  <a:srgbClr val="202122"/>
                </a:solidFill>
                <a:effectLst/>
                <a:latin typeface="Arial" panose="020B0604020202020204" pitchFamily="34" charset="0"/>
              </a:rPr>
              <a:t> sıfat grubu, </a:t>
            </a:r>
            <a:r>
              <a:rPr lang="tr-TR" b="1" i="0" dirty="0">
                <a:solidFill>
                  <a:srgbClr val="202122"/>
                </a:solidFill>
                <a:effectLst/>
                <a:latin typeface="Arial" panose="020B0604020202020204" pitchFamily="34" charset="0"/>
              </a:rPr>
              <a:t>İN:</a:t>
            </a:r>
            <a:r>
              <a:rPr lang="tr-TR" b="0" i="0" dirty="0">
                <a:solidFill>
                  <a:srgbClr val="202122"/>
                </a:solidFill>
                <a:effectLst/>
                <a:latin typeface="Arial" panose="020B0604020202020204" pitchFamily="34" charset="0"/>
              </a:rPr>
              <a:t> isim nesnesi, </a:t>
            </a:r>
            <a:r>
              <a:rPr lang="tr-TR" b="1" i="0" dirty="0">
                <a:solidFill>
                  <a:srgbClr val="202122"/>
                </a:solidFill>
                <a:effectLst/>
                <a:latin typeface="Arial" panose="020B0604020202020204" pitchFamily="34" charset="0"/>
              </a:rPr>
              <a:t>SN:</a:t>
            </a:r>
            <a:r>
              <a:rPr lang="tr-TR" b="0" i="0" dirty="0">
                <a:solidFill>
                  <a:srgbClr val="202122"/>
                </a:solidFill>
                <a:effectLst/>
                <a:latin typeface="Arial" panose="020B0604020202020204" pitchFamily="34" charset="0"/>
              </a:rPr>
              <a:t> sıfat nesnesi, </a:t>
            </a:r>
            <a:r>
              <a:rPr lang="tr-TR" b="1" i="0" dirty="0">
                <a:solidFill>
                  <a:srgbClr val="202122"/>
                </a:solidFill>
                <a:effectLst/>
                <a:latin typeface="Arial" panose="020B0604020202020204" pitchFamily="34" charset="0"/>
              </a:rPr>
              <a:t>DZ:</a:t>
            </a:r>
            <a:r>
              <a:rPr lang="tr-TR" b="0" i="0" dirty="0">
                <a:solidFill>
                  <a:srgbClr val="202122"/>
                </a:solidFill>
                <a:effectLst/>
                <a:latin typeface="Arial" panose="020B0604020202020204" pitchFamily="34" charset="0"/>
              </a:rPr>
              <a:t> diğer zarflar, </a:t>
            </a:r>
            <a:r>
              <a:rPr lang="tr-TR" b="1" i="0" dirty="0">
                <a:solidFill>
                  <a:srgbClr val="202122"/>
                </a:solidFill>
                <a:effectLst/>
                <a:latin typeface="Arial" panose="020B0604020202020204" pitchFamily="34" charset="0"/>
              </a:rPr>
              <a:t>S:</a:t>
            </a:r>
            <a:r>
              <a:rPr lang="tr-TR" b="0" i="0" dirty="0">
                <a:solidFill>
                  <a:srgbClr val="202122"/>
                </a:solidFill>
                <a:effectLst/>
                <a:latin typeface="Arial" panose="020B0604020202020204" pitchFamily="34" charset="0"/>
              </a:rPr>
              <a:t> sıfat, </a:t>
            </a:r>
            <a:r>
              <a:rPr lang="tr-TR" b="1" i="0" dirty="0">
                <a:solidFill>
                  <a:srgbClr val="202122"/>
                </a:solidFill>
                <a:effectLst/>
                <a:latin typeface="Arial" panose="020B0604020202020204" pitchFamily="34" charset="0"/>
              </a:rPr>
              <a:t>İ:</a:t>
            </a:r>
            <a:r>
              <a:rPr lang="tr-TR" b="0" i="0" dirty="0">
                <a:solidFill>
                  <a:srgbClr val="202122"/>
                </a:solidFill>
                <a:effectLst/>
                <a:latin typeface="Arial" panose="020B0604020202020204" pitchFamily="34" charset="0"/>
              </a:rPr>
              <a:t> isim, </a:t>
            </a:r>
            <a:r>
              <a:rPr lang="tr-TR" b="1" i="0" dirty="0">
                <a:solidFill>
                  <a:srgbClr val="202122"/>
                </a:solidFill>
                <a:effectLst/>
                <a:latin typeface="Arial" panose="020B0604020202020204" pitchFamily="34" charset="0"/>
              </a:rPr>
              <a:t>ZB:</a:t>
            </a:r>
            <a:r>
              <a:rPr lang="tr-TR" b="0" i="0" dirty="0">
                <a:solidFill>
                  <a:srgbClr val="202122"/>
                </a:solidFill>
                <a:effectLst/>
                <a:latin typeface="Arial" panose="020B0604020202020204" pitchFamily="34" charset="0"/>
              </a:rPr>
              <a:t> zaman belirteçleri, </a:t>
            </a:r>
            <a:r>
              <a:rPr lang="tr-TR" b="1" i="0" dirty="0">
                <a:solidFill>
                  <a:srgbClr val="202122"/>
                </a:solidFill>
                <a:effectLst/>
                <a:latin typeface="Arial" panose="020B0604020202020204" pitchFamily="34" charset="0"/>
              </a:rPr>
              <a:t>T:</a:t>
            </a:r>
            <a:r>
              <a:rPr lang="tr-TR" b="0" i="0" dirty="0">
                <a:solidFill>
                  <a:srgbClr val="202122"/>
                </a:solidFill>
                <a:effectLst/>
                <a:latin typeface="Arial" panose="020B0604020202020204" pitchFamily="34" charset="0"/>
              </a:rPr>
              <a:t> tamlayan, </a:t>
            </a:r>
            <a:r>
              <a:rPr lang="tr-TR" b="1" i="0" dirty="0">
                <a:solidFill>
                  <a:srgbClr val="202122"/>
                </a:solidFill>
                <a:effectLst/>
                <a:latin typeface="Arial" panose="020B0604020202020204" pitchFamily="34" charset="0"/>
              </a:rPr>
              <a:t>TN:</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tamlanan</a:t>
            </a:r>
            <a:r>
              <a:rPr lang="tr-TR" b="0" i="0" dirty="0">
                <a:solidFill>
                  <a:srgbClr val="202122"/>
                </a:solidFill>
                <a:effectLst/>
                <a:latin typeface="Arial" panose="020B0604020202020204" pitchFamily="34" charset="0"/>
              </a:rPr>
              <a:t>, </a:t>
            </a:r>
            <a:r>
              <a:rPr lang="tr-TR" b="1" i="0" dirty="0">
                <a:solidFill>
                  <a:srgbClr val="202122"/>
                </a:solidFill>
                <a:effectLst/>
                <a:latin typeface="Arial" panose="020B0604020202020204" pitchFamily="34" charset="0"/>
              </a:rPr>
              <a:t>ZM:</a:t>
            </a:r>
            <a:r>
              <a:rPr lang="tr-TR" b="0" i="0" dirty="0">
                <a:solidFill>
                  <a:srgbClr val="202122"/>
                </a:solidFill>
                <a:effectLst/>
                <a:latin typeface="Arial" panose="020B0604020202020204" pitchFamily="34" charset="0"/>
              </a:rPr>
              <a:t> zamir, </a:t>
            </a:r>
            <a:r>
              <a:rPr lang="tr-TR" b="1" i="0" dirty="0">
                <a:solidFill>
                  <a:srgbClr val="202122"/>
                </a:solidFill>
                <a:effectLst/>
                <a:latin typeface="Arial" panose="020B0604020202020204" pitchFamily="34" charset="0"/>
              </a:rPr>
              <a:t>NE:</a:t>
            </a:r>
            <a:r>
              <a:rPr lang="tr-TR" b="0" i="0" dirty="0">
                <a:solidFill>
                  <a:srgbClr val="202122"/>
                </a:solidFill>
                <a:effectLst/>
                <a:latin typeface="Arial" panose="020B0604020202020204" pitchFamily="34" charset="0"/>
              </a:rPr>
              <a:t> nesne eki, </a:t>
            </a:r>
            <a:r>
              <a:rPr lang="tr-TR" b="1" i="0" dirty="0">
                <a:solidFill>
                  <a:srgbClr val="202122"/>
                </a:solidFill>
                <a:effectLst/>
                <a:latin typeface="Arial" panose="020B0604020202020204" pitchFamily="34" charset="0"/>
              </a:rPr>
              <a:t>TE:</a:t>
            </a:r>
            <a:r>
              <a:rPr lang="tr-TR" b="0" i="0" dirty="0">
                <a:solidFill>
                  <a:srgbClr val="202122"/>
                </a:solidFill>
                <a:effectLst/>
                <a:latin typeface="Arial" panose="020B0604020202020204" pitchFamily="34" charset="0"/>
              </a:rPr>
              <a:t> tamlayan eki, </a:t>
            </a:r>
            <a:r>
              <a:rPr lang="tr-TR" b="1" i="0" dirty="0">
                <a:solidFill>
                  <a:srgbClr val="202122"/>
                </a:solidFill>
                <a:effectLst/>
                <a:latin typeface="Arial" panose="020B0604020202020204" pitchFamily="34" charset="0"/>
              </a:rPr>
              <a:t>TNE:</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tamlanan</a:t>
            </a:r>
            <a:r>
              <a:rPr lang="tr-TR" b="0" i="0" dirty="0">
                <a:solidFill>
                  <a:srgbClr val="202122"/>
                </a:solidFill>
                <a:effectLst/>
                <a:latin typeface="Arial" panose="020B0604020202020204" pitchFamily="34" charset="0"/>
              </a:rPr>
              <a:t> eki, </a:t>
            </a:r>
            <a:r>
              <a:rPr lang="tr-TR" b="1" i="0" dirty="0">
                <a:solidFill>
                  <a:srgbClr val="202122"/>
                </a:solidFill>
                <a:effectLst/>
                <a:latin typeface="Arial" panose="020B0604020202020204" pitchFamily="34" charset="0"/>
              </a:rPr>
              <a:t>KE:</a:t>
            </a:r>
            <a:r>
              <a:rPr lang="tr-TR" b="0" i="0" dirty="0">
                <a:solidFill>
                  <a:srgbClr val="202122"/>
                </a:solidFill>
                <a:effectLst/>
                <a:latin typeface="Arial" panose="020B0604020202020204" pitchFamily="34" charset="0"/>
              </a:rPr>
              <a:t> kip eki, </a:t>
            </a:r>
            <a:r>
              <a:rPr lang="tr-TR" b="1" i="0" dirty="0">
                <a:solidFill>
                  <a:srgbClr val="202122"/>
                </a:solidFill>
                <a:effectLst/>
                <a:latin typeface="Arial" panose="020B0604020202020204" pitchFamily="34" charset="0"/>
              </a:rPr>
              <a:t>ZE:</a:t>
            </a:r>
            <a:r>
              <a:rPr lang="tr-TR" b="0" i="0" dirty="0">
                <a:solidFill>
                  <a:srgbClr val="202122"/>
                </a:solidFill>
                <a:effectLst/>
                <a:latin typeface="Arial" panose="020B0604020202020204" pitchFamily="34" charset="0"/>
              </a:rPr>
              <a:t> zaman eki, </a:t>
            </a:r>
            <a:r>
              <a:rPr lang="tr-TR" b="1" i="0" dirty="0">
                <a:solidFill>
                  <a:srgbClr val="202122"/>
                </a:solidFill>
                <a:effectLst/>
                <a:latin typeface="Arial" panose="020B0604020202020204" pitchFamily="34" charset="0"/>
              </a:rPr>
              <a:t>DE:</a:t>
            </a:r>
            <a:r>
              <a:rPr lang="tr-TR" b="0" i="0" dirty="0">
                <a:solidFill>
                  <a:srgbClr val="202122"/>
                </a:solidFill>
                <a:effectLst/>
                <a:latin typeface="Arial" panose="020B0604020202020204" pitchFamily="34" charset="0"/>
              </a:rPr>
              <a:t> dolaylı tümleç eki, </a:t>
            </a:r>
            <a:r>
              <a:rPr lang="tr-TR" b="1" i="0" dirty="0">
                <a:solidFill>
                  <a:srgbClr val="202122"/>
                </a:solidFill>
                <a:effectLst/>
                <a:latin typeface="Arial" panose="020B0604020202020204" pitchFamily="34" charset="0"/>
              </a:rPr>
              <a:t>EF:</a:t>
            </a:r>
            <a:r>
              <a:rPr lang="tr-TR" b="0" i="0" dirty="0">
                <a:solidFill>
                  <a:srgbClr val="202122"/>
                </a:solidFill>
                <a:effectLst/>
                <a:latin typeface="Arial" panose="020B0604020202020204" pitchFamily="34" charset="0"/>
              </a:rPr>
              <a:t> ek fiil</a:t>
            </a:r>
          </a:p>
          <a:p>
            <a:endParaRPr lang="tr-TR" dirty="0"/>
          </a:p>
        </p:txBody>
      </p:sp>
    </p:spTree>
    <p:extLst>
      <p:ext uri="{BB962C8B-B14F-4D97-AF65-F5344CB8AC3E}">
        <p14:creationId xmlns:p14="http://schemas.microsoft.com/office/powerpoint/2010/main" val="2295625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A204EF-E33A-4B20-9601-405F9373E09A}"/>
              </a:ext>
            </a:extLst>
          </p:cNvPr>
          <p:cNvSpPr>
            <a:spLocks noGrp="1"/>
          </p:cNvSpPr>
          <p:nvPr>
            <p:ph type="title"/>
          </p:nvPr>
        </p:nvSpPr>
        <p:spPr/>
        <p:txBody>
          <a:bodyPr/>
          <a:lstStyle/>
          <a:p>
            <a:r>
              <a:rPr lang="tr-TR" b="1" i="0" dirty="0" err="1">
                <a:solidFill>
                  <a:srgbClr val="000000"/>
                </a:solidFill>
                <a:effectLst/>
                <a:latin typeface="Arial" panose="020B0604020202020204" pitchFamily="34" charset="0"/>
              </a:rPr>
              <a:t>Anlambilimsel</a:t>
            </a:r>
            <a:r>
              <a:rPr lang="tr-TR" b="1" i="0" dirty="0">
                <a:solidFill>
                  <a:srgbClr val="000000"/>
                </a:solidFill>
                <a:effectLst/>
                <a:latin typeface="Arial" panose="020B0604020202020204" pitchFamily="34" charset="0"/>
              </a:rPr>
              <a:t> (semantik) analiz</a:t>
            </a:r>
            <a:br>
              <a:rPr lang="tr-TR" b="1" i="0" dirty="0">
                <a:solidFill>
                  <a:srgbClr val="000000"/>
                </a:solidFill>
                <a:effectLst/>
                <a:latin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053C0E27-7EA9-4BDF-AA93-97D66735C389}"/>
              </a:ext>
            </a:extLst>
          </p:cNvPr>
          <p:cNvSpPr>
            <a:spLocks noGrp="1"/>
          </p:cNvSpPr>
          <p:nvPr>
            <p:ph idx="1"/>
          </p:nvPr>
        </p:nvSpPr>
        <p:spPr/>
        <p:txBody>
          <a:bodyPr/>
          <a:lstStyle/>
          <a:p>
            <a:r>
              <a:rPr lang="tr-TR" b="1" i="0" dirty="0" err="1">
                <a:solidFill>
                  <a:srgbClr val="202122"/>
                </a:solidFill>
                <a:effectLst/>
                <a:latin typeface="Arial" panose="020B0604020202020204" pitchFamily="34" charset="0"/>
              </a:rPr>
              <a:t>Anlambilimsel</a:t>
            </a:r>
            <a:r>
              <a:rPr lang="tr-TR" b="1" i="0" dirty="0">
                <a:solidFill>
                  <a:srgbClr val="202122"/>
                </a:solidFill>
                <a:effectLst/>
                <a:latin typeface="Arial" panose="020B0604020202020204" pitchFamily="34" charset="0"/>
              </a:rPr>
              <a:t> analiz</a:t>
            </a:r>
            <a:r>
              <a:rPr lang="tr-TR" b="0" i="0" dirty="0">
                <a:solidFill>
                  <a:srgbClr val="202122"/>
                </a:solidFill>
                <a:effectLst/>
                <a:latin typeface="Arial" panose="020B0604020202020204" pitchFamily="34" charset="0"/>
              </a:rPr>
              <a:t>, sözdizimini oluşturan </a:t>
            </a:r>
            <a:r>
              <a:rPr lang="tr-TR" b="0" i="0" u="none" strike="noStrike" dirty="0">
                <a:solidFill>
                  <a:srgbClr val="0645AD"/>
                </a:solidFill>
                <a:effectLst/>
                <a:latin typeface="Arial" panose="020B0604020202020204" pitchFamily="34" charset="0"/>
                <a:hlinkClick r:id="rId2" tooltip="Morfoloji"/>
              </a:rPr>
              <a:t>morfolojik</a:t>
            </a:r>
            <a:r>
              <a:rPr lang="tr-TR" b="0" i="0" dirty="0">
                <a:solidFill>
                  <a:srgbClr val="202122"/>
                </a:solidFill>
                <a:effectLst/>
                <a:latin typeface="Arial" panose="020B0604020202020204" pitchFamily="34" charset="0"/>
              </a:rPr>
              <a:t> ögelerin ayrılması, yani </a:t>
            </a:r>
            <a:r>
              <a:rPr lang="tr-TR" b="0" i="0" dirty="0" err="1">
                <a:solidFill>
                  <a:srgbClr val="202122"/>
                </a:solidFill>
                <a:effectLst/>
                <a:latin typeface="Arial" panose="020B0604020202020204" pitchFamily="34" charset="0"/>
              </a:rPr>
              <a:t>sözdizimsel</a:t>
            </a:r>
            <a:r>
              <a:rPr lang="tr-TR" b="0" i="0" dirty="0">
                <a:solidFill>
                  <a:srgbClr val="202122"/>
                </a:solidFill>
                <a:effectLst/>
                <a:latin typeface="Arial" panose="020B0604020202020204" pitchFamily="34" charset="0"/>
              </a:rPr>
              <a:t> analiz ile anlam taşıyan kelimelerin sınıflandırılması işleminden sonra gelen anlamlandırma veya anlama sürecidir. Bu süreçte anlam taşıyan kelimelerin, ekler ve cümle hiyerarşisi içindeki konumlarının saptanması sayesinde birbirleri ile ilişkileri kurulabilir. Bu ilişkiler </a:t>
            </a:r>
            <a:r>
              <a:rPr lang="tr-TR" b="1" i="0" dirty="0">
                <a:solidFill>
                  <a:srgbClr val="202122"/>
                </a:solidFill>
                <a:effectLst/>
                <a:latin typeface="Arial" panose="020B0604020202020204" pitchFamily="34" charset="0"/>
              </a:rPr>
              <a:t>anlam çıkarma</a:t>
            </a:r>
            <a:r>
              <a:rPr lang="tr-TR" b="0" i="0" dirty="0">
                <a:solidFill>
                  <a:srgbClr val="202122"/>
                </a:solidFill>
                <a:effectLst/>
                <a:latin typeface="Arial" panose="020B0604020202020204" pitchFamily="34" charset="0"/>
              </a:rPr>
              <a:t>, </a:t>
            </a:r>
            <a:r>
              <a:rPr lang="tr-TR" b="1" i="0" dirty="0">
                <a:solidFill>
                  <a:srgbClr val="202122"/>
                </a:solidFill>
                <a:effectLst/>
                <a:latin typeface="Arial" panose="020B0604020202020204" pitchFamily="34" charset="0"/>
              </a:rPr>
              <a:t>fikir yürütme</a:t>
            </a:r>
            <a:r>
              <a:rPr lang="tr-TR" b="0" i="0" dirty="0">
                <a:solidFill>
                  <a:srgbClr val="202122"/>
                </a:solidFill>
                <a:effectLst/>
                <a:latin typeface="Arial" panose="020B0604020202020204" pitchFamily="34" charset="0"/>
              </a:rPr>
              <a:t> gibi ileri seviye bilişsel fonksiyonların oluşturulmasında ham bilgi olarak kullanılacaktır.</a:t>
            </a:r>
            <a:endParaRPr lang="tr-TR" dirty="0"/>
          </a:p>
        </p:txBody>
      </p:sp>
    </p:spTree>
    <p:extLst>
      <p:ext uri="{BB962C8B-B14F-4D97-AF65-F5344CB8AC3E}">
        <p14:creationId xmlns:p14="http://schemas.microsoft.com/office/powerpoint/2010/main" val="8666874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1967</Words>
  <Application>Microsoft Office PowerPoint</Application>
  <PresentationFormat>Geniş ekran</PresentationFormat>
  <Paragraphs>209</Paragraphs>
  <Slides>35</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35</vt:i4>
      </vt:variant>
    </vt:vector>
  </HeadingPairs>
  <TitlesOfParts>
    <vt:vector size="45" baseType="lpstr">
      <vt:lpstr>-apple-system</vt:lpstr>
      <vt:lpstr>Arial</vt:lpstr>
      <vt:lpstr>Arial</vt:lpstr>
      <vt:lpstr>Calibri</vt:lpstr>
      <vt:lpstr>Calibri Light</vt:lpstr>
      <vt:lpstr>Courier New</vt:lpstr>
      <vt:lpstr>inherit</vt:lpstr>
      <vt:lpstr>Linux Libertine</vt:lpstr>
      <vt:lpstr>Menlo</vt:lpstr>
      <vt:lpstr>Office Teması</vt:lpstr>
      <vt:lpstr>Metin Madenciliği </vt:lpstr>
      <vt:lpstr>NLP</vt:lpstr>
      <vt:lpstr>PowerPoint Sunusu</vt:lpstr>
      <vt:lpstr>Uygulama Alanları</vt:lpstr>
      <vt:lpstr>Uzman Sistemler ve Doğal Dil İşleme</vt:lpstr>
      <vt:lpstr>Yapay Zekâ ve Doğal Dil İşleme</vt:lpstr>
      <vt:lpstr>Fonetik ve fonoloji</vt:lpstr>
      <vt:lpstr>Sözdizimsel (sentaktik) analiz </vt:lpstr>
      <vt:lpstr>Anlambilimsel (semantik) analiz </vt:lpstr>
      <vt:lpstr>Yapay konuşma </vt:lpstr>
      <vt:lpstr>PowerPoint Sunusu</vt:lpstr>
      <vt:lpstr>PowerPoint Sunusu</vt:lpstr>
      <vt:lpstr>PowerPoint Sunusu</vt:lpstr>
      <vt:lpstr>PowerPoint Sunusu</vt:lpstr>
      <vt:lpstr>PowerPoint Sunusu</vt:lpstr>
      <vt:lpstr>PowerPoint Sunusu</vt:lpstr>
      <vt:lpstr>Token İşlemi</vt:lpstr>
      <vt:lpstr>PowerPoint Sunusu</vt:lpstr>
      <vt:lpstr>Cümle Tokenize Etme</vt:lpstr>
      <vt:lpstr>Kelime Tekenize Etme</vt:lpstr>
      <vt:lpstr>Tokenize Matlab Uygulamalar-1</vt:lpstr>
      <vt:lpstr>Tokenize Matlab Uygulamalar-2</vt:lpstr>
      <vt:lpstr>PowerPoint Sunusu</vt:lpstr>
      <vt:lpstr>Uygulama 2 Çıktı</vt:lpstr>
      <vt:lpstr>Tokenize Matlab Uygulamalar-3 Cümle Detayı</vt:lpstr>
      <vt:lpstr>PowerPoint Sunusu</vt:lpstr>
      <vt:lpstr>Tüm kod istenilen cümle ve dökümanları seçer</vt:lpstr>
      <vt:lpstr>Tokenize Matlab Uygulamalar-4</vt:lpstr>
      <vt:lpstr>addPartOfSpeechDetails  Komutu Kelime Türü Belirtme </vt:lpstr>
      <vt:lpstr>Tokenization için Matlab Komut Özeti</vt:lpstr>
      <vt:lpstr>Tokenization için Matlab Komut Özeti</vt:lpstr>
      <vt:lpstr>Tokenization için Matlab Komut Özeti</vt:lpstr>
      <vt:lpstr>Komutlar</vt:lpstr>
      <vt:lpstr>Tokenize Matlab Uygulamalar-5 Köklerine ayırma</vt:lpstr>
      <vt:lpstr>Lematization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Metin Madenciliği</dc:title>
  <dc:creator>Yılmaz KAYA</dc:creator>
  <cp:lastModifiedBy>YILMAZ KAYA</cp:lastModifiedBy>
  <cp:revision>66</cp:revision>
  <dcterms:created xsi:type="dcterms:W3CDTF">2021-08-13T18:36:37Z</dcterms:created>
  <dcterms:modified xsi:type="dcterms:W3CDTF">2023-12-09T11:08:41Z</dcterms:modified>
</cp:coreProperties>
</file>