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408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158807-2544-46BE-AFFD-229491C5653C}" type="datetimeFigureOut">
              <a:rPr lang="tr-TR" smtClean="0"/>
              <a:t>4.05.2023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23D9F1-ED8A-4ECD-8FC4-0DE2B772E399}" type="slidenum">
              <a:rPr lang="tr-TR" smtClean="0"/>
              <a:t>‹#›</a:t>
            </a:fld>
            <a:endParaRPr lang="tr-TR"/>
          </a:p>
        </p:txBody>
      </p:sp>
    </p:spTree>
    <p:extLst>
      <p:ext uri="{BB962C8B-B14F-4D97-AF65-F5344CB8AC3E}">
        <p14:creationId xmlns:p14="http://schemas.microsoft.com/office/powerpoint/2010/main" val="3576977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800" b="0" i="0" dirty="0" err="1">
                <a:effectLst/>
                <a:latin typeface="Menlo"/>
              </a:rPr>
              <a:t>filename</a:t>
            </a:r>
            <a:r>
              <a:rPr lang="tr-TR" sz="1800" b="0" i="0" dirty="0">
                <a:effectLst/>
                <a:latin typeface="Menlo"/>
              </a:rPr>
              <a:t> = </a:t>
            </a:r>
            <a:r>
              <a:rPr lang="tr-TR" sz="1800" b="0" i="0" dirty="0">
                <a:solidFill>
                  <a:srgbClr val="AA04F9"/>
                </a:solidFill>
                <a:effectLst/>
                <a:latin typeface="Menlo"/>
              </a:rPr>
              <a:t>"weekendUpdates.xlsx"</a:t>
            </a:r>
            <a:r>
              <a:rPr lang="tr-TR" sz="1800" b="0" i="0" dirty="0">
                <a:effectLst/>
                <a:latin typeface="Menlo"/>
              </a:rPr>
              <a:t>;</a:t>
            </a:r>
          </a:p>
          <a:p>
            <a:r>
              <a:rPr lang="tr-TR" sz="1800" b="0" i="0" dirty="0" err="1">
                <a:effectLst/>
                <a:latin typeface="Menlo"/>
              </a:rPr>
              <a:t>tbl</a:t>
            </a:r>
            <a:r>
              <a:rPr lang="tr-TR" sz="1800" b="0" i="0" dirty="0">
                <a:effectLst/>
                <a:latin typeface="Menlo"/>
              </a:rPr>
              <a:t> = </a:t>
            </a:r>
            <a:r>
              <a:rPr lang="tr-TR" sz="1800" b="0" i="0" dirty="0" err="1">
                <a:effectLst/>
                <a:latin typeface="Menlo"/>
              </a:rPr>
              <a:t>readtable</a:t>
            </a:r>
            <a:r>
              <a:rPr lang="tr-TR" sz="1800" b="0" i="0" dirty="0">
                <a:effectLst/>
                <a:latin typeface="Menlo"/>
              </a:rPr>
              <a:t>(</a:t>
            </a:r>
            <a:r>
              <a:rPr lang="tr-TR" sz="1800" b="0" i="0" dirty="0" err="1">
                <a:effectLst/>
                <a:latin typeface="Menlo"/>
              </a:rPr>
              <a:t>filename</a:t>
            </a:r>
            <a:r>
              <a:rPr lang="tr-TR" sz="1800" b="0" i="0" dirty="0">
                <a:effectLst/>
                <a:latin typeface="Menlo"/>
              </a:rPr>
              <a:t>,</a:t>
            </a:r>
            <a:r>
              <a:rPr lang="tr-TR" sz="1800" b="0" i="0" dirty="0">
                <a:solidFill>
                  <a:srgbClr val="AA04F9"/>
                </a:solidFill>
                <a:effectLst/>
                <a:latin typeface="Menlo"/>
              </a:rPr>
              <a:t>'</a:t>
            </a:r>
            <a:r>
              <a:rPr lang="tr-TR" sz="1800" b="0" i="0" dirty="0" err="1">
                <a:solidFill>
                  <a:srgbClr val="AA04F9"/>
                </a:solidFill>
                <a:effectLst/>
                <a:latin typeface="Menlo"/>
              </a:rPr>
              <a:t>TextType</a:t>
            </a:r>
            <a:r>
              <a:rPr lang="tr-TR" sz="1800" b="0" i="0" dirty="0">
                <a:solidFill>
                  <a:srgbClr val="AA04F9"/>
                </a:solidFill>
                <a:effectLst/>
                <a:latin typeface="Menlo"/>
              </a:rPr>
              <a:t>'</a:t>
            </a:r>
            <a:r>
              <a:rPr lang="tr-TR" sz="1800" b="0" i="0" dirty="0">
                <a:effectLst/>
                <a:latin typeface="Menlo"/>
              </a:rPr>
              <a:t>,</a:t>
            </a:r>
            <a:r>
              <a:rPr lang="tr-TR" sz="1800" b="0" i="0" dirty="0">
                <a:solidFill>
                  <a:srgbClr val="AA04F9"/>
                </a:solidFill>
                <a:effectLst/>
                <a:latin typeface="Menlo"/>
              </a:rPr>
              <a:t>'</a:t>
            </a:r>
            <a:r>
              <a:rPr lang="tr-TR" sz="1800" b="0" i="0" dirty="0" err="1">
                <a:solidFill>
                  <a:srgbClr val="AA04F9"/>
                </a:solidFill>
                <a:effectLst/>
                <a:latin typeface="Menlo"/>
              </a:rPr>
              <a:t>string</a:t>
            </a:r>
            <a:r>
              <a:rPr lang="tr-TR" sz="1800" b="0" i="0" dirty="0">
                <a:solidFill>
                  <a:srgbClr val="AA04F9"/>
                </a:solidFill>
                <a:effectLst/>
                <a:latin typeface="Menlo"/>
              </a:rPr>
              <a:t>'</a:t>
            </a:r>
            <a:r>
              <a:rPr lang="tr-TR" sz="1800" b="0" i="0" dirty="0">
                <a:effectLst/>
                <a:latin typeface="Menlo"/>
              </a:rPr>
              <a:t>);</a:t>
            </a:r>
          </a:p>
          <a:p>
            <a:r>
              <a:rPr lang="tr-TR" sz="1800" b="0" i="0" dirty="0" err="1">
                <a:effectLst/>
                <a:latin typeface="Menlo"/>
              </a:rPr>
              <a:t>textData</a:t>
            </a:r>
            <a:r>
              <a:rPr lang="tr-TR" sz="1800" b="0" i="0" dirty="0">
                <a:effectLst/>
                <a:latin typeface="Menlo"/>
              </a:rPr>
              <a:t> = </a:t>
            </a:r>
            <a:r>
              <a:rPr lang="tr-TR" sz="1800" b="0" i="0" dirty="0" err="1">
                <a:effectLst/>
                <a:latin typeface="Menlo"/>
              </a:rPr>
              <a:t>tbl.TextData</a:t>
            </a:r>
            <a:r>
              <a:rPr lang="tr-TR" sz="1800" b="0" i="0" dirty="0">
                <a:effectLst/>
                <a:latin typeface="Menlo"/>
              </a:rPr>
              <a:t>;</a:t>
            </a:r>
          </a:p>
          <a:p>
            <a:br>
              <a:rPr lang="tr-TR" sz="1800" b="0" i="0" dirty="0">
                <a:effectLst/>
                <a:latin typeface="Menlo"/>
              </a:rPr>
            </a:br>
            <a:endParaRPr lang="tr-TR" sz="1800" b="0" i="0" dirty="0">
              <a:effectLst/>
              <a:latin typeface="Menlo"/>
            </a:endParaRPr>
          </a:p>
          <a:p>
            <a:r>
              <a:rPr lang="tr-TR" sz="1800" b="0" i="0" dirty="0" err="1">
                <a:effectLst/>
                <a:latin typeface="Menlo"/>
              </a:rPr>
              <a:t>textData</a:t>
            </a:r>
            <a:r>
              <a:rPr lang="tr-TR" sz="1800" b="0" i="0" dirty="0">
                <a:effectLst/>
                <a:latin typeface="Menlo"/>
              </a:rPr>
              <a:t>(1:5)</a:t>
            </a:r>
          </a:p>
          <a:p>
            <a:br>
              <a:rPr lang="tr-TR" sz="1800" b="0" i="0" dirty="0">
                <a:effectLst/>
                <a:latin typeface="Menlo"/>
              </a:rPr>
            </a:br>
            <a:endParaRPr lang="tr-TR" sz="1800" b="0" i="0" dirty="0">
              <a:effectLst/>
              <a:latin typeface="Menlo"/>
            </a:endParaRPr>
          </a:p>
          <a:p>
            <a:r>
              <a:rPr lang="tr-TR" sz="1800" b="0" i="0" dirty="0" err="1">
                <a:effectLst/>
                <a:latin typeface="Menlo"/>
              </a:rPr>
              <a:t>documents</a:t>
            </a:r>
            <a:r>
              <a:rPr lang="tr-TR" sz="1800" b="0" i="0" dirty="0">
                <a:effectLst/>
                <a:latin typeface="Menlo"/>
              </a:rPr>
              <a:t> = </a:t>
            </a:r>
            <a:r>
              <a:rPr lang="tr-TR" sz="1800" b="0" i="0" dirty="0" err="1">
                <a:effectLst/>
                <a:latin typeface="Menlo"/>
              </a:rPr>
              <a:t>tokenizedDocument</a:t>
            </a:r>
            <a:r>
              <a:rPr lang="tr-TR" sz="1800" b="0" i="0" dirty="0">
                <a:effectLst/>
                <a:latin typeface="Menlo"/>
              </a:rPr>
              <a:t>(</a:t>
            </a:r>
            <a:r>
              <a:rPr lang="tr-TR" sz="1800" b="0" i="0" dirty="0" err="1">
                <a:effectLst/>
                <a:latin typeface="Menlo"/>
              </a:rPr>
              <a:t>textData</a:t>
            </a:r>
            <a:r>
              <a:rPr lang="tr-TR" sz="1800" b="0" i="0" dirty="0">
                <a:effectLst/>
                <a:latin typeface="Menlo"/>
              </a:rPr>
              <a:t>);</a:t>
            </a:r>
          </a:p>
          <a:p>
            <a:br>
              <a:rPr lang="tr-TR" sz="1800" b="0" i="0" dirty="0">
                <a:effectLst/>
                <a:latin typeface="Menlo"/>
              </a:rPr>
            </a:br>
            <a:endParaRPr lang="tr-TR" sz="1800" b="0" i="0" dirty="0">
              <a:effectLst/>
              <a:latin typeface="Menlo"/>
            </a:endParaRPr>
          </a:p>
          <a:p>
            <a:r>
              <a:rPr lang="tr-TR" sz="1800" b="0" i="0" dirty="0" err="1">
                <a:effectLst/>
                <a:latin typeface="Menlo"/>
              </a:rPr>
              <a:t>documents</a:t>
            </a:r>
            <a:r>
              <a:rPr lang="tr-TR" sz="1800" b="0" i="0" dirty="0">
                <a:effectLst/>
                <a:latin typeface="Menlo"/>
              </a:rPr>
              <a:t> = </a:t>
            </a:r>
            <a:r>
              <a:rPr lang="tr-TR" sz="1800" b="0" i="0" dirty="0" err="1">
                <a:effectLst/>
                <a:latin typeface="Menlo"/>
              </a:rPr>
              <a:t>lower</a:t>
            </a:r>
            <a:r>
              <a:rPr lang="tr-TR" sz="1800" b="0" i="0" dirty="0">
                <a:effectLst/>
                <a:latin typeface="Menlo"/>
              </a:rPr>
              <a:t>(</a:t>
            </a:r>
            <a:r>
              <a:rPr lang="tr-TR" sz="1800" b="0" i="0" dirty="0" err="1">
                <a:effectLst/>
                <a:latin typeface="Menlo"/>
              </a:rPr>
              <a:t>documents</a:t>
            </a:r>
            <a:r>
              <a:rPr lang="tr-TR" sz="1800" b="0" i="0" dirty="0">
                <a:effectLst/>
                <a:latin typeface="Menlo"/>
              </a:rPr>
              <a:t>);</a:t>
            </a:r>
          </a:p>
          <a:p>
            <a:r>
              <a:rPr lang="tr-TR" sz="1800" b="0" i="0" dirty="0" err="1">
                <a:effectLst/>
                <a:latin typeface="Menlo"/>
              </a:rPr>
              <a:t>documents</a:t>
            </a:r>
            <a:r>
              <a:rPr lang="tr-TR" sz="1800" b="0" i="0" dirty="0">
                <a:effectLst/>
                <a:latin typeface="Menlo"/>
              </a:rPr>
              <a:t> = </a:t>
            </a:r>
            <a:r>
              <a:rPr lang="tr-TR" sz="1800" b="0" i="0" dirty="0" err="1">
                <a:effectLst/>
                <a:latin typeface="Menlo"/>
              </a:rPr>
              <a:t>removeStopWords</a:t>
            </a:r>
            <a:r>
              <a:rPr lang="tr-TR" sz="1800" b="0" i="0" dirty="0">
                <a:effectLst/>
                <a:latin typeface="Menlo"/>
              </a:rPr>
              <a:t>(</a:t>
            </a:r>
            <a:r>
              <a:rPr lang="tr-TR" sz="1800" b="0" i="0" dirty="0" err="1">
                <a:effectLst/>
                <a:latin typeface="Menlo"/>
              </a:rPr>
              <a:t>documents</a:t>
            </a:r>
            <a:r>
              <a:rPr lang="tr-TR" sz="1800" b="0" i="0" dirty="0">
                <a:effectLst/>
                <a:latin typeface="Menlo"/>
              </a:rPr>
              <a:t>);</a:t>
            </a:r>
          </a:p>
          <a:p>
            <a:r>
              <a:rPr lang="tr-TR" sz="1800" b="0" i="0" dirty="0" err="1">
                <a:effectLst/>
                <a:latin typeface="Menlo"/>
              </a:rPr>
              <a:t>bag</a:t>
            </a:r>
            <a:r>
              <a:rPr lang="tr-TR" sz="1800" b="0" i="0" dirty="0">
                <a:effectLst/>
                <a:latin typeface="Menlo"/>
              </a:rPr>
              <a:t> = </a:t>
            </a:r>
            <a:r>
              <a:rPr lang="tr-TR" sz="1800" b="0" i="0" dirty="0" err="1">
                <a:effectLst/>
                <a:latin typeface="Menlo"/>
              </a:rPr>
              <a:t>bagOfWords</a:t>
            </a:r>
            <a:r>
              <a:rPr lang="tr-TR" sz="1800" b="0" i="0" dirty="0">
                <a:effectLst/>
                <a:latin typeface="Menlo"/>
              </a:rPr>
              <a:t>(</a:t>
            </a:r>
            <a:r>
              <a:rPr lang="tr-TR" sz="1800" b="0" i="0" dirty="0" err="1">
                <a:effectLst/>
                <a:latin typeface="Menlo"/>
              </a:rPr>
              <a:t>documents</a:t>
            </a:r>
            <a:r>
              <a:rPr lang="tr-TR" sz="1800" b="0" i="0" dirty="0">
                <a:effectLst/>
                <a:latin typeface="Menlo"/>
              </a:rPr>
              <a:t>);</a:t>
            </a:r>
          </a:p>
          <a:p>
            <a:r>
              <a:rPr lang="tr-TR" sz="1800" b="0" i="0" dirty="0" err="1">
                <a:effectLst/>
                <a:latin typeface="Menlo"/>
              </a:rPr>
              <a:t>counts</a:t>
            </a:r>
            <a:r>
              <a:rPr lang="tr-TR" sz="1800" b="0" i="0" dirty="0">
                <a:effectLst/>
                <a:latin typeface="Menlo"/>
              </a:rPr>
              <a:t> = </a:t>
            </a:r>
            <a:r>
              <a:rPr lang="tr-TR" sz="1800" b="0" i="0" dirty="0" err="1">
                <a:effectLst/>
                <a:latin typeface="Menlo"/>
              </a:rPr>
              <a:t>bag.Counts</a:t>
            </a:r>
            <a:r>
              <a:rPr lang="tr-TR" sz="1800" b="0" i="0" dirty="0">
                <a:effectLst/>
                <a:latin typeface="Menlo"/>
              </a:rPr>
              <a:t>;</a:t>
            </a:r>
          </a:p>
          <a:p>
            <a:br>
              <a:rPr lang="tr-TR" sz="1800" b="0" i="0" dirty="0">
                <a:effectLst/>
                <a:latin typeface="Menlo"/>
              </a:rPr>
            </a:br>
            <a:endParaRPr lang="tr-TR" sz="1800" b="0" i="0" dirty="0">
              <a:effectLst/>
              <a:latin typeface="Menlo"/>
            </a:endParaRPr>
          </a:p>
          <a:p>
            <a:r>
              <a:rPr lang="tr-TR" sz="1800" b="0" i="0" dirty="0" err="1">
                <a:effectLst/>
                <a:latin typeface="Menlo"/>
              </a:rPr>
              <a:t>cooccurrence</a:t>
            </a:r>
            <a:r>
              <a:rPr lang="tr-TR" sz="1800" b="0" i="0" dirty="0">
                <a:effectLst/>
                <a:latin typeface="Menlo"/>
              </a:rPr>
              <a:t> = </a:t>
            </a:r>
            <a:r>
              <a:rPr lang="tr-TR" sz="1800" b="0" i="0" dirty="0" err="1">
                <a:effectLst/>
                <a:latin typeface="Menlo"/>
              </a:rPr>
              <a:t>counts</a:t>
            </a:r>
            <a:r>
              <a:rPr lang="tr-TR" sz="1800" b="0" i="0" dirty="0">
                <a:effectLst/>
                <a:latin typeface="Menlo"/>
              </a:rPr>
              <a:t>.'*</a:t>
            </a:r>
            <a:r>
              <a:rPr lang="tr-TR" sz="1800" b="0" i="0" dirty="0" err="1">
                <a:effectLst/>
                <a:latin typeface="Menlo"/>
              </a:rPr>
              <a:t>counts</a:t>
            </a:r>
            <a:r>
              <a:rPr lang="tr-TR" sz="1800" b="0" i="0" dirty="0">
                <a:effectLst/>
                <a:latin typeface="Menlo"/>
              </a:rPr>
              <a:t>;</a:t>
            </a:r>
          </a:p>
          <a:p>
            <a:r>
              <a:rPr lang="tr-TR" sz="1800" b="0" i="0" dirty="0">
                <a:effectLst/>
                <a:latin typeface="Menlo"/>
              </a:rPr>
              <a:t>G = </a:t>
            </a:r>
            <a:r>
              <a:rPr lang="tr-TR" sz="1800" b="0" i="0" dirty="0" err="1">
                <a:effectLst/>
                <a:latin typeface="Menlo"/>
              </a:rPr>
              <a:t>graph</a:t>
            </a:r>
            <a:r>
              <a:rPr lang="tr-TR" sz="1800" b="0" i="0" dirty="0">
                <a:effectLst/>
                <a:latin typeface="Menlo"/>
              </a:rPr>
              <a:t>(cooccurrence,bag.</a:t>
            </a:r>
            <a:r>
              <a:rPr lang="tr-TR" sz="1800" b="0" i="0" dirty="0" err="1">
                <a:effectLst/>
                <a:latin typeface="Menlo"/>
              </a:rPr>
              <a:t>Vocabulary</a:t>
            </a:r>
            <a:r>
              <a:rPr lang="tr-TR" sz="1800" b="0" i="0" dirty="0">
                <a:effectLst/>
                <a:latin typeface="Menlo"/>
              </a:rPr>
              <a:t>,</a:t>
            </a:r>
            <a:r>
              <a:rPr lang="tr-TR" sz="1800" b="0" i="0" dirty="0">
                <a:solidFill>
                  <a:srgbClr val="AA04F9"/>
                </a:solidFill>
                <a:effectLst/>
                <a:latin typeface="Menlo"/>
              </a:rPr>
              <a:t>'</a:t>
            </a:r>
            <a:r>
              <a:rPr lang="tr-TR" sz="1800" b="0" i="0" dirty="0" err="1">
                <a:solidFill>
                  <a:srgbClr val="AA04F9"/>
                </a:solidFill>
                <a:effectLst/>
                <a:latin typeface="Menlo"/>
              </a:rPr>
              <a:t>omitselfloops</a:t>
            </a:r>
            <a:r>
              <a:rPr lang="tr-TR" sz="1800" b="0" i="0" dirty="0">
                <a:solidFill>
                  <a:srgbClr val="AA04F9"/>
                </a:solidFill>
                <a:effectLst/>
                <a:latin typeface="Menlo"/>
              </a:rPr>
              <a:t>'</a:t>
            </a:r>
            <a:r>
              <a:rPr lang="tr-TR" sz="1800" b="0" i="0" dirty="0">
                <a:effectLst/>
                <a:latin typeface="Menlo"/>
              </a:rPr>
              <a:t>);</a:t>
            </a:r>
          </a:p>
          <a:p>
            <a:r>
              <a:rPr lang="tr-TR" sz="1800" b="0" i="0" dirty="0" err="1">
                <a:effectLst/>
                <a:latin typeface="Menlo"/>
              </a:rPr>
              <a:t>LWidths</a:t>
            </a:r>
            <a:r>
              <a:rPr lang="tr-TR" sz="1800" b="0" i="0" dirty="0">
                <a:effectLst/>
                <a:latin typeface="Menlo"/>
              </a:rPr>
              <a:t> = 5*</a:t>
            </a:r>
            <a:r>
              <a:rPr lang="tr-TR" sz="1800" b="0" i="0" dirty="0" err="1">
                <a:effectLst/>
                <a:latin typeface="Menlo"/>
              </a:rPr>
              <a:t>G.Edges.Weight</a:t>
            </a:r>
            <a:r>
              <a:rPr lang="tr-TR" sz="1800" b="0" i="0" dirty="0">
                <a:effectLst/>
                <a:latin typeface="Menlo"/>
              </a:rPr>
              <a:t>/</a:t>
            </a:r>
            <a:r>
              <a:rPr lang="tr-TR" sz="1800" b="0" i="0" dirty="0" err="1">
                <a:effectLst/>
                <a:latin typeface="Menlo"/>
              </a:rPr>
              <a:t>max</a:t>
            </a:r>
            <a:r>
              <a:rPr lang="tr-TR" sz="1800" b="0" i="0" dirty="0">
                <a:effectLst/>
                <a:latin typeface="Menlo"/>
              </a:rPr>
              <a:t>(</a:t>
            </a:r>
            <a:r>
              <a:rPr lang="tr-TR" sz="1800" b="0" i="0" dirty="0" err="1">
                <a:effectLst/>
                <a:latin typeface="Menlo"/>
              </a:rPr>
              <a:t>G.Edges.Weight</a:t>
            </a:r>
            <a:r>
              <a:rPr lang="tr-TR" sz="1800" b="0" i="0" dirty="0">
                <a:effectLst/>
                <a:latin typeface="Menlo"/>
              </a:rPr>
              <a:t>);</a:t>
            </a:r>
          </a:p>
          <a:p>
            <a:br>
              <a:rPr lang="tr-TR" sz="1800" b="0" i="0" dirty="0">
                <a:effectLst/>
                <a:latin typeface="Menlo"/>
              </a:rPr>
            </a:br>
            <a:endParaRPr lang="tr-TR" sz="1800" b="0" i="0" dirty="0">
              <a:effectLst/>
              <a:latin typeface="Menlo"/>
            </a:endParaRPr>
          </a:p>
          <a:p>
            <a:r>
              <a:rPr lang="tr-TR" sz="1800" b="0" i="0" dirty="0" err="1">
                <a:effectLst/>
                <a:latin typeface="Menlo"/>
              </a:rPr>
              <a:t>plot</a:t>
            </a:r>
            <a:r>
              <a:rPr lang="tr-TR" sz="1800" b="0" i="0" dirty="0">
                <a:effectLst/>
                <a:latin typeface="Menlo"/>
              </a:rPr>
              <a:t>(G,</a:t>
            </a:r>
            <a:r>
              <a:rPr lang="tr-TR" sz="1800" b="0" i="0" dirty="0">
                <a:solidFill>
                  <a:srgbClr val="AA04F9"/>
                </a:solidFill>
                <a:effectLst/>
                <a:latin typeface="Menlo"/>
              </a:rPr>
              <a:t>'</a:t>
            </a:r>
            <a:r>
              <a:rPr lang="tr-TR" sz="1800" b="0" i="0" dirty="0" err="1">
                <a:solidFill>
                  <a:srgbClr val="AA04F9"/>
                </a:solidFill>
                <a:effectLst/>
                <a:latin typeface="Menlo"/>
              </a:rPr>
              <a:t>LineWidth</a:t>
            </a:r>
            <a:r>
              <a:rPr lang="tr-TR" sz="1800" b="0" i="0" dirty="0">
                <a:solidFill>
                  <a:srgbClr val="AA04F9"/>
                </a:solidFill>
                <a:effectLst/>
                <a:latin typeface="Menlo"/>
              </a:rPr>
              <a:t>'</a:t>
            </a:r>
            <a:r>
              <a:rPr lang="tr-TR" sz="1800" b="0" i="0" dirty="0">
                <a:effectLst/>
                <a:latin typeface="Menlo"/>
              </a:rPr>
              <a:t>,</a:t>
            </a:r>
            <a:r>
              <a:rPr lang="tr-TR" sz="1800" b="0" i="0" dirty="0" err="1">
                <a:effectLst/>
                <a:latin typeface="Menlo"/>
              </a:rPr>
              <a:t>LWidths</a:t>
            </a:r>
            <a:r>
              <a:rPr lang="tr-TR" sz="1800" b="0" i="0" dirty="0">
                <a:effectLst/>
                <a:latin typeface="Menlo"/>
              </a:rPr>
              <a:t>)</a:t>
            </a:r>
          </a:p>
          <a:p>
            <a:r>
              <a:rPr lang="tr-TR" sz="1800" b="0" i="0" dirty="0" err="1">
                <a:effectLst/>
                <a:latin typeface="Menlo"/>
              </a:rPr>
              <a:t>title</a:t>
            </a:r>
            <a:r>
              <a:rPr lang="tr-TR" sz="1800" b="0" i="0" dirty="0">
                <a:effectLst/>
                <a:latin typeface="Menlo"/>
              </a:rPr>
              <a:t>(</a:t>
            </a:r>
            <a:r>
              <a:rPr lang="tr-TR" sz="1800" b="0" i="0" dirty="0">
                <a:solidFill>
                  <a:srgbClr val="AA04F9"/>
                </a:solidFill>
                <a:effectLst/>
                <a:latin typeface="Menlo"/>
              </a:rPr>
              <a:t>"Co-</a:t>
            </a:r>
            <a:r>
              <a:rPr lang="tr-TR" sz="1800" b="0" i="0" dirty="0" err="1">
                <a:solidFill>
                  <a:srgbClr val="AA04F9"/>
                </a:solidFill>
                <a:effectLst/>
                <a:latin typeface="Menlo"/>
              </a:rPr>
              <a:t>occurence</a:t>
            </a:r>
            <a:r>
              <a:rPr lang="tr-TR" sz="1800" b="0" i="0" dirty="0">
                <a:solidFill>
                  <a:srgbClr val="AA04F9"/>
                </a:solidFill>
                <a:effectLst/>
                <a:latin typeface="Menlo"/>
              </a:rPr>
              <a:t> Network"</a:t>
            </a:r>
            <a:r>
              <a:rPr lang="tr-TR" sz="1800" b="0" i="0" dirty="0">
                <a:effectLst/>
                <a:latin typeface="Menlo"/>
              </a:rPr>
              <a:t>)</a:t>
            </a:r>
          </a:p>
          <a:p>
            <a:br>
              <a:rPr lang="tr-TR" sz="1800" b="0" i="0" dirty="0">
                <a:effectLst/>
                <a:latin typeface="Menlo"/>
              </a:rPr>
            </a:br>
            <a:endParaRPr lang="tr-TR" sz="1800" b="0" i="0" dirty="0">
              <a:effectLst/>
              <a:latin typeface="Menlo"/>
            </a:endParaRPr>
          </a:p>
          <a:p>
            <a:r>
              <a:rPr lang="tr-TR" sz="1800" b="0" i="0" dirty="0" err="1">
                <a:effectLst/>
                <a:latin typeface="Menlo"/>
              </a:rPr>
              <a:t>word</a:t>
            </a:r>
            <a:r>
              <a:rPr lang="tr-TR" sz="1800" b="0" i="0" dirty="0">
                <a:effectLst/>
                <a:latin typeface="Menlo"/>
              </a:rPr>
              <a:t> = </a:t>
            </a:r>
            <a:r>
              <a:rPr lang="tr-TR" sz="1800" b="0" i="0" dirty="0">
                <a:solidFill>
                  <a:srgbClr val="AA04F9"/>
                </a:solidFill>
                <a:effectLst/>
                <a:latin typeface="Menlo"/>
              </a:rPr>
              <a:t>"</a:t>
            </a:r>
            <a:r>
              <a:rPr lang="tr-TR" sz="1800" b="0" i="0" dirty="0" err="1">
                <a:solidFill>
                  <a:srgbClr val="AA04F9"/>
                </a:solidFill>
                <a:effectLst/>
                <a:latin typeface="Menlo"/>
              </a:rPr>
              <a:t>great</a:t>
            </a:r>
            <a:r>
              <a:rPr lang="tr-TR" sz="1800" b="0" i="0" dirty="0">
                <a:solidFill>
                  <a:srgbClr val="AA04F9"/>
                </a:solidFill>
                <a:effectLst/>
                <a:latin typeface="Menlo"/>
              </a:rPr>
              <a:t>"</a:t>
            </a:r>
            <a:endParaRPr lang="tr-TR" sz="1800" b="0" i="0" dirty="0">
              <a:effectLst/>
              <a:latin typeface="Menlo"/>
            </a:endParaRPr>
          </a:p>
          <a:p>
            <a:r>
              <a:rPr lang="tr-TR" sz="1800" b="0" i="0" dirty="0" err="1">
                <a:effectLst/>
                <a:latin typeface="Menlo"/>
              </a:rPr>
              <a:t>idx</a:t>
            </a:r>
            <a:r>
              <a:rPr lang="tr-TR" sz="1800" b="0" i="0" dirty="0">
                <a:effectLst/>
                <a:latin typeface="Menlo"/>
              </a:rPr>
              <a:t> = </a:t>
            </a:r>
            <a:r>
              <a:rPr lang="tr-TR" sz="1800" b="0" i="0" dirty="0" err="1">
                <a:effectLst/>
                <a:latin typeface="Menlo"/>
              </a:rPr>
              <a:t>find</a:t>
            </a:r>
            <a:r>
              <a:rPr lang="tr-TR" sz="1800" b="0" i="0" dirty="0">
                <a:effectLst/>
                <a:latin typeface="Menlo"/>
              </a:rPr>
              <a:t>(</a:t>
            </a:r>
            <a:r>
              <a:rPr lang="tr-TR" sz="1800" b="0" i="0" dirty="0" err="1">
                <a:effectLst/>
                <a:latin typeface="Menlo"/>
              </a:rPr>
              <a:t>bag.Vocabulary</a:t>
            </a:r>
            <a:r>
              <a:rPr lang="tr-TR" sz="1800" b="0" i="0" dirty="0">
                <a:effectLst/>
                <a:latin typeface="Menlo"/>
              </a:rPr>
              <a:t> == </a:t>
            </a:r>
            <a:r>
              <a:rPr lang="tr-TR" sz="1800" b="0" i="0" dirty="0" err="1">
                <a:effectLst/>
                <a:latin typeface="Menlo"/>
              </a:rPr>
              <a:t>word</a:t>
            </a:r>
            <a:r>
              <a:rPr lang="tr-TR" sz="1800" b="0" i="0" dirty="0">
                <a:effectLst/>
                <a:latin typeface="Menlo"/>
              </a:rPr>
              <a:t>);</a:t>
            </a:r>
          </a:p>
          <a:p>
            <a:r>
              <a:rPr lang="tr-TR" sz="1800" b="0" i="0" dirty="0" err="1">
                <a:effectLst/>
                <a:latin typeface="Menlo"/>
              </a:rPr>
              <a:t>nbrs</a:t>
            </a:r>
            <a:r>
              <a:rPr lang="tr-TR" sz="1800" b="0" i="0" dirty="0">
                <a:effectLst/>
                <a:latin typeface="Menlo"/>
              </a:rPr>
              <a:t> = </a:t>
            </a:r>
            <a:r>
              <a:rPr lang="tr-TR" sz="1800" b="0" i="0" dirty="0" err="1">
                <a:effectLst/>
                <a:latin typeface="Menlo"/>
              </a:rPr>
              <a:t>neighbors</a:t>
            </a:r>
            <a:r>
              <a:rPr lang="tr-TR" sz="1800" b="0" i="0" dirty="0">
                <a:effectLst/>
                <a:latin typeface="Menlo"/>
              </a:rPr>
              <a:t>(</a:t>
            </a:r>
            <a:r>
              <a:rPr lang="tr-TR" sz="1800" b="0" i="0" dirty="0" err="1">
                <a:effectLst/>
                <a:latin typeface="Menlo"/>
              </a:rPr>
              <a:t>G,idx</a:t>
            </a:r>
            <a:r>
              <a:rPr lang="tr-TR" sz="1800" b="0" i="0" dirty="0">
                <a:effectLst/>
                <a:latin typeface="Menlo"/>
              </a:rPr>
              <a:t>);</a:t>
            </a:r>
          </a:p>
          <a:p>
            <a:r>
              <a:rPr lang="tr-TR" sz="1800" b="0" i="0" dirty="0" err="1">
                <a:effectLst/>
                <a:latin typeface="Menlo"/>
              </a:rPr>
              <a:t>bag.Vocabulary</a:t>
            </a:r>
            <a:r>
              <a:rPr lang="tr-TR" sz="1800" b="0" i="0" dirty="0">
                <a:effectLst/>
                <a:latin typeface="Menlo"/>
              </a:rPr>
              <a:t>(</a:t>
            </a:r>
            <a:r>
              <a:rPr lang="tr-TR" sz="1800" b="0" i="0" dirty="0" err="1">
                <a:effectLst/>
                <a:latin typeface="Menlo"/>
              </a:rPr>
              <a:t>nbrs</a:t>
            </a:r>
            <a:r>
              <a:rPr lang="tr-TR" sz="1800" b="0" i="0" dirty="0">
                <a:effectLst/>
                <a:latin typeface="Menlo"/>
              </a:rPr>
              <a:t>)'</a:t>
            </a:r>
          </a:p>
          <a:p>
            <a:br>
              <a:rPr lang="tr-TR" sz="1800" b="0" i="0" dirty="0">
                <a:effectLst/>
                <a:latin typeface="Menlo"/>
              </a:rPr>
            </a:br>
            <a:endParaRPr lang="tr-TR" sz="1800" b="0" i="0" dirty="0">
              <a:effectLst/>
              <a:latin typeface="Menlo"/>
            </a:endParaRPr>
          </a:p>
          <a:p>
            <a:r>
              <a:rPr lang="tr-TR" sz="1800" b="0" i="0" dirty="0">
                <a:effectLst/>
                <a:latin typeface="Menlo"/>
              </a:rPr>
              <a:t>H = </a:t>
            </a:r>
            <a:r>
              <a:rPr lang="tr-TR" sz="1800" b="0" i="0" dirty="0" err="1">
                <a:effectLst/>
                <a:latin typeface="Menlo"/>
              </a:rPr>
              <a:t>subgraph</a:t>
            </a:r>
            <a:r>
              <a:rPr lang="tr-TR" sz="1800" b="0" i="0" dirty="0">
                <a:effectLst/>
                <a:latin typeface="Menlo"/>
              </a:rPr>
              <a:t>(G,[</a:t>
            </a:r>
            <a:r>
              <a:rPr lang="tr-TR" sz="1800" b="0" i="0" dirty="0" err="1">
                <a:effectLst/>
                <a:latin typeface="Menlo"/>
              </a:rPr>
              <a:t>idx</a:t>
            </a:r>
            <a:r>
              <a:rPr lang="tr-TR" sz="1800" b="0" i="0" dirty="0">
                <a:effectLst/>
                <a:latin typeface="Menlo"/>
              </a:rPr>
              <a:t>; </a:t>
            </a:r>
            <a:r>
              <a:rPr lang="tr-TR" sz="1800" b="0" i="0" dirty="0" err="1">
                <a:effectLst/>
                <a:latin typeface="Menlo"/>
              </a:rPr>
              <a:t>nbrs</a:t>
            </a:r>
            <a:r>
              <a:rPr lang="tr-TR" sz="1800" b="0" i="0" dirty="0">
                <a:effectLst/>
                <a:latin typeface="Menlo"/>
              </a:rPr>
              <a:t>]);</a:t>
            </a:r>
          </a:p>
          <a:p>
            <a:br>
              <a:rPr lang="tr-TR" sz="1800" b="0" i="0" dirty="0">
                <a:effectLst/>
                <a:latin typeface="Menlo"/>
              </a:rPr>
            </a:br>
            <a:endParaRPr lang="tr-TR" sz="1800" b="0" i="0" dirty="0">
              <a:effectLst/>
              <a:latin typeface="Menlo"/>
            </a:endParaRPr>
          </a:p>
          <a:p>
            <a:r>
              <a:rPr lang="tr-TR" sz="1800" b="0" i="0" dirty="0" err="1">
                <a:effectLst/>
                <a:latin typeface="Menlo"/>
              </a:rPr>
              <a:t>LWidths</a:t>
            </a:r>
            <a:r>
              <a:rPr lang="tr-TR" sz="1800" b="0" i="0" dirty="0">
                <a:effectLst/>
                <a:latin typeface="Menlo"/>
              </a:rPr>
              <a:t> = 5*</a:t>
            </a:r>
            <a:r>
              <a:rPr lang="tr-TR" sz="1800" b="0" i="0" dirty="0" err="1">
                <a:effectLst/>
                <a:latin typeface="Menlo"/>
              </a:rPr>
              <a:t>H.Edges.Weight</a:t>
            </a:r>
            <a:r>
              <a:rPr lang="tr-TR" sz="1800" b="0" i="0" dirty="0">
                <a:effectLst/>
                <a:latin typeface="Menlo"/>
              </a:rPr>
              <a:t>/</a:t>
            </a:r>
            <a:r>
              <a:rPr lang="tr-TR" sz="1800" b="0" i="0" dirty="0" err="1">
                <a:effectLst/>
                <a:latin typeface="Menlo"/>
              </a:rPr>
              <a:t>max</a:t>
            </a:r>
            <a:r>
              <a:rPr lang="tr-TR" sz="1800" b="0" i="0" dirty="0">
                <a:effectLst/>
                <a:latin typeface="Menlo"/>
              </a:rPr>
              <a:t>(</a:t>
            </a:r>
            <a:r>
              <a:rPr lang="tr-TR" sz="1800" b="0" i="0" dirty="0" err="1">
                <a:effectLst/>
                <a:latin typeface="Menlo"/>
              </a:rPr>
              <a:t>H.Edges.Weight</a:t>
            </a:r>
            <a:r>
              <a:rPr lang="tr-TR" sz="1800" b="0" i="0" dirty="0">
                <a:effectLst/>
                <a:latin typeface="Menlo"/>
              </a:rPr>
              <a:t>);</a:t>
            </a:r>
          </a:p>
          <a:p>
            <a:r>
              <a:rPr lang="tr-TR" sz="1800" b="0" i="0" dirty="0" err="1">
                <a:effectLst/>
                <a:latin typeface="Menlo"/>
              </a:rPr>
              <a:t>plot</a:t>
            </a:r>
            <a:r>
              <a:rPr lang="tr-TR" sz="1800" b="0" i="0" dirty="0">
                <a:effectLst/>
                <a:latin typeface="Menlo"/>
              </a:rPr>
              <a:t>(H,</a:t>
            </a:r>
            <a:r>
              <a:rPr lang="tr-TR" sz="1800" b="0" i="0" dirty="0">
                <a:solidFill>
                  <a:srgbClr val="AA04F9"/>
                </a:solidFill>
                <a:effectLst/>
                <a:latin typeface="Menlo"/>
              </a:rPr>
              <a:t>'</a:t>
            </a:r>
            <a:r>
              <a:rPr lang="tr-TR" sz="1800" b="0" i="0" dirty="0" err="1">
                <a:solidFill>
                  <a:srgbClr val="AA04F9"/>
                </a:solidFill>
                <a:effectLst/>
                <a:latin typeface="Menlo"/>
              </a:rPr>
              <a:t>LineWidth</a:t>
            </a:r>
            <a:r>
              <a:rPr lang="tr-TR" sz="1800" b="0" i="0" dirty="0">
                <a:solidFill>
                  <a:srgbClr val="AA04F9"/>
                </a:solidFill>
                <a:effectLst/>
                <a:latin typeface="Menlo"/>
              </a:rPr>
              <a:t>'</a:t>
            </a:r>
            <a:r>
              <a:rPr lang="tr-TR" sz="1800" b="0" i="0" dirty="0">
                <a:effectLst/>
                <a:latin typeface="Menlo"/>
              </a:rPr>
              <a:t>,</a:t>
            </a:r>
            <a:r>
              <a:rPr lang="tr-TR" sz="1800" b="0" i="0" dirty="0" err="1">
                <a:effectLst/>
                <a:latin typeface="Menlo"/>
              </a:rPr>
              <a:t>LWidths</a:t>
            </a:r>
            <a:r>
              <a:rPr lang="tr-TR" sz="1800" b="0" i="0" dirty="0">
                <a:effectLst/>
                <a:latin typeface="Menlo"/>
              </a:rPr>
              <a:t>)</a:t>
            </a:r>
          </a:p>
          <a:p>
            <a:r>
              <a:rPr lang="tr-TR" sz="1800" b="0" i="0" dirty="0" err="1">
                <a:effectLst/>
                <a:latin typeface="Menlo"/>
              </a:rPr>
              <a:t>title</a:t>
            </a:r>
            <a:r>
              <a:rPr lang="tr-TR" sz="1800" b="0" i="0" dirty="0">
                <a:effectLst/>
                <a:latin typeface="Menlo"/>
              </a:rPr>
              <a:t>(</a:t>
            </a:r>
            <a:r>
              <a:rPr lang="tr-TR" sz="1800" b="0" i="0" dirty="0">
                <a:solidFill>
                  <a:srgbClr val="AA04F9"/>
                </a:solidFill>
                <a:effectLst/>
                <a:latin typeface="Menlo"/>
              </a:rPr>
              <a:t>"Co-</a:t>
            </a:r>
            <a:r>
              <a:rPr lang="tr-TR" sz="1800" b="0" i="0" dirty="0" err="1">
                <a:solidFill>
                  <a:srgbClr val="AA04F9"/>
                </a:solidFill>
                <a:effectLst/>
                <a:latin typeface="Menlo"/>
              </a:rPr>
              <a:t>occurence</a:t>
            </a:r>
            <a:r>
              <a:rPr lang="tr-TR" sz="1800" b="0" i="0" dirty="0">
                <a:solidFill>
                  <a:srgbClr val="AA04F9"/>
                </a:solidFill>
                <a:effectLst/>
                <a:latin typeface="Menlo"/>
              </a:rPr>
              <a:t> Network - Word: """ </a:t>
            </a:r>
            <a:r>
              <a:rPr lang="tr-TR" sz="1800" b="0" i="0" dirty="0">
                <a:effectLst/>
                <a:latin typeface="Menlo"/>
              </a:rPr>
              <a:t>+ </a:t>
            </a:r>
            <a:r>
              <a:rPr lang="tr-TR" sz="1800" b="0" i="0" dirty="0" err="1">
                <a:effectLst/>
                <a:latin typeface="Menlo"/>
              </a:rPr>
              <a:t>word</a:t>
            </a:r>
            <a:r>
              <a:rPr lang="tr-TR" sz="1800" b="0" i="0" dirty="0">
                <a:effectLst/>
                <a:latin typeface="Menlo"/>
              </a:rPr>
              <a:t> + </a:t>
            </a:r>
            <a:r>
              <a:rPr lang="tr-TR" sz="1800" b="0" i="0" dirty="0">
                <a:solidFill>
                  <a:srgbClr val="AA04F9"/>
                </a:solidFill>
                <a:effectLst/>
                <a:latin typeface="Menlo"/>
              </a:rPr>
              <a:t>""""</a:t>
            </a:r>
            <a:r>
              <a:rPr lang="tr-TR" sz="1800" b="0" i="0" dirty="0">
                <a:effectLst/>
                <a:latin typeface="Menlo"/>
              </a:rPr>
              <a:t>);</a:t>
            </a:r>
          </a:p>
          <a:p>
            <a:br>
              <a:rPr lang="tr-TR" sz="1800" b="0" i="0">
                <a:effectLst/>
                <a:latin typeface="Menlo"/>
              </a:rPr>
            </a:br>
            <a:endParaRPr lang="tr-TR" sz="1800" b="0" i="0">
              <a:effectLst/>
              <a:latin typeface="Menlo"/>
            </a:endParaRPr>
          </a:p>
          <a:p>
            <a:endParaRPr lang="tr-TR"/>
          </a:p>
        </p:txBody>
      </p:sp>
      <p:sp>
        <p:nvSpPr>
          <p:cNvPr id="4" name="Slayt Numarası Yer Tutucusu 3"/>
          <p:cNvSpPr>
            <a:spLocks noGrp="1"/>
          </p:cNvSpPr>
          <p:nvPr>
            <p:ph type="sldNum" sz="quarter" idx="5"/>
          </p:nvPr>
        </p:nvSpPr>
        <p:spPr/>
        <p:txBody>
          <a:bodyPr/>
          <a:lstStyle/>
          <a:p>
            <a:fld id="{7823D9F1-ED8A-4ECD-8FC4-0DE2B772E399}" type="slidenum">
              <a:rPr lang="tr-TR" smtClean="0"/>
              <a:t>7</a:t>
            </a:fld>
            <a:endParaRPr lang="tr-TR"/>
          </a:p>
        </p:txBody>
      </p:sp>
    </p:spTree>
    <p:extLst>
      <p:ext uri="{BB962C8B-B14F-4D97-AF65-F5344CB8AC3E}">
        <p14:creationId xmlns:p14="http://schemas.microsoft.com/office/powerpoint/2010/main" val="3220145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80875D-306C-D4F9-488D-864FEDABE74A}"/>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5D6F0BD6-F94C-2623-17EC-A32AABD73B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8295DCE4-305B-CEB7-8A5A-B6006A668254}"/>
              </a:ext>
            </a:extLst>
          </p:cNvPr>
          <p:cNvSpPr>
            <a:spLocks noGrp="1"/>
          </p:cNvSpPr>
          <p:nvPr>
            <p:ph type="dt" sz="half" idx="10"/>
          </p:nvPr>
        </p:nvSpPr>
        <p:spPr/>
        <p:txBody>
          <a:bodyPr/>
          <a:lstStyle/>
          <a:p>
            <a:fld id="{25BD1F58-75A0-4DD3-9735-CF1A82ACEC43}" type="datetimeFigureOut">
              <a:rPr lang="tr-TR" smtClean="0"/>
              <a:t>4.05.2023</a:t>
            </a:fld>
            <a:endParaRPr lang="tr-TR"/>
          </a:p>
        </p:txBody>
      </p:sp>
      <p:sp>
        <p:nvSpPr>
          <p:cNvPr id="5" name="Alt Bilgi Yer Tutucusu 4">
            <a:extLst>
              <a:ext uri="{FF2B5EF4-FFF2-40B4-BE49-F238E27FC236}">
                <a16:creationId xmlns:a16="http://schemas.microsoft.com/office/drawing/2014/main" id="{BED31430-BB9D-FDF6-88CB-4FA52B59451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098187A-3EE9-0729-19B7-A0F1AA2E8C83}"/>
              </a:ext>
            </a:extLst>
          </p:cNvPr>
          <p:cNvSpPr>
            <a:spLocks noGrp="1"/>
          </p:cNvSpPr>
          <p:nvPr>
            <p:ph type="sldNum" sz="quarter" idx="12"/>
          </p:nvPr>
        </p:nvSpPr>
        <p:spPr/>
        <p:txBody>
          <a:bodyPr/>
          <a:lstStyle/>
          <a:p>
            <a:fld id="{4138DA05-470F-47C9-9A78-04E27F6F9744}" type="slidenum">
              <a:rPr lang="tr-TR" smtClean="0"/>
              <a:t>‹#›</a:t>
            </a:fld>
            <a:endParaRPr lang="tr-TR"/>
          </a:p>
        </p:txBody>
      </p:sp>
    </p:spTree>
    <p:extLst>
      <p:ext uri="{BB962C8B-B14F-4D97-AF65-F5344CB8AC3E}">
        <p14:creationId xmlns:p14="http://schemas.microsoft.com/office/powerpoint/2010/main" val="3572152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C7996B-6A45-5EAE-A5D9-3EA50EBB9EC3}"/>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7F400587-87BD-E2BA-ADA3-F68D06FFB0A2}"/>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147B401-4470-2854-30F4-42987DBA9B9A}"/>
              </a:ext>
            </a:extLst>
          </p:cNvPr>
          <p:cNvSpPr>
            <a:spLocks noGrp="1"/>
          </p:cNvSpPr>
          <p:nvPr>
            <p:ph type="dt" sz="half" idx="10"/>
          </p:nvPr>
        </p:nvSpPr>
        <p:spPr/>
        <p:txBody>
          <a:bodyPr/>
          <a:lstStyle/>
          <a:p>
            <a:fld id="{25BD1F58-75A0-4DD3-9735-CF1A82ACEC43}" type="datetimeFigureOut">
              <a:rPr lang="tr-TR" smtClean="0"/>
              <a:t>4.05.2023</a:t>
            </a:fld>
            <a:endParaRPr lang="tr-TR"/>
          </a:p>
        </p:txBody>
      </p:sp>
      <p:sp>
        <p:nvSpPr>
          <p:cNvPr id="5" name="Alt Bilgi Yer Tutucusu 4">
            <a:extLst>
              <a:ext uri="{FF2B5EF4-FFF2-40B4-BE49-F238E27FC236}">
                <a16:creationId xmlns:a16="http://schemas.microsoft.com/office/drawing/2014/main" id="{0BF62447-9997-9932-4B70-DFA37B29A50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E597EA2-D1B9-D311-0EAA-858A8C90D47B}"/>
              </a:ext>
            </a:extLst>
          </p:cNvPr>
          <p:cNvSpPr>
            <a:spLocks noGrp="1"/>
          </p:cNvSpPr>
          <p:nvPr>
            <p:ph type="sldNum" sz="quarter" idx="12"/>
          </p:nvPr>
        </p:nvSpPr>
        <p:spPr/>
        <p:txBody>
          <a:bodyPr/>
          <a:lstStyle/>
          <a:p>
            <a:fld id="{4138DA05-470F-47C9-9A78-04E27F6F9744}" type="slidenum">
              <a:rPr lang="tr-TR" smtClean="0"/>
              <a:t>‹#›</a:t>
            </a:fld>
            <a:endParaRPr lang="tr-TR"/>
          </a:p>
        </p:txBody>
      </p:sp>
    </p:spTree>
    <p:extLst>
      <p:ext uri="{BB962C8B-B14F-4D97-AF65-F5344CB8AC3E}">
        <p14:creationId xmlns:p14="http://schemas.microsoft.com/office/powerpoint/2010/main" val="2704251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63D7F14B-2B4F-A901-0CA1-E6592EA065D7}"/>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010BD839-FFAF-5352-7FE2-B0E122E48A80}"/>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F8AAB4C-81A3-49EF-F7B1-0ECC00462783}"/>
              </a:ext>
            </a:extLst>
          </p:cNvPr>
          <p:cNvSpPr>
            <a:spLocks noGrp="1"/>
          </p:cNvSpPr>
          <p:nvPr>
            <p:ph type="dt" sz="half" idx="10"/>
          </p:nvPr>
        </p:nvSpPr>
        <p:spPr/>
        <p:txBody>
          <a:bodyPr/>
          <a:lstStyle/>
          <a:p>
            <a:fld id="{25BD1F58-75A0-4DD3-9735-CF1A82ACEC43}" type="datetimeFigureOut">
              <a:rPr lang="tr-TR" smtClean="0"/>
              <a:t>4.05.2023</a:t>
            </a:fld>
            <a:endParaRPr lang="tr-TR"/>
          </a:p>
        </p:txBody>
      </p:sp>
      <p:sp>
        <p:nvSpPr>
          <p:cNvPr id="5" name="Alt Bilgi Yer Tutucusu 4">
            <a:extLst>
              <a:ext uri="{FF2B5EF4-FFF2-40B4-BE49-F238E27FC236}">
                <a16:creationId xmlns:a16="http://schemas.microsoft.com/office/drawing/2014/main" id="{AF971B14-F592-DDA5-CB36-2B5A23FE168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0240E04-6F0B-F507-2EE5-5EDC4F5FB20E}"/>
              </a:ext>
            </a:extLst>
          </p:cNvPr>
          <p:cNvSpPr>
            <a:spLocks noGrp="1"/>
          </p:cNvSpPr>
          <p:nvPr>
            <p:ph type="sldNum" sz="quarter" idx="12"/>
          </p:nvPr>
        </p:nvSpPr>
        <p:spPr/>
        <p:txBody>
          <a:bodyPr/>
          <a:lstStyle/>
          <a:p>
            <a:fld id="{4138DA05-470F-47C9-9A78-04E27F6F9744}" type="slidenum">
              <a:rPr lang="tr-TR" smtClean="0"/>
              <a:t>‹#›</a:t>
            </a:fld>
            <a:endParaRPr lang="tr-TR"/>
          </a:p>
        </p:txBody>
      </p:sp>
    </p:spTree>
    <p:extLst>
      <p:ext uri="{BB962C8B-B14F-4D97-AF65-F5344CB8AC3E}">
        <p14:creationId xmlns:p14="http://schemas.microsoft.com/office/powerpoint/2010/main" val="117716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95551C-0176-4630-9464-CA9456E5697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CB766963-22A5-C18C-050F-38B06C298E1D}"/>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6B24067-112D-7C4F-26E2-726AB6D259D6}"/>
              </a:ext>
            </a:extLst>
          </p:cNvPr>
          <p:cNvSpPr>
            <a:spLocks noGrp="1"/>
          </p:cNvSpPr>
          <p:nvPr>
            <p:ph type="dt" sz="half" idx="10"/>
          </p:nvPr>
        </p:nvSpPr>
        <p:spPr/>
        <p:txBody>
          <a:bodyPr/>
          <a:lstStyle/>
          <a:p>
            <a:fld id="{25BD1F58-75A0-4DD3-9735-CF1A82ACEC43}" type="datetimeFigureOut">
              <a:rPr lang="tr-TR" smtClean="0"/>
              <a:t>4.05.2023</a:t>
            </a:fld>
            <a:endParaRPr lang="tr-TR"/>
          </a:p>
        </p:txBody>
      </p:sp>
      <p:sp>
        <p:nvSpPr>
          <p:cNvPr id="5" name="Alt Bilgi Yer Tutucusu 4">
            <a:extLst>
              <a:ext uri="{FF2B5EF4-FFF2-40B4-BE49-F238E27FC236}">
                <a16:creationId xmlns:a16="http://schemas.microsoft.com/office/drawing/2014/main" id="{67FD3425-5FAB-CB09-8DEF-31E25C150AD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FCCE0E2-3E52-E151-CF50-8D297A949C3C}"/>
              </a:ext>
            </a:extLst>
          </p:cNvPr>
          <p:cNvSpPr>
            <a:spLocks noGrp="1"/>
          </p:cNvSpPr>
          <p:nvPr>
            <p:ph type="sldNum" sz="quarter" idx="12"/>
          </p:nvPr>
        </p:nvSpPr>
        <p:spPr/>
        <p:txBody>
          <a:bodyPr/>
          <a:lstStyle/>
          <a:p>
            <a:fld id="{4138DA05-470F-47C9-9A78-04E27F6F9744}" type="slidenum">
              <a:rPr lang="tr-TR" smtClean="0"/>
              <a:t>‹#›</a:t>
            </a:fld>
            <a:endParaRPr lang="tr-TR"/>
          </a:p>
        </p:txBody>
      </p:sp>
    </p:spTree>
    <p:extLst>
      <p:ext uri="{BB962C8B-B14F-4D97-AF65-F5344CB8AC3E}">
        <p14:creationId xmlns:p14="http://schemas.microsoft.com/office/powerpoint/2010/main" val="3075664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D42686-2C07-9E51-6DEE-C3B4C3429D59}"/>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F311B021-118F-48E0-D860-9CA7161A9F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AFC271ED-5329-BDF5-2340-E8957AF1A00C}"/>
              </a:ext>
            </a:extLst>
          </p:cNvPr>
          <p:cNvSpPr>
            <a:spLocks noGrp="1"/>
          </p:cNvSpPr>
          <p:nvPr>
            <p:ph type="dt" sz="half" idx="10"/>
          </p:nvPr>
        </p:nvSpPr>
        <p:spPr/>
        <p:txBody>
          <a:bodyPr/>
          <a:lstStyle/>
          <a:p>
            <a:fld id="{25BD1F58-75A0-4DD3-9735-CF1A82ACEC43}" type="datetimeFigureOut">
              <a:rPr lang="tr-TR" smtClean="0"/>
              <a:t>4.05.2023</a:t>
            </a:fld>
            <a:endParaRPr lang="tr-TR"/>
          </a:p>
        </p:txBody>
      </p:sp>
      <p:sp>
        <p:nvSpPr>
          <p:cNvPr id="5" name="Alt Bilgi Yer Tutucusu 4">
            <a:extLst>
              <a:ext uri="{FF2B5EF4-FFF2-40B4-BE49-F238E27FC236}">
                <a16:creationId xmlns:a16="http://schemas.microsoft.com/office/drawing/2014/main" id="{97D83C29-DCC4-2B35-E98D-AB4E1252F20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B7ECB90-B0AF-935B-DD8A-691C1141C0DB}"/>
              </a:ext>
            </a:extLst>
          </p:cNvPr>
          <p:cNvSpPr>
            <a:spLocks noGrp="1"/>
          </p:cNvSpPr>
          <p:nvPr>
            <p:ph type="sldNum" sz="quarter" idx="12"/>
          </p:nvPr>
        </p:nvSpPr>
        <p:spPr/>
        <p:txBody>
          <a:bodyPr/>
          <a:lstStyle/>
          <a:p>
            <a:fld id="{4138DA05-470F-47C9-9A78-04E27F6F9744}" type="slidenum">
              <a:rPr lang="tr-TR" smtClean="0"/>
              <a:t>‹#›</a:t>
            </a:fld>
            <a:endParaRPr lang="tr-TR"/>
          </a:p>
        </p:txBody>
      </p:sp>
    </p:spTree>
    <p:extLst>
      <p:ext uri="{BB962C8B-B14F-4D97-AF65-F5344CB8AC3E}">
        <p14:creationId xmlns:p14="http://schemas.microsoft.com/office/powerpoint/2010/main" val="3582230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D76AC6-9A6E-C504-FA8A-AB1958DF0D3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AA6622A-1EC5-B697-87D9-3D6B9C0190E1}"/>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96E44D36-E0EE-1785-5223-D6BF953605D1}"/>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AD644D9C-AF8B-D4DF-B974-15FE8FFA8934}"/>
              </a:ext>
            </a:extLst>
          </p:cNvPr>
          <p:cNvSpPr>
            <a:spLocks noGrp="1"/>
          </p:cNvSpPr>
          <p:nvPr>
            <p:ph type="dt" sz="half" idx="10"/>
          </p:nvPr>
        </p:nvSpPr>
        <p:spPr/>
        <p:txBody>
          <a:bodyPr/>
          <a:lstStyle/>
          <a:p>
            <a:fld id="{25BD1F58-75A0-4DD3-9735-CF1A82ACEC43}" type="datetimeFigureOut">
              <a:rPr lang="tr-TR" smtClean="0"/>
              <a:t>4.05.2023</a:t>
            </a:fld>
            <a:endParaRPr lang="tr-TR"/>
          </a:p>
        </p:txBody>
      </p:sp>
      <p:sp>
        <p:nvSpPr>
          <p:cNvPr id="6" name="Alt Bilgi Yer Tutucusu 5">
            <a:extLst>
              <a:ext uri="{FF2B5EF4-FFF2-40B4-BE49-F238E27FC236}">
                <a16:creationId xmlns:a16="http://schemas.microsoft.com/office/drawing/2014/main" id="{9E38F1BE-DA5A-AC36-7C53-563A0FD6E77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0243858-7473-1CB7-35CC-C4A80FE0AB3B}"/>
              </a:ext>
            </a:extLst>
          </p:cNvPr>
          <p:cNvSpPr>
            <a:spLocks noGrp="1"/>
          </p:cNvSpPr>
          <p:nvPr>
            <p:ph type="sldNum" sz="quarter" idx="12"/>
          </p:nvPr>
        </p:nvSpPr>
        <p:spPr/>
        <p:txBody>
          <a:bodyPr/>
          <a:lstStyle/>
          <a:p>
            <a:fld id="{4138DA05-470F-47C9-9A78-04E27F6F9744}" type="slidenum">
              <a:rPr lang="tr-TR" smtClean="0"/>
              <a:t>‹#›</a:t>
            </a:fld>
            <a:endParaRPr lang="tr-TR"/>
          </a:p>
        </p:txBody>
      </p:sp>
    </p:spTree>
    <p:extLst>
      <p:ext uri="{BB962C8B-B14F-4D97-AF65-F5344CB8AC3E}">
        <p14:creationId xmlns:p14="http://schemas.microsoft.com/office/powerpoint/2010/main" val="1853306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C04972-0AFB-AF32-5C03-26B9F890CE6A}"/>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42BCA48-D59D-0711-7F54-8F274E8EA4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D9E4E8B4-7411-B7C6-6A50-CB9182BCCD31}"/>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EA77158E-DEC3-94C8-1A8D-0F61E1C003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C7C6837E-FA45-91FF-CB56-58C1653023EE}"/>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F6DCE9A8-FEB9-725E-1F28-815E39FBE1B3}"/>
              </a:ext>
            </a:extLst>
          </p:cNvPr>
          <p:cNvSpPr>
            <a:spLocks noGrp="1"/>
          </p:cNvSpPr>
          <p:nvPr>
            <p:ph type="dt" sz="half" idx="10"/>
          </p:nvPr>
        </p:nvSpPr>
        <p:spPr/>
        <p:txBody>
          <a:bodyPr/>
          <a:lstStyle/>
          <a:p>
            <a:fld id="{25BD1F58-75A0-4DD3-9735-CF1A82ACEC43}" type="datetimeFigureOut">
              <a:rPr lang="tr-TR" smtClean="0"/>
              <a:t>4.05.2023</a:t>
            </a:fld>
            <a:endParaRPr lang="tr-TR"/>
          </a:p>
        </p:txBody>
      </p:sp>
      <p:sp>
        <p:nvSpPr>
          <p:cNvPr id="8" name="Alt Bilgi Yer Tutucusu 7">
            <a:extLst>
              <a:ext uri="{FF2B5EF4-FFF2-40B4-BE49-F238E27FC236}">
                <a16:creationId xmlns:a16="http://schemas.microsoft.com/office/drawing/2014/main" id="{16AF9F63-AB0F-70F7-1158-150B3D675EC3}"/>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264FF737-D478-47BC-0347-A9B8E462945B}"/>
              </a:ext>
            </a:extLst>
          </p:cNvPr>
          <p:cNvSpPr>
            <a:spLocks noGrp="1"/>
          </p:cNvSpPr>
          <p:nvPr>
            <p:ph type="sldNum" sz="quarter" idx="12"/>
          </p:nvPr>
        </p:nvSpPr>
        <p:spPr/>
        <p:txBody>
          <a:bodyPr/>
          <a:lstStyle/>
          <a:p>
            <a:fld id="{4138DA05-470F-47C9-9A78-04E27F6F9744}" type="slidenum">
              <a:rPr lang="tr-TR" smtClean="0"/>
              <a:t>‹#›</a:t>
            </a:fld>
            <a:endParaRPr lang="tr-TR"/>
          </a:p>
        </p:txBody>
      </p:sp>
    </p:spTree>
    <p:extLst>
      <p:ext uri="{BB962C8B-B14F-4D97-AF65-F5344CB8AC3E}">
        <p14:creationId xmlns:p14="http://schemas.microsoft.com/office/powerpoint/2010/main" val="3263293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7E0539-53A1-E17F-0F57-27115E49EB6A}"/>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8F2F8ED1-ED7A-F99C-4176-847B6638FE43}"/>
              </a:ext>
            </a:extLst>
          </p:cNvPr>
          <p:cNvSpPr>
            <a:spLocks noGrp="1"/>
          </p:cNvSpPr>
          <p:nvPr>
            <p:ph type="dt" sz="half" idx="10"/>
          </p:nvPr>
        </p:nvSpPr>
        <p:spPr/>
        <p:txBody>
          <a:bodyPr/>
          <a:lstStyle/>
          <a:p>
            <a:fld id="{25BD1F58-75A0-4DD3-9735-CF1A82ACEC43}" type="datetimeFigureOut">
              <a:rPr lang="tr-TR" smtClean="0"/>
              <a:t>4.05.2023</a:t>
            </a:fld>
            <a:endParaRPr lang="tr-TR"/>
          </a:p>
        </p:txBody>
      </p:sp>
      <p:sp>
        <p:nvSpPr>
          <p:cNvPr id="4" name="Alt Bilgi Yer Tutucusu 3">
            <a:extLst>
              <a:ext uri="{FF2B5EF4-FFF2-40B4-BE49-F238E27FC236}">
                <a16:creationId xmlns:a16="http://schemas.microsoft.com/office/drawing/2014/main" id="{1AD4ADB6-FBC3-132A-3066-BEDEED8E4080}"/>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5CB1E5C7-3B83-744F-35CB-7725B28306BB}"/>
              </a:ext>
            </a:extLst>
          </p:cNvPr>
          <p:cNvSpPr>
            <a:spLocks noGrp="1"/>
          </p:cNvSpPr>
          <p:nvPr>
            <p:ph type="sldNum" sz="quarter" idx="12"/>
          </p:nvPr>
        </p:nvSpPr>
        <p:spPr/>
        <p:txBody>
          <a:bodyPr/>
          <a:lstStyle/>
          <a:p>
            <a:fld id="{4138DA05-470F-47C9-9A78-04E27F6F9744}" type="slidenum">
              <a:rPr lang="tr-TR" smtClean="0"/>
              <a:t>‹#›</a:t>
            </a:fld>
            <a:endParaRPr lang="tr-TR"/>
          </a:p>
        </p:txBody>
      </p:sp>
    </p:spTree>
    <p:extLst>
      <p:ext uri="{BB962C8B-B14F-4D97-AF65-F5344CB8AC3E}">
        <p14:creationId xmlns:p14="http://schemas.microsoft.com/office/powerpoint/2010/main" val="1381281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6D12434E-E227-5326-FAE9-42AA91646140}"/>
              </a:ext>
            </a:extLst>
          </p:cNvPr>
          <p:cNvSpPr>
            <a:spLocks noGrp="1"/>
          </p:cNvSpPr>
          <p:nvPr>
            <p:ph type="dt" sz="half" idx="10"/>
          </p:nvPr>
        </p:nvSpPr>
        <p:spPr/>
        <p:txBody>
          <a:bodyPr/>
          <a:lstStyle/>
          <a:p>
            <a:fld id="{25BD1F58-75A0-4DD3-9735-CF1A82ACEC43}" type="datetimeFigureOut">
              <a:rPr lang="tr-TR" smtClean="0"/>
              <a:t>4.05.2023</a:t>
            </a:fld>
            <a:endParaRPr lang="tr-TR"/>
          </a:p>
        </p:txBody>
      </p:sp>
      <p:sp>
        <p:nvSpPr>
          <p:cNvPr id="3" name="Alt Bilgi Yer Tutucusu 2">
            <a:extLst>
              <a:ext uri="{FF2B5EF4-FFF2-40B4-BE49-F238E27FC236}">
                <a16:creationId xmlns:a16="http://schemas.microsoft.com/office/drawing/2014/main" id="{FB9DF5AB-B426-5674-CF2B-052A7E00C197}"/>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00DF3F44-9ECE-4035-A990-D509C6A0CCC4}"/>
              </a:ext>
            </a:extLst>
          </p:cNvPr>
          <p:cNvSpPr>
            <a:spLocks noGrp="1"/>
          </p:cNvSpPr>
          <p:nvPr>
            <p:ph type="sldNum" sz="quarter" idx="12"/>
          </p:nvPr>
        </p:nvSpPr>
        <p:spPr/>
        <p:txBody>
          <a:bodyPr/>
          <a:lstStyle/>
          <a:p>
            <a:fld id="{4138DA05-470F-47C9-9A78-04E27F6F9744}" type="slidenum">
              <a:rPr lang="tr-TR" smtClean="0"/>
              <a:t>‹#›</a:t>
            </a:fld>
            <a:endParaRPr lang="tr-TR"/>
          </a:p>
        </p:txBody>
      </p:sp>
    </p:spTree>
    <p:extLst>
      <p:ext uri="{BB962C8B-B14F-4D97-AF65-F5344CB8AC3E}">
        <p14:creationId xmlns:p14="http://schemas.microsoft.com/office/powerpoint/2010/main" val="753406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9AA6F3-030D-B60D-B152-769483B03A8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DA963BBA-57A4-E027-6D1D-A56A96BDF8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9C7DD1C7-5ED9-86E7-B699-DA88980896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A39A81E-B3F5-F37F-7C90-24544ABE0711}"/>
              </a:ext>
            </a:extLst>
          </p:cNvPr>
          <p:cNvSpPr>
            <a:spLocks noGrp="1"/>
          </p:cNvSpPr>
          <p:nvPr>
            <p:ph type="dt" sz="half" idx="10"/>
          </p:nvPr>
        </p:nvSpPr>
        <p:spPr/>
        <p:txBody>
          <a:bodyPr/>
          <a:lstStyle/>
          <a:p>
            <a:fld id="{25BD1F58-75A0-4DD3-9735-CF1A82ACEC43}" type="datetimeFigureOut">
              <a:rPr lang="tr-TR" smtClean="0"/>
              <a:t>4.05.2023</a:t>
            </a:fld>
            <a:endParaRPr lang="tr-TR"/>
          </a:p>
        </p:txBody>
      </p:sp>
      <p:sp>
        <p:nvSpPr>
          <p:cNvPr id="6" name="Alt Bilgi Yer Tutucusu 5">
            <a:extLst>
              <a:ext uri="{FF2B5EF4-FFF2-40B4-BE49-F238E27FC236}">
                <a16:creationId xmlns:a16="http://schemas.microsoft.com/office/drawing/2014/main" id="{285E358C-52EA-0550-6DB3-3C83BF174A4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C75626A-59E3-FC57-4D1D-1AE1F876ACF0}"/>
              </a:ext>
            </a:extLst>
          </p:cNvPr>
          <p:cNvSpPr>
            <a:spLocks noGrp="1"/>
          </p:cNvSpPr>
          <p:nvPr>
            <p:ph type="sldNum" sz="quarter" idx="12"/>
          </p:nvPr>
        </p:nvSpPr>
        <p:spPr/>
        <p:txBody>
          <a:bodyPr/>
          <a:lstStyle/>
          <a:p>
            <a:fld id="{4138DA05-470F-47C9-9A78-04E27F6F9744}" type="slidenum">
              <a:rPr lang="tr-TR" smtClean="0"/>
              <a:t>‹#›</a:t>
            </a:fld>
            <a:endParaRPr lang="tr-TR"/>
          </a:p>
        </p:txBody>
      </p:sp>
    </p:spTree>
    <p:extLst>
      <p:ext uri="{BB962C8B-B14F-4D97-AF65-F5344CB8AC3E}">
        <p14:creationId xmlns:p14="http://schemas.microsoft.com/office/powerpoint/2010/main" val="3045508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22716F-6CFE-C52C-2902-8829A7D7073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0019007A-2B13-C16E-A44B-E77D3C0465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56AF7C91-D159-C80B-59C5-5AE2443B31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63EBCB7-5D79-ABA7-7157-9D8853A9385A}"/>
              </a:ext>
            </a:extLst>
          </p:cNvPr>
          <p:cNvSpPr>
            <a:spLocks noGrp="1"/>
          </p:cNvSpPr>
          <p:nvPr>
            <p:ph type="dt" sz="half" idx="10"/>
          </p:nvPr>
        </p:nvSpPr>
        <p:spPr/>
        <p:txBody>
          <a:bodyPr/>
          <a:lstStyle/>
          <a:p>
            <a:fld id="{25BD1F58-75A0-4DD3-9735-CF1A82ACEC43}" type="datetimeFigureOut">
              <a:rPr lang="tr-TR" smtClean="0"/>
              <a:t>4.05.2023</a:t>
            </a:fld>
            <a:endParaRPr lang="tr-TR"/>
          </a:p>
        </p:txBody>
      </p:sp>
      <p:sp>
        <p:nvSpPr>
          <p:cNvPr id="6" name="Alt Bilgi Yer Tutucusu 5">
            <a:extLst>
              <a:ext uri="{FF2B5EF4-FFF2-40B4-BE49-F238E27FC236}">
                <a16:creationId xmlns:a16="http://schemas.microsoft.com/office/drawing/2014/main" id="{05B57B4C-CF56-238D-20AF-9CB9215DCE1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2B34315-60EA-5C60-28AF-669F0B963142}"/>
              </a:ext>
            </a:extLst>
          </p:cNvPr>
          <p:cNvSpPr>
            <a:spLocks noGrp="1"/>
          </p:cNvSpPr>
          <p:nvPr>
            <p:ph type="sldNum" sz="quarter" idx="12"/>
          </p:nvPr>
        </p:nvSpPr>
        <p:spPr/>
        <p:txBody>
          <a:bodyPr/>
          <a:lstStyle/>
          <a:p>
            <a:fld id="{4138DA05-470F-47C9-9A78-04E27F6F9744}" type="slidenum">
              <a:rPr lang="tr-TR" smtClean="0"/>
              <a:t>‹#›</a:t>
            </a:fld>
            <a:endParaRPr lang="tr-TR"/>
          </a:p>
        </p:txBody>
      </p:sp>
    </p:spTree>
    <p:extLst>
      <p:ext uri="{BB962C8B-B14F-4D97-AF65-F5344CB8AC3E}">
        <p14:creationId xmlns:p14="http://schemas.microsoft.com/office/powerpoint/2010/main" val="488648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D4A9CA72-C698-54BE-A0A8-746D2DDB50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428BA6DD-BD06-8C6E-5CD7-C881EE8DF0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CEA4F58-BD88-323B-080A-F79A6BBD45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D1F58-75A0-4DD3-9735-CF1A82ACEC43}" type="datetimeFigureOut">
              <a:rPr lang="tr-TR" smtClean="0"/>
              <a:t>4.05.2023</a:t>
            </a:fld>
            <a:endParaRPr lang="tr-TR"/>
          </a:p>
        </p:txBody>
      </p:sp>
      <p:sp>
        <p:nvSpPr>
          <p:cNvPr id="5" name="Alt Bilgi Yer Tutucusu 4">
            <a:extLst>
              <a:ext uri="{FF2B5EF4-FFF2-40B4-BE49-F238E27FC236}">
                <a16:creationId xmlns:a16="http://schemas.microsoft.com/office/drawing/2014/main" id="{582AB678-5EA2-9EDE-0833-397CD90741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256EAD07-2943-822B-5827-3F2A441CC4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38DA05-470F-47C9-9A78-04E27F6F9744}" type="slidenum">
              <a:rPr lang="tr-TR" smtClean="0"/>
              <a:t>‹#›</a:t>
            </a:fld>
            <a:endParaRPr lang="tr-TR"/>
          </a:p>
        </p:txBody>
      </p:sp>
    </p:spTree>
    <p:extLst>
      <p:ext uri="{BB962C8B-B14F-4D97-AF65-F5344CB8AC3E}">
        <p14:creationId xmlns:p14="http://schemas.microsoft.com/office/powerpoint/2010/main" val="1656376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471386-41E2-EA68-01B3-4AF4CE7EFDC1}"/>
              </a:ext>
            </a:extLst>
          </p:cNvPr>
          <p:cNvSpPr>
            <a:spLocks noGrp="1"/>
          </p:cNvSpPr>
          <p:nvPr>
            <p:ph type="ctrTitle"/>
          </p:nvPr>
        </p:nvSpPr>
        <p:spPr/>
        <p:txBody>
          <a:bodyPr/>
          <a:lstStyle/>
          <a:p>
            <a:r>
              <a:rPr lang="tr-TR" dirty="0"/>
              <a:t>Metinlerin Sınıflandırılması</a:t>
            </a:r>
          </a:p>
        </p:txBody>
      </p:sp>
      <p:sp>
        <p:nvSpPr>
          <p:cNvPr id="3" name="Alt Başlık 2">
            <a:extLst>
              <a:ext uri="{FF2B5EF4-FFF2-40B4-BE49-F238E27FC236}">
                <a16:creationId xmlns:a16="http://schemas.microsoft.com/office/drawing/2014/main" id="{625DDE6D-425B-2B83-311E-741F041DB74F}"/>
              </a:ext>
            </a:extLst>
          </p:cNvPr>
          <p:cNvSpPr>
            <a:spLocks noGrp="1"/>
          </p:cNvSpPr>
          <p:nvPr>
            <p:ph type="subTitle" idx="1"/>
          </p:nvPr>
        </p:nvSpPr>
        <p:spPr/>
        <p:txBody>
          <a:bodyPr/>
          <a:lstStyle/>
          <a:p>
            <a:r>
              <a:rPr lang="tr-TR" dirty="0"/>
              <a:t>Eş-Oluşum ağları</a:t>
            </a:r>
          </a:p>
          <a:p>
            <a:r>
              <a:rPr lang="tr-TR" dirty="0" err="1"/>
              <a:t>Doç.Dr</a:t>
            </a:r>
            <a:r>
              <a:rPr lang="tr-TR" dirty="0"/>
              <a:t>. Yılmaz KAYA</a:t>
            </a:r>
          </a:p>
        </p:txBody>
      </p:sp>
    </p:spTree>
    <p:extLst>
      <p:ext uri="{BB962C8B-B14F-4D97-AF65-F5344CB8AC3E}">
        <p14:creationId xmlns:p14="http://schemas.microsoft.com/office/powerpoint/2010/main" val="2716269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675BA6-C04C-A3F4-13E6-F2AEA6897DFA}"/>
              </a:ext>
            </a:extLst>
          </p:cNvPr>
          <p:cNvSpPr>
            <a:spLocks noGrp="1"/>
          </p:cNvSpPr>
          <p:nvPr>
            <p:ph type="title"/>
          </p:nvPr>
        </p:nvSpPr>
        <p:spPr/>
        <p:txBody>
          <a:bodyPr/>
          <a:lstStyle/>
          <a:p>
            <a:r>
              <a:rPr lang="tr-TR" dirty="0"/>
              <a:t>Eş-Oluşum ağları</a:t>
            </a:r>
          </a:p>
        </p:txBody>
      </p:sp>
      <p:sp>
        <p:nvSpPr>
          <p:cNvPr id="3" name="İçerik Yer Tutucusu 2">
            <a:extLst>
              <a:ext uri="{FF2B5EF4-FFF2-40B4-BE49-F238E27FC236}">
                <a16:creationId xmlns:a16="http://schemas.microsoft.com/office/drawing/2014/main" id="{0AB682CF-A0D7-71A6-6BAF-8F031F53DA8A}"/>
              </a:ext>
            </a:extLst>
          </p:cNvPr>
          <p:cNvSpPr>
            <a:spLocks noGrp="1"/>
          </p:cNvSpPr>
          <p:nvPr>
            <p:ph idx="1"/>
          </p:nvPr>
        </p:nvSpPr>
        <p:spPr/>
        <p:txBody>
          <a:bodyPr>
            <a:normAutofit/>
          </a:bodyPr>
          <a:lstStyle/>
          <a:p>
            <a:r>
              <a:rPr lang="tr-TR" dirty="0"/>
              <a:t>Bu örnek, bir kelime çantası modeli kullanarak bir birlikte oluşum ağının nasıl oluşturulacağını gösterir.</a:t>
            </a:r>
          </a:p>
          <a:p>
            <a:r>
              <a:rPr lang="tr-TR" dirty="0"/>
              <a:t>Belirli bir belge külliyatı verildiğinde, birlikte oluşum ağı, bir sözcük dağarcığındaki benzersiz sözcüklere karşılık gelen düğümler ve bir belgede birlikte ortaya çıkan sözcüklerin sıklığına karşılık gelen kenarlardan oluşan yönsüz bir grafiktir. Bir belgeler külliyatındaki sözcükler arasındaki ilişkilerin bilgilerini görselleştirmek ve çıkarmak için birlikte oluşum ağlarını kullanın. Örneğin, belirli bir sözcükle birlikte hangi sözcüklerin yaygın olarak göründüğünü keşfetmek için bir birlikte oluşum ağı kullanabilirsiniz.</a:t>
            </a:r>
          </a:p>
        </p:txBody>
      </p:sp>
    </p:spTree>
    <p:extLst>
      <p:ext uri="{BB962C8B-B14F-4D97-AF65-F5344CB8AC3E}">
        <p14:creationId xmlns:p14="http://schemas.microsoft.com/office/powerpoint/2010/main" val="1422327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289EF9-7BDE-B151-95D5-3CDF1F0BD9F7}"/>
              </a:ext>
            </a:extLst>
          </p:cNvPr>
          <p:cNvSpPr>
            <a:spLocks noGrp="1"/>
          </p:cNvSpPr>
          <p:nvPr>
            <p:ph type="title"/>
          </p:nvPr>
        </p:nvSpPr>
        <p:spPr/>
        <p:txBody>
          <a:bodyPr/>
          <a:lstStyle/>
          <a:p>
            <a:r>
              <a:rPr lang="tr-TR" dirty="0"/>
              <a:t>Veri alma</a:t>
            </a:r>
          </a:p>
        </p:txBody>
      </p:sp>
      <p:sp>
        <p:nvSpPr>
          <p:cNvPr id="3" name="İçerik Yer Tutucusu 2">
            <a:extLst>
              <a:ext uri="{FF2B5EF4-FFF2-40B4-BE49-F238E27FC236}">
                <a16:creationId xmlns:a16="http://schemas.microsoft.com/office/drawing/2014/main" id="{5D701124-EFD8-A747-8F18-0EFC02B257F4}"/>
              </a:ext>
            </a:extLst>
          </p:cNvPr>
          <p:cNvSpPr>
            <a:spLocks noGrp="1"/>
          </p:cNvSpPr>
          <p:nvPr>
            <p:ph idx="1"/>
          </p:nvPr>
        </p:nvSpPr>
        <p:spPr/>
        <p:txBody>
          <a:bodyPr/>
          <a:lstStyle/>
          <a:p>
            <a:r>
              <a:rPr lang="tr-TR" sz="1800" b="0" i="0" dirty="0" err="1">
                <a:effectLst/>
                <a:latin typeface="Menlo"/>
              </a:rPr>
              <a:t>filename</a:t>
            </a:r>
            <a:r>
              <a:rPr lang="tr-TR" sz="1800" b="0" i="0" dirty="0">
                <a:effectLst/>
                <a:latin typeface="Menlo"/>
              </a:rPr>
              <a:t> = </a:t>
            </a:r>
            <a:r>
              <a:rPr lang="tr-TR" sz="1800" b="0" i="0" dirty="0">
                <a:solidFill>
                  <a:srgbClr val="AA04F9"/>
                </a:solidFill>
                <a:effectLst/>
                <a:latin typeface="Menlo"/>
              </a:rPr>
              <a:t>"weekendUpdates.xlsx"</a:t>
            </a:r>
            <a:r>
              <a:rPr lang="tr-TR" sz="1800" b="0" i="0" dirty="0">
                <a:effectLst/>
                <a:latin typeface="Menlo"/>
              </a:rPr>
              <a:t>;</a:t>
            </a:r>
          </a:p>
          <a:p>
            <a:r>
              <a:rPr lang="tr-TR" sz="1800" b="0" i="0" dirty="0" err="1">
                <a:effectLst/>
                <a:latin typeface="Menlo"/>
              </a:rPr>
              <a:t>tbl</a:t>
            </a:r>
            <a:r>
              <a:rPr lang="tr-TR" sz="1800" b="0" i="0" dirty="0">
                <a:effectLst/>
                <a:latin typeface="Menlo"/>
              </a:rPr>
              <a:t> = </a:t>
            </a:r>
            <a:r>
              <a:rPr lang="tr-TR" sz="1800" b="0" i="0" dirty="0" err="1">
                <a:effectLst/>
                <a:latin typeface="Menlo"/>
              </a:rPr>
              <a:t>readtable</a:t>
            </a:r>
            <a:r>
              <a:rPr lang="tr-TR" sz="1800" b="0" i="0" dirty="0">
                <a:effectLst/>
                <a:latin typeface="Menlo"/>
              </a:rPr>
              <a:t>(</a:t>
            </a:r>
            <a:r>
              <a:rPr lang="tr-TR" sz="1800" b="0" i="0" dirty="0" err="1">
                <a:effectLst/>
                <a:latin typeface="Menlo"/>
              </a:rPr>
              <a:t>filename</a:t>
            </a:r>
            <a:r>
              <a:rPr lang="tr-TR" sz="1800" b="0" i="0" dirty="0">
                <a:effectLst/>
                <a:latin typeface="Menlo"/>
              </a:rPr>
              <a:t>,</a:t>
            </a:r>
            <a:r>
              <a:rPr lang="tr-TR" sz="1800" b="0" i="0" dirty="0">
                <a:solidFill>
                  <a:srgbClr val="AA04F9"/>
                </a:solidFill>
                <a:effectLst/>
                <a:latin typeface="Menlo"/>
              </a:rPr>
              <a:t>'</a:t>
            </a:r>
            <a:r>
              <a:rPr lang="tr-TR" sz="1800" b="0" i="0" dirty="0" err="1">
                <a:solidFill>
                  <a:srgbClr val="AA04F9"/>
                </a:solidFill>
                <a:effectLst/>
                <a:latin typeface="Menlo"/>
              </a:rPr>
              <a:t>TextType</a:t>
            </a:r>
            <a:r>
              <a:rPr lang="tr-TR" sz="1800" b="0" i="0" dirty="0">
                <a:solidFill>
                  <a:srgbClr val="AA04F9"/>
                </a:solidFill>
                <a:effectLst/>
                <a:latin typeface="Menlo"/>
              </a:rPr>
              <a:t>'</a:t>
            </a:r>
            <a:r>
              <a:rPr lang="tr-TR" sz="1800" b="0" i="0" dirty="0">
                <a:effectLst/>
                <a:latin typeface="Menlo"/>
              </a:rPr>
              <a:t>,</a:t>
            </a:r>
            <a:r>
              <a:rPr lang="tr-TR" sz="1800" b="0" i="0" dirty="0">
                <a:solidFill>
                  <a:srgbClr val="AA04F9"/>
                </a:solidFill>
                <a:effectLst/>
                <a:latin typeface="Menlo"/>
              </a:rPr>
              <a:t>'</a:t>
            </a:r>
            <a:r>
              <a:rPr lang="tr-TR" sz="1800" b="0" i="0" dirty="0" err="1">
                <a:solidFill>
                  <a:srgbClr val="AA04F9"/>
                </a:solidFill>
                <a:effectLst/>
                <a:latin typeface="Menlo"/>
              </a:rPr>
              <a:t>string</a:t>
            </a:r>
            <a:r>
              <a:rPr lang="tr-TR" sz="1800" b="0" i="0" dirty="0">
                <a:solidFill>
                  <a:srgbClr val="AA04F9"/>
                </a:solidFill>
                <a:effectLst/>
                <a:latin typeface="Menlo"/>
              </a:rPr>
              <a:t>'</a:t>
            </a:r>
            <a:r>
              <a:rPr lang="tr-TR" sz="1800" b="0" i="0" dirty="0">
                <a:effectLst/>
                <a:latin typeface="Menlo"/>
              </a:rPr>
              <a:t>);</a:t>
            </a:r>
          </a:p>
          <a:p>
            <a:r>
              <a:rPr lang="tr-TR" sz="1800" b="0" i="0" dirty="0" err="1">
                <a:effectLst/>
                <a:latin typeface="Menlo"/>
              </a:rPr>
              <a:t>textData</a:t>
            </a:r>
            <a:r>
              <a:rPr lang="tr-TR" sz="1800" b="0" i="0" dirty="0">
                <a:effectLst/>
                <a:latin typeface="Menlo"/>
              </a:rPr>
              <a:t> = </a:t>
            </a:r>
            <a:r>
              <a:rPr lang="tr-TR" sz="1800" b="0" i="0" dirty="0" err="1">
                <a:effectLst/>
                <a:latin typeface="Menlo"/>
              </a:rPr>
              <a:t>tbl.TextData</a:t>
            </a:r>
            <a:r>
              <a:rPr lang="tr-TR" sz="1800" b="0" i="0" dirty="0">
                <a:effectLst/>
                <a:latin typeface="Menlo"/>
              </a:rPr>
              <a:t>;</a:t>
            </a:r>
          </a:p>
          <a:p>
            <a:br>
              <a:rPr lang="tr-TR" sz="1800" b="0" i="0" dirty="0">
                <a:effectLst/>
                <a:latin typeface="Menlo"/>
              </a:rPr>
            </a:br>
            <a:endParaRPr lang="tr-TR" sz="1800" b="0" i="0" dirty="0">
              <a:effectLst/>
              <a:latin typeface="Menlo"/>
            </a:endParaRPr>
          </a:p>
          <a:p>
            <a:r>
              <a:rPr lang="tr-TR" sz="1800" b="0" i="0" dirty="0" err="1">
                <a:effectLst/>
                <a:latin typeface="Menlo"/>
              </a:rPr>
              <a:t>textData</a:t>
            </a:r>
            <a:r>
              <a:rPr lang="tr-TR" sz="1800" b="0" i="0" dirty="0">
                <a:effectLst/>
                <a:latin typeface="Menlo"/>
              </a:rPr>
              <a:t>(1:5)</a:t>
            </a:r>
          </a:p>
          <a:p>
            <a:endParaRPr lang="tr-TR" dirty="0"/>
          </a:p>
        </p:txBody>
      </p:sp>
    </p:spTree>
    <p:extLst>
      <p:ext uri="{BB962C8B-B14F-4D97-AF65-F5344CB8AC3E}">
        <p14:creationId xmlns:p14="http://schemas.microsoft.com/office/powerpoint/2010/main" val="1725711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231ED0-DC8E-FA4A-6E41-EDFF8A447EB8}"/>
              </a:ext>
            </a:extLst>
          </p:cNvPr>
          <p:cNvSpPr>
            <a:spLocks noGrp="1"/>
          </p:cNvSpPr>
          <p:nvPr>
            <p:ph type="title"/>
          </p:nvPr>
        </p:nvSpPr>
        <p:spPr/>
        <p:txBody>
          <a:bodyPr/>
          <a:lstStyle/>
          <a:p>
            <a:r>
              <a:rPr lang="tr-TR" dirty="0"/>
              <a:t>Önişlemler</a:t>
            </a:r>
          </a:p>
        </p:txBody>
      </p:sp>
      <p:sp>
        <p:nvSpPr>
          <p:cNvPr id="3" name="İçerik Yer Tutucusu 2">
            <a:extLst>
              <a:ext uri="{FF2B5EF4-FFF2-40B4-BE49-F238E27FC236}">
                <a16:creationId xmlns:a16="http://schemas.microsoft.com/office/drawing/2014/main" id="{5B1D17AE-A3DE-7745-2077-EE7BDB61E627}"/>
              </a:ext>
            </a:extLst>
          </p:cNvPr>
          <p:cNvSpPr>
            <a:spLocks noGrp="1"/>
          </p:cNvSpPr>
          <p:nvPr>
            <p:ph idx="1"/>
          </p:nvPr>
        </p:nvSpPr>
        <p:spPr/>
        <p:txBody>
          <a:bodyPr/>
          <a:lstStyle/>
          <a:p>
            <a:br>
              <a:rPr lang="tr-TR" sz="1800" b="0" i="0" dirty="0">
                <a:effectLst/>
                <a:latin typeface="Menlo"/>
              </a:rPr>
            </a:br>
            <a:endParaRPr lang="tr-TR" sz="1800" b="0" i="0" dirty="0">
              <a:effectLst/>
              <a:latin typeface="Menlo"/>
            </a:endParaRPr>
          </a:p>
          <a:p>
            <a:r>
              <a:rPr lang="tr-TR" sz="1800" b="0" i="0" dirty="0" err="1">
                <a:effectLst/>
                <a:latin typeface="Menlo"/>
              </a:rPr>
              <a:t>documents</a:t>
            </a:r>
            <a:r>
              <a:rPr lang="tr-TR" sz="1800" b="0" i="0" dirty="0">
                <a:effectLst/>
                <a:latin typeface="Menlo"/>
              </a:rPr>
              <a:t> = </a:t>
            </a:r>
            <a:r>
              <a:rPr lang="tr-TR" sz="1800" b="0" i="0" dirty="0" err="1">
                <a:effectLst/>
                <a:latin typeface="Menlo"/>
              </a:rPr>
              <a:t>tokenizedDocument</a:t>
            </a:r>
            <a:r>
              <a:rPr lang="tr-TR" sz="1800" b="0" i="0" dirty="0">
                <a:effectLst/>
                <a:latin typeface="Menlo"/>
              </a:rPr>
              <a:t>(</a:t>
            </a:r>
            <a:r>
              <a:rPr lang="tr-TR" sz="1800" b="0" i="0" dirty="0" err="1">
                <a:effectLst/>
                <a:latin typeface="Menlo"/>
              </a:rPr>
              <a:t>textData</a:t>
            </a:r>
            <a:r>
              <a:rPr lang="tr-TR" sz="1800" b="0" i="0" dirty="0">
                <a:effectLst/>
                <a:latin typeface="Menlo"/>
              </a:rPr>
              <a:t>);</a:t>
            </a:r>
          </a:p>
          <a:p>
            <a:br>
              <a:rPr lang="tr-TR" sz="1800" b="0" i="0" dirty="0">
                <a:effectLst/>
                <a:latin typeface="Menlo"/>
              </a:rPr>
            </a:br>
            <a:endParaRPr lang="tr-TR" sz="1800" b="0" i="0" dirty="0">
              <a:effectLst/>
              <a:latin typeface="Menlo"/>
            </a:endParaRPr>
          </a:p>
          <a:p>
            <a:r>
              <a:rPr lang="tr-TR" sz="1800" b="0" i="0" dirty="0" err="1">
                <a:effectLst/>
                <a:latin typeface="Menlo"/>
              </a:rPr>
              <a:t>documents</a:t>
            </a:r>
            <a:r>
              <a:rPr lang="tr-TR" sz="1800" b="0" i="0" dirty="0">
                <a:effectLst/>
                <a:latin typeface="Menlo"/>
              </a:rPr>
              <a:t> = </a:t>
            </a:r>
            <a:r>
              <a:rPr lang="tr-TR" sz="1800" b="0" i="0" dirty="0" err="1">
                <a:effectLst/>
                <a:latin typeface="Menlo"/>
              </a:rPr>
              <a:t>lower</a:t>
            </a:r>
            <a:r>
              <a:rPr lang="tr-TR" sz="1800" b="0" i="0" dirty="0">
                <a:effectLst/>
                <a:latin typeface="Menlo"/>
              </a:rPr>
              <a:t>(</a:t>
            </a:r>
            <a:r>
              <a:rPr lang="tr-TR" sz="1800" b="0" i="0" dirty="0" err="1">
                <a:effectLst/>
                <a:latin typeface="Menlo"/>
              </a:rPr>
              <a:t>documents</a:t>
            </a:r>
            <a:r>
              <a:rPr lang="tr-TR" sz="1800" b="0" i="0" dirty="0">
                <a:effectLst/>
                <a:latin typeface="Menlo"/>
              </a:rPr>
              <a:t>);</a:t>
            </a:r>
          </a:p>
          <a:p>
            <a:r>
              <a:rPr lang="tr-TR" sz="1800" b="0" i="0" dirty="0" err="1">
                <a:effectLst/>
                <a:latin typeface="Menlo"/>
              </a:rPr>
              <a:t>documents</a:t>
            </a:r>
            <a:r>
              <a:rPr lang="tr-TR" sz="1800" b="0" i="0" dirty="0">
                <a:effectLst/>
                <a:latin typeface="Menlo"/>
              </a:rPr>
              <a:t> = </a:t>
            </a:r>
            <a:r>
              <a:rPr lang="tr-TR" sz="1800" b="0" i="0" dirty="0" err="1">
                <a:effectLst/>
                <a:latin typeface="Menlo"/>
              </a:rPr>
              <a:t>removeStopWords</a:t>
            </a:r>
            <a:r>
              <a:rPr lang="tr-TR" sz="1800" b="0" i="0" dirty="0">
                <a:effectLst/>
                <a:latin typeface="Menlo"/>
              </a:rPr>
              <a:t>(</a:t>
            </a:r>
            <a:r>
              <a:rPr lang="tr-TR" sz="1800" b="0" i="0" dirty="0" err="1">
                <a:effectLst/>
                <a:latin typeface="Menlo"/>
              </a:rPr>
              <a:t>documents</a:t>
            </a:r>
            <a:r>
              <a:rPr lang="tr-TR" sz="1800" b="0" i="0" dirty="0">
                <a:effectLst/>
                <a:latin typeface="Menlo"/>
              </a:rPr>
              <a:t>);</a:t>
            </a:r>
          </a:p>
          <a:p>
            <a:r>
              <a:rPr lang="tr-TR" sz="1800" b="0" i="0" dirty="0" err="1">
                <a:effectLst/>
                <a:latin typeface="Menlo"/>
              </a:rPr>
              <a:t>bag</a:t>
            </a:r>
            <a:r>
              <a:rPr lang="tr-TR" sz="1800" b="0" i="0" dirty="0">
                <a:effectLst/>
                <a:latin typeface="Menlo"/>
              </a:rPr>
              <a:t> = </a:t>
            </a:r>
            <a:r>
              <a:rPr lang="tr-TR" sz="1800" b="0" i="0" dirty="0" err="1">
                <a:effectLst/>
                <a:latin typeface="Menlo"/>
              </a:rPr>
              <a:t>bagOfWords</a:t>
            </a:r>
            <a:r>
              <a:rPr lang="tr-TR" sz="1800" b="0" i="0" dirty="0">
                <a:effectLst/>
                <a:latin typeface="Menlo"/>
              </a:rPr>
              <a:t>(</a:t>
            </a:r>
            <a:r>
              <a:rPr lang="tr-TR" sz="1800" b="0" i="0" dirty="0" err="1">
                <a:effectLst/>
                <a:latin typeface="Menlo"/>
              </a:rPr>
              <a:t>documents</a:t>
            </a:r>
            <a:r>
              <a:rPr lang="tr-TR" sz="1800" b="0" i="0" dirty="0">
                <a:effectLst/>
                <a:latin typeface="Menlo"/>
              </a:rPr>
              <a:t>);</a:t>
            </a:r>
          </a:p>
          <a:p>
            <a:r>
              <a:rPr lang="tr-TR" sz="1800" b="0" i="0" dirty="0" err="1">
                <a:effectLst/>
                <a:latin typeface="Menlo"/>
              </a:rPr>
              <a:t>counts</a:t>
            </a:r>
            <a:r>
              <a:rPr lang="tr-TR" sz="1800" b="0" i="0" dirty="0">
                <a:effectLst/>
                <a:latin typeface="Menlo"/>
              </a:rPr>
              <a:t> = </a:t>
            </a:r>
            <a:r>
              <a:rPr lang="tr-TR" sz="1800" b="0" i="0" dirty="0" err="1">
                <a:effectLst/>
                <a:latin typeface="Menlo"/>
              </a:rPr>
              <a:t>bag.Counts</a:t>
            </a:r>
            <a:r>
              <a:rPr lang="tr-TR" sz="1800" b="0" i="0" dirty="0">
                <a:effectLst/>
                <a:latin typeface="Menlo"/>
              </a:rPr>
              <a:t>;</a:t>
            </a:r>
          </a:p>
          <a:p>
            <a:endParaRPr lang="tr-TR" dirty="0"/>
          </a:p>
        </p:txBody>
      </p:sp>
    </p:spTree>
    <p:extLst>
      <p:ext uri="{BB962C8B-B14F-4D97-AF65-F5344CB8AC3E}">
        <p14:creationId xmlns:p14="http://schemas.microsoft.com/office/powerpoint/2010/main" val="4208874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EA17D3-8F53-4F6E-D051-1C0173C5320D}"/>
              </a:ext>
            </a:extLst>
          </p:cNvPr>
          <p:cNvSpPr>
            <a:spLocks noGrp="1"/>
          </p:cNvSpPr>
          <p:nvPr>
            <p:ph type="title"/>
          </p:nvPr>
        </p:nvSpPr>
        <p:spPr/>
        <p:txBody>
          <a:bodyPr/>
          <a:lstStyle/>
          <a:p>
            <a:r>
              <a:rPr lang="tr-TR" dirty="0"/>
              <a:t>Eş Oluşum ağı</a:t>
            </a:r>
          </a:p>
        </p:txBody>
      </p:sp>
      <p:sp>
        <p:nvSpPr>
          <p:cNvPr id="3" name="İçerik Yer Tutucusu 2">
            <a:extLst>
              <a:ext uri="{FF2B5EF4-FFF2-40B4-BE49-F238E27FC236}">
                <a16:creationId xmlns:a16="http://schemas.microsoft.com/office/drawing/2014/main" id="{A56790D4-B51F-8D8E-611D-2111C0F63190}"/>
              </a:ext>
            </a:extLst>
          </p:cNvPr>
          <p:cNvSpPr>
            <a:spLocks noGrp="1"/>
          </p:cNvSpPr>
          <p:nvPr>
            <p:ph idx="1"/>
          </p:nvPr>
        </p:nvSpPr>
        <p:spPr/>
        <p:txBody>
          <a:bodyPr/>
          <a:lstStyle/>
          <a:p>
            <a:r>
              <a:rPr lang="tr-TR" sz="1800" b="0" i="0" dirty="0" err="1">
                <a:effectLst/>
                <a:latin typeface="Menlo"/>
              </a:rPr>
              <a:t>cooccurrence</a:t>
            </a:r>
            <a:r>
              <a:rPr lang="tr-TR" sz="1800" b="0" i="0" dirty="0">
                <a:effectLst/>
                <a:latin typeface="Menlo"/>
              </a:rPr>
              <a:t> = </a:t>
            </a:r>
            <a:r>
              <a:rPr lang="tr-TR" sz="1800" b="0" i="0" dirty="0" err="1">
                <a:effectLst/>
                <a:latin typeface="Menlo"/>
              </a:rPr>
              <a:t>counts</a:t>
            </a:r>
            <a:r>
              <a:rPr lang="tr-TR" sz="1800" b="0" i="0" dirty="0">
                <a:effectLst/>
                <a:latin typeface="Menlo"/>
              </a:rPr>
              <a:t>.'*</a:t>
            </a:r>
            <a:r>
              <a:rPr lang="tr-TR" sz="1800" b="0" i="0" dirty="0" err="1">
                <a:effectLst/>
                <a:latin typeface="Menlo"/>
              </a:rPr>
              <a:t>counts</a:t>
            </a:r>
            <a:r>
              <a:rPr lang="tr-TR" sz="1800" b="0" i="0" dirty="0">
                <a:effectLst/>
                <a:latin typeface="Menlo"/>
              </a:rPr>
              <a:t>;</a:t>
            </a:r>
          </a:p>
          <a:p>
            <a:r>
              <a:rPr lang="tr-TR" sz="1800" b="0" i="0" dirty="0">
                <a:effectLst/>
                <a:latin typeface="Menlo"/>
              </a:rPr>
              <a:t>G = </a:t>
            </a:r>
            <a:r>
              <a:rPr lang="tr-TR" sz="1800" b="0" i="0" dirty="0" err="1">
                <a:effectLst/>
                <a:latin typeface="Menlo"/>
              </a:rPr>
              <a:t>graph</a:t>
            </a:r>
            <a:r>
              <a:rPr lang="tr-TR" sz="1800" b="0" i="0" dirty="0">
                <a:effectLst/>
                <a:latin typeface="Menlo"/>
              </a:rPr>
              <a:t>(cooccurrence,bag.</a:t>
            </a:r>
            <a:r>
              <a:rPr lang="tr-TR" sz="1800" b="0" i="0" dirty="0" err="1">
                <a:effectLst/>
                <a:latin typeface="Menlo"/>
              </a:rPr>
              <a:t>Vocabulary</a:t>
            </a:r>
            <a:r>
              <a:rPr lang="tr-TR" sz="1800" b="0" i="0" dirty="0">
                <a:effectLst/>
                <a:latin typeface="Menlo"/>
              </a:rPr>
              <a:t>,</a:t>
            </a:r>
            <a:r>
              <a:rPr lang="tr-TR" sz="1800" b="0" i="0" dirty="0">
                <a:solidFill>
                  <a:srgbClr val="AA04F9"/>
                </a:solidFill>
                <a:effectLst/>
                <a:latin typeface="Menlo"/>
              </a:rPr>
              <a:t>'</a:t>
            </a:r>
            <a:r>
              <a:rPr lang="tr-TR" sz="1800" b="0" i="0" dirty="0" err="1">
                <a:solidFill>
                  <a:srgbClr val="AA04F9"/>
                </a:solidFill>
                <a:effectLst/>
                <a:latin typeface="Menlo"/>
              </a:rPr>
              <a:t>omitselfloops</a:t>
            </a:r>
            <a:r>
              <a:rPr lang="tr-TR" sz="1800" b="0" i="0" dirty="0">
                <a:solidFill>
                  <a:srgbClr val="AA04F9"/>
                </a:solidFill>
                <a:effectLst/>
                <a:latin typeface="Menlo"/>
              </a:rPr>
              <a:t>'</a:t>
            </a:r>
            <a:r>
              <a:rPr lang="tr-TR" sz="1800" b="0" i="0" dirty="0">
                <a:effectLst/>
                <a:latin typeface="Menlo"/>
              </a:rPr>
              <a:t>);</a:t>
            </a:r>
          </a:p>
          <a:p>
            <a:r>
              <a:rPr lang="tr-TR" sz="1800" b="0" i="0" dirty="0" err="1">
                <a:effectLst/>
                <a:latin typeface="Menlo"/>
              </a:rPr>
              <a:t>LWidths</a:t>
            </a:r>
            <a:r>
              <a:rPr lang="tr-TR" sz="1800" b="0" i="0" dirty="0">
                <a:effectLst/>
                <a:latin typeface="Menlo"/>
              </a:rPr>
              <a:t> = 5*</a:t>
            </a:r>
            <a:r>
              <a:rPr lang="tr-TR" sz="1800" b="0" i="0" dirty="0" err="1">
                <a:effectLst/>
                <a:latin typeface="Menlo"/>
              </a:rPr>
              <a:t>G.Edges.Weight</a:t>
            </a:r>
            <a:r>
              <a:rPr lang="tr-TR" sz="1800" b="0" i="0" dirty="0">
                <a:effectLst/>
                <a:latin typeface="Menlo"/>
              </a:rPr>
              <a:t>/</a:t>
            </a:r>
            <a:r>
              <a:rPr lang="tr-TR" sz="1800" b="0" i="0" dirty="0" err="1">
                <a:effectLst/>
                <a:latin typeface="Menlo"/>
              </a:rPr>
              <a:t>max</a:t>
            </a:r>
            <a:r>
              <a:rPr lang="tr-TR" sz="1800" b="0" i="0" dirty="0">
                <a:effectLst/>
                <a:latin typeface="Menlo"/>
              </a:rPr>
              <a:t>(</a:t>
            </a:r>
            <a:r>
              <a:rPr lang="tr-TR" sz="1800" b="0" i="0" dirty="0" err="1">
                <a:effectLst/>
                <a:latin typeface="Menlo"/>
              </a:rPr>
              <a:t>G.Edges.Weight</a:t>
            </a:r>
            <a:r>
              <a:rPr lang="tr-TR" sz="1800" b="0" i="0" dirty="0">
                <a:effectLst/>
                <a:latin typeface="Menlo"/>
              </a:rPr>
              <a:t>);</a:t>
            </a:r>
          </a:p>
          <a:p>
            <a:br>
              <a:rPr lang="tr-TR" sz="1800" b="0" i="0" dirty="0">
                <a:effectLst/>
                <a:latin typeface="Menlo"/>
              </a:rPr>
            </a:br>
            <a:endParaRPr lang="tr-TR" sz="1800" b="0" i="0" dirty="0">
              <a:effectLst/>
              <a:latin typeface="Menlo"/>
            </a:endParaRPr>
          </a:p>
          <a:p>
            <a:r>
              <a:rPr lang="tr-TR" sz="1800" b="0" i="0" dirty="0" err="1">
                <a:effectLst/>
                <a:latin typeface="Menlo"/>
              </a:rPr>
              <a:t>plot</a:t>
            </a:r>
            <a:r>
              <a:rPr lang="tr-TR" sz="1800" b="0" i="0" dirty="0">
                <a:effectLst/>
                <a:latin typeface="Menlo"/>
              </a:rPr>
              <a:t>(G,</a:t>
            </a:r>
            <a:r>
              <a:rPr lang="tr-TR" sz="1800" b="0" i="0" dirty="0">
                <a:solidFill>
                  <a:srgbClr val="AA04F9"/>
                </a:solidFill>
                <a:effectLst/>
                <a:latin typeface="Menlo"/>
              </a:rPr>
              <a:t>'</a:t>
            </a:r>
            <a:r>
              <a:rPr lang="tr-TR" sz="1800" b="0" i="0" dirty="0" err="1">
                <a:solidFill>
                  <a:srgbClr val="AA04F9"/>
                </a:solidFill>
                <a:effectLst/>
                <a:latin typeface="Menlo"/>
              </a:rPr>
              <a:t>LineWidth</a:t>
            </a:r>
            <a:r>
              <a:rPr lang="tr-TR" sz="1800" b="0" i="0" dirty="0">
                <a:solidFill>
                  <a:srgbClr val="AA04F9"/>
                </a:solidFill>
                <a:effectLst/>
                <a:latin typeface="Menlo"/>
              </a:rPr>
              <a:t>'</a:t>
            </a:r>
            <a:r>
              <a:rPr lang="tr-TR" sz="1800" b="0" i="0" dirty="0">
                <a:effectLst/>
                <a:latin typeface="Menlo"/>
              </a:rPr>
              <a:t>,</a:t>
            </a:r>
            <a:r>
              <a:rPr lang="tr-TR" sz="1800" b="0" i="0" dirty="0" err="1">
                <a:effectLst/>
                <a:latin typeface="Menlo"/>
              </a:rPr>
              <a:t>LWidths</a:t>
            </a:r>
            <a:r>
              <a:rPr lang="tr-TR" sz="1800" b="0" i="0" dirty="0">
                <a:effectLst/>
                <a:latin typeface="Menlo"/>
              </a:rPr>
              <a:t>)</a:t>
            </a:r>
          </a:p>
          <a:p>
            <a:r>
              <a:rPr lang="tr-TR" sz="1800" b="0" i="0" dirty="0" err="1">
                <a:effectLst/>
                <a:latin typeface="Menlo"/>
              </a:rPr>
              <a:t>title</a:t>
            </a:r>
            <a:r>
              <a:rPr lang="tr-TR" sz="1800" b="0" i="0" dirty="0">
                <a:effectLst/>
                <a:latin typeface="Menlo"/>
              </a:rPr>
              <a:t>(</a:t>
            </a:r>
            <a:r>
              <a:rPr lang="tr-TR" sz="1800" b="0" i="0" dirty="0">
                <a:solidFill>
                  <a:srgbClr val="AA04F9"/>
                </a:solidFill>
                <a:effectLst/>
                <a:latin typeface="Menlo"/>
              </a:rPr>
              <a:t>"Co-</a:t>
            </a:r>
            <a:r>
              <a:rPr lang="tr-TR" sz="1800" b="0" i="0" dirty="0" err="1">
                <a:solidFill>
                  <a:srgbClr val="AA04F9"/>
                </a:solidFill>
                <a:effectLst/>
                <a:latin typeface="Menlo"/>
              </a:rPr>
              <a:t>occurence</a:t>
            </a:r>
            <a:r>
              <a:rPr lang="tr-TR" sz="1800" b="0" i="0" dirty="0">
                <a:solidFill>
                  <a:srgbClr val="AA04F9"/>
                </a:solidFill>
                <a:effectLst/>
                <a:latin typeface="Menlo"/>
              </a:rPr>
              <a:t> Network"</a:t>
            </a:r>
            <a:r>
              <a:rPr lang="tr-TR" sz="1800" b="0" i="0" dirty="0">
                <a:effectLst/>
                <a:latin typeface="Menlo"/>
              </a:rPr>
              <a:t>)</a:t>
            </a:r>
          </a:p>
          <a:p>
            <a:endParaRPr lang="tr-TR" dirty="0"/>
          </a:p>
        </p:txBody>
      </p:sp>
      <p:pic>
        <p:nvPicPr>
          <p:cNvPr id="5" name="Resim 4">
            <a:extLst>
              <a:ext uri="{FF2B5EF4-FFF2-40B4-BE49-F238E27FC236}">
                <a16:creationId xmlns:a16="http://schemas.microsoft.com/office/drawing/2014/main" id="{265AFD63-EECC-CE8D-78E0-E2EBCB2C45F8}"/>
              </a:ext>
            </a:extLst>
          </p:cNvPr>
          <p:cNvPicPr>
            <a:picLocks noChangeAspect="1"/>
          </p:cNvPicPr>
          <p:nvPr/>
        </p:nvPicPr>
        <p:blipFill>
          <a:blip r:embed="rId2"/>
          <a:stretch>
            <a:fillRect/>
          </a:stretch>
        </p:blipFill>
        <p:spPr>
          <a:xfrm>
            <a:off x="6858000" y="2001044"/>
            <a:ext cx="5334000" cy="4000500"/>
          </a:xfrm>
          <a:prstGeom prst="rect">
            <a:avLst/>
          </a:prstGeom>
        </p:spPr>
      </p:pic>
    </p:spTree>
    <p:extLst>
      <p:ext uri="{BB962C8B-B14F-4D97-AF65-F5344CB8AC3E}">
        <p14:creationId xmlns:p14="http://schemas.microsoft.com/office/powerpoint/2010/main" val="3669258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F35285-3222-94EB-03F0-60C6021C78B3}"/>
              </a:ext>
            </a:extLst>
          </p:cNvPr>
          <p:cNvSpPr>
            <a:spLocks noGrp="1"/>
          </p:cNvSpPr>
          <p:nvPr>
            <p:ph type="title"/>
          </p:nvPr>
        </p:nvSpPr>
        <p:spPr/>
        <p:txBody>
          <a:bodyPr/>
          <a:lstStyle/>
          <a:p>
            <a:r>
              <a:rPr lang="tr-TR" dirty="0"/>
              <a:t>En yakın kelimelerin bulunması ve Görselleştirme</a:t>
            </a:r>
          </a:p>
        </p:txBody>
      </p:sp>
      <p:sp>
        <p:nvSpPr>
          <p:cNvPr id="3" name="İçerik Yer Tutucusu 2">
            <a:extLst>
              <a:ext uri="{FF2B5EF4-FFF2-40B4-BE49-F238E27FC236}">
                <a16:creationId xmlns:a16="http://schemas.microsoft.com/office/drawing/2014/main" id="{FE6A7E57-2E8F-4F8C-14BA-F311C80447D4}"/>
              </a:ext>
            </a:extLst>
          </p:cNvPr>
          <p:cNvSpPr>
            <a:spLocks noGrp="1"/>
          </p:cNvSpPr>
          <p:nvPr>
            <p:ph idx="1"/>
          </p:nvPr>
        </p:nvSpPr>
        <p:spPr/>
        <p:txBody>
          <a:bodyPr/>
          <a:lstStyle/>
          <a:p>
            <a:r>
              <a:rPr lang="tr-TR" sz="1800" b="0" i="0" dirty="0" err="1">
                <a:effectLst/>
                <a:latin typeface="Menlo"/>
              </a:rPr>
              <a:t>word</a:t>
            </a:r>
            <a:r>
              <a:rPr lang="tr-TR" sz="1800" b="0" i="0" dirty="0">
                <a:effectLst/>
                <a:latin typeface="Menlo"/>
              </a:rPr>
              <a:t> = </a:t>
            </a:r>
            <a:r>
              <a:rPr lang="tr-TR" sz="1800" b="0" i="0" dirty="0">
                <a:solidFill>
                  <a:srgbClr val="AA04F9"/>
                </a:solidFill>
                <a:effectLst/>
                <a:latin typeface="Menlo"/>
              </a:rPr>
              <a:t>"</a:t>
            </a:r>
            <a:r>
              <a:rPr lang="tr-TR" sz="1800" b="0" i="0" dirty="0" err="1">
                <a:solidFill>
                  <a:srgbClr val="AA04F9"/>
                </a:solidFill>
                <a:effectLst/>
                <a:latin typeface="Menlo"/>
              </a:rPr>
              <a:t>great</a:t>
            </a:r>
            <a:r>
              <a:rPr lang="tr-TR" sz="1800" b="0" i="0" dirty="0">
                <a:solidFill>
                  <a:srgbClr val="AA04F9"/>
                </a:solidFill>
                <a:effectLst/>
                <a:latin typeface="Menlo"/>
              </a:rPr>
              <a:t>"</a:t>
            </a:r>
            <a:endParaRPr lang="tr-TR" sz="1800" b="0" i="0" dirty="0">
              <a:effectLst/>
              <a:latin typeface="Menlo"/>
            </a:endParaRPr>
          </a:p>
          <a:p>
            <a:r>
              <a:rPr lang="tr-TR" sz="1800" b="0" i="0" dirty="0" err="1">
                <a:effectLst/>
                <a:latin typeface="Menlo"/>
              </a:rPr>
              <a:t>idx</a:t>
            </a:r>
            <a:r>
              <a:rPr lang="tr-TR" sz="1800" b="0" i="0" dirty="0">
                <a:effectLst/>
                <a:latin typeface="Menlo"/>
              </a:rPr>
              <a:t> = </a:t>
            </a:r>
            <a:r>
              <a:rPr lang="tr-TR" sz="1800" b="0" i="0" dirty="0" err="1">
                <a:effectLst/>
                <a:latin typeface="Menlo"/>
              </a:rPr>
              <a:t>find</a:t>
            </a:r>
            <a:r>
              <a:rPr lang="tr-TR" sz="1800" b="0" i="0" dirty="0">
                <a:effectLst/>
                <a:latin typeface="Menlo"/>
              </a:rPr>
              <a:t>(</a:t>
            </a:r>
            <a:r>
              <a:rPr lang="tr-TR" sz="1800" b="0" i="0" dirty="0" err="1">
                <a:effectLst/>
                <a:latin typeface="Menlo"/>
              </a:rPr>
              <a:t>bag.Vocabulary</a:t>
            </a:r>
            <a:r>
              <a:rPr lang="tr-TR" sz="1800" b="0" i="0" dirty="0">
                <a:effectLst/>
                <a:latin typeface="Menlo"/>
              </a:rPr>
              <a:t> == </a:t>
            </a:r>
            <a:r>
              <a:rPr lang="tr-TR" sz="1800" b="0" i="0" dirty="0" err="1">
                <a:effectLst/>
                <a:latin typeface="Menlo"/>
              </a:rPr>
              <a:t>word</a:t>
            </a:r>
            <a:r>
              <a:rPr lang="tr-TR" sz="1800" b="0" i="0" dirty="0">
                <a:effectLst/>
                <a:latin typeface="Menlo"/>
              </a:rPr>
              <a:t>);</a:t>
            </a:r>
          </a:p>
          <a:p>
            <a:r>
              <a:rPr lang="tr-TR" sz="1800" b="0" i="0" dirty="0" err="1">
                <a:effectLst/>
                <a:latin typeface="Menlo"/>
              </a:rPr>
              <a:t>nbrs</a:t>
            </a:r>
            <a:r>
              <a:rPr lang="tr-TR" sz="1800" b="0" i="0" dirty="0">
                <a:effectLst/>
                <a:latin typeface="Menlo"/>
              </a:rPr>
              <a:t> = </a:t>
            </a:r>
            <a:r>
              <a:rPr lang="tr-TR" sz="1800" b="0" i="0" dirty="0" err="1">
                <a:effectLst/>
                <a:latin typeface="Menlo"/>
              </a:rPr>
              <a:t>neighbors</a:t>
            </a:r>
            <a:r>
              <a:rPr lang="tr-TR" sz="1800" b="0" i="0" dirty="0">
                <a:effectLst/>
                <a:latin typeface="Menlo"/>
              </a:rPr>
              <a:t>(</a:t>
            </a:r>
            <a:r>
              <a:rPr lang="tr-TR" sz="1800" b="0" i="0" dirty="0" err="1">
                <a:effectLst/>
                <a:latin typeface="Menlo"/>
              </a:rPr>
              <a:t>G,idx</a:t>
            </a:r>
            <a:r>
              <a:rPr lang="tr-TR" sz="1800" b="0" i="0" dirty="0">
                <a:effectLst/>
                <a:latin typeface="Menlo"/>
              </a:rPr>
              <a:t>);</a:t>
            </a:r>
          </a:p>
          <a:p>
            <a:r>
              <a:rPr lang="tr-TR" sz="1800" b="0" i="0" dirty="0" err="1">
                <a:effectLst/>
                <a:latin typeface="Menlo"/>
              </a:rPr>
              <a:t>bag.Vocabulary</a:t>
            </a:r>
            <a:r>
              <a:rPr lang="tr-TR" sz="1800" b="0" i="0" dirty="0">
                <a:effectLst/>
                <a:latin typeface="Menlo"/>
              </a:rPr>
              <a:t>(</a:t>
            </a:r>
            <a:r>
              <a:rPr lang="tr-TR" sz="1800" b="0" i="0" dirty="0" err="1">
                <a:effectLst/>
                <a:latin typeface="Menlo"/>
              </a:rPr>
              <a:t>nbrs</a:t>
            </a:r>
            <a:r>
              <a:rPr lang="tr-TR" sz="1800" b="0" i="0" dirty="0">
                <a:effectLst/>
                <a:latin typeface="Menlo"/>
              </a:rPr>
              <a:t>)'</a:t>
            </a:r>
          </a:p>
          <a:p>
            <a:br>
              <a:rPr lang="tr-TR" sz="1800" b="0" i="0" dirty="0">
                <a:effectLst/>
                <a:latin typeface="Menlo"/>
              </a:rPr>
            </a:br>
            <a:endParaRPr lang="tr-TR" sz="1800" b="0" i="0" dirty="0">
              <a:effectLst/>
              <a:latin typeface="Menlo"/>
            </a:endParaRPr>
          </a:p>
          <a:p>
            <a:r>
              <a:rPr lang="tr-TR" sz="1800" b="0" i="0" dirty="0">
                <a:effectLst/>
                <a:latin typeface="Menlo"/>
              </a:rPr>
              <a:t>H = </a:t>
            </a:r>
            <a:r>
              <a:rPr lang="tr-TR" sz="1800" b="0" i="0" dirty="0" err="1">
                <a:effectLst/>
                <a:latin typeface="Menlo"/>
              </a:rPr>
              <a:t>subgraph</a:t>
            </a:r>
            <a:r>
              <a:rPr lang="tr-TR" sz="1800" b="0" i="0" dirty="0">
                <a:effectLst/>
                <a:latin typeface="Menlo"/>
              </a:rPr>
              <a:t>(G,[</a:t>
            </a:r>
            <a:r>
              <a:rPr lang="tr-TR" sz="1800" b="0" i="0" dirty="0" err="1">
                <a:effectLst/>
                <a:latin typeface="Menlo"/>
              </a:rPr>
              <a:t>idx</a:t>
            </a:r>
            <a:r>
              <a:rPr lang="tr-TR" sz="1800" b="0" i="0" dirty="0">
                <a:effectLst/>
                <a:latin typeface="Menlo"/>
              </a:rPr>
              <a:t>; </a:t>
            </a:r>
            <a:r>
              <a:rPr lang="tr-TR" sz="1800" b="0" i="0" dirty="0" err="1">
                <a:effectLst/>
                <a:latin typeface="Menlo"/>
              </a:rPr>
              <a:t>nbrs</a:t>
            </a:r>
            <a:r>
              <a:rPr lang="tr-TR" sz="1800" b="0" i="0" dirty="0">
                <a:effectLst/>
                <a:latin typeface="Menlo"/>
              </a:rPr>
              <a:t>]);</a:t>
            </a:r>
          </a:p>
          <a:p>
            <a:br>
              <a:rPr lang="tr-TR" sz="1800" b="0" i="0" dirty="0">
                <a:effectLst/>
                <a:latin typeface="Menlo"/>
              </a:rPr>
            </a:br>
            <a:endParaRPr lang="tr-TR" sz="1800" b="0" i="0" dirty="0">
              <a:effectLst/>
              <a:latin typeface="Menlo"/>
            </a:endParaRPr>
          </a:p>
          <a:p>
            <a:r>
              <a:rPr lang="tr-TR" sz="1800" b="0" i="0" dirty="0" err="1">
                <a:effectLst/>
                <a:latin typeface="Menlo"/>
              </a:rPr>
              <a:t>LWidths</a:t>
            </a:r>
            <a:r>
              <a:rPr lang="tr-TR" sz="1800" b="0" i="0" dirty="0">
                <a:effectLst/>
                <a:latin typeface="Menlo"/>
              </a:rPr>
              <a:t> = 5*</a:t>
            </a:r>
            <a:r>
              <a:rPr lang="tr-TR" sz="1800" b="0" i="0" dirty="0" err="1">
                <a:effectLst/>
                <a:latin typeface="Menlo"/>
              </a:rPr>
              <a:t>H.Edges.Weight</a:t>
            </a:r>
            <a:r>
              <a:rPr lang="tr-TR" sz="1800" b="0" i="0" dirty="0">
                <a:effectLst/>
                <a:latin typeface="Menlo"/>
              </a:rPr>
              <a:t>/</a:t>
            </a:r>
            <a:r>
              <a:rPr lang="tr-TR" sz="1800" b="0" i="0" dirty="0" err="1">
                <a:effectLst/>
                <a:latin typeface="Menlo"/>
              </a:rPr>
              <a:t>max</a:t>
            </a:r>
            <a:r>
              <a:rPr lang="tr-TR" sz="1800" b="0" i="0" dirty="0">
                <a:effectLst/>
                <a:latin typeface="Menlo"/>
              </a:rPr>
              <a:t>(</a:t>
            </a:r>
            <a:r>
              <a:rPr lang="tr-TR" sz="1800" b="0" i="0" dirty="0" err="1">
                <a:effectLst/>
                <a:latin typeface="Menlo"/>
              </a:rPr>
              <a:t>H.Edges.Weight</a:t>
            </a:r>
            <a:r>
              <a:rPr lang="tr-TR" sz="1800" b="0" i="0" dirty="0">
                <a:effectLst/>
                <a:latin typeface="Menlo"/>
              </a:rPr>
              <a:t>);</a:t>
            </a:r>
          </a:p>
          <a:p>
            <a:r>
              <a:rPr lang="tr-TR" sz="1800" b="0" i="0" dirty="0" err="1">
                <a:effectLst/>
                <a:latin typeface="Menlo"/>
              </a:rPr>
              <a:t>plot</a:t>
            </a:r>
            <a:r>
              <a:rPr lang="tr-TR" sz="1800" b="0" i="0" dirty="0">
                <a:effectLst/>
                <a:latin typeface="Menlo"/>
              </a:rPr>
              <a:t>(H,</a:t>
            </a:r>
            <a:r>
              <a:rPr lang="tr-TR" sz="1800" b="0" i="0" dirty="0">
                <a:solidFill>
                  <a:srgbClr val="AA04F9"/>
                </a:solidFill>
                <a:effectLst/>
                <a:latin typeface="Menlo"/>
              </a:rPr>
              <a:t>'</a:t>
            </a:r>
            <a:r>
              <a:rPr lang="tr-TR" sz="1800" b="0" i="0" dirty="0" err="1">
                <a:solidFill>
                  <a:srgbClr val="AA04F9"/>
                </a:solidFill>
                <a:effectLst/>
                <a:latin typeface="Menlo"/>
              </a:rPr>
              <a:t>LineWidth</a:t>
            </a:r>
            <a:r>
              <a:rPr lang="tr-TR" sz="1800" b="0" i="0" dirty="0">
                <a:solidFill>
                  <a:srgbClr val="AA04F9"/>
                </a:solidFill>
                <a:effectLst/>
                <a:latin typeface="Menlo"/>
              </a:rPr>
              <a:t>'</a:t>
            </a:r>
            <a:r>
              <a:rPr lang="tr-TR" sz="1800" b="0" i="0" dirty="0">
                <a:effectLst/>
                <a:latin typeface="Menlo"/>
              </a:rPr>
              <a:t>,</a:t>
            </a:r>
            <a:r>
              <a:rPr lang="tr-TR" sz="1800" b="0" i="0" dirty="0" err="1">
                <a:effectLst/>
                <a:latin typeface="Menlo"/>
              </a:rPr>
              <a:t>LWidths</a:t>
            </a:r>
            <a:r>
              <a:rPr lang="tr-TR" sz="1800" b="0" i="0" dirty="0">
                <a:effectLst/>
                <a:latin typeface="Menlo"/>
              </a:rPr>
              <a:t>)</a:t>
            </a:r>
          </a:p>
          <a:p>
            <a:r>
              <a:rPr lang="tr-TR" sz="1800" b="0" i="0" dirty="0" err="1">
                <a:effectLst/>
                <a:latin typeface="Menlo"/>
              </a:rPr>
              <a:t>title</a:t>
            </a:r>
            <a:r>
              <a:rPr lang="tr-TR" sz="1800" b="0" i="0" dirty="0">
                <a:effectLst/>
                <a:latin typeface="Menlo"/>
              </a:rPr>
              <a:t>(</a:t>
            </a:r>
            <a:r>
              <a:rPr lang="tr-TR" sz="1800" b="0" i="0" dirty="0">
                <a:solidFill>
                  <a:srgbClr val="AA04F9"/>
                </a:solidFill>
                <a:effectLst/>
                <a:latin typeface="Menlo"/>
              </a:rPr>
              <a:t>"Co-</a:t>
            </a:r>
            <a:r>
              <a:rPr lang="tr-TR" sz="1800" b="0" i="0" dirty="0" err="1">
                <a:solidFill>
                  <a:srgbClr val="AA04F9"/>
                </a:solidFill>
                <a:effectLst/>
                <a:latin typeface="Menlo"/>
              </a:rPr>
              <a:t>occurence</a:t>
            </a:r>
            <a:r>
              <a:rPr lang="tr-TR" sz="1800" b="0" i="0" dirty="0">
                <a:solidFill>
                  <a:srgbClr val="AA04F9"/>
                </a:solidFill>
                <a:effectLst/>
                <a:latin typeface="Menlo"/>
              </a:rPr>
              <a:t> Network - Word: """ </a:t>
            </a:r>
            <a:r>
              <a:rPr lang="tr-TR" sz="1800" b="0" i="0" dirty="0">
                <a:effectLst/>
                <a:latin typeface="Menlo"/>
              </a:rPr>
              <a:t>+ </a:t>
            </a:r>
            <a:r>
              <a:rPr lang="tr-TR" sz="1800" b="0" i="0" dirty="0" err="1">
                <a:effectLst/>
                <a:latin typeface="Menlo"/>
              </a:rPr>
              <a:t>word</a:t>
            </a:r>
            <a:r>
              <a:rPr lang="tr-TR" sz="1800" b="0" i="0" dirty="0">
                <a:effectLst/>
                <a:latin typeface="Menlo"/>
              </a:rPr>
              <a:t> + </a:t>
            </a:r>
            <a:r>
              <a:rPr lang="tr-TR" sz="1800" b="0" i="0" dirty="0">
                <a:solidFill>
                  <a:srgbClr val="AA04F9"/>
                </a:solidFill>
                <a:effectLst/>
                <a:latin typeface="Menlo"/>
              </a:rPr>
              <a:t>""""</a:t>
            </a:r>
            <a:r>
              <a:rPr lang="tr-TR" sz="1800" b="0" i="0" dirty="0">
                <a:effectLst/>
                <a:latin typeface="Menlo"/>
              </a:rPr>
              <a:t>);</a:t>
            </a:r>
          </a:p>
          <a:p>
            <a:endParaRPr lang="tr-TR" dirty="0"/>
          </a:p>
        </p:txBody>
      </p:sp>
      <p:pic>
        <p:nvPicPr>
          <p:cNvPr id="5" name="Resim 4">
            <a:extLst>
              <a:ext uri="{FF2B5EF4-FFF2-40B4-BE49-F238E27FC236}">
                <a16:creationId xmlns:a16="http://schemas.microsoft.com/office/drawing/2014/main" id="{3F1938A3-1C48-95B4-DE2A-3FAC46D42C72}"/>
              </a:ext>
            </a:extLst>
          </p:cNvPr>
          <p:cNvPicPr>
            <a:picLocks noChangeAspect="1"/>
          </p:cNvPicPr>
          <p:nvPr/>
        </p:nvPicPr>
        <p:blipFill>
          <a:blip r:embed="rId2"/>
          <a:stretch>
            <a:fillRect/>
          </a:stretch>
        </p:blipFill>
        <p:spPr>
          <a:xfrm>
            <a:off x="6629400" y="1690688"/>
            <a:ext cx="5334000" cy="4000500"/>
          </a:xfrm>
          <a:prstGeom prst="rect">
            <a:avLst/>
          </a:prstGeom>
        </p:spPr>
      </p:pic>
    </p:spTree>
    <p:extLst>
      <p:ext uri="{BB962C8B-B14F-4D97-AF65-F5344CB8AC3E}">
        <p14:creationId xmlns:p14="http://schemas.microsoft.com/office/powerpoint/2010/main" val="3957088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AE857F-AAC3-14F7-3E8C-D10C29EB49C5}"/>
              </a:ext>
            </a:extLst>
          </p:cNvPr>
          <p:cNvSpPr>
            <a:spLocks noGrp="1"/>
          </p:cNvSpPr>
          <p:nvPr>
            <p:ph type="title"/>
          </p:nvPr>
        </p:nvSpPr>
        <p:spPr/>
        <p:txBody>
          <a:bodyPr/>
          <a:lstStyle/>
          <a:p>
            <a:r>
              <a:rPr lang="tr-TR" dirty="0"/>
              <a:t>Tüm Kod</a:t>
            </a:r>
          </a:p>
        </p:txBody>
      </p:sp>
      <p:sp>
        <p:nvSpPr>
          <p:cNvPr id="3" name="İçerik Yer Tutucusu 2">
            <a:extLst>
              <a:ext uri="{FF2B5EF4-FFF2-40B4-BE49-F238E27FC236}">
                <a16:creationId xmlns:a16="http://schemas.microsoft.com/office/drawing/2014/main" id="{BBEE6E5E-5D19-E3D3-A2BB-6EEBF172E86B}"/>
              </a:ext>
            </a:extLst>
          </p:cNvPr>
          <p:cNvSpPr>
            <a:spLocks noGrp="1"/>
          </p:cNvSpPr>
          <p:nvPr>
            <p:ph idx="1"/>
          </p:nvPr>
        </p:nvSpPr>
        <p:spPr/>
        <p:txBody>
          <a:bodyPr/>
          <a:lstStyle/>
          <a:p>
            <a:r>
              <a:rPr lang="tr-TR" dirty="0"/>
              <a:t>Açıklamada</a:t>
            </a:r>
          </a:p>
        </p:txBody>
      </p:sp>
    </p:spTree>
    <p:extLst>
      <p:ext uri="{BB962C8B-B14F-4D97-AF65-F5344CB8AC3E}">
        <p14:creationId xmlns:p14="http://schemas.microsoft.com/office/powerpoint/2010/main" val="387989987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494</Words>
  <Application>Microsoft Office PowerPoint</Application>
  <PresentationFormat>Geniş ekran</PresentationFormat>
  <Paragraphs>72</Paragraphs>
  <Slides>7</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7</vt:i4>
      </vt:variant>
    </vt:vector>
  </HeadingPairs>
  <TitlesOfParts>
    <vt:vector size="12" baseType="lpstr">
      <vt:lpstr>Arial</vt:lpstr>
      <vt:lpstr>Calibri</vt:lpstr>
      <vt:lpstr>Calibri Light</vt:lpstr>
      <vt:lpstr>Menlo</vt:lpstr>
      <vt:lpstr>Office Teması</vt:lpstr>
      <vt:lpstr>Metinlerin Sınıflandırılması</vt:lpstr>
      <vt:lpstr>Eş-Oluşum ağları</vt:lpstr>
      <vt:lpstr>Veri alma</vt:lpstr>
      <vt:lpstr>Önişlemler</vt:lpstr>
      <vt:lpstr>Eş Oluşum ağı</vt:lpstr>
      <vt:lpstr>En yakın kelimelerin bulunması ve Görselleştirme</vt:lpstr>
      <vt:lpstr>Tüm Kod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Metinlerin Sınıflandırılması</dc:title>
  <dc:creator>Kaya</dc:creator>
  <cp:lastModifiedBy>Kaya</cp:lastModifiedBy>
  <cp:revision>8</cp:revision>
  <dcterms:created xsi:type="dcterms:W3CDTF">2023-03-01T19:49:27Z</dcterms:created>
  <dcterms:modified xsi:type="dcterms:W3CDTF">2023-05-03T22:16:18Z</dcterms:modified>
</cp:coreProperties>
</file>