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88076" autoAdjust="0"/>
  </p:normalViewPr>
  <p:slideViewPr>
    <p:cSldViewPr snapToGrid="0">
      <p:cViewPr varScale="1">
        <p:scale>
          <a:sx n="99" d="100"/>
          <a:sy n="99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BBA18-16FA-4414-A560-AC0336DB858D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A62CB-E1DE-47D2-B29C-2EF4D4617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30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TextType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cvpartition</a:t>
            </a:r>
            <a:r>
              <a:rPr lang="tr-TR" sz="1800" b="0" i="0" dirty="0">
                <a:effectLst/>
                <a:latin typeface="Menlo"/>
              </a:rPr>
              <a:t>(numDocuments,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'HoldOut'</a:t>
            </a:r>
            <a:r>
              <a:rPr lang="tr-TR" sz="1800" b="0" i="0" dirty="0">
                <a:effectLst/>
                <a:latin typeface="Menlo"/>
              </a:rPr>
              <a:t>,0.1);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cvp.training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cvp.test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bagOfWords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removeInfrequentWords</a:t>
            </a:r>
            <a:r>
              <a:rPr lang="tr-TR" sz="1800" b="0" i="0" dirty="0">
                <a:effectLst/>
                <a:latin typeface="Menlo"/>
              </a:rPr>
              <a:t>(bag,2);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removeEmptyDocuments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numTopicsRange</a:t>
            </a:r>
            <a:r>
              <a:rPr lang="tr-TR" sz="1800" b="0" i="0" dirty="0">
                <a:effectLst/>
                <a:latin typeface="Menlo"/>
              </a:rPr>
              <a:t> = [5 10 15 20 40];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1:numel(</a:t>
            </a:r>
            <a:r>
              <a:rPr lang="tr-TR" sz="1800" b="0" i="0" dirty="0" err="1">
                <a:effectLst/>
                <a:latin typeface="Menlo"/>
              </a:rPr>
              <a:t>numTopicsRange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numTopicsRange</a:t>
            </a:r>
            <a:r>
              <a:rPr lang="tr-TR" sz="1800" b="0" i="0" dirty="0">
                <a:effectLst/>
                <a:latin typeface="Menlo"/>
              </a:rPr>
              <a:t>(i);</a:t>
            </a:r>
          </a:p>
          <a:p>
            <a:r>
              <a:rPr lang="tr-TR" sz="1800" b="0" i="0" dirty="0">
                <a:effectLst/>
                <a:latin typeface="Menlo"/>
              </a:rPr>
              <a:t>mdl = </a:t>
            </a:r>
            <a:r>
              <a:rPr lang="tr-TR" sz="1800" b="0" i="0" dirty="0" err="1">
                <a:effectLst/>
                <a:latin typeface="Menlo"/>
              </a:rPr>
              <a:t>fitlda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bag,numTopics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Solver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savb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'Verbose'</a:t>
            </a:r>
            <a:r>
              <a:rPr lang="tr-TR" sz="1800" b="0" i="0" dirty="0">
                <a:effectLst/>
                <a:latin typeface="Menlo"/>
              </a:rPr>
              <a:t>,0);</a:t>
            </a:r>
          </a:p>
          <a:p>
            <a:r>
              <a:rPr lang="tr-TR" sz="1800" b="0" i="0" dirty="0">
                <a:effectLst/>
                <a:latin typeface="Menlo"/>
              </a:rPr>
              <a:t>[~,</a:t>
            </a:r>
            <a:r>
              <a:rPr lang="tr-TR" sz="1800" b="0" i="0" dirty="0" err="1">
                <a:effectLst/>
                <a:latin typeface="Menlo"/>
              </a:rPr>
              <a:t>validationPerplexity</a:t>
            </a:r>
            <a:r>
              <a:rPr lang="tr-TR" sz="1800" b="0" i="0" dirty="0">
                <a:effectLst/>
                <a:latin typeface="Menlo"/>
              </a:rPr>
              <a:t>(i)] = </a:t>
            </a:r>
            <a:r>
              <a:rPr lang="tr-TR" sz="1800" b="0" i="0" dirty="0" err="1">
                <a:effectLst/>
                <a:latin typeface="Menlo"/>
              </a:rPr>
              <a:t>logp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mdl,documentsValidation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timeElapsed</a:t>
            </a:r>
            <a:r>
              <a:rPr lang="tr-TR" sz="1800" b="0" i="0" dirty="0">
                <a:effectLst/>
                <a:latin typeface="Menlo"/>
              </a:rPr>
              <a:t>(i) = </a:t>
            </a:r>
            <a:r>
              <a:rPr lang="tr-TR" sz="1800" b="0" i="0" dirty="0" err="1">
                <a:effectLst/>
                <a:latin typeface="Menlo"/>
              </a:rPr>
              <a:t>mdl.FitInfo.History.TimeSinceStart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end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figure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yyaxis</a:t>
            </a:r>
            <a:r>
              <a:rPr lang="tr-TR" sz="1800" b="0" i="0" dirty="0"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left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plot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numTopicsRange,validationPerplexity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'+-'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Validation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Perplexity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yyaxis</a:t>
            </a:r>
            <a:r>
              <a:rPr lang="tr-TR" sz="1800" b="0" i="0" dirty="0"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right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plot</a:t>
            </a:r>
            <a:r>
              <a:rPr lang="tr-TR" sz="1800" b="0" i="0" dirty="0">
                <a:effectLst/>
                <a:latin typeface="Menlo"/>
              </a:rPr>
              <a:t>(numTopicsRange,</a:t>
            </a:r>
            <a:r>
              <a:rPr lang="tr-TR" sz="1800" b="0" i="0" dirty="0" err="1">
                <a:effectLst/>
                <a:latin typeface="Menlo"/>
              </a:rPr>
              <a:t>timeElapsed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'o-'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ylabel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"Time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Elapsed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(s)"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legend</a:t>
            </a:r>
            <a:r>
              <a:rPr lang="tr-TR" sz="1800" b="0" i="0" dirty="0">
                <a:effectLst/>
                <a:latin typeface="Menlo"/>
              </a:rPr>
              <a:t>([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Validation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Perplexity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 "Time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Elapsed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(s)"</a:t>
            </a:r>
            <a:r>
              <a:rPr lang="tr-TR" sz="1800" b="0" i="0" dirty="0">
                <a:effectLst/>
                <a:latin typeface="Menlo"/>
              </a:rPr>
              <a:t>],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Location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southeast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xlabel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Number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 of 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Topics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Convert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text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data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to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lowercase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cleanTextData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lower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Tokenize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text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tokenizedDocument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cleanTextData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Erase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punctuation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erasePunctuation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Remove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a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list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of stop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removeStopWords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Remove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with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2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or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fewer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characters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, and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with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15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or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greater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characters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removeShortWords</a:t>
            </a:r>
            <a:r>
              <a:rPr lang="tr-TR" sz="1800" b="0" i="0" dirty="0">
                <a:effectLst/>
                <a:latin typeface="Menlo"/>
              </a:rPr>
              <a:t>(documents,2);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removeLongWords</a:t>
            </a:r>
            <a:r>
              <a:rPr lang="tr-TR" sz="1800" b="0" i="0" dirty="0">
                <a:effectLst/>
                <a:latin typeface="Menlo"/>
              </a:rPr>
              <a:t>(documents,15);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%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Lemmatize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 the </a:t>
            </a:r>
            <a:r>
              <a:rPr lang="tr-TR" sz="1800" b="0" i="0" dirty="0" err="1">
                <a:solidFill>
                  <a:srgbClr val="028009"/>
                </a:solidFill>
                <a:effectLst/>
                <a:latin typeface="Menlo"/>
              </a:rPr>
              <a:t>words</a:t>
            </a:r>
            <a:r>
              <a:rPr lang="tr-TR" sz="1800" b="0" i="0" dirty="0">
                <a:solidFill>
                  <a:srgbClr val="028009"/>
                </a:solidFill>
                <a:effectLst/>
                <a:latin typeface="Menlo"/>
              </a:rPr>
              <a:t>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addPartOfSpeechDetails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normalizeWords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'Style'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lemma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A62CB-E1DE-47D2-B29C-2EF4D46177D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92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1B3A86-D538-1394-32D8-43D4D2D1E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743ADE-E2D7-3797-A91C-BAB5BFFD5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4BC082-1F87-F9FC-EFEA-40DEBBD0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A66F19-0B2B-880C-247F-496CDAC7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65F993-3E7C-2945-989C-13F70480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70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F54A4A-CC1E-DD7B-5E22-EDD41A6E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838B7C7-ED7C-5993-413C-86A4611B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81908A-91F9-5B4D-DE17-0E1D2A9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0827C8-5F83-E67E-5271-15B5A895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FC29F1-F98F-0365-E8DC-246C4498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38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F207956-0382-EF24-462C-4901D5DA2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7BBC51E-9530-E122-07D6-CC73E52F5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EEB62D-9189-F73E-ECA9-B6DB10A4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0FED43-2F2E-E847-E2AB-172239E5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A12BAA-BC8E-0509-9C76-AFF3440F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9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37466-B90A-EA8C-1335-094DE59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6FEEFA-027E-F5E0-C846-894AA6BE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EFC7E2-88A4-07E1-6923-EC6EC58E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466F14-E8D3-8111-3D76-958336F4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DBA4B-C3C1-F191-C6E0-844B3FBF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26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ECFB83-8D78-6663-B4ED-01A90C64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EAA301-DC61-EE82-4AD2-42DF6B86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648D92-D8EA-10F3-2FF5-6560262D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42AE39-B5F8-F576-D413-96563FE9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43F010-4118-BC48-5ABE-4517E535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3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BC9288-09D4-900D-D955-FA2DD7CF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F9681C-046C-3B15-2F13-88DDE519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78CA09-BC52-61B0-618F-737D37B74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3EA9DA1-FC7D-D664-2860-1F3FCC2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D27885-0F1E-4E11-D33C-F9EE5CDA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DE7BF4-3836-29E1-944B-39B00229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46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0F4BB-6F9F-D7D1-AF17-FACDE528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3CB68E-77FC-5C67-1B41-20660957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A9B623-8F5B-42D0-F814-EC0610C5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A49E4C-0E49-8534-C33D-B80D9579A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BE2A97-A2AA-DC18-3A3D-FA23F0E2E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AB88570-1472-F6D0-1430-44C425F0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F9937FD-34F8-AC13-3220-16F20A7A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068E178-C091-50E3-4FE7-5A9B0FBA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11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1AD91E-7B54-0FE9-16BD-03BC3A4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257F9A-7E26-0DE4-C78F-ECF060F0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0AFEDD8-F934-03DE-D49D-E26D5E5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24AC44-CE1C-9B43-ACAA-1E0E8F4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7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E72894-FABF-69A2-506F-C3634642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2350DE-B543-56A2-4AC3-0920853B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91A773-3387-000C-2FFF-35865B7A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0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13B002-7D1C-2C48-1BFE-103E2026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20EA44-482F-8479-55DA-E01F0FB1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57026C-4B0C-06B1-78E3-CFF1BF92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63E306-209E-11DF-3BF3-50D85D7A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27985C-2173-57AE-BD04-D385F9FF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56A79C-6817-992E-3678-9CD17B11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0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189B2C-DFF4-21E7-E93E-D55A533D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AC6D294-EF3B-6C3D-7A95-73F4082E8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360C28-7623-18B0-B2C5-3DF1F8ED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88A7FE-CCDC-2A8E-548A-09C3BA76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AB3108-6B0D-E3F0-7747-6549870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1A0911-D081-CA19-9ED2-751952DA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9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F98460E-0B60-DA40-2555-56EDF29B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341EBD-5113-BCF3-6D62-F7311821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5E3646-0717-A570-67D2-20B83460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C9C17-9623-450D-BC5D-A1812EF4F340}" type="datetimeFigureOut">
              <a:rPr lang="tr-TR" smtClean="0"/>
              <a:t>16.12.2023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8B0DED-0994-2953-6228-20CB38958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32F6D5-1DFA-D487-9145-42B54183D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A354F-558F-4781-AAB0-E86B9A3F6C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41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B72606-4ECD-E221-F2B4-7550F493A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E6E7FF-FB08-CF3C-0EAB-73719643E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LDA ile Uygun Topik Sayısı</a:t>
            </a:r>
          </a:p>
        </p:txBody>
      </p:sp>
    </p:spTree>
    <p:extLst>
      <p:ext uri="{BB962C8B-B14F-4D97-AF65-F5344CB8AC3E}">
        <p14:creationId xmlns:p14="http://schemas.microsoft.com/office/powerpoint/2010/main" val="19349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ACC4F1-C43E-CCC4-D449-2AF475D9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4B0355-688C-90B7-0934-6C33981F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LDA ile uygun sayıda topik belirleme.</a:t>
            </a:r>
          </a:p>
          <a:p>
            <a:r>
              <a:rPr lang="tr-TR" dirty="0"/>
              <a:t>Uygun konu sayısına karar vermek için, farklı sayıda konu ile uyumlu LDA modellerinin uyum iyiliğini karşılaştırabilirsiniz.</a:t>
            </a:r>
          </a:p>
          <a:p>
            <a:r>
              <a:rPr lang="tr-TR" dirty="0"/>
              <a:t>Modelin uygunluğunu Belirtmek için </a:t>
            </a:r>
            <a:r>
              <a:rPr lang="tr-TR" b="0" i="0" dirty="0" err="1">
                <a:effectLst/>
                <a:latin typeface="Söhne"/>
              </a:rPr>
              <a:t>Perplexity</a:t>
            </a:r>
            <a:r>
              <a:rPr lang="tr-TR" b="0" i="0" dirty="0">
                <a:effectLst/>
                <a:latin typeface="Söhne"/>
              </a:rPr>
              <a:t> değerini kullanacağız.</a:t>
            </a:r>
          </a:p>
          <a:p>
            <a:r>
              <a:rPr lang="tr-TR" b="0" i="0" dirty="0" err="1">
                <a:effectLst/>
                <a:latin typeface="Söhne"/>
              </a:rPr>
              <a:t>Perplexity</a:t>
            </a:r>
            <a:r>
              <a:rPr lang="tr-TR" b="0" i="0" dirty="0">
                <a:effectLst/>
                <a:latin typeface="Söhne"/>
              </a:rPr>
              <a:t> değeri, dil modelinin tahminlerinin gerçek veriye ne kadar iyi uyduğunu gösteren bir ölçüdür. Düşük bir </a:t>
            </a:r>
            <a:r>
              <a:rPr lang="tr-TR" b="0" i="0" dirty="0" err="1">
                <a:effectLst/>
                <a:latin typeface="Söhne"/>
              </a:rPr>
              <a:t>perplexity</a:t>
            </a:r>
            <a:r>
              <a:rPr lang="tr-TR" b="0" i="0" dirty="0">
                <a:effectLst/>
                <a:latin typeface="Söhne"/>
              </a:rPr>
              <a:t> değeri, modelin daha tutarlı ve doğru tahminler yaptığı anlamına gelir. Yüksek </a:t>
            </a:r>
            <a:r>
              <a:rPr lang="tr-TR" b="0" i="0" dirty="0" err="1">
                <a:effectLst/>
                <a:latin typeface="Söhne"/>
              </a:rPr>
              <a:t>perplexity</a:t>
            </a:r>
            <a:r>
              <a:rPr lang="tr-TR" b="0" i="0" dirty="0">
                <a:effectLst/>
                <a:latin typeface="Söhne"/>
              </a:rPr>
              <a:t> değerleri ise modelin veriyi daha az iyi anladığı ve tahmin ettiği anlamına gelir.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64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86DC50-A558-5237-EB00-E27F93C8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Verinin Yüklenmesi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4D723A-49D0-BD29-DF92-F05D68A8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"factoryReports.csv"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r>
              <a:rPr lang="tr-TR" sz="1800" b="0" i="0" dirty="0">
                <a:effectLst/>
                <a:latin typeface="Menlo"/>
              </a:rPr>
              <a:t>data = </a:t>
            </a:r>
            <a:r>
              <a:rPr lang="tr-TR" sz="1800" b="0" i="0" dirty="0" err="1">
                <a:effectLst/>
                <a:latin typeface="Menlo"/>
              </a:rPr>
              <a:t>readtable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filename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TextType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string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data.Description</a:t>
            </a:r>
            <a:r>
              <a:rPr lang="tr-TR" sz="1800" b="0" i="0" dirty="0">
                <a:effectLst/>
                <a:latin typeface="Menlo"/>
              </a:rPr>
              <a:t>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preprocessText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textData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(1:5)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143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68E4D-B5BA-0EEE-093A-E94A0923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Eğitim-Test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300C9B-66E1-CB78-E46C-489F6CED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numDocuments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numel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cvp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cvpartition</a:t>
            </a:r>
            <a:r>
              <a:rPr lang="tr-TR" sz="1800" b="0" i="0" dirty="0">
                <a:effectLst/>
                <a:latin typeface="Menlo"/>
              </a:rPr>
              <a:t>(numDocuments,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'HoldOut'</a:t>
            </a:r>
            <a:r>
              <a:rPr lang="tr-TR" sz="1800" b="0" i="0" dirty="0">
                <a:effectLst/>
                <a:latin typeface="Menlo"/>
              </a:rPr>
              <a:t>,0.1);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cvp.training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documentsValidation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cvp.test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br>
              <a:rPr lang="tr-TR" sz="1800" b="0" i="0" dirty="0">
                <a:effectLst/>
                <a:latin typeface="Menlo"/>
              </a:rPr>
            </a:b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bagOfWords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documentsTrain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removeInfrequentWords</a:t>
            </a:r>
            <a:r>
              <a:rPr lang="tr-TR" sz="1800" b="0" i="0" dirty="0">
                <a:effectLst/>
                <a:latin typeface="Menlo"/>
              </a:rPr>
              <a:t>(bag,2);</a:t>
            </a:r>
          </a:p>
          <a:p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removeEmptyDocuments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28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6E49A6-0E68-1614-9183-533C0702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Topik Sayısını Belirleme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0EC98F-256F-6AC4-A82D-E7EB85F9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0" i="0" dirty="0" err="1">
                <a:effectLst/>
                <a:latin typeface="Menlo"/>
              </a:rPr>
              <a:t>numTopicsRange</a:t>
            </a:r>
            <a:r>
              <a:rPr lang="tr-TR" sz="1800" b="0" i="0" dirty="0">
                <a:effectLst/>
                <a:latin typeface="Menlo"/>
              </a:rPr>
              <a:t> = [5 10 15 20 40];</a:t>
            </a:r>
          </a:p>
          <a:p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tr-TR" sz="1800" b="0" i="0" dirty="0">
                <a:effectLst/>
                <a:latin typeface="Menlo"/>
              </a:rPr>
              <a:t>i = 1:numel(</a:t>
            </a:r>
            <a:r>
              <a:rPr lang="tr-TR" sz="1800" b="0" i="0" dirty="0" err="1">
                <a:effectLst/>
                <a:latin typeface="Menlo"/>
              </a:rPr>
              <a:t>numTopicsRange</a:t>
            </a:r>
            <a:r>
              <a:rPr lang="tr-TR" sz="1800" b="0" i="0" dirty="0">
                <a:effectLst/>
                <a:latin typeface="Menlo"/>
              </a:rPr>
              <a:t>)</a:t>
            </a:r>
          </a:p>
          <a:p>
            <a:r>
              <a:rPr lang="tr-TR" sz="1800" b="0" i="0" dirty="0" err="1">
                <a:effectLst/>
                <a:latin typeface="Menlo"/>
              </a:rPr>
              <a:t>numTopics</a:t>
            </a:r>
            <a:r>
              <a:rPr lang="tr-TR" sz="1800" b="0" i="0" dirty="0">
                <a:effectLst/>
                <a:latin typeface="Menlo"/>
              </a:rPr>
              <a:t> = </a:t>
            </a:r>
            <a:r>
              <a:rPr lang="tr-TR" sz="1800" b="0" i="0" dirty="0" err="1">
                <a:effectLst/>
                <a:latin typeface="Menlo"/>
              </a:rPr>
              <a:t>numTopicsRange</a:t>
            </a:r>
            <a:r>
              <a:rPr lang="tr-TR" sz="1800" b="0" i="0" dirty="0">
                <a:effectLst/>
                <a:latin typeface="Menlo"/>
              </a:rPr>
              <a:t>(i);</a:t>
            </a:r>
          </a:p>
          <a:p>
            <a:r>
              <a:rPr lang="tr-TR" sz="1800" b="0" i="0" dirty="0">
                <a:effectLst/>
                <a:latin typeface="Menlo"/>
              </a:rPr>
              <a:t>mdl = </a:t>
            </a:r>
            <a:r>
              <a:rPr lang="tr-TR" sz="1800" b="0" i="0" dirty="0" err="1">
                <a:effectLst/>
                <a:latin typeface="Menlo"/>
              </a:rPr>
              <a:t>fitlda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bag,numTopics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Solver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 err="1">
                <a:solidFill>
                  <a:srgbClr val="AA04F9"/>
                </a:solidFill>
                <a:effectLst/>
                <a:latin typeface="Menlo"/>
              </a:rPr>
              <a:t>savb</a:t>
            </a:r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tr-TR" sz="1800" b="0" i="0" dirty="0">
                <a:effectLst/>
                <a:latin typeface="Menlo"/>
              </a:rPr>
              <a:t>, </a:t>
            </a:r>
            <a:r>
              <a:rPr lang="tr-T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tr-TR" sz="1800" b="0" i="0" dirty="0">
              <a:effectLst/>
              <a:latin typeface="Menlo"/>
            </a:endParaRPr>
          </a:p>
          <a:p>
            <a:r>
              <a:rPr lang="tr-TR" sz="1800" b="0" i="0" dirty="0">
                <a:solidFill>
                  <a:srgbClr val="AA04F9"/>
                </a:solidFill>
                <a:effectLst/>
                <a:latin typeface="Menlo"/>
              </a:rPr>
              <a:t>'Verbose'</a:t>
            </a:r>
            <a:r>
              <a:rPr lang="tr-TR" sz="1800" b="0" i="0" dirty="0">
                <a:effectLst/>
                <a:latin typeface="Menlo"/>
              </a:rPr>
              <a:t>,0);</a:t>
            </a:r>
          </a:p>
          <a:p>
            <a:r>
              <a:rPr lang="tr-TR" sz="1800" b="0" i="0" dirty="0">
                <a:effectLst/>
                <a:latin typeface="Menlo"/>
              </a:rPr>
              <a:t>[~,</a:t>
            </a:r>
            <a:r>
              <a:rPr lang="tr-TR" sz="1800" b="0" i="0" dirty="0" err="1">
                <a:effectLst/>
                <a:latin typeface="Menlo"/>
              </a:rPr>
              <a:t>validationPerplexity</a:t>
            </a:r>
            <a:r>
              <a:rPr lang="tr-TR" sz="1800" b="0" i="0" dirty="0">
                <a:effectLst/>
                <a:latin typeface="Menlo"/>
              </a:rPr>
              <a:t>(i)] = </a:t>
            </a:r>
            <a:r>
              <a:rPr lang="tr-TR" sz="1800" b="0" i="0" dirty="0" err="1">
                <a:effectLst/>
                <a:latin typeface="Menlo"/>
              </a:rPr>
              <a:t>logp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mdl,documentsValidation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effectLst/>
                <a:latin typeface="Menlo"/>
              </a:rPr>
              <a:t>timeElapsed</a:t>
            </a:r>
            <a:r>
              <a:rPr lang="tr-TR" sz="1800" b="0" i="0" dirty="0">
                <a:effectLst/>
                <a:latin typeface="Menlo"/>
              </a:rPr>
              <a:t>(i) = </a:t>
            </a:r>
            <a:r>
              <a:rPr lang="tr-TR" sz="1800" b="0" i="0" dirty="0" err="1">
                <a:effectLst/>
                <a:latin typeface="Menlo"/>
              </a:rPr>
              <a:t>mdl.FitInfo.History.TimeSinceStart</a:t>
            </a:r>
            <a:r>
              <a:rPr lang="tr-TR" sz="1800" b="0" i="0" dirty="0">
                <a:effectLst/>
                <a:latin typeface="Menlo"/>
              </a:rPr>
              <a:t>(</a:t>
            </a:r>
            <a:r>
              <a:rPr lang="tr-TR" sz="1800" b="0" i="0" dirty="0" err="1">
                <a:effectLst/>
                <a:latin typeface="Menlo"/>
              </a:rPr>
              <a:t>end</a:t>
            </a:r>
            <a:r>
              <a:rPr lang="tr-TR" sz="1800" b="0" i="0" dirty="0">
                <a:effectLst/>
                <a:latin typeface="Menlo"/>
              </a:rPr>
              <a:t>);</a:t>
            </a:r>
          </a:p>
          <a:p>
            <a:r>
              <a:rPr lang="tr-TR" sz="1800" b="0" i="0" dirty="0" err="1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tr-TR" sz="1800" b="0" i="0" dirty="0">
              <a:effectLst/>
              <a:latin typeface="Menlo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17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72B59-357B-6B36-CFFF-C83CA1B1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Grafikleştirme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196FB4-C508-8803-ABA8-FD4A25A0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Tüm Kod </a:t>
            </a:r>
            <a:r>
              <a:rPr lang="tr-TR" dirty="0" err="1"/>
              <a:t>Açıklaamda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28D5A1-970D-C713-0431-00C8D673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4" y="681832"/>
            <a:ext cx="6543675" cy="49077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86324AD-688F-D1B4-0041-52070663F818}"/>
              </a:ext>
            </a:extLst>
          </p:cNvPr>
          <p:cNvSpPr/>
          <p:nvPr/>
        </p:nvSpPr>
        <p:spPr>
          <a:xfrm>
            <a:off x="6295925" y="4953258"/>
            <a:ext cx="1123950" cy="1286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Uygun Sayı</a:t>
            </a:r>
          </a:p>
        </p:txBody>
      </p:sp>
    </p:spTree>
    <p:extLst>
      <p:ext uri="{BB962C8B-B14F-4D97-AF65-F5344CB8AC3E}">
        <p14:creationId xmlns:p14="http://schemas.microsoft.com/office/powerpoint/2010/main" val="34438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594</Words>
  <Application>Microsoft Office PowerPoint</Application>
  <PresentationFormat>Geniş ekran</PresentationFormat>
  <Paragraphs>101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Söhne</vt:lpstr>
      <vt:lpstr>Office Teması</vt:lpstr>
      <vt:lpstr>Metin Madenciliği</vt:lpstr>
      <vt:lpstr>Amaç</vt:lpstr>
      <vt:lpstr>Verinin Yüklenmesi</vt:lpstr>
      <vt:lpstr>Eğitim-Test</vt:lpstr>
      <vt:lpstr>Topik Sayısını Belirleme</vt:lpstr>
      <vt:lpstr>Grafikleştirme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Kaya</dc:creator>
  <cp:lastModifiedBy>YILMAZ KAYA</cp:lastModifiedBy>
  <cp:revision>16</cp:revision>
  <dcterms:created xsi:type="dcterms:W3CDTF">2023-05-07T16:39:47Z</dcterms:created>
  <dcterms:modified xsi:type="dcterms:W3CDTF">2023-12-15T22:42:06Z</dcterms:modified>
</cp:coreProperties>
</file>