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9374" autoAdjust="0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E8C5-C36A-4284-A443-FF2C89AC63D2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870D-94B7-4D0C-B974-6BE99A04A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26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clear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all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clear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all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filename,TextType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(bag,10,Verbose=0); 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%10 topik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t = </a:t>
            </a:r>
            <a:r>
              <a:rPr lang="tr-TR" sz="1800" b="0" i="0" dirty="0" err="1">
                <a:effectLst/>
                <a:latin typeface="Menlo"/>
              </a:rPr>
              <a:t>tiledlayout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flow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t,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"LDA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 err="1">
                <a:effectLst/>
                <a:latin typeface="Menlo"/>
              </a:rPr>
              <a:t>nexttile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mdl,i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" </a:t>
            </a:r>
            <a:r>
              <a:rPr lang="tr-TR" sz="1800" b="0" i="0" dirty="0">
                <a:effectLst/>
                <a:latin typeface="Menlo"/>
              </a:rPr>
              <a:t>+ i)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corrcoef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mdl.TopicWordProbabilities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>
                <a:effectLst/>
                <a:latin typeface="Menlo"/>
              </a:rPr>
              <a:t>top = </a:t>
            </a:r>
            <a:r>
              <a:rPr lang="tr-TR" sz="1800" b="0" i="0" dirty="0" err="1">
                <a:effectLst/>
                <a:latin typeface="Menlo"/>
              </a:rPr>
              <a:t>topkwords</a:t>
            </a:r>
            <a:r>
              <a:rPr lang="tr-TR" sz="1800" b="0" i="0" dirty="0">
                <a:effectLst/>
                <a:latin typeface="Menlo"/>
              </a:rPr>
              <a:t>(mdl,3,i);</a:t>
            </a:r>
          </a:p>
          <a:p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join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top.Word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", 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heatmap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- </a:t>
            </a:r>
            <a:r>
              <a:rPr lang="tr-TR" sz="1800" b="0" i="0" dirty="0" err="1">
                <a:effectLst/>
                <a:latin typeface="Menlo"/>
              </a:rPr>
              <a:t>eye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),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XDisplayLabels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YDisplayLabels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Correlations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[</a:t>
            </a:r>
            <a:r>
              <a:rPr lang="tr-TR" sz="1800" b="0" i="0" dirty="0" err="1">
                <a:effectLst/>
                <a:latin typeface="Menlo"/>
              </a:rPr>
              <a:t>topCorrelations,topCorrelatedTopics</a:t>
            </a:r>
            <a:r>
              <a:rPr lang="tr-TR" sz="1800" b="0" i="0" dirty="0">
                <a:effectLst/>
                <a:latin typeface="Menlo"/>
              </a:rPr>
              <a:t>] = </a:t>
            </a:r>
            <a:r>
              <a:rPr lang="tr-TR" sz="1800" b="0" i="0" dirty="0" err="1">
                <a:effectLst/>
                <a:latin typeface="Menlo"/>
              </a:rPr>
              <a:t>max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- </a:t>
            </a:r>
            <a:r>
              <a:rPr lang="tr-TR" sz="1800" b="0" i="0" dirty="0" err="1">
                <a:effectLst/>
                <a:latin typeface="Menlo"/>
              </a:rPr>
              <a:t>eye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tbl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table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tbl.TopicIndex</a:t>
            </a:r>
            <a:r>
              <a:rPr lang="tr-TR" sz="1800" b="0" i="0" dirty="0">
                <a:effectLst/>
                <a:latin typeface="Menlo"/>
              </a:rPr>
              <a:t> = (1:numTopics)';</a:t>
            </a:r>
          </a:p>
          <a:p>
            <a:r>
              <a:rPr lang="tr-TR" sz="1800" b="0" i="0" dirty="0" err="1">
                <a:effectLst/>
                <a:latin typeface="Menlo"/>
              </a:rPr>
              <a:t>tbl.Topic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';</a:t>
            </a:r>
          </a:p>
          <a:p>
            <a:r>
              <a:rPr lang="tr-TR" sz="1800" b="0" i="0" dirty="0" err="1">
                <a:effectLst/>
                <a:latin typeface="Menlo"/>
              </a:rPr>
              <a:t>tbl.TopCorrelatedTopicIndex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topCorrelatedTopics</a:t>
            </a:r>
            <a:r>
              <a:rPr lang="tr-TR" sz="1800" b="0" i="0" dirty="0">
                <a:effectLst/>
                <a:latin typeface="Menlo"/>
              </a:rPr>
              <a:t>';</a:t>
            </a:r>
          </a:p>
          <a:p>
            <a:r>
              <a:rPr lang="tr-TR" sz="1800" b="0" i="0" dirty="0" err="1">
                <a:effectLst/>
                <a:latin typeface="Menlo"/>
              </a:rPr>
              <a:t>tbl.TopCorrelatedTopic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topCorrelatedTopics</a:t>
            </a:r>
            <a:r>
              <a:rPr lang="tr-TR" sz="1800" b="0" i="0" dirty="0">
                <a:effectLst/>
                <a:latin typeface="Menlo"/>
              </a:rPr>
              <a:t>)';</a:t>
            </a:r>
          </a:p>
          <a:p>
            <a:r>
              <a:rPr lang="tr-TR" sz="1800" b="0" i="0" dirty="0" err="1">
                <a:effectLst/>
                <a:latin typeface="Menlo"/>
              </a:rPr>
              <a:t>tbl.CorrelationCoefficient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topCorrelations</a:t>
            </a:r>
            <a:r>
              <a:rPr lang="tr-TR" sz="1800" b="0" i="0" dirty="0">
                <a:effectLst/>
                <a:latin typeface="Menlo"/>
              </a:rPr>
              <a:t>'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cleanTextData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lower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cleanTextData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erasePunctuation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removeStopWords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removeShortWords</a:t>
            </a:r>
            <a:r>
              <a:rPr lang="tr-TR" sz="1800" b="0" i="0" dirty="0">
                <a:effectLst/>
                <a:latin typeface="Menlo"/>
              </a:rPr>
              <a:t>(documents,2);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removeLongWords</a:t>
            </a:r>
            <a:r>
              <a:rPr lang="tr-TR" sz="1800" b="0" i="0" dirty="0">
                <a:effectLst/>
                <a:latin typeface="Menlo"/>
              </a:rPr>
              <a:t>(documents,15);</a:t>
            </a:r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addPartOfSpeechDetails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normalizeWords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documents,Style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lemma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4870D-94B7-4D0C-B974-6BE99A04A90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68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A1121-01C1-C1DD-0067-7F50A08E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A1DFF7-345B-3DFA-0248-0E9F5C68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C7CA01-A3B2-6431-2153-7040B0C2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390918-2BCD-5228-272A-B3B36043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98CE1B-E4D0-2ED7-F004-7B338F4A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F7C82-D2DE-8FD4-12AC-D69B0773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F757249-7664-E861-93FA-EF7963FC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1EE24E-35EF-DD90-674E-C3D3FBF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56ED04-FFF3-0C8F-A0C9-A276EB0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6C4FBE-01C9-2882-0FD1-F4CFCD61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1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4AD209-C9D9-6614-AD5A-C52485A9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B490A1-BAEA-26EF-4BE5-B9BBCBC0B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29AFD8-1A57-B777-D320-275D4744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A82FF3-0CBF-4081-BB52-EC109E7E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10C265-D6C3-19BC-66B6-827B17DC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2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4D1D9-381C-5C40-7ADF-E2B8D3B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B700B5-A157-34AA-7D89-510A6B34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1A1053-C78D-9BA6-DB81-9D0B322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21E514-2EFF-A104-B978-6E8A019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D862CC-9FA8-37E7-E116-822F8C1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3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AA66E-77D6-7A35-6F51-2CB6021A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B38F17-3571-949D-5B26-58BEF783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F1CA96-CCDF-CB7B-67DF-03D39E6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01A9A2-DDB0-10CE-0B8C-863100A8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EDC0BE-59CF-C1A9-DECF-9C88351A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3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3AB49-9DE8-062E-83B0-7E592FB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D036FA-69F5-591F-B580-CBD3EB77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604DD7-4ABA-6192-46BC-05A7729A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B998A9-BFA0-B456-8453-9811A47C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0DFC04-6E3C-09CC-FC8C-DCC6AAF6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0DF16A-3759-47BE-0D2E-2CCA091C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2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916B04-8D8F-B5FB-C9FA-8CBA8C2D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C77D7B-93B4-1A16-54F2-A4A9FFAD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44BE08-4027-3FAC-9025-EF23D1344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63E33FA-8D84-A232-C2F7-7A5115605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55A4E15-3C51-AA6B-D879-1550651CA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F77A8A-5979-B2DD-F1F0-5DD1206A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D507AD1-7026-DCBD-2ED6-5768729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280A18-0152-1406-4FAC-410434EF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89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F1E161-4B66-C047-EE75-13818823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7369693-CAFA-7F3F-D0B3-AA86A43E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B16D97A-1B8B-DBB4-6726-747F39E8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EB2CC8-6945-90C5-EBDE-B86024E3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32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6C78551-F272-61FA-1A84-A063220A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A9124CB-93AF-ACAE-BAD1-F2EFB32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65991C5-D277-E6C4-12B0-13CED475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7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195533-8F7D-8990-FFE4-2755704D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71166A-8411-96D9-8753-D2B6E0A0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ECDBA0-8991-A8E1-99A0-3FDFB66E6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B424F7-D6CA-54CC-8E1B-D9D1EECA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A8CC66-D83E-306C-8959-0C778C13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70ED2C-A241-0CC6-5797-CABD80CB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3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58CE5-CF94-0F39-25A7-2C2FE51F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A68CBB-EA2B-EDAB-5C4F-EE40CCD0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6BD5EAB-DF04-CB30-CF33-04A3D48B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52826-5270-0D33-99A6-9EB9334C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5C983-82B6-3C57-DD48-38BB95F6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AF49AB-0E81-C94B-8221-2F4746B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724699C-A646-5E1B-1530-3321C3EE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DABC01-6867-E8DE-14C1-165D79E0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167A44-9CE7-73D8-27F6-14C4E74E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1F3C-BEC3-417C-AED4-D338F402774F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288258-1C7D-1B0F-3AD1-71935C51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BEABB-E695-EC59-3696-0F85A3C8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655F-AB5F-4C86-AFB8-FC145F799A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6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AED2EFEA-FC41-F5E4-A5B4-1F40C7D9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r-TR" dirty="0"/>
              <a:t>Metin Madenciliği 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511CF38C-214E-7342-2184-1AC89706F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tr-TR" dirty="0"/>
              <a:t>LDA ile Konuların İlişkilendirme Analizi (Korelasyon)</a:t>
            </a:r>
          </a:p>
        </p:txBody>
      </p:sp>
    </p:spTree>
    <p:extLst>
      <p:ext uri="{BB962C8B-B14F-4D97-AF65-F5344CB8AC3E}">
        <p14:creationId xmlns:p14="http://schemas.microsoft.com/office/powerpoint/2010/main" val="42573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C3EF6-A7D0-1452-DEAD-BB506433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B37B42-A3C5-0FEB-6D05-B0B5F758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örnekte, LDA ile konu modelindeki konular arasındaki korelasyonların nasıl analiz edileceğini göstermekte.</a:t>
            </a:r>
          </a:p>
          <a:p>
            <a:r>
              <a:rPr lang="tr-TR" dirty="0"/>
              <a:t>LDA modeli, bir belge koleksiyonundaki temel konuları keşfeden ve konulardaki sözcük olasılıklarını çıkaran bir konu modelleme yöntemidir.</a:t>
            </a:r>
          </a:p>
          <a:p>
            <a:r>
              <a:rPr lang="tr-TR" dirty="0"/>
              <a:t>Konu başına kelime olasılıklarının vektörleri konuları karakterize eder. Konu başına sözcük olasılıklarını kullanarak, konular arasındaki ilişkileri belirledik.</a:t>
            </a:r>
          </a:p>
        </p:txBody>
      </p:sp>
    </p:spTree>
    <p:extLst>
      <p:ext uri="{BB962C8B-B14F-4D97-AF65-F5344CB8AC3E}">
        <p14:creationId xmlns:p14="http://schemas.microsoft.com/office/powerpoint/2010/main" val="36808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4915A0-9BF5-B3A3-F610-FCFAAB4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LDA ile topiklerin </a:t>
            </a:r>
            <a:r>
              <a:rPr lang="tr-TR" dirty="0" err="1"/>
              <a:t>Oluşturulmas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25DDFA-24CE-A519-9E3A-421EFD9F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clear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all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clear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all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filename,TextType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(bag,10,Verbose=0); 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%10 topik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89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7D2B6-7974-3450-E304-51EE322C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35B3AD-35C7-588D-BA05-20B667FA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t = </a:t>
            </a:r>
            <a:r>
              <a:rPr lang="tr-TR" sz="1800" b="0" i="0" dirty="0" err="1">
                <a:effectLst/>
                <a:latin typeface="Menlo"/>
              </a:rPr>
              <a:t>tiledlayout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flow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t,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"LDA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 err="1">
                <a:effectLst/>
                <a:latin typeface="Menlo"/>
              </a:rPr>
              <a:t>nexttile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mdl,i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" </a:t>
            </a:r>
            <a:r>
              <a:rPr lang="tr-TR" sz="1800" b="0" i="0" dirty="0">
                <a:effectLst/>
                <a:latin typeface="Menlo"/>
              </a:rPr>
              <a:t>+ i)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7A4D28-ADFC-8686-659A-334AA756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67" y="365125"/>
            <a:ext cx="7311775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1EA9D-3725-0E5D-F77B-6D43006F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Topikler arasındaki korelasyon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9A294-7943-2FDA-487B-653E3853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corrcoef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mdl.TopicWordProbabilities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>
                <a:effectLst/>
                <a:latin typeface="Menlo"/>
              </a:rPr>
              <a:t>top = </a:t>
            </a:r>
            <a:r>
              <a:rPr lang="tr-TR" sz="1800" b="0" i="0" dirty="0" err="1">
                <a:effectLst/>
                <a:latin typeface="Menlo"/>
              </a:rPr>
              <a:t>topkwords</a:t>
            </a:r>
            <a:r>
              <a:rPr lang="tr-TR" sz="1800" b="0" i="0" dirty="0">
                <a:effectLst/>
                <a:latin typeface="Menlo"/>
              </a:rPr>
              <a:t>(mdl,3,i);</a:t>
            </a:r>
          </a:p>
          <a:p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join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top.Word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", 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heatmap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- </a:t>
            </a:r>
            <a:r>
              <a:rPr lang="tr-TR" sz="1800" b="0" i="0" dirty="0" err="1">
                <a:effectLst/>
                <a:latin typeface="Menlo"/>
              </a:rPr>
              <a:t>eye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),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XDisplayLabels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YDisplayLabels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Correlations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C70E12-98CC-B35A-9896-2B3464CF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56" y="1825625"/>
            <a:ext cx="7309534" cy="36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78D60-34EA-0FAA-5353-55C3A53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topik için, en güçlü korelasyona sahip konu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101736-711B-CD03-50B4-A8B818A7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>
                <a:effectLst/>
                <a:latin typeface="Menlo"/>
              </a:rPr>
              <a:t>[</a:t>
            </a:r>
            <a:r>
              <a:rPr lang="tr-TR" sz="1800" b="0" i="0" dirty="0" err="1">
                <a:effectLst/>
                <a:latin typeface="Menlo"/>
              </a:rPr>
              <a:t>topCorrelations,topCorrelatedTopics</a:t>
            </a:r>
            <a:r>
              <a:rPr lang="tr-TR" sz="1800" b="0" i="0" dirty="0">
                <a:effectLst/>
                <a:latin typeface="Menlo"/>
              </a:rPr>
              <a:t>] = </a:t>
            </a:r>
            <a:r>
              <a:rPr lang="tr-TR" sz="1800" b="0" i="0" dirty="0" err="1">
                <a:effectLst/>
                <a:latin typeface="Menlo"/>
              </a:rPr>
              <a:t>max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correlation</a:t>
            </a:r>
            <a:r>
              <a:rPr lang="tr-TR" sz="1800" b="0" i="0" dirty="0">
                <a:effectLst/>
                <a:latin typeface="Menlo"/>
              </a:rPr>
              <a:t> - </a:t>
            </a:r>
            <a:r>
              <a:rPr lang="tr-TR" sz="1800" b="0" i="0" dirty="0" err="1">
                <a:effectLst/>
                <a:latin typeface="Menlo"/>
              </a:rPr>
              <a:t>eye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tbl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table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tbl.TopicIndex</a:t>
            </a:r>
            <a:r>
              <a:rPr lang="tr-TR" sz="1800" b="0" i="0" dirty="0">
                <a:effectLst/>
                <a:latin typeface="Menlo"/>
              </a:rPr>
              <a:t> = (1:numTopics)';</a:t>
            </a:r>
          </a:p>
          <a:p>
            <a:r>
              <a:rPr lang="tr-TR" sz="1800" b="0" i="0" dirty="0" err="1">
                <a:effectLst/>
                <a:latin typeface="Menlo"/>
              </a:rPr>
              <a:t>tbl.Topic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';</a:t>
            </a:r>
          </a:p>
          <a:p>
            <a:r>
              <a:rPr lang="tr-TR" sz="1800" b="0" i="0" dirty="0" err="1">
                <a:effectLst/>
                <a:latin typeface="Menlo"/>
              </a:rPr>
              <a:t>tbl.TopCorrelatedTopicIndex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topCorrelatedTopics</a:t>
            </a:r>
            <a:r>
              <a:rPr lang="tr-TR" sz="1800" b="0" i="0" dirty="0">
                <a:effectLst/>
                <a:latin typeface="Menlo"/>
              </a:rPr>
              <a:t>';</a:t>
            </a:r>
          </a:p>
          <a:p>
            <a:r>
              <a:rPr lang="tr-TR" sz="1800" b="0" i="0" dirty="0" err="1">
                <a:effectLst/>
                <a:latin typeface="Menlo"/>
              </a:rPr>
              <a:t>tbl.TopCorrelatedTopic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topCorrelatedTopics</a:t>
            </a:r>
            <a:r>
              <a:rPr lang="tr-TR" sz="1800" b="0" i="0" dirty="0">
                <a:effectLst/>
                <a:latin typeface="Menlo"/>
              </a:rPr>
              <a:t>)';</a:t>
            </a:r>
          </a:p>
          <a:p>
            <a:r>
              <a:rPr lang="tr-TR" sz="1800" b="0" i="0" dirty="0" err="1">
                <a:effectLst/>
                <a:latin typeface="Menlo"/>
              </a:rPr>
              <a:t>tbl.CorrelationCoefficient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topCorrelations</a:t>
            </a:r>
            <a:r>
              <a:rPr lang="tr-TR" sz="1800" b="0" i="0" dirty="0">
                <a:effectLst/>
                <a:latin typeface="Menlo"/>
              </a:rPr>
              <a:t>'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1D670A-3A91-6611-B830-C63C1F9A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258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A77E0C-28A8-7F25-9935-F01FFE4C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B5FC3-A1FF-8E2C-E650-B95CE591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Açıklama kısmında</a:t>
            </a:r>
          </a:p>
        </p:txBody>
      </p:sp>
    </p:spTree>
    <p:extLst>
      <p:ext uri="{BB962C8B-B14F-4D97-AF65-F5344CB8AC3E}">
        <p14:creationId xmlns:p14="http://schemas.microsoft.com/office/powerpoint/2010/main" val="57834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637</Words>
  <Application>Microsoft Office PowerPoint</Application>
  <PresentationFormat>Geniş ekran</PresentationFormat>
  <Paragraphs>122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Teması</vt:lpstr>
      <vt:lpstr>Metin Madenciliği </vt:lpstr>
      <vt:lpstr>Amaç</vt:lpstr>
      <vt:lpstr>LDA ile topiklerin Oluşturulmas</vt:lpstr>
      <vt:lpstr>Görselleştirme</vt:lpstr>
      <vt:lpstr>Topikler arasındaki korelasyon</vt:lpstr>
      <vt:lpstr>Her topik için, en güçlü korelasyona sahip konu</vt:lpstr>
      <vt:lpstr>Tüm Kod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 </dc:title>
  <dc:creator>Kaya</dc:creator>
  <cp:lastModifiedBy>YILMAZ KAYA</cp:lastModifiedBy>
  <cp:revision>12</cp:revision>
  <dcterms:created xsi:type="dcterms:W3CDTF">2023-05-17T20:18:03Z</dcterms:created>
  <dcterms:modified xsi:type="dcterms:W3CDTF">2023-12-15T19:24:53Z</dcterms:modified>
</cp:coreProperties>
</file>