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D11BE-9F2E-430C-9300-017405E06149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8612B-BDB4-4857-80AF-56EC3F6555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83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csv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TextType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string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head</a:t>
            </a:r>
            <a:r>
              <a:rPr lang="tr-TR" sz="1800" b="0" i="0" dirty="0">
                <a:effectLst/>
                <a:latin typeface="Menlo"/>
              </a:rPr>
              <a:t>(data)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(1:10)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labels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data.Category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bagOfWords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removeInfrequentWords</a:t>
            </a:r>
            <a:r>
              <a:rPr lang="tr-TR" sz="1800" b="0" i="0" dirty="0">
                <a:effectLst/>
                <a:latin typeface="Menlo"/>
              </a:rPr>
              <a:t>(bag,2);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removeEmptyDocuments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rng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default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7;</a:t>
            </a:r>
          </a:p>
          <a:p>
            <a:r>
              <a:rPr lang="tr-TR" sz="1800" b="0" i="0" dirty="0">
                <a:effectLst/>
                <a:latin typeface="Menlo"/>
              </a:rPr>
              <a:t>mdl = </a:t>
            </a:r>
            <a:r>
              <a:rPr lang="tr-TR" sz="1800" b="0" i="0" dirty="0" err="1">
                <a:effectLst/>
                <a:latin typeface="Menlo"/>
              </a:rPr>
              <a:t>fitlda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bag,numTopics,Verbose</a:t>
            </a:r>
            <a:r>
              <a:rPr lang="tr-TR" sz="1800" b="0" i="0" dirty="0">
                <a:effectLst/>
                <a:latin typeface="Menlo"/>
              </a:rPr>
              <a:t>=0);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t = </a:t>
            </a:r>
            <a:r>
              <a:rPr lang="tr-TR" sz="1800" b="0" i="0" dirty="0" err="1">
                <a:effectLst/>
                <a:latin typeface="Menlo"/>
              </a:rPr>
              <a:t>tiledlayout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flow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t,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"LDA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1:numTopics</a:t>
            </a:r>
          </a:p>
          <a:p>
            <a:r>
              <a:rPr lang="tr-TR" sz="1800" b="0" i="0" dirty="0" err="1">
                <a:effectLst/>
                <a:latin typeface="Menlo"/>
              </a:rPr>
              <a:t>nexttile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wordcloud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mdl,i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" </a:t>
            </a:r>
            <a:r>
              <a:rPr lang="tr-TR" sz="1800" b="0" i="0" dirty="0">
                <a:effectLst/>
                <a:latin typeface="Menlo"/>
              </a:rPr>
              <a:t>+ i)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topicMixtures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mdl.DocumentTopicProbabilities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effectLst/>
                <a:latin typeface="Menlo"/>
              </a:rPr>
              <a:t>[</a:t>
            </a:r>
            <a:r>
              <a:rPr lang="tr-TR" sz="1800" b="0" i="0" dirty="0" err="1">
                <a:effectLst/>
                <a:latin typeface="Menlo"/>
              </a:rPr>
              <a:t>groups,groupNames</a:t>
            </a:r>
            <a:r>
              <a:rPr lang="tr-TR" sz="1800" b="0" i="0" dirty="0">
                <a:effectLst/>
                <a:latin typeface="Menlo"/>
              </a:rPr>
              <a:t>] = </a:t>
            </a:r>
            <a:r>
              <a:rPr lang="tr-TR" sz="1800" b="0" i="0" dirty="0" err="1">
                <a:effectLst/>
                <a:latin typeface="Menlo"/>
              </a:rPr>
              <a:t>findgroups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labels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numGroups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groupNames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1:numGroups</a:t>
            </a:r>
          </a:p>
          <a:p>
            <a:r>
              <a:rPr lang="tr-TR" sz="1800" b="0" i="0" dirty="0" err="1">
                <a:effectLst/>
                <a:latin typeface="Menlo"/>
              </a:rPr>
              <a:t>idx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groups</a:t>
            </a:r>
            <a:r>
              <a:rPr lang="tr-TR" sz="1800" b="0" i="0" dirty="0">
                <a:effectLst/>
                <a:latin typeface="Menlo"/>
              </a:rPr>
              <a:t> == i;</a:t>
            </a:r>
          </a:p>
          <a:p>
            <a:r>
              <a:rPr lang="tr-TR" sz="1800" b="0" i="0" dirty="0" err="1">
                <a:effectLst/>
                <a:latin typeface="Menlo"/>
              </a:rPr>
              <a:t>meanTopicProbabilities</a:t>
            </a:r>
            <a:r>
              <a:rPr lang="tr-TR" sz="1800" b="0" i="0" dirty="0">
                <a:effectLst/>
                <a:latin typeface="Menlo"/>
              </a:rPr>
              <a:t>(i,:) = </a:t>
            </a:r>
            <a:r>
              <a:rPr lang="tr-TR" sz="1800" b="0" i="0" dirty="0" err="1">
                <a:effectLst/>
                <a:latin typeface="Menlo"/>
              </a:rPr>
              <a:t>mean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topicMixtures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idx</a:t>
            </a:r>
            <a:r>
              <a:rPr lang="tr-TR" sz="1800" b="0" i="0" dirty="0">
                <a:effectLst/>
                <a:latin typeface="Menlo"/>
              </a:rPr>
              <a:t>,:));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mdl.NumTopics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1:numTopics</a:t>
            </a:r>
          </a:p>
          <a:p>
            <a:r>
              <a:rPr lang="tr-TR" sz="1800" b="0" i="0" dirty="0">
                <a:effectLst/>
                <a:latin typeface="Menlo"/>
              </a:rPr>
              <a:t>top = </a:t>
            </a:r>
            <a:r>
              <a:rPr lang="tr-TR" sz="1800" b="0" i="0" dirty="0" err="1">
                <a:effectLst/>
                <a:latin typeface="Menlo"/>
              </a:rPr>
              <a:t>topkwords</a:t>
            </a:r>
            <a:r>
              <a:rPr lang="tr-TR" sz="1800" b="0" i="0" dirty="0">
                <a:effectLst/>
                <a:latin typeface="Menlo"/>
              </a:rPr>
              <a:t>(mdl,3,i);</a:t>
            </a:r>
          </a:p>
          <a:p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(i) = </a:t>
            </a:r>
            <a:r>
              <a:rPr lang="tr-TR" sz="1800" b="0" i="0" dirty="0" err="1">
                <a:effectLst/>
                <a:latin typeface="Menlo"/>
              </a:rPr>
              <a:t>join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top.Word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", 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f = </a:t>
            </a:r>
            <a:r>
              <a:rPr lang="tr-TR" sz="1800" b="0" i="0" dirty="0" err="1">
                <a:effectLst/>
                <a:latin typeface="Menlo"/>
              </a:rPr>
              <a:t>figure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f.Position</a:t>
            </a:r>
            <a:r>
              <a:rPr lang="tr-TR" sz="1800" b="0" i="0" dirty="0">
                <a:effectLst/>
                <a:latin typeface="Menlo"/>
              </a:rPr>
              <a:t>(3) = 2*</a:t>
            </a:r>
            <a:r>
              <a:rPr lang="tr-TR" sz="1800" b="0" i="0" dirty="0" err="1">
                <a:effectLst/>
                <a:latin typeface="Menlo"/>
              </a:rPr>
              <a:t>f.Position</a:t>
            </a:r>
            <a:r>
              <a:rPr lang="tr-TR" sz="1800" b="0" i="0" dirty="0">
                <a:effectLst/>
                <a:latin typeface="Menlo"/>
              </a:rPr>
              <a:t>(3);</a:t>
            </a:r>
          </a:p>
          <a:p>
            <a:r>
              <a:rPr lang="tr-TR" sz="1800" b="0" i="0" dirty="0">
                <a:effectLst/>
                <a:latin typeface="Menlo"/>
              </a:rPr>
              <a:t>p = </a:t>
            </a:r>
            <a:r>
              <a:rPr lang="tr-TR" sz="1800" b="0" i="0" dirty="0" err="1">
                <a:effectLst/>
                <a:latin typeface="Menlo"/>
              </a:rPr>
              <a:t>parallelplot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meanTopicProbabilities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GroupData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 err="1">
                <a:effectLst/>
                <a:latin typeface="Menlo"/>
              </a:rPr>
              <a:t>groupNames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DataNormalization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none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p.CoordinateTickLabels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xlabel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"LDA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Mean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Probability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"LDA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and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Document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Label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Correlations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Tokenize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text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tokenizedDocument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Lemmatize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words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addPartOfSpeechDetails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normalizeWords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'Style'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lemma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Erase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punctuation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erasePunctuation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Remove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a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list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of stop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words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removeStopWords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Remove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words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with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2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or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fewer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characters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, and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words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with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15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or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greater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characters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removeShortWords</a:t>
            </a:r>
            <a:r>
              <a:rPr lang="tr-TR" sz="1800" b="0" i="0" dirty="0">
                <a:effectLst/>
                <a:latin typeface="Menlo"/>
              </a:rPr>
              <a:t>(documents,2);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removeLongWords</a:t>
            </a:r>
            <a:r>
              <a:rPr lang="tr-TR" sz="1800" b="0" i="0" dirty="0">
                <a:effectLst/>
                <a:latin typeface="Menlo"/>
              </a:rPr>
              <a:t>(documents,15);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8612B-BDB4-4857-80AF-56EC3F65557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61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C9B66E-4C20-B9C2-AF87-171084D7E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A04AE48-80D5-AD45-E1C4-6CD6857B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54BB21-BE02-7A8D-1343-1D698182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6455E7-A5DB-62FF-9292-53A9D28C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2F0144-1AD5-8A98-359A-748E41F9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61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F769D5-0097-BE30-F396-29FA016F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58BD83F-6821-649A-11AF-BFC5548E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4700FE-513C-9D86-B2EE-0E0E7E3C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6F4C27-8D22-52CC-5896-D56AEF70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2F193D-1295-E07C-0875-42332BA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76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6D7FC4E-EF20-D2DB-0738-6770A5502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6192492-03B9-4E9E-F77F-F00F33C48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5A3277-9FF8-5508-1ECA-A6D9452E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769444-0A83-2730-09D2-DF703CE3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A7410E-94EE-7B55-E061-03668705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9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3C963A-C3ED-771D-2581-C6C27DD2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E9FADF-8BE5-A44C-FDDD-E664B209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AA4C0F-44EB-A82B-7B43-9CE9FCAB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B31026-0773-1533-AC2F-ED8CCA95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A48DF2-85B8-256C-9D08-8D4C7954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4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05DF53-BE93-75E0-A95D-5A535B88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D1F29C-6814-CF8B-826C-10216F98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63A080-5D16-19E7-FF43-5F0A77C7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22DD23-392B-9528-91D1-22F07475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893CD5-67CE-28DA-A5F0-30031FE3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66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0B28EB-6B7F-B89B-4C60-744273BA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9B7894-9788-1F4D-01D7-C05B6F54D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EBC6733-22D5-98A0-30B6-87F17BAE8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5F6972-24BB-320A-346B-CF2BC8CE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D58AC5-A73A-ED84-82C3-3F1A580D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81EBA93-8380-4E0E-882A-BD10830F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26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530254-1F34-477D-D9F1-7F68AF10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870E-393F-1181-AC67-E50ED95C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8AC3B9-BD53-1120-490B-68D0E46DF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7E6829-93E7-BF5D-BA51-1DE55513C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795967B-6BA3-8114-DE98-08B17D51B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41F9D0E-11BC-1EB9-A0E9-ECEE2C19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3D08E36-D92B-4A5A-73D6-FC722318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7288245-28FD-063A-D3D4-BA7435D0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32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681C5-83A2-7E0D-7617-CC4651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DE26FD2-F12D-02DA-C612-804D3C4A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1B1E78-A8DE-C4F9-A87F-7A069412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C59103-B1EA-23B9-A243-CF3BAB1A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0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A7DCA76-A532-4C54-F13E-87364258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A94FEF1-A02C-DB0C-DA5D-EC2CC61A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A01183-FAB0-8597-A47B-48F2667F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645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CD452F-6395-3202-B718-42361ED6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38AF33-82ED-D775-02D2-272DFFCA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D86A25-4964-7801-37C3-506BF9C4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7C54CD-E25A-18EC-1E66-23A22AA4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5F4D61-B488-3A06-091D-5236CD0D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DD933F9-5C63-B036-0F96-DFF168C5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4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4291FC-EE8B-06D1-CE6E-EB96CDBB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46056AE-49C5-98B3-2AC4-0881599FF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30E2244-2A65-0F7F-B4AB-0143932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781228-0F0A-0294-52B3-ECF1D9D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388E4D-84B7-F3E0-BF5C-F8385CC9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80BDA90-7A14-D623-0E76-4D248740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25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15DF9BD-B6A5-0268-F9F9-54F12C9A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A92AE1-BE25-D399-EE16-C8E3FD0E9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992C43-39AE-AC7A-351D-08ABD77E8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2C46-4523-4ABD-B61E-160A6B917DD7}" type="datetimeFigureOut">
              <a:rPr lang="tr-TR" smtClean="0"/>
              <a:t>15.12.2023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DDCC15-9A2B-744A-2334-772C0D2C5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DEAC82-2705-2A30-4A5A-8536A9E57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8479-7465-4668-AF14-D4C1C730B3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194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2BFEB2F-F694-63BC-EE9F-AA73901B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r-TR" dirty="0"/>
              <a:t>Metin Madenciliği </a:t>
            </a:r>
          </a:p>
        </p:txBody>
      </p:sp>
      <p:sp>
        <p:nvSpPr>
          <p:cNvPr id="5" name="Alt Başlık 2">
            <a:extLst>
              <a:ext uri="{FF2B5EF4-FFF2-40B4-BE49-F238E27FC236}">
                <a16:creationId xmlns:a16="http://schemas.microsoft.com/office/drawing/2014/main" id="{A93755E1-2D49-B0B9-1318-7319B1728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tr-TR" dirty="0"/>
              <a:t>LDA ile Konuların etiketler ile Korelasyon Analizi</a:t>
            </a:r>
          </a:p>
        </p:txBody>
      </p:sp>
    </p:spTree>
    <p:extLst>
      <p:ext uri="{BB962C8B-B14F-4D97-AF65-F5344CB8AC3E}">
        <p14:creationId xmlns:p14="http://schemas.microsoft.com/office/powerpoint/2010/main" val="81840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087A4F-6788-6384-9BD3-BD89E05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Verilerin Alınması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720C12-2980-84B9-65AA-0F47F805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csv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TextType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string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head</a:t>
            </a:r>
            <a:r>
              <a:rPr lang="tr-TR" sz="1800" b="0" i="0" dirty="0">
                <a:effectLst/>
                <a:latin typeface="Menlo"/>
              </a:rPr>
              <a:t>(data)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(1:10)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labels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data.Category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43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E03D96-D133-5421-9994-ACC82FF9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Lda</a:t>
            </a:r>
            <a:r>
              <a:rPr lang="tr-TR" dirty="0"/>
              <a:t> modelleme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93A063-7004-3C44-45A1-93E66751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bagOfWords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removeInfrequentWords</a:t>
            </a:r>
            <a:r>
              <a:rPr lang="tr-TR" sz="1800" b="0" i="0" dirty="0">
                <a:effectLst/>
                <a:latin typeface="Menlo"/>
              </a:rPr>
              <a:t>(bag,2);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removeEmptyDocuments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rng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default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7;</a:t>
            </a:r>
          </a:p>
          <a:p>
            <a:r>
              <a:rPr lang="tr-TR" sz="1800" b="0" i="0" dirty="0">
                <a:effectLst/>
                <a:latin typeface="Menlo"/>
              </a:rPr>
              <a:t>mdl = </a:t>
            </a:r>
            <a:r>
              <a:rPr lang="tr-TR" sz="1800" b="0" i="0" dirty="0" err="1">
                <a:effectLst/>
                <a:latin typeface="Menlo"/>
              </a:rPr>
              <a:t>fitlda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bag,numTopics,Verbose</a:t>
            </a:r>
            <a:r>
              <a:rPr lang="tr-TR" sz="1800" b="0" i="0" dirty="0">
                <a:effectLst/>
                <a:latin typeface="Menlo"/>
              </a:rPr>
              <a:t>=0);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t = </a:t>
            </a:r>
            <a:r>
              <a:rPr lang="tr-TR" sz="1800" b="0" i="0" dirty="0" err="1">
                <a:effectLst/>
                <a:latin typeface="Menlo"/>
              </a:rPr>
              <a:t>tiledlayout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flow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t,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"LDA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1:numTopics</a:t>
            </a:r>
          </a:p>
          <a:p>
            <a:r>
              <a:rPr lang="tr-TR" sz="1800" b="0" i="0" dirty="0" err="1">
                <a:effectLst/>
                <a:latin typeface="Menlo"/>
              </a:rPr>
              <a:t>nexttile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wordcloud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mdl,i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" </a:t>
            </a:r>
            <a:r>
              <a:rPr lang="tr-TR" sz="1800" b="0" i="0" dirty="0">
                <a:effectLst/>
                <a:latin typeface="Menlo"/>
              </a:rPr>
              <a:t>+ i)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E0B45A6-09F8-6170-48D1-40722C87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71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DD4368-2E8C-8762-EAAC-574BF0E2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Topikler(konular) ile Etiketler arasındaki korelasyonun Görselleştirilmesi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B3A5F1-D0F9-599C-C4B7-5995A96E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tr-TR" sz="1800" b="0" i="0" dirty="0" err="1">
                <a:effectLst/>
                <a:latin typeface="Menlo"/>
              </a:rPr>
              <a:t>topicMixtures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mdl.DocumentTopicProbabilities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effectLst/>
                <a:latin typeface="Menlo"/>
              </a:rPr>
              <a:t>[</a:t>
            </a:r>
            <a:r>
              <a:rPr lang="tr-TR" sz="1800" b="0" i="0" dirty="0" err="1">
                <a:effectLst/>
                <a:latin typeface="Menlo"/>
              </a:rPr>
              <a:t>groups,groupNames</a:t>
            </a:r>
            <a:r>
              <a:rPr lang="tr-TR" sz="1800" b="0" i="0" dirty="0">
                <a:effectLst/>
                <a:latin typeface="Menlo"/>
              </a:rPr>
              <a:t>] = </a:t>
            </a:r>
            <a:r>
              <a:rPr lang="tr-TR" sz="1800" b="0" i="0" dirty="0" err="1">
                <a:effectLst/>
                <a:latin typeface="Menlo"/>
              </a:rPr>
              <a:t>findgroups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labels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numGroups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groupNames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1:numGroups</a:t>
            </a:r>
          </a:p>
          <a:p>
            <a:r>
              <a:rPr lang="tr-TR" sz="1800" b="0" i="0" dirty="0" err="1">
                <a:effectLst/>
                <a:latin typeface="Menlo"/>
              </a:rPr>
              <a:t>idx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groups</a:t>
            </a:r>
            <a:r>
              <a:rPr lang="tr-TR" sz="1800" b="0" i="0" dirty="0">
                <a:effectLst/>
                <a:latin typeface="Menlo"/>
              </a:rPr>
              <a:t> == i;</a:t>
            </a:r>
          </a:p>
          <a:p>
            <a:r>
              <a:rPr lang="tr-TR" sz="1800" b="0" i="0" dirty="0" err="1">
                <a:effectLst/>
                <a:latin typeface="Menlo"/>
              </a:rPr>
              <a:t>meanTopicProbabilities</a:t>
            </a:r>
            <a:r>
              <a:rPr lang="tr-TR" sz="1800" b="0" i="0" dirty="0">
                <a:effectLst/>
                <a:latin typeface="Menlo"/>
              </a:rPr>
              <a:t>(i,:) = </a:t>
            </a:r>
            <a:r>
              <a:rPr lang="tr-TR" sz="1800" b="0" i="0" dirty="0" err="1">
                <a:effectLst/>
                <a:latin typeface="Menlo"/>
              </a:rPr>
              <a:t>mean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topicMixtures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idx</a:t>
            </a:r>
            <a:r>
              <a:rPr lang="tr-TR" sz="1800" b="0" i="0" dirty="0">
                <a:effectLst/>
                <a:latin typeface="Menlo"/>
              </a:rPr>
              <a:t>,:));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mdl.NumTopics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1:numTopics</a:t>
            </a:r>
          </a:p>
          <a:p>
            <a:r>
              <a:rPr lang="tr-TR" sz="1800" b="0" i="0" dirty="0">
                <a:effectLst/>
                <a:latin typeface="Menlo"/>
              </a:rPr>
              <a:t>top = </a:t>
            </a:r>
            <a:r>
              <a:rPr lang="tr-TR" sz="1800" b="0" i="0" dirty="0" err="1">
                <a:effectLst/>
                <a:latin typeface="Menlo"/>
              </a:rPr>
              <a:t>topkwords</a:t>
            </a:r>
            <a:r>
              <a:rPr lang="tr-TR" sz="1800" b="0" i="0" dirty="0">
                <a:effectLst/>
                <a:latin typeface="Menlo"/>
              </a:rPr>
              <a:t>(mdl,3,i);</a:t>
            </a:r>
          </a:p>
          <a:p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(i) = </a:t>
            </a:r>
            <a:r>
              <a:rPr lang="tr-TR" sz="1800" b="0" i="0" dirty="0" err="1">
                <a:effectLst/>
                <a:latin typeface="Menlo"/>
              </a:rPr>
              <a:t>join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top.Word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", 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f = </a:t>
            </a:r>
            <a:r>
              <a:rPr lang="tr-TR" sz="1800" b="0" i="0" dirty="0" err="1">
                <a:effectLst/>
                <a:latin typeface="Menlo"/>
              </a:rPr>
              <a:t>figure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f.Position</a:t>
            </a:r>
            <a:r>
              <a:rPr lang="tr-TR" sz="1800" b="0" i="0" dirty="0">
                <a:effectLst/>
                <a:latin typeface="Menlo"/>
              </a:rPr>
              <a:t>(3) = 2*</a:t>
            </a:r>
            <a:r>
              <a:rPr lang="tr-TR" sz="1800" b="0" i="0" dirty="0" err="1">
                <a:effectLst/>
                <a:latin typeface="Menlo"/>
              </a:rPr>
              <a:t>f.Position</a:t>
            </a:r>
            <a:r>
              <a:rPr lang="tr-TR" sz="1800" b="0" i="0" dirty="0">
                <a:effectLst/>
                <a:latin typeface="Menlo"/>
              </a:rPr>
              <a:t>(3);</a:t>
            </a:r>
          </a:p>
          <a:p>
            <a:r>
              <a:rPr lang="tr-TR" sz="1800" b="0" i="0" dirty="0">
                <a:effectLst/>
                <a:latin typeface="Menlo"/>
              </a:rPr>
              <a:t>p = </a:t>
            </a:r>
            <a:r>
              <a:rPr lang="tr-TR" sz="1800" b="0" i="0" dirty="0" err="1">
                <a:effectLst/>
                <a:latin typeface="Menlo"/>
              </a:rPr>
              <a:t>parallelplot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meanTopicProbabilities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GroupData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 err="1">
                <a:effectLst/>
                <a:latin typeface="Menlo"/>
              </a:rPr>
              <a:t>groupNames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DataNormalization</a:t>
            </a:r>
            <a:r>
              <a:rPr lang="tr-TR" sz="1800" b="0" i="0" dirty="0">
                <a:effectLst/>
                <a:latin typeface="Menlo"/>
              </a:rPr>
              <a:t>=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none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p.CoordinateTickLabels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topWords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xlabel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"LDA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Mean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Probability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"LDA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and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Document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Label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Correlations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A867665-E4B5-9CA5-723C-EBA2A88C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3" y="2001044"/>
            <a:ext cx="10668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9CE193-879B-5228-FC90-06438A7F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Tüm Kod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1DCF93-3A3C-793B-BA86-589F1AE2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72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667</Words>
  <Application>Microsoft Office PowerPoint</Application>
  <PresentationFormat>Geniş ekran</PresentationFormat>
  <Paragraphs>132</Paragraphs>
  <Slides>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Teması</vt:lpstr>
      <vt:lpstr>Metin Madenciliği </vt:lpstr>
      <vt:lpstr>Verilerin Alınması</vt:lpstr>
      <vt:lpstr>Lda modelleme</vt:lpstr>
      <vt:lpstr>Topikler(konular) ile Etiketler arasındaki korelasyonun Görselleştirilmesi</vt:lpstr>
      <vt:lpstr>Tüm Kod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 </dc:title>
  <dc:creator>Kaya</dc:creator>
  <cp:lastModifiedBy>YILMAZ KAYA</cp:lastModifiedBy>
  <cp:revision>11</cp:revision>
  <dcterms:created xsi:type="dcterms:W3CDTF">2023-05-17T20:40:08Z</dcterms:created>
  <dcterms:modified xsi:type="dcterms:W3CDTF">2023-12-15T21:04:54Z</dcterms:modified>
</cp:coreProperties>
</file>