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78258-21F7-443F-ABEB-B066FBA7ED23}" type="datetimeFigureOut">
              <a:rPr lang="tr-TR" smtClean="0"/>
              <a:t>15.12.2023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D4A0C-B328-4716-A922-CAEE4D045043}" type="slidenum">
              <a:rPr lang="tr-TR" smtClean="0"/>
              <a:t>‹#›</a:t>
            </a:fld>
            <a:endParaRPr lang="tr-TR"/>
          </a:p>
        </p:txBody>
      </p:sp>
    </p:spTree>
    <p:extLst>
      <p:ext uri="{BB962C8B-B14F-4D97-AF65-F5344CB8AC3E}">
        <p14:creationId xmlns:p14="http://schemas.microsoft.com/office/powerpoint/2010/main" val="398843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800" b="0" i="0" dirty="0" err="1">
                <a:effectLst/>
                <a:latin typeface="Menlo"/>
              </a:rPr>
              <a:t>textData</a:t>
            </a:r>
            <a:r>
              <a:rPr lang="tr-TR" sz="1800" b="0" i="0" dirty="0">
                <a:effectLst/>
                <a:latin typeface="Menlo"/>
              </a:rPr>
              <a:t> = [</a:t>
            </a:r>
          </a:p>
          <a:p>
            <a:r>
              <a:rPr lang="tr-TR" sz="1800" b="0" i="0" dirty="0">
                <a:solidFill>
                  <a:srgbClr val="AA04F9"/>
                </a:solidFill>
                <a:effectLst/>
                <a:latin typeface="Menlo"/>
              </a:rPr>
              <a:t>"MATLAB </a:t>
            </a:r>
            <a:r>
              <a:rPr lang="tr-TR" sz="1800" b="0" i="0" dirty="0" err="1">
                <a:solidFill>
                  <a:srgbClr val="AA04F9"/>
                </a:solidFill>
                <a:effectLst/>
                <a:latin typeface="Menlo"/>
              </a:rPr>
              <a:t>provides</a:t>
            </a:r>
            <a:r>
              <a:rPr lang="tr-TR" sz="1800" b="0" i="0" dirty="0">
                <a:solidFill>
                  <a:srgbClr val="AA04F9"/>
                </a:solidFill>
                <a:effectLst/>
                <a:latin typeface="Menlo"/>
              </a:rPr>
              <a:t> </a:t>
            </a:r>
            <a:r>
              <a:rPr lang="tr-TR" sz="1800" b="0" i="0" dirty="0" err="1">
                <a:solidFill>
                  <a:srgbClr val="AA04F9"/>
                </a:solidFill>
                <a:effectLst/>
                <a:latin typeface="Menlo"/>
              </a:rPr>
              <a:t>tools</a:t>
            </a:r>
            <a:r>
              <a:rPr lang="tr-TR" sz="1800" b="0" i="0" dirty="0">
                <a:solidFill>
                  <a:srgbClr val="AA04F9"/>
                </a:solidFill>
                <a:effectLst/>
                <a:latin typeface="Menlo"/>
              </a:rPr>
              <a:t> for </a:t>
            </a:r>
            <a:r>
              <a:rPr lang="tr-TR" sz="1800" b="0" i="0" dirty="0" err="1">
                <a:solidFill>
                  <a:srgbClr val="AA04F9"/>
                </a:solidFill>
                <a:effectLst/>
                <a:latin typeface="Menlo"/>
              </a:rPr>
              <a:t>scientists</a:t>
            </a:r>
            <a:r>
              <a:rPr lang="tr-TR" sz="1800" b="0" i="0" dirty="0">
                <a:solidFill>
                  <a:srgbClr val="AA04F9"/>
                </a:solidFill>
                <a:effectLst/>
                <a:latin typeface="Menlo"/>
              </a:rPr>
              <a:t> and </a:t>
            </a:r>
            <a:r>
              <a:rPr lang="tr-TR" sz="1800" b="0" i="0" dirty="0" err="1">
                <a:solidFill>
                  <a:srgbClr val="AA04F9"/>
                </a:solidFill>
                <a:effectLst/>
                <a:latin typeface="Menlo"/>
              </a:rPr>
              <a:t>engineers</a:t>
            </a:r>
            <a:r>
              <a:rPr lang="tr-TR" sz="1800" b="0" i="0" dirty="0">
                <a:solidFill>
                  <a:srgbClr val="AA04F9"/>
                </a:solidFill>
                <a:effectLst/>
                <a:latin typeface="Menlo"/>
              </a:rPr>
              <a:t>. MATLAB is </a:t>
            </a:r>
            <a:r>
              <a:rPr lang="tr-TR" sz="1800" b="0" i="0" dirty="0" err="1">
                <a:solidFill>
                  <a:srgbClr val="AA04F9"/>
                </a:solidFill>
                <a:effectLst/>
                <a:latin typeface="Menlo"/>
              </a:rPr>
              <a:t>used</a:t>
            </a:r>
            <a:r>
              <a:rPr lang="tr-TR" sz="1800" b="0" i="0" dirty="0">
                <a:solidFill>
                  <a:srgbClr val="AA04F9"/>
                </a:solidFill>
                <a:effectLst/>
                <a:latin typeface="Menlo"/>
              </a:rPr>
              <a:t> </a:t>
            </a:r>
            <a:r>
              <a:rPr lang="tr-TR" sz="1800" b="0" i="0" dirty="0" err="1">
                <a:solidFill>
                  <a:srgbClr val="AA04F9"/>
                </a:solidFill>
                <a:effectLst/>
                <a:latin typeface="Menlo"/>
              </a:rPr>
              <a:t>by</a:t>
            </a:r>
            <a:r>
              <a:rPr lang="tr-TR" sz="1800" b="0" i="0" dirty="0">
                <a:solidFill>
                  <a:srgbClr val="AA04F9"/>
                </a:solidFill>
                <a:effectLst/>
                <a:latin typeface="Menlo"/>
              </a:rPr>
              <a:t> </a:t>
            </a:r>
            <a:r>
              <a:rPr lang="tr-TR" sz="1800" b="0" i="0" dirty="0" err="1">
                <a:solidFill>
                  <a:srgbClr val="AA04F9"/>
                </a:solidFill>
                <a:effectLst/>
                <a:latin typeface="Menlo"/>
              </a:rPr>
              <a:t>scientists</a:t>
            </a:r>
            <a:r>
              <a:rPr lang="tr-TR" sz="1800" b="0" i="0" dirty="0">
                <a:solidFill>
                  <a:srgbClr val="AA04F9"/>
                </a:solidFill>
                <a:effectLst/>
                <a:latin typeface="Menlo"/>
              </a:rPr>
              <a:t> and </a:t>
            </a:r>
            <a:r>
              <a:rPr lang="tr-TR" sz="1800" b="0" i="0" dirty="0" err="1">
                <a:solidFill>
                  <a:srgbClr val="AA04F9"/>
                </a:solidFill>
                <a:effectLst/>
                <a:latin typeface="Menlo"/>
              </a:rPr>
              <a:t>engineers</a:t>
            </a:r>
            <a:r>
              <a:rPr lang="tr-TR" sz="1800" b="0" i="0" dirty="0">
                <a:solidFill>
                  <a:srgbClr val="AA04F9"/>
                </a:solidFill>
                <a:effectLst/>
                <a:latin typeface="Menlo"/>
              </a:rPr>
              <a:t>."</a:t>
            </a:r>
            <a:endParaRPr lang="tr-TR" sz="1800" b="0" i="0" dirty="0">
              <a:effectLst/>
              <a:latin typeface="Menlo"/>
            </a:endParaRPr>
          </a:p>
          <a:p>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 </a:t>
            </a:r>
            <a:r>
              <a:rPr lang="tr-TR" sz="1800" b="0" i="0" dirty="0" err="1">
                <a:solidFill>
                  <a:srgbClr val="AA04F9"/>
                </a:solidFill>
                <a:effectLst/>
                <a:latin typeface="Menlo"/>
              </a:rPr>
              <a:t>You</a:t>
            </a:r>
            <a:r>
              <a:rPr lang="tr-TR" sz="1800" b="0" i="0" dirty="0">
                <a:solidFill>
                  <a:srgbClr val="AA04F9"/>
                </a:solidFill>
                <a:effectLst/>
                <a:latin typeface="Menlo"/>
              </a:rPr>
              <a:t> can </a:t>
            </a:r>
            <a:r>
              <a:rPr lang="tr-TR" sz="1800" b="0" i="0" dirty="0" err="1">
                <a:solidFill>
                  <a:srgbClr val="AA04F9"/>
                </a:solidFill>
                <a:effectLst/>
                <a:latin typeface="Menlo"/>
              </a:rPr>
              <a:t>import</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a:t>
            </a:r>
            <a:endParaRPr lang="tr-TR" sz="1800" b="0" i="0" dirty="0">
              <a:effectLst/>
              <a:latin typeface="Menlo"/>
            </a:endParaRPr>
          </a:p>
          <a:p>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 </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t>
            </a:r>
            <a:r>
              <a:rPr lang="tr-TR" sz="1800" b="0" i="0" dirty="0" err="1">
                <a:solidFill>
                  <a:srgbClr val="AA04F9"/>
                </a:solidFill>
                <a:effectLst/>
                <a:latin typeface="Menlo"/>
              </a:rPr>
              <a:t>images</a:t>
            </a:r>
            <a:r>
              <a:rPr lang="tr-TR" sz="1800" b="0" i="0" dirty="0">
                <a:solidFill>
                  <a:srgbClr val="AA04F9"/>
                </a:solidFill>
                <a:effectLst/>
                <a:latin typeface="Menlo"/>
              </a:rPr>
              <a:t>, and </a:t>
            </a:r>
            <a:r>
              <a:rPr lang="tr-TR" sz="1800" b="0" i="0" dirty="0" err="1">
                <a:solidFill>
                  <a:srgbClr val="AA04F9"/>
                </a:solidFill>
                <a:effectLst/>
                <a:latin typeface="Menlo"/>
              </a:rPr>
              <a:t>videos</a:t>
            </a:r>
            <a:r>
              <a:rPr lang="tr-TR" sz="1800" b="0" i="0" dirty="0">
                <a:solidFill>
                  <a:srgbClr val="AA04F9"/>
                </a:solidFill>
                <a:effectLst/>
                <a:latin typeface="Menlo"/>
              </a:rPr>
              <a:t> in MATLAB."</a:t>
            </a:r>
            <a:r>
              <a:rPr lang="tr-TR" sz="1800" b="0" i="0" dirty="0">
                <a:effectLst/>
                <a:latin typeface="Menlo"/>
              </a:rPr>
              <a:t>];</a:t>
            </a:r>
          </a:p>
          <a:p>
            <a:r>
              <a:rPr lang="tr-TR" sz="1800" b="0" i="0" dirty="0" err="1">
                <a:effectLst/>
                <a:latin typeface="Menlo"/>
              </a:rPr>
              <a:t>documents</a:t>
            </a:r>
            <a:r>
              <a:rPr lang="tr-TR" sz="1800" b="0" i="0" dirty="0">
                <a:effectLst/>
                <a:latin typeface="Menlo"/>
              </a:rPr>
              <a:t> = </a:t>
            </a:r>
            <a:r>
              <a:rPr lang="tr-TR" sz="1800" b="0" i="0" dirty="0" err="1">
                <a:effectLst/>
                <a:latin typeface="Menlo"/>
              </a:rPr>
              <a:t>tokenizedDocument</a:t>
            </a:r>
            <a:r>
              <a:rPr lang="tr-TR" sz="1800" b="0" i="0" dirty="0">
                <a:effectLst/>
                <a:latin typeface="Menlo"/>
              </a:rPr>
              <a:t>(</a:t>
            </a:r>
            <a:r>
              <a:rPr lang="tr-TR" sz="1800" b="0" i="0" dirty="0" err="1">
                <a:effectLst/>
                <a:latin typeface="Menlo"/>
              </a:rPr>
              <a:t>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a:t>
            </a:r>
            <a:r>
              <a:rPr lang="tr-TR" sz="1800" b="0" i="0" dirty="0" err="1">
                <a:effectLst/>
                <a:latin typeface="Menlo"/>
              </a:rPr>
              <a:t>documents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solidFill>
                  <a:srgbClr val="0E00FF"/>
                </a:solidFill>
                <a:effectLst/>
                <a:latin typeface="Menlo"/>
              </a:rPr>
              <a:t>if</a:t>
            </a:r>
            <a:r>
              <a:rPr lang="tr-TR" sz="1800" b="0" i="0" dirty="0">
                <a:solidFill>
                  <a:srgbClr val="0E00FF"/>
                </a:solidFill>
                <a:effectLst/>
                <a:latin typeface="Menlo"/>
              </a:rPr>
              <a:t> </a:t>
            </a:r>
            <a:r>
              <a:rPr lang="tr-TR" sz="1800" b="0" i="0" dirty="0">
                <a:effectLst/>
                <a:latin typeface="Menlo"/>
              </a:rPr>
              <a:t>size(tbl.Keyword,2) &gt; 1</a:t>
            </a:r>
          </a:p>
          <a:p>
            <a:r>
              <a:rPr lang="tr-TR" sz="1800" b="0" i="0" dirty="0" err="1">
                <a:effectLst/>
                <a:latin typeface="Menlo"/>
              </a:rPr>
              <a:t>tbl.Keyword</a:t>
            </a:r>
            <a:r>
              <a:rPr lang="tr-TR" sz="1800" b="0" i="0" dirty="0">
                <a:effectLst/>
                <a:latin typeface="Menlo"/>
              </a:rPr>
              <a:t> = </a:t>
            </a:r>
            <a:r>
              <a:rPr lang="tr-TR" sz="1800" b="0" i="0" dirty="0" err="1">
                <a:effectLst/>
                <a:latin typeface="Menlo"/>
              </a:rPr>
              <a:t>strip</a:t>
            </a:r>
            <a:r>
              <a:rPr lang="tr-TR" sz="1800" b="0" i="0" dirty="0">
                <a:effectLst/>
                <a:latin typeface="Menlo"/>
              </a:rPr>
              <a:t>(</a:t>
            </a:r>
            <a:r>
              <a:rPr lang="tr-TR" sz="1800" b="0" i="0" dirty="0" err="1">
                <a:effectLst/>
                <a:latin typeface="Menlo"/>
              </a:rPr>
              <a:t>join</a:t>
            </a:r>
            <a:r>
              <a:rPr lang="tr-TR" sz="1800" b="0" i="0" dirty="0">
                <a:effectLst/>
                <a:latin typeface="Menlo"/>
              </a:rPr>
              <a:t>(</a:t>
            </a:r>
            <a:r>
              <a:rPr lang="tr-TR" sz="1800" b="0" i="0" dirty="0" err="1">
                <a:effectLst/>
                <a:latin typeface="Menlo"/>
              </a:rPr>
              <a:t>tbl.Keyword</a:t>
            </a:r>
            <a:r>
              <a:rPr lang="tr-TR" sz="1800" b="0" i="0" dirty="0">
                <a:effectLst/>
                <a:latin typeface="Menlo"/>
              </a:rPr>
              <a:t>));</a:t>
            </a:r>
          </a:p>
          <a:p>
            <a:r>
              <a:rPr lang="tr-TR" sz="1800" b="0" i="0" dirty="0" err="1">
                <a:solidFill>
                  <a:srgbClr val="0E00FF"/>
                </a:solidFill>
                <a:effectLst/>
                <a:latin typeface="Menlo"/>
              </a:rPr>
              <a:t>end</a:t>
            </a:r>
            <a:endParaRPr lang="tr-TR" sz="1800" b="0" i="0" dirty="0">
              <a:effectLst/>
              <a:latin typeface="Menlo"/>
            </a:endParaRPr>
          </a:p>
          <a:p>
            <a:r>
              <a:rPr lang="tr-TR" sz="1800" b="0" i="0" dirty="0" err="1">
                <a:effectLst/>
                <a:latin typeface="Menlo"/>
              </a:rPr>
              <a:t>head</a:t>
            </a:r>
            <a:r>
              <a:rPr lang="tr-TR" sz="1800" b="0" i="0" dirty="0">
                <a:effectLst/>
                <a:latin typeface="Menlo"/>
              </a:rPr>
              <a:t>(</a:t>
            </a:r>
            <a:r>
              <a:rPr lang="tr-TR" sz="1800" b="0" i="0" dirty="0" err="1">
                <a:effectLst/>
                <a:latin typeface="Menlo"/>
              </a:rPr>
              <a:t>tbl</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(documents,</a:t>
            </a:r>
            <a:r>
              <a:rPr lang="tr-TR" sz="1800" b="0" i="0" dirty="0">
                <a:solidFill>
                  <a:srgbClr val="AA04F9"/>
                </a:solidFill>
                <a:effectLst/>
                <a:latin typeface="Menlo"/>
              </a:rPr>
              <a:t>'MaxNumKeywords'</a:t>
            </a:r>
            <a:r>
              <a:rPr lang="tr-TR" sz="1800" b="0" i="0" dirty="0">
                <a:effectLst/>
                <a:latin typeface="Menlo"/>
              </a:rPr>
              <a:t>,3)</a:t>
            </a:r>
          </a:p>
          <a:p>
            <a:br>
              <a:rPr lang="tr-TR" sz="1800" b="0" i="0" dirty="0">
                <a:effectLst/>
                <a:latin typeface="Menlo"/>
              </a:rPr>
            </a:br>
            <a:endParaRPr lang="tr-TR" sz="1800" b="0" i="0" dirty="0">
              <a:effectLst/>
              <a:latin typeface="Menlo"/>
            </a:endParaRPr>
          </a:p>
          <a:p>
            <a:r>
              <a:rPr lang="tr-TR" sz="1800" b="0" i="0" dirty="0" err="1">
                <a:effectLst/>
                <a:latin typeface="Menlo"/>
              </a:rPr>
              <a:t>newDelimiters</a:t>
            </a:r>
            <a:r>
              <a:rPr lang="tr-TR" sz="1800" b="0" i="0" dirty="0">
                <a:effectLst/>
                <a:latin typeface="Menlo"/>
              </a:rPr>
              <a:t> = [</a:t>
            </a:r>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import</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mergingDelimiters</a:t>
            </a:r>
            <a:r>
              <a:rPr lang="tr-TR" sz="1800" b="0" i="0" dirty="0">
                <a:effectLst/>
                <a:latin typeface="Menlo"/>
              </a:rPr>
              <a:t> = [</a:t>
            </a:r>
            <a:r>
              <a:rPr lang="tr-TR" sz="1800" b="0" i="0" dirty="0" err="1">
                <a:effectLst/>
                <a:latin typeface="Menlo"/>
              </a:rPr>
              <a:t>stopWords</a:t>
            </a:r>
            <a:r>
              <a:rPr lang="tr-TR" sz="1800" b="0" i="0" dirty="0">
                <a:effectLst/>
                <a:latin typeface="Menlo"/>
              </a:rPr>
              <a:t> </a:t>
            </a:r>
            <a:r>
              <a:rPr lang="tr-TR" sz="1800" b="0" i="0" dirty="0" err="1">
                <a:effectLst/>
                <a:latin typeface="Menlo"/>
              </a:rPr>
              <a:t>newDelimiters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a:t>
            </a:r>
            <a:r>
              <a:rPr lang="tr-TR" sz="1800" b="0" i="0" dirty="0" err="1">
                <a:effectLst/>
                <a:latin typeface="Menlo"/>
              </a:rPr>
              <a:t>documents</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MergingDelimiters</a:t>
            </a:r>
            <a:r>
              <a:rPr lang="tr-TR" sz="1800" b="0" i="0" dirty="0">
                <a:solidFill>
                  <a:srgbClr val="AA04F9"/>
                </a:solidFill>
                <a:effectLst/>
                <a:latin typeface="Menlo"/>
              </a:rPr>
              <a:t>'</a:t>
            </a:r>
            <a:r>
              <a:rPr lang="tr-TR" sz="1800" b="0" i="0" dirty="0">
                <a:effectLst/>
                <a:latin typeface="Menlo"/>
              </a:rPr>
              <a:t>, </a:t>
            </a:r>
            <a:r>
              <a:rPr lang="tr-TR" sz="1800" b="0" i="0" dirty="0" err="1">
                <a:effectLst/>
                <a:latin typeface="Menlo"/>
              </a:rPr>
              <a:t>mergingDelimiters</a:t>
            </a:r>
            <a:r>
              <a:rPr lang="tr-TR" sz="1800" b="0" i="0" dirty="0">
                <a:effectLst/>
                <a:latin typeface="Menlo"/>
              </a:rPr>
              <a:t>)</a:t>
            </a:r>
          </a:p>
          <a:p>
            <a:br>
              <a:rPr lang="tr-TR" sz="1800" b="0" i="0" dirty="0">
                <a:effectLst/>
                <a:latin typeface="Menlo"/>
              </a:rPr>
            </a:br>
            <a:endParaRPr lang="tr-TR" sz="1800" b="0" i="0" dirty="0">
              <a:effectLst/>
              <a:latin typeface="Menlo"/>
            </a:endParaRPr>
          </a:p>
          <a:p>
            <a:endParaRPr lang="tr-TR" dirty="0"/>
          </a:p>
        </p:txBody>
      </p:sp>
      <p:sp>
        <p:nvSpPr>
          <p:cNvPr id="4" name="Slayt Numarası Yer Tutucusu 3"/>
          <p:cNvSpPr>
            <a:spLocks noGrp="1"/>
          </p:cNvSpPr>
          <p:nvPr>
            <p:ph type="sldNum" sz="quarter" idx="5"/>
          </p:nvPr>
        </p:nvSpPr>
        <p:spPr/>
        <p:txBody>
          <a:bodyPr/>
          <a:lstStyle/>
          <a:p>
            <a:fld id="{981D4A0C-B328-4716-A922-CAEE4D045043}" type="slidenum">
              <a:rPr lang="tr-TR" smtClean="0"/>
              <a:t>10</a:t>
            </a:fld>
            <a:endParaRPr lang="tr-TR"/>
          </a:p>
        </p:txBody>
      </p:sp>
    </p:spTree>
    <p:extLst>
      <p:ext uri="{BB962C8B-B14F-4D97-AF65-F5344CB8AC3E}">
        <p14:creationId xmlns:p14="http://schemas.microsoft.com/office/powerpoint/2010/main" val="59000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966284-FB14-4754-B14C-1CF46C661D4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CC0DF0F-A873-F734-39CE-7490A5390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791870B-537A-2967-4D0D-5B241B328B10}"/>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C926E0DE-27AB-B3FD-41D1-A661071DFC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4A01DA-A794-C761-200E-8DE11F29E0DA}"/>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40832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FB8838-F555-D287-E6D3-A36BAB121D7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432B3A1-E7D0-0679-1A2D-B30ED42A068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5C1F961-CDDD-208D-7155-AA030C4DA867}"/>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E2E52732-42F9-26BC-5539-3A0CE44D76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60901F8-4244-4D21-187B-74986D471A36}"/>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116414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46F73E1-9BAA-7158-BEA5-6C4EBF95FF4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6E0DA0-1D05-1A1E-22D6-65A91DDE317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2FCC1D-A6FB-26AC-5966-49DF42E98862}"/>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D246CAB0-43C0-2DEA-D075-89CBB5258E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5AC843-BD4C-3BD3-FCC4-A012FEB19D08}"/>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261529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D6222-B081-B123-E3CB-B1483BD1E9E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2F1B66A-8FC6-018D-6897-EEC85AACC9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C62FBF-AE9B-9EC9-A9C2-79538AE7173E}"/>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096C4390-04EC-28C9-CA0C-1691C4B607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C57CB4-0489-C0AE-DCF2-CEDF4F0C95B9}"/>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120061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B7F0C-2E76-4797-9F1C-037A9648871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D84497B-599D-A578-5E52-DB4B0D997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75ED679-E384-4F3A-B554-302F7C62487E}"/>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9535E0C8-43CC-89E3-E14C-B85D5DF555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DD9AD1-6F22-1DA8-F481-B1299C63F821}"/>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292015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3814F9-571E-6CD9-ABC3-8C0EB181897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FCA96ED-3B0A-ABBB-DE06-6FB9F3995C9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0819612-D0D7-E35F-21B5-1F51AD254E7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A331E15-2FE8-1449-2E0D-20045FD289B0}"/>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6" name="Alt Bilgi Yer Tutucusu 5">
            <a:extLst>
              <a:ext uri="{FF2B5EF4-FFF2-40B4-BE49-F238E27FC236}">
                <a16:creationId xmlns:a16="http://schemas.microsoft.com/office/drawing/2014/main" id="{7A03F8AE-2CF1-8D54-E6F5-368DB874F03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9E8F2D0-F3D0-F5C4-26CB-16B5A6419994}"/>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160593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1036A2-42A0-26B6-2A38-418C9172137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25A5788-001C-0CD3-76F3-35726BA22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84F93B4-27E6-5365-F763-1AF63F126ED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733DD7B-864D-5D51-954A-5C7F795D8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F8B665C-4725-F5D2-311C-9D48396A0A8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A5829AA-9DE3-0AD4-F03B-D16ADF7FCC45}"/>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8" name="Alt Bilgi Yer Tutucusu 7">
            <a:extLst>
              <a:ext uri="{FF2B5EF4-FFF2-40B4-BE49-F238E27FC236}">
                <a16:creationId xmlns:a16="http://schemas.microsoft.com/office/drawing/2014/main" id="{57DE482A-B07C-A560-348A-76DE715CE9B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90F5884-5835-7E81-D469-3300F5DDADE9}"/>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23974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350F6-65B2-4E8A-6700-4E3373B6E28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5D8A9BE-996B-EBEF-B266-7E8AF1F4E065}"/>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4" name="Alt Bilgi Yer Tutucusu 3">
            <a:extLst>
              <a:ext uri="{FF2B5EF4-FFF2-40B4-BE49-F238E27FC236}">
                <a16:creationId xmlns:a16="http://schemas.microsoft.com/office/drawing/2014/main" id="{91D164FE-F695-0782-E0E5-71D4C46BC64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97A1E7C-13DC-D30E-7B9E-21D9C5490168}"/>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240046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DA1B296-4127-BF7D-C9EA-C8DEEC9D8D3C}"/>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3" name="Alt Bilgi Yer Tutucusu 2">
            <a:extLst>
              <a:ext uri="{FF2B5EF4-FFF2-40B4-BE49-F238E27FC236}">
                <a16:creationId xmlns:a16="http://schemas.microsoft.com/office/drawing/2014/main" id="{A44E67BF-8C1C-397B-2E28-335FB696C72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1A81CAC-BFE9-520D-784E-BD6D33BB61FB}"/>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352991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B1FD37-7D44-7B0C-6E0E-4BEE76E32AE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8DFE17D-26CC-BB68-34C2-7AB9E3272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553B0DF-986C-7BFD-16CB-5DB67E3D0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CF239CA-FD45-11D2-2912-9FFEC775E297}"/>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6" name="Alt Bilgi Yer Tutucusu 5">
            <a:extLst>
              <a:ext uri="{FF2B5EF4-FFF2-40B4-BE49-F238E27FC236}">
                <a16:creationId xmlns:a16="http://schemas.microsoft.com/office/drawing/2014/main" id="{C4DD04FB-1FFC-C288-150D-F3E9F615ABE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F13A761-1BFA-8887-0AE8-8E30891036E4}"/>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59829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9E1F6-CC95-832B-FF11-49C36B79809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DD3008C-5D8B-E494-62B8-F09560014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A704327-5DEE-6CD5-6EBB-1CE8EFA6F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0C2B946-2042-14E7-913A-9E0D48AC1681}"/>
              </a:ext>
            </a:extLst>
          </p:cNvPr>
          <p:cNvSpPr>
            <a:spLocks noGrp="1"/>
          </p:cNvSpPr>
          <p:nvPr>
            <p:ph type="dt" sz="half" idx="10"/>
          </p:nvPr>
        </p:nvSpPr>
        <p:spPr/>
        <p:txBody>
          <a:bodyPr/>
          <a:lstStyle/>
          <a:p>
            <a:fld id="{50191920-8A54-43B1-9354-CAE5FD753D56}" type="datetimeFigureOut">
              <a:rPr lang="tr-TR" smtClean="0"/>
              <a:t>15.12.2023</a:t>
            </a:fld>
            <a:endParaRPr lang="tr-TR"/>
          </a:p>
        </p:txBody>
      </p:sp>
      <p:sp>
        <p:nvSpPr>
          <p:cNvPr id="6" name="Alt Bilgi Yer Tutucusu 5">
            <a:extLst>
              <a:ext uri="{FF2B5EF4-FFF2-40B4-BE49-F238E27FC236}">
                <a16:creationId xmlns:a16="http://schemas.microsoft.com/office/drawing/2014/main" id="{9BAA2382-80EC-9F7B-F001-5F72F74334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F1D688-3450-42B2-754C-2B35C95B82E3}"/>
              </a:ext>
            </a:extLst>
          </p:cNvPr>
          <p:cNvSpPr>
            <a:spLocks noGrp="1"/>
          </p:cNvSpPr>
          <p:nvPr>
            <p:ph type="sldNum" sz="quarter" idx="12"/>
          </p:nvPr>
        </p:nvSpPr>
        <p:spPr/>
        <p:txBody>
          <a:bodyPr/>
          <a:lstStyle/>
          <a:p>
            <a:fld id="{0BD662C4-4ECB-43D3-B5EC-C65853A85AE5}" type="slidenum">
              <a:rPr lang="tr-TR" smtClean="0"/>
              <a:t>‹#›</a:t>
            </a:fld>
            <a:endParaRPr lang="tr-TR"/>
          </a:p>
        </p:txBody>
      </p:sp>
    </p:spTree>
    <p:extLst>
      <p:ext uri="{BB962C8B-B14F-4D97-AF65-F5344CB8AC3E}">
        <p14:creationId xmlns:p14="http://schemas.microsoft.com/office/powerpoint/2010/main" val="164820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A905439-8B4A-34E0-B83A-4C5CAFE16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612D5-6C31-2385-E77A-7D8B678E5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D4DC09F-2CD6-DA36-C058-2030F86A6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91920-8A54-43B1-9354-CAE5FD753D56}" type="datetimeFigureOut">
              <a:rPr lang="tr-TR" smtClean="0"/>
              <a:t>15.12.2023</a:t>
            </a:fld>
            <a:endParaRPr lang="tr-TR"/>
          </a:p>
        </p:txBody>
      </p:sp>
      <p:sp>
        <p:nvSpPr>
          <p:cNvPr id="5" name="Alt Bilgi Yer Tutucusu 4">
            <a:extLst>
              <a:ext uri="{FF2B5EF4-FFF2-40B4-BE49-F238E27FC236}">
                <a16:creationId xmlns:a16="http://schemas.microsoft.com/office/drawing/2014/main" id="{483719C3-A52B-D70A-EBD5-596B59056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B945B8-E849-AAF6-D5CB-894711601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662C4-4ECB-43D3-B5EC-C65853A85AE5}" type="slidenum">
              <a:rPr lang="tr-TR" smtClean="0"/>
              <a:t>‹#›</a:t>
            </a:fld>
            <a:endParaRPr lang="tr-TR"/>
          </a:p>
        </p:txBody>
      </p:sp>
    </p:spTree>
    <p:extLst>
      <p:ext uri="{BB962C8B-B14F-4D97-AF65-F5344CB8AC3E}">
        <p14:creationId xmlns:p14="http://schemas.microsoft.com/office/powerpoint/2010/main" val="105315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62E8630-1190-9171-F875-DC8C5A2634D6}"/>
              </a:ext>
            </a:extLst>
          </p:cNvPr>
          <p:cNvSpPr>
            <a:spLocks noGrp="1"/>
          </p:cNvSpPr>
          <p:nvPr>
            <p:ph type="ctrTitle"/>
          </p:nvPr>
        </p:nvSpPr>
        <p:spPr>
          <a:xfrm>
            <a:off x="1524000" y="1122363"/>
            <a:ext cx="9144000" cy="2387600"/>
          </a:xfrm>
        </p:spPr>
        <p:txBody>
          <a:bodyPr/>
          <a:lstStyle/>
          <a:p>
            <a:r>
              <a:rPr lang="tr-TR" dirty="0"/>
              <a:t>Metin Madenciliği </a:t>
            </a:r>
          </a:p>
        </p:txBody>
      </p:sp>
      <p:sp>
        <p:nvSpPr>
          <p:cNvPr id="5" name="Alt Başlık 2">
            <a:extLst>
              <a:ext uri="{FF2B5EF4-FFF2-40B4-BE49-F238E27FC236}">
                <a16:creationId xmlns:a16="http://schemas.microsoft.com/office/drawing/2014/main" id="{78E64961-258C-ED85-7D03-D741B1F06BF9}"/>
              </a:ext>
            </a:extLst>
          </p:cNvPr>
          <p:cNvSpPr>
            <a:spLocks noGrp="1"/>
          </p:cNvSpPr>
          <p:nvPr>
            <p:ph type="subTitle" idx="1"/>
          </p:nvPr>
        </p:nvSpPr>
        <p:spPr>
          <a:xfrm>
            <a:off x="1524000" y="3602038"/>
            <a:ext cx="9144000" cy="1655762"/>
          </a:xfrm>
        </p:spPr>
        <p:txBody>
          <a:bodyPr/>
          <a:lstStyle/>
          <a:p>
            <a:r>
              <a:rPr lang="tr-TR" dirty="0"/>
              <a:t>RAKE algoritması ile anahtar kelimelerin Çıkarılması</a:t>
            </a:r>
          </a:p>
        </p:txBody>
      </p:sp>
    </p:spTree>
    <p:extLst>
      <p:ext uri="{BB962C8B-B14F-4D97-AF65-F5344CB8AC3E}">
        <p14:creationId xmlns:p14="http://schemas.microsoft.com/office/powerpoint/2010/main" val="308181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6E7DF5-27BB-F2DF-F7E6-1C7BF7310736}"/>
              </a:ext>
            </a:extLst>
          </p:cNvPr>
          <p:cNvSpPr>
            <a:spLocks noGrp="1"/>
          </p:cNvSpPr>
          <p:nvPr>
            <p:ph type="title"/>
          </p:nvPr>
        </p:nvSpPr>
        <p:spPr/>
        <p:txBody>
          <a:bodyPr/>
          <a:lstStyle/>
          <a:p>
            <a:r>
              <a:rPr lang="tr-TR" dirty="0"/>
              <a:t>Tüm Kod</a:t>
            </a:r>
          </a:p>
        </p:txBody>
      </p:sp>
      <p:sp>
        <p:nvSpPr>
          <p:cNvPr id="3" name="İçerik Yer Tutucusu 2">
            <a:extLst>
              <a:ext uri="{FF2B5EF4-FFF2-40B4-BE49-F238E27FC236}">
                <a16:creationId xmlns:a16="http://schemas.microsoft.com/office/drawing/2014/main" id="{ACC36C3D-BFA8-720D-9B67-24C33E1B6DD2}"/>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27968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654B8-6E47-5483-5299-57C39E14B4CC}"/>
              </a:ext>
            </a:extLst>
          </p:cNvPr>
          <p:cNvSpPr>
            <a:spLocks noGrp="1"/>
          </p:cNvSpPr>
          <p:nvPr>
            <p:ph type="title"/>
          </p:nvPr>
        </p:nvSpPr>
        <p:spPr/>
        <p:txBody>
          <a:bodyPr/>
          <a:lstStyle/>
          <a:p>
            <a:r>
              <a:rPr lang="tr-TR" dirty="0"/>
              <a:t>RAKE Algoritması</a:t>
            </a:r>
          </a:p>
        </p:txBody>
      </p:sp>
      <p:sp>
        <p:nvSpPr>
          <p:cNvPr id="3" name="İçerik Yer Tutucusu 2">
            <a:extLst>
              <a:ext uri="{FF2B5EF4-FFF2-40B4-BE49-F238E27FC236}">
                <a16:creationId xmlns:a16="http://schemas.microsoft.com/office/drawing/2014/main" id="{B5B042D0-DD3D-3150-37A6-28308476C6CF}"/>
              </a:ext>
            </a:extLst>
          </p:cNvPr>
          <p:cNvSpPr>
            <a:spLocks noGrp="1"/>
          </p:cNvSpPr>
          <p:nvPr>
            <p:ph idx="1"/>
          </p:nvPr>
        </p:nvSpPr>
        <p:spPr/>
        <p:txBody>
          <a:bodyPr>
            <a:normAutofit fontScale="62500" lnSpcReduction="20000"/>
          </a:bodyPr>
          <a:lstStyle/>
          <a:p>
            <a:r>
              <a:rPr lang="tr-TR" dirty="0"/>
              <a:t>Dijital medyada, özellikle metin tabanlı içerikler hızla büyümektedir. </a:t>
            </a:r>
          </a:p>
          <a:p>
            <a:r>
              <a:rPr lang="tr-TR" dirty="0"/>
              <a:t>Dijital metin tabanlı medyadaki en büyük zorluklardan biri, okuyucuların ilgilendiği bilgileri bulmaktır. Bilgisayarlar bu arşivleri aramak için yeterince hızlı olsa da, konuları üzerinden gruplanmış metinler üzerinde aramalar daha doğru sonuçlar üretmektedir. </a:t>
            </a:r>
          </a:p>
          <a:p>
            <a:r>
              <a:rPr lang="tr-TR" dirty="0"/>
              <a:t>Bu metinleri gruplamak için genellikle anahtar kelimeler kullanılır.  </a:t>
            </a:r>
          </a:p>
          <a:p>
            <a:r>
              <a:rPr lang="tr-TR" dirty="0"/>
              <a:t>Anahtar kelimeler, bir metni temsil eden en açık kelime veya kelime grubudur. </a:t>
            </a:r>
          </a:p>
          <a:p>
            <a:r>
              <a:rPr lang="tr-TR" dirty="0"/>
              <a:t>Anahtar kelimeler okuyucuya aramakta olduğu veri hakkında bir ön fikir verir. Aynı zamanda anahtar kelimelerin kullanımı ile bilgiye hızlı ve doğru bir şekilde erişimi sağlar. </a:t>
            </a:r>
          </a:p>
          <a:p>
            <a:r>
              <a:rPr lang="tr-TR" dirty="0"/>
              <a:t>Bu sayede okuyucu tüm metni gözden geçirmek yerine metin içeresinde geçen ve metni temsil eden anahtar kelimeler üzerinden metni okuyup okumayacağını  karar verir.  </a:t>
            </a:r>
          </a:p>
          <a:p>
            <a:r>
              <a:rPr lang="tr-TR" dirty="0"/>
              <a:t>Genellikle, anahtar kelimeler bir belgenin yazarları veya yayıncıları tarafından el ile seçilir. Bu durum çıkarılan anahtar kelimelerde doğruluk oranında insan faktörünü ön plana çıkararak oluşabilecek hata olasılığını arttırmakta olup okuyucunun aramakta olduğu bilgiye erişememesine sebep olabilir. Bunun yanı sıra el ile anahtar kelime çıkarma işlemleri harcanan zaman bakımından da maliyetli bir iştir. </a:t>
            </a:r>
          </a:p>
          <a:p>
            <a:r>
              <a:rPr lang="tr-TR" dirty="0"/>
              <a:t>Anahtar kelime çıkarma metin madenciliği alanında önemli bir görevdir. Denetlenen ve denetlenmeyen makine öğrenimi, istatistiksel yöntemler ve dilbilimsel yöntemler gibi pek çok anahtar kelime yaklaşımı bulunmaktadır</a:t>
            </a:r>
          </a:p>
        </p:txBody>
      </p:sp>
    </p:spTree>
    <p:extLst>
      <p:ext uri="{BB962C8B-B14F-4D97-AF65-F5344CB8AC3E}">
        <p14:creationId xmlns:p14="http://schemas.microsoft.com/office/powerpoint/2010/main" val="53457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8D8856-101C-65DE-28FD-545F2CAB24C7}"/>
              </a:ext>
            </a:extLst>
          </p:cNvPr>
          <p:cNvSpPr>
            <a:spLocks noGrp="1"/>
          </p:cNvSpPr>
          <p:nvPr>
            <p:ph type="title"/>
          </p:nvPr>
        </p:nvSpPr>
        <p:spPr/>
        <p:txBody>
          <a:bodyPr/>
          <a:lstStyle/>
          <a:p>
            <a:r>
              <a:rPr lang="tr-TR" dirty="0"/>
              <a:t>RAKE </a:t>
            </a:r>
            <a:r>
              <a:rPr lang="tr-TR" dirty="0" err="1"/>
              <a:t>ALgoritması</a:t>
            </a:r>
            <a:endParaRPr lang="tr-TR" dirty="0"/>
          </a:p>
        </p:txBody>
      </p:sp>
      <p:sp>
        <p:nvSpPr>
          <p:cNvPr id="3" name="İçerik Yer Tutucusu 2">
            <a:extLst>
              <a:ext uri="{FF2B5EF4-FFF2-40B4-BE49-F238E27FC236}">
                <a16:creationId xmlns:a16="http://schemas.microsoft.com/office/drawing/2014/main" id="{468EB38B-A8B5-F9AD-1594-8091473D6077}"/>
              </a:ext>
            </a:extLst>
          </p:cNvPr>
          <p:cNvSpPr>
            <a:spLocks noGrp="1"/>
          </p:cNvSpPr>
          <p:nvPr>
            <p:ph idx="1"/>
          </p:nvPr>
        </p:nvSpPr>
        <p:spPr/>
        <p:txBody>
          <a:bodyPr>
            <a:normAutofit fontScale="77500" lnSpcReduction="20000"/>
          </a:bodyPr>
          <a:lstStyle/>
          <a:p>
            <a:r>
              <a:rPr lang="tr-TR" dirty="0" err="1"/>
              <a:t>RAKE'in</a:t>
            </a:r>
            <a:r>
              <a:rPr lang="tr-TR" dirty="0"/>
              <a:t> geliştirilmesindeki amaç, tekil belgeler üzerinde çalışan ve özellikle belirli bir dilbilgisi kurallarına uymasına gerek olmayan, birden fazla belge türü üzerinde iyi çalışan, verimli bir anahtar kelime çıkarım yöntemidir.</a:t>
            </a:r>
          </a:p>
          <a:p>
            <a:r>
              <a:rPr lang="tr-TR" dirty="0"/>
              <a:t>RAKE, sonuçlarını elde etmek için doğal dil işleme tekniklerine dayanan yöntemlerin aksine, basit bir girdi parametresi kümesi alır. </a:t>
            </a:r>
          </a:p>
          <a:p>
            <a:r>
              <a:rPr lang="tr-TR" dirty="0"/>
              <a:t>Anahtar kelimeleri tek bir geçişle otomatik olarak çıkarır ve böylece geniş bir doküman ve koleksiyon yelpazesine uygun hale getirir.  </a:t>
            </a:r>
          </a:p>
          <a:p>
            <a:r>
              <a:rPr lang="tr-TR" dirty="0"/>
              <a:t>RAKE algoritması genel olarak açıklanırsa, anahtar sözcükleri çıkarmak istediğimiz metindeki kelimeler bir listeye ayrılır ve listedeki etkisiz sözcükleri kaldırılır. </a:t>
            </a:r>
          </a:p>
          <a:p>
            <a:r>
              <a:rPr lang="tr-TR" dirty="0"/>
              <a:t>Listedeki kalan kelimeler aday anahtar kelimeler olarak tanımlandıktan sonra, her aday anahtar kelimenin puanı hesaplanır ve ele alınan anahtar kelime veya cümledeki, kelime puanlarının toplamı olarak tanımlanır.  </a:t>
            </a:r>
          </a:p>
          <a:p>
            <a:r>
              <a:rPr lang="tr-TR" dirty="0"/>
              <a:t>Kelime skorlarını hesaplamak frekans ve derece değerleri bulunur. (1) kelime frekansı(</a:t>
            </a:r>
            <a:r>
              <a:rPr lang="tr-TR" dirty="0" err="1"/>
              <a:t>freq</a:t>
            </a:r>
            <a:r>
              <a:rPr lang="tr-TR" dirty="0"/>
              <a:t>(w)), (2) kelime derecesi (</a:t>
            </a:r>
            <a:r>
              <a:rPr lang="tr-TR" dirty="0" err="1"/>
              <a:t>deg</a:t>
            </a:r>
            <a:r>
              <a:rPr lang="tr-TR" dirty="0"/>
              <a:t>(w)) ve (3) derecenin frekansa oranı (</a:t>
            </a:r>
            <a:r>
              <a:rPr lang="tr-TR" dirty="0" err="1"/>
              <a:t>deg</a:t>
            </a:r>
            <a:r>
              <a:rPr lang="tr-TR" dirty="0"/>
              <a:t>(w)/</a:t>
            </a:r>
            <a:r>
              <a:rPr lang="tr-TR" dirty="0" err="1"/>
              <a:t>freq</a:t>
            </a:r>
            <a:r>
              <a:rPr lang="tr-TR" dirty="0"/>
              <a:t>(w)). </a:t>
            </a:r>
          </a:p>
        </p:txBody>
      </p:sp>
    </p:spTree>
    <p:extLst>
      <p:ext uri="{BB962C8B-B14F-4D97-AF65-F5344CB8AC3E}">
        <p14:creationId xmlns:p14="http://schemas.microsoft.com/office/powerpoint/2010/main" val="9567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7445FB-6F64-5BF2-0E5E-C6723E160C4D}"/>
              </a:ext>
            </a:extLst>
          </p:cNvPr>
          <p:cNvSpPr>
            <a:spLocks noGrp="1"/>
          </p:cNvSpPr>
          <p:nvPr>
            <p:ph type="title"/>
          </p:nvPr>
        </p:nvSpPr>
        <p:spPr/>
        <p:txBody>
          <a:bodyPr/>
          <a:lstStyle/>
          <a:p>
            <a:r>
              <a:rPr lang="tr-TR" dirty="0"/>
              <a:t>RAKE Algoritması</a:t>
            </a:r>
          </a:p>
        </p:txBody>
      </p:sp>
      <p:sp>
        <p:nvSpPr>
          <p:cNvPr id="3" name="İçerik Yer Tutucusu 2">
            <a:extLst>
              <a:ext uri="{FF2B5EF4-FFF2-40B4-BE49-F238E27FC236}">
                <a16:creationId xmlns:a16="http://schemas.microsoft.com/office/drawing/2014/main" id="{6CD6FB99-3459-A8B7-D02E-B5D3E56224E0}"/>
              </a:ext>
            </a:extLst>
          </p:cNvPr>
          <p:cNvSpPr>
            <a:spLocks noGrp="1"/>
          </p:cNvSpPr>
          <p:nvPr>
            <p:ph idx="1"/>
          </p:nvPr>
        </p:nvSpPr>
        <p:spPr/>
        <p:txBody>
          <a:bodyPr>
            <a:normAutofit fontScale="92500" lnSpcReduction="20000"/>
          </a:bodyPr>
          <a:lstStyle/>
          <a:p>
            <a:r>
              <a:rPr lang="tr-TR" dirty="0" err="1"/>
              <a:t>Freq</a:t>
            </a:r>
            <a:r>
              <a:rPr lang="tr-TR" dirty="0"/>
              <a:t>: Frekansın hesaplanması, ilgili aday kelimenin çıkarılan diğer aday anahtar kelimeler listesinde kaç kez geçtiğidir. </a:t>
            </a:r>
          </a:p>
          <a:p>
            <a:r>
              <a:rPr lang="tr-TR" dirty="0"/>
              <a:t> </a:t>
            </a:r>
            <a:r>
              <a:rPr lang="tr-TR" dirty="0" err="1"/>
              <a:t>Deg</a:t>
            </a:r>
            <a:r>
              <a:rPr lang="tr-TR" dirty="0"/>
              <a:t>: Bir kelimenin derecesi, aday anahtar kelimelerdeki diğer kelimelerin birlikte oluşma sıklığını temsil eder.  </a:t>
            </a:r>
          </a:p>
          <a:p>
            <a:r>
              <a:rPr lang="tr-TR" dirty="0"/>
              <a:t>Frekans ve derecesi bulunduktan sonra, her aday anahtar kelimeyi listelemek için </a:t>
            </a:r>
            <a:r>
              <a:rPr lang="tr-TR" dirty="0" err="1"/>
              <a:t>deg</a:t>
            </a:r>
            <a:r>
              <a:rPr lang="tr-TR" dirty="0"/>
              <a:t>(w)/</a:t>
            </a:r>
            <a:r>
              <a:rPr lang="tr-TR" dirty="0" err="1"/>
              <a:t>freq</a:t>
            </a:r>
            <a:r>
              <a:rPr lang="tr-TR" dirty="0"/>
              <a:t>(w) metrikleri kullanılarak hesaplanır.  </a:t>
            </a:r>
          </a:p>
          <a:p>
            <a:r>
              <a:rPr lang="tr-TR" dirty="0"/>
              <a:t>Son olarak, </a:t>
            </a:r>
            <a:r>
              <a:rPr lang="tr-TR" dirty="0" err="1"/>
              <a:t>RAKE'in</a:t>
            </a:r>
            <a:r>
              <a:rPr lang="tr-TR" dirty="0"/>
              <a:t> basitliği ve verimliliği, anahtar kelimelerin kullanıldığı birçok uygulamada kullanılabilmesini mümkün kılar. </a:t>
            </a:r>
          </a:p>
          <a:p>
            <a:r>
              <a:rPr lang="tr-TR" dirty="0"/>
              <a:t>Mevcut belgelerin çeşitliliği ve hacmine bağlı olarak, RAKE, diğer analitik yöntemler için avantajlar sağlar ve bilgi işlem kaynaklarını kısıtlamaz. RAKE kelime skoru metriği, çok sık görünen ve uzun adaylarda görünmeyen kelimeleri baskınlaştırır ve ağırlıklı olarak daha uzun aday anahtar kelimelerle ortaya çıkan kelimeleri tercih eder. </a:t>
            </a:r>
          </a:p>
        </p:txBody>
      </p:sp>
    </p:spTree>
    <p:extLst>
      <p:ext uri="{BB962C8B-B14F-4D97-AF65-F5344CB8AC3E}">
        <p14:creationId xmlns:p14="http://schemas.microsoft.com/office/powerpoint/2010/main" val="91719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1A8C5F-AD9B-8EBB-E1C8-F70E0925746D}"/>
              </a:ext>
            </a:extLst>
          </p:cNvPr>
          <p:cNvSpPr>
            <a:spLocks noGrp="1"/>
          </p:cNvSpPr>
          <p:nvPr>
            <p:ph type="title"/>
          </p:nvPr>
        </p:nvSpPr>
        <p:spPr/>
        <p:txBody>
          <a:bodyPr/>
          <a:lstStyle/>
          <a:p>
            <a:r>
              <a:rPr lang="tr-TR" dirty="0"/>
              <a:t>Verinin Yüklenmesi</a:t>
            </a:r>
          </a:p>
        </p:txBody>
      </p:sp>
      <p:sp>
        <p:nvSpPr>
          <p:cNvPr id="3" name="İçerik Yer Tutucusu 2">
            <a:extLst>
              <a:ext uri="{FF2B5EF4-FFF2-40B4-BE49-F238E27FC236}">
                <a16:creationId xmlns:a16="http://schemas.microsoft.com/office/drawing/2014/main" id="{494CA032-11A3-2485-B6D9-D6F80ECC8EF6}"/>
              </a:ext>
            </a:extLst>
          </p:cNvPr>
          <p:cNvSpPr>
            <a:spLocks noGrp="1"/>
          </p:cNvSpPr>
          <p:nvPr>
            <p:ph idx="1"/>
          </p:nvPr>
        </p:nvSpPr>
        <p:spPr/>
        <p:txBody>
          <a:bodyPr/>
          <a:lstStyle/>
          <a:p>
            <a:r>
              <a:rPr lang="tr-TR" sz="1800" b="0" i="0" dirty="0" err="1">
                <a:effectLst/>
                <a:latin typeface="Menlo"/>
              </a:rPr>
              <a:t>textData</a:t>
            </a:r>
            <a:r>
              <a:rPr lang="tr-TR" sz="1800" b="0" i="0" dirty="0">
                <a:effectLst/>
                <a:latin typeface="Menlo"/>
              </a:rPr>
              <a:t> = [</a:t>
            </a:r>
          </a:p>
          <a:p>
            <a:r>
              <a:rPr lang="tr-TR" sz="1800" b="0" i="0" dirty="0">
                <a:solidFill>
                  <a:srgbClr val="AA04F9"/>
                </a:solidFill>
                <a:effectLst/>
                <a:latin typeface="Menlo"/>
              </a:rPr>
              <a:t>"MATLAB </a:t>
            </a:r>
            <a:r>
              <a:rPr lang="tr-TR" sz="1800" b="0" i="0" dirty="0" err="1">
                <a:solidFill>
                  <a:srgbClr val="AA04F9"/>
                </a:solidFill>
                <a:effectLst/>
                <a:latin typeface="Menlo"/>
              </a:rPr>
              <a:t>provides</a:t>
            </a:r>
            <a:r>
              <a:rPr lang="tr-TR" sz="1800" b="0" i="0" dirty="0">
                <a:solidFill>
                  <a:srgbClr val="AA04F9"/>
                </a:solidFill>
                <a:effectLst/>
                <a:latin typeface="Menlo"/>
              </a:rPr>
              <a:t> </a:t>
            </a:r>
            <a:r>
              <a:rPr lang="tr-TR" sz="1800" b="0" i="0" dirty="0" err="1">
                <a:solidFill>
                  <a:srgbClr val="AA04F9"/>
                </a:solidFill>
                <a:effectLst/>
                <a:latin typeface="Menlo"/>
              </a:rPr>
              <a:t>tools</a:t>
            </a:r>
            <a:r>
              <a:rPr lang="tr-TR" sz="1800" b="0" i="0" dirty="0">
                <a:solidFill>
                  <a:srgbClr val="AA04F9"/>
                </a:solidFill>
                <a:effectLst/>
                <a:latin typeface="Menlo"/>
              </a:rPr>
              <a:t> for </a:t>
            </a:r>
            <a:r>
              <a:rPr lang="tr-TR" sz="1800" b="0" i="0" dirty="0" err="1">
                <a:solidFill>
                  <a:srgbClr val="AA04F9"/>
                </a:solidFill>
                <a:effectLst/>
                <a:latin typeface="Menlo"/>
              </a:rPr>
              <a:t>scientists</a:t>
            </a:r>
            <a:r>
              <a:rPr lang="tr-TR" sz="1800" b="0" i="0" dirty="0">
                <a:solidFill>
                  <a:srgbClr val="AA04F9"/>
                </a:solidFill>
                <a:effectLst/>
                <a:latin typeface="Menlo"/>
              </a:rPr>
              <a:t> and </a:t>
            </a:r>
            <a:r>
              <a:rPr lang="tr-TR" sz="1800" b="0" i="0" dirty="0" err="1">
                <a:solidFill>
                  <a:srgbClr val="AA04F9"/>
                </a:solidFill>
                <a:effectLst/>
                <a:latin typeface="Menlo"/>
              </a:rPr>
              <a:t>engineers</a:t>
            </a:r>
            <a:r>
              <a:rPr lang="tr-TR" sz="1800" b="0" i="0" dirty="0">
                <a:solidFill>
                  <a:srgbClr val="AA04F9"/>
                </a:solidFill>
                <a:effectLst/>
                <a:latin typeface="Menlo"/>
              </a:rPr>
              <a:t>. MATLAB is </a:t>
            </a:r>
            <a:r>
              <a:rPr lang="tr-TR" sz="1800" b="0" i="0" dirty="0" err="1">
                <a:solidFill>
                  <a:srgbClr val="AA04F9"/>
                </a:solidFill>
                <a:effectLst/>
                <a:latin typeface="Menlo"/>
              </a:rPr>
              <a:t>used</a:t>
            </a:r>
            <a:r>
              <a:rPr lang="tr-TR" sz="1800" b="0" i="0" dirty="0">
                <a:solidFill>
                  <a:srgbClr val="AA04F9"/>
                </a:solidFill>
                <a:effectLst/>
                <a:latin typeface="Menlo"/>
              </a:rPr>
              <a:t> </a:t>
            </a:r>
            <a:r>
              <a:rPr lang="tr-TR" sz="1800" b="0" i="0" dirty="0" err="1">
                <a:solidFill>
                  <a:srgbClr val="AA04F9"/>
                </a:solidFill>
                <a:effectLst/>
                <a:latin typeface="Menlo"/>
              </a:rPr>
              <a:t>by</a:t>
            </a:r>
            <a:r>
              <a:rPr lang="tr-TR" sz="1800" b="0" i="0" dirty="0">
                <a:solidFill>
                  <a:srgbClr val="AA04F9"/>
                </a:solidFill>
                <a:effectLst/>
                <a:latin typeface="Menlo"/>
              </a:rPr>
              <a:t> </a:t>
            </a:r>
            <a:r>
              <a:rPr lang="tr-TR" sz="1800" b="0" i="0" dirty="0" err="1">
                <a:solidFill>
                  <a:srgbClr val="AA04F9"/>
                </a:solidFill>
                <a:effectLst/>
                <a:latin typeface="Menlo"/>
              </a:rPr>
              <a:t>scientists</a:t>
            </a:r>
            <a:r>
              <a:rPr lang="tr-TR" sz="1800" b="0" i="0" dirty="0">
                <a:solidFill>
                  <a:srgbClr val="AA04F9"/>
                </a:solidFill>
                <a:effectLst/>
                <a:latin typeface="Menlo"/>
              </a:rPr>
              <a:t> and </a:t>
            </a:r>
            <a:r>
              <a:rPr lang="tr-TR" sz="1800" b="0" i="0" dirty="0" err="1">
                <a:solidFill>
                  <a:srgbClr val="AA04F9"/>
                </a:solidFill>
                <a:effectLst/>
                <a:latin typeface="Menlo"/>
              </a:rPr>
              <a:t>engineers</a:t>
            </a:r>
            <a:r>
              <a:rPr lang="tr-TR" sz="1800" b="0" i="0" dirty="0">
                <a:solidFill>
                  <a:srgbClr val="AA04F9"/>
                </a:solidFill>
                <a:effectLst/>
                <a:latin typeface="Menlo"/>
              </a:rPr>
              <a:t>."</a:t>
            </a:r>
            <a:endParaRPr lang="tr-TR" sz="1800" b="0" i="0" dirty="0">
              <a:effectLst/>
              <a:latin typeface="Menlo"/>
            </a:endParaRPr>
          </a:p>
          <a:p>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 </a:t>
            </a:r>
            <a:r>
              <a:rPr lang="tr-TR" sz="1800" b="0" i="0" dirty="0" err="1">
                <a:solidFill>
                  <a:srgbClr val="AA04F9"/>
                </a:solidFill>
                <a:effectLst/>
                <a:latin typeface="Menlo"/>
              </a:rPr>
              <a:t>You</a:t>
            </a:r>
            <a:r>
              <a:rPr lang="tr-TR" sz="1800" b="0" i="0" dirty="0">
                <a:solidFill>
                  <a:srgbClr val="AA04F9"/>
                </a:solidFill>
                <a:effectLst/>
                <a:latin typeface="Menlo"/>
              </a:rPr>
              <a:t> can </a:t>
            </a:r>
            <a:r>
              <a:rPr lang="tr-TR" sz="1800" b="0" i="0" dirty="0" err="1">
                <a:solidFill>
                  <a:srgbClr val="AA04F9"/>
                </a:solidFill>
                <a:effectLst/>
                <a:latin typeface="Menlo"/>
              </a:rPr>
              <a:t>import</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a:t>
            </a:r>
            <a:endParaRPr lang="tr-TR" sz="1800" b="0" i="0" dirty="0">
              <a:effectLst/>
              <a:latin typeface="Menlo"/>
            </a:endParaRPr>
          </a:p>
          <a:p>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and </a:t>
            </a:r>
            <a:r>
              <a:rPr lang="tr-TR" sz="1800" b="0" i="0" dirty="0" err="1">
                <a:solidFill>
                  <a:srgbClr val="AA04F9"/>
                </a:solidFill>
                <a:effectLst/>
                <a:latin typeface="Menlo"/>
              </a:rPr>
              <a:t>images</a:t>
            </a:r>
            <a:r>
              <a:rPr lang="tr-TR" sz="1800" b="0" i="0" dirty="0">
                <a:solidFill>
                  <a:srgbClr val="AA04F9"/>
                </a:solidFill>
                <a:effectLst/>
                <a:latin typeface="Menlo"/>
              </a:rPr>
              <a:t>. </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text</a:t>
            </a:r>
            <a:r>
              <a:rPr lang="tr-TR" sz="1800" b="0" i="0" dirty="0">
                <a:solidFill>
                  <a:srgbClr val="AA04F9"/>
                </a:solidFill>
                <a:effectLst/>
                <a:latin typeface="Menlo"/>
              </a:rPr>
              <a:t>, </a:t>
            </a:r>
            <a:r>
              <a:rPr lang="tr-TR" sz="1800" b="0" i="0" dirty="0" err="1">
                <a:solidFill>
                  <a:srgbClr val="AA04F9"/>
                </a:solidFill>
                <a:effectLst/>
                <a:latin typeface="Menlo"/>
              </a:rPr>
              <a:t>images</a:t>
            </a:r>
            <a:r>
              <a:rPr lang="tr-TR" sz="1800" b="0" i="0" dirty="0">
                <a:solidFill>
                  <a:srgbClr val="AA04F9"/>
                </a:solidFill>
                <a:effectLst/>
                <a:latin typeface="Menlo"/>
              </a:rPr>
              <a:t>, and </a:t>
            </a:r>
            <a:r>
              <a:rPr lang="tr-TR" sz="1800" b="0" i="0" dirty="0" err="1">
                <a:solidFill>
                  <a:srgbClr val="AA04F9"/>
                </a:solidFill>
                <a:effectLst/>
                <a:latin typeface="Menlo"/>
              </a:rPr>
              <a:t>videos</a:t>
            </a:r>
            <a:r>
              <a:rPr lang="tr-TR" sz="1800" b="0" i="0" dirty="0">
                <a:solidFill>
                  <a:srgbClr val="AA04F9"/>
                </a:solidFill>
                <a:effectLst/>
                <a:latin typeface="Menlo"/>
              </a:rPr>
              <a:t> in MATLAB."</a:t>
            </a:r>
            <a:r>
              <a:rPr lang="tr-TR" sz="1800" b="0" i="0" dirty="0">
                <a:effectLst/>
                <a:latin typeface="Menlo"/>
              </a:rPr>
              <a:t>];</a:t>
            </a:r>
          </a:p>
          <a:p>
            <a:r>
              <a:rPr lang="tr-TR" sz="1800" b="0" i="0" dirty="0" err="1">
                <a:effectLst/>
                <a:latin typeface="Menlo"/>
              </a:rPr>
              <a:t>documents</a:t>
            </a:r>
            <a:r>
              <a:rPr lang="tr-TR" sz="1800" b="0" i="0" dirty="0">
                <a:effectLst/>
                <a:latin typeface="Menlo"/>
              </a:rPr>
              <a:t> = </a:t>
            </a:r>
            <a:r>
              <a:rPr lang="tr-TR" sz="1800" b="0" i="0" dirty="0" err="1">
                <a:effectLst/>
                <a:latin typeface="Menlo"/>
              </a:rPr>
              <a:t>tokenizedDocument</a:t>
            </a:r>
            <a:r>
              <a:rPr lang="tr-TR" sz="1800" b="0" i="0" dirty="0">
                <a:effectLst/>
                <a:latin typeface="Menlo"/>
              </a:rPr>
              <a:t>(</a:t>
            </a:r>
            <a:r>
              <a:rPr lang="tr-TR" sz="1800" b="0" i="0" dirty="0" err="1">
                <a:effectLst/>
                <a:latin typeface="Menlo"/>
              </a:rPr>
              <a:t>textData</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a:t>
            </a:r>
            <a:r>
              <a:rPr lang="tr-TR" sz="1800" b="0" i="0" dirty="0" err="1">
                <a:effectLst/>
                <a:latin typeface="Menlo"/>
              </a:rPr>
              <a:t>documents</a:t>
            </a:r>
            <a:r>
              <a:rPr lang="tr-TR" sz="1800" b="0" i="0" dirty="0">
                <a:effectLst/>
                <a:latin typeface="Menlo"/>
              </a:rPr>
              <a:t>)</a:t>
            </a:r>
          </a:p>
          <a:p>
            <a:br>
              <a:rPr lang="tr-TR" sz="1800" b="0" i="0" dirty="0">
                <a:effectLst/>
                <a:latin typeface="Menlo"/>
              </a:rPr>
            </a:br>
            <a:endParaRPr lang="tr-TR" sz="1800" b="0" i="0" dirty="0">
              <a:effectLst/>
              <a:latin typeface="Menlo"/>
            </a:endParaRPr>
          </a:p>
          <a:p>
            <a:br>
              <a:rPr lang="tr-TR" sz="1800" b="0" i="0" dirty="0">
                <a:effectLst/>
                <a:latin typeface="Menlo"/>
              </a:rPr>
            </a:br>
            <a:endParaRPr lang="tr-TR" sz="1800" b="0" i="0" dirty="0">
              <a:effectLst/>
              <a:latin typeface="Menlo"/>
            </a:endParaRPr>
          </a:p>
          <a:p>
            <a:endParaRPr lang="tr-TR" dirty="0"/>
          </a:p>
        </p:txBody>
      </p:sp>
      <p:pic>
        <p:nvPicPr>
          <p:cNvPr id="6" name="Resim 5">
            <a:extLst>
              <a:ext uri="{FF2B5EF4-FFF2-40B4-BE49-F238E27FC236}">
                <a16:creationId xmlns:a16="http://schemas.microsoft.com/office/drawing/2014/main" id="{1FAF0DA3-4FC4-EB64-38C5-0AFFBF315A6A}"/>
              </a:ext>
            </a:extLst>
          </p:cNvPr>
          <p:cNvPicPr>
            <a:picLocks noChangeAspect="1"/>
          </p:cNvPicPr>
          <p:nvPr/>
        </p:nvPicPr>
        <p:blipFill>
          <a:blip r:embed="rId2"/>
          <a:stretch>
            <a:fillRect/>
          </a:stretch>
        </p:blipFill>
        <p:spPr>
          <a:xfrm>
            <a:off x="5713319" y="3476625"/>
            <a:ext cx="6000750" cy="3381375"/>
          </a:xfrm>
          <a:prstGeom prst="rect">
            <a:avLst/>
          </a:prstGeom>
        </p:spPr>
      </p:pic>
    </p:spTree>
    <p:extLst>
      <p:ext uri="{BB962C8B-B14F-4D97-AF65-F5344CB8AC3E}">
        <p14:creationId xmlns:p14="http://schemas.microsoft.com/office/powerpoint/2010/main" val="401120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725D49-B252-7418-7F1D-A26A3B0FBB25}"/>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66E891A9-CA85-0209-F68B-AB78271CD3F6}"/>
              </a:ext>
            </a:extLst>
          </p:cNvPr>
          <p:cNvSpPr>
            <a:spLocks noGrp="1"/>
          </p:cNvSpPr>
          <p:nvPr>
            <p:ph idx="1"/>
          </p:nvPr>
        </p:nvSpPr>
        <p:spPr/>
        <p:txBody>
          <a:bodyPr/>
          <a:lstStyle/>
          <a:p>
            <a:r>
              <a:rPr lang="tr-TR" dirty="0"/>
              <a:t>Bir anahtar sözcük birden çok sözcük içeriyorsa, dize dizisinin </a:t>
            </a:r>
            <a:r>
              <a:rPr lang="tr-TR" dirty="0" err="1"/>
              <a:t>i'inci</a:t>
            </a:r>
            <a:r>
              <a:rPr lang="tr-TR" dirty="0"/>
              <a:t> öğesi, anahtar kelimenin </a:t>
            </a:r>
            <a:r>
              <a:rPr lang="tr-TR" dirty="0" err="1"/>
              <a:t>i'inci</a:t>
            </a:r>
            <a:r>
              <a:rPr lang="tr-TR" dirty="0"/>
              <a:t> sözcüğüne karşılık gelir. Anahtar sözcük, en uzun anahtar sözcükten daha az sözcük içeriyorsa, dize dizisinin kalan girişleri boş "" dizesidir.</a:t>
            </a:r>
          </a:p>
          <a:p>
            <a:endParaRPr lang="tr-TR" dirty="0"/>
          </a:p>
          <a:p>
            <a:r>
              <a:rPr lang="en-US" sz="1800" b="0" i="0" dirty="0">
                <a:solidFill>
                  <a:srgbClr val="0E00FF"/>
                </a:solidFill>
                <a:effectLst/>
                <a:latin typeface="Menlo"/>
              </a:rPr>
              <a:t>if </a:t>
            </a:r>
            <a:r>
              <a:rPr lang="en-US" sz="1800" b="0" i="0" dirty="0">
                <a:effectLst/>
                <a:latin typeface="Menlo"/>
              </a:rPr>
              <a:t>size(tbl.Keyword,2) &gt; 1</a:t>
            </a:r>
          </a:p>
          <a:p>
            <a:r>
              <a:rPr lang="en-US" sz="1800" b="0" i="0" dirty="0" err="1">
                <a:effectLst/>
                <a:latin typeface="Menlo"/>
              </a:rPr>
              <a:t>tbl.Keyword</a:t>
            </a:r>
            <a:r>
              <a:rPr lang="en-US" sz="1800" b="0" i="0" dirty="0">
                <a:effectLst/>
                <a:latin typeface="Menlo"/>
              </a:rPr>
              <a:t> = strip(join(</a:t>
            </a:r>
            <a:r>
              <a:rPr lang="en-US" sz="1800" b="0" i="0" dirty="0" err="1">
                <a:effectLst/>
                <a:latin typeface="Menlo"/>
              </a:rPr>
              <a:t>tbl.Keyword</a:t>
            </a:r>
            <a:r>
              <a:rPr lang="en-US" sz="1800" b="0" i="0" dirty="0">
                <a:effectLst/>
                <a:latin typeface="Menlo"/>
              </a:rPr>
              <a:t>));</a:t>
            </a:r>
          </a:p>
          <a:p>
            <a:r>
              <a:rPr lang="en-US" sz="1800" b="0" i="0" dirty="0">
                <a:solidFill>
                  <a:srgbClr val="0E00FF"/>
                </a:solidFill>
                <a:effectLst/>
                <a:latin typeface="Menlo"/>
              </a:rPr>
              <a:t>end</a:t>
            </a:r>
            <a:endParaRPr lang="en-US" sz="1800" b="0" i="0" dirty="0">
              <a:effectLst/>
              <a:latin typeface="Menlo"/>
            </a:endParaRPr>
          </a:p>
          <a:p>
            <a:r>
              <a:rPr lang="en-US" sz="1800" b="0" i="0" dirty="0">
                <a:effectLst/>
                <a:latin typeface="Menlo"/>
              </a:rPr>
              <a:t>head(</a:t>
            </a:r>
            <a:r>
              <a:rPr lang="en-US" sz="1800" b="0" i="0" dirty="0" err="1">
                <a:effectLst/>
                <a:latin typeface="Menlo"/>
              </a:rPr>
              <a:t>tbl</a:t>
            </a:r>
            <a:r>
              <a:rPr lang="en-US" sz="1800" b="0" i="0" dirty="0">
                <a:effectLst/>
                <a:latin typeface="Menlo"/>
              </a:rPr>
              <a:t>)</a:t>
            </a:r>
          </a:p>
          <a:p>
            <a:endParaRPr lang="tr-TR" dirty="0"/>
          </a:p>
        </p:txBody>
      </p:sp>
      <p:pic>
        <p:nvPicPr>
          <p:cNvPr id="5" name="Resim 4">
            <a:extLst>
              <a:ext uri="{FF2B5EF4-FFF2-40B4-BE49-F238E27FC236}">
                <a16:creationId xmlns:a16="http://schemas.microsoft.com/office/drawing/2014/main" id="{5E380F73-E50A-2BE3-0930-37A4C808788E}"/>
              </a:ext>
            </a:extLst>
          </p:cNvPr>
          <p:cNvPicPr>
            <a:picLocks noChangeAspect="1"/>
          </p:cNvPicPr>
          <p:nvPr/>
        </p:nvPicPr>
        <p:blipFill>
          <a:blip r:embed="rId2"/>
          <a:stretch>
            <a:fillRect/>
          </a:stretch>
        </p:blipFill>
        <p:spPr>
          <a:xfrm>
            <a:off x="5633758" y="3675809"/>
            <a:ext cx="5048250" cy="2733675"/>
          </a:xfrm>
          <a:prstGeom prst="rect">
            <a:avLst/>
          </a:prstGeom>
        </p:spPr>
      </p:pic>
    </p:spTree>
    <p:extLst>
      <p:ext uri="{BB962C8B-B14F-4D97-AF65-F5344CB8AC3E}">
        <p14:creationId xmlns:p14="http://schemas.microsoft.com/office/powerpoint/2010/main" val="87400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38E861-8DE6-6DFF-FBF0-F0C7BAAF96CE}"/>
              </a:ext>
            </a:extLst>
          </p:cNvPr>
          <p:cNvSpPr>
            <a:spLocks noGrp="1"/>
          </p:cNvSpPr>
          <p:nvPr>
            <p:ph type="title"/>
          </p:nvPr>
        </p:nvSpPr>
        <p:spPr/>
        <p:txBody>
          <a:bodyPr/>
          <a:lstStyle/>
          <a:p>
            <a:r>
              <a:rPr lang="tr-TR" dirty="0"/>
              <a:t>Belge Başına Maksimum Anahtar Kelime Sayısı Belirtilmesi</a:t>
            </a:r>
          </a:p>
        </p:txBody>
      </p:sp>
      <p:sp>
        <p:nvSpPr>
          <p:cNvPr id="3" name="İçerik Yer Tutucusu 2">
            <a:extLst>
              <a:ext uri="{FF2B5EF4-FFF2-40B4-BE49-F238E27FC236}">
                <a16:creationId xmlns:a16="http://schemas.microsoft.com/office/drawing/2014/main" id="{D939538A-18D7-8EED-C24A-5788C23F989B}"/>
              </a:ext>
            </a:extLst>
          </p:cNvPr>
          <p:cNvSpPr>
            <a:spLocks noGrp="1"/>
          </p:cNvSpPr>
          <p:nvPr>
            <p:ph idx="1"/>
          </p:nvPr>
        </p:nvSpPr>
        <p:spPr/>
        <p:txBody>
          <a:bodyPr/>
          <a:lstStyle/>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(documents,</a:t>
            </a:r>
            <a:r>
              <a:rPr lang="tr-TR" sz="1800" b="0" i="0" dirty="0">
                <a:solidFill>
                  <a:srgbClr val="AA04F9"/>
                </a:solidFill>
                <a:effectLst/>
                <a:latin typeface="Menlo"/>
              </a:rPr>
              <a:t>'MaxNumKeywords'</a:t>
            </a:r>
            <a:r>
              <a:rPr lang="tr-TR" sz="1800" b="0" i="0" dirty="0">
                <a:effectLst/>
                <a:latin typeface="Menlo"/>
              </a:rPr>
              <a:t>,3)</a:t>
            </a:r>
          </a:p>
          <a:p>
            <a:endParaRPr lang="tr-TR" dirty="0"/>
          </a:p>
        </p:txBody>
      </p:sp>
      <p:pic>
        <p:nvPicPr>
          <p:cNvPr id="14" name="Resim 13">
            <a:extLst>
              <a:ext uri="{FF2B5EF4-FFF2-40B4-BE49-F238E27FC236}">
                <a16:creationId xmlns:a16="http://schemas.microsoft.com/office/drawing/2014/main" id="{D561E675-2BB0-522C-49FF-EFB7C344E495}"/>
              </a:ext>
            </a:extLst>
          </p:cNvPr>
          <p:cNvPicPr>
            <a:picLocks noChangeAspect="1"/>
          </p:cNvPicPr>
          <p:nvPr/>
        </p:nvPicPr>
        <p:blipFill>
          <a:blip r:embed="rId2"/>
          <a:stretch>
            <a:fillRect/>
          </a:stretch>
        </p:blipFill>
        <p:spPr>
          <a:xfrm>
            <a:off x="4685179" y="2777939"/>
            <a:ext cx="5600700" cy="2933700"/>
          </a:xfrm>
          <a:prstGeom prst="rect">
            <a:avLst/>
          </a:prstGeom>
        </p:spPr>
      </p:pic>
    </p:spTree>
    <p:extLst>
      <p:ext uri="{BB962C8B-B14F-4D97-AF65-F5344CB8AC3E}">
        <p14:creationId xmlns:p14="http://schemas.microsoft.com/office/powerpoint/2010/main" val="256184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FE8D5-EF5D-4146-DCE3-FCCB6E096D8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BDDAD5C-05B1-DE69-B07E-B2125238CE7E}"/>
              </a:ext>
            </a:extLst>
          </p:cNvPr>
          <p:cNvSpPr>
            <a:spLocks noGrp="1"/>
          </p:cNvSpPr>
          <p:nvPr>
            <p:ph idx="1"/>
          </p:nvPr>
        </p:nvSpPr>
        <p:spPr/>
        <p:txBody>
          <a:bodyPr>
            <a:normAutofit fontScale="92500" lnSpcReduction="10000"/>
          </a:bodyPr>
          <a:lstStyle/>
          <a:p>
            <a:pPr algn="l"/>
            <a:r>
              <a:rPr lang="en-US" b="0" i="0" dirty="0">
                <a:solidFill>
                  <a:srgbClr val="212121"/>
                </a:solidFill>
                <a:effectLst/>
                <a:latin typeface="Roboto" panose="02000000000000000000" pitchFamily="2" charset="0"/>
              </a:rPr>
              <a:t>Notice that in the extracted keywords above, the function extracts the multi-word keyword "scientists and engineers" from the first document, but does not extract the multi-word keyword "text and images" from the second document. This is because the RAKE algorithm uses tokens appearing between delimiters as candidate keywords, and the algorithm only merges keywords with delimiters when the merged phrase appears multiple times.</a:t>
            </a:r>
          </a:p>
          <a:p>
            <a:pPr algn="l"/>
            <a:r>
              <a:rPr lang="en-US" b="0" i="0" dirty="0">
                <a:solidFill>
                  <a:srgbClr val="212121"/>
                </a:solidFill>
                <a:effectLst/>
                <a:latin typeface="Roboto" panose="02000000000000000000" pitchFamily="2" charset="0"/>
              </a:rPr>
              <a:t>In this case, the instances of the token "text" appears within the two different multi-word keyword candidates "Analyze text" and "import text". Because, in this case, the function does not extract "text" as a separate candidate keyword, the algorithm does not consider merging candidates with the delimiter "and" and the candidate keyword "images".</a:t>
            </a:r>
          </a:p>
          <a:p>
            <a:endParaRPr lang="tr-TR" dirty="0"/>
          </a:p>
        </p:txBody>
      </p:sp>
    </p:spTree>
    <p:extLst>
      <p:ext uri="{BB962C8B-B14F-4D97-AF65-F5344CB8AC3E}">
        <p14:creationId xmlns:p14="http://schemas.microsoft.com/office/powerpoint/2010/main" val="5612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3F264-618A-2112-2B0C-998C9AFF59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B05C21B-30A5-4E0F-9F45-FD3C6E0E6E5B}"/>
              </a:ext>
            </a:extLst>
          </p:cNvPr>
          <p:cNvSpPr>
            <a:spLocks noGrp="1"/>
          </p:cNvSpPr>
          <p:nvPr>
            <p:ph idx="1"/>
          </p:nvPr>
        </p:nvSpPr>
        <p:spPr/>
        <p:txBody>
          <a:bodyPr/>
          <a:lstStyle/>
          <a:p>
            <a:r>
              <a:rPr lang="tr-TR" sz="1800" b="0" i="0" dirty="0" err="1">
                <a:effectLst/>
                <a:latin typeface="Menlo"/>
              </a:rPr>
              <a:t>newDelimiters</a:t>
            </a:r>
            <a:r>
              <a:rPr lang="tr-TR" sz="1800" b="0" i="0" dirty="0">
                <a:effectLst/>
                <a:latin typeface="Menlo"/>
              </a:rPr>
              <a:t> = [</a:t>
            </a:r>
            <a:r>
              <a:rPr lang="tr-TR" sz="1800" b="0" i="0" dirty="0">
                <a:solidFill>
                  <a:srgbClr val="AA04F9"/>
                </a:solidFill>
                <a:effectLst/>
                <a:latin typeface="Menlo"/>
              </a:rPr>
              <a:t>"</a:t>
            </a:r>
            <a:r>
              <a:rPr lang="tr-TR" sz="1800" b="0" i="0" dirty="0" err="1">
                <a:solidFill>
                  <a:srgbClr val="AA04F9"/>
                </a:solidFill>
                <a:effectLst/>
                <a:latin typeface="Menlo"/>
              </a:rPr>
              <a:t>Analyze</a:t>
            </a:r>
            <a:r>
              <a:rPr lang="tr-TR" sz="1800" b="0" i="0" dirty="0">
                <a:solidFill>
                  <a:srgbClr val="AA04F9"/>
                </a:solidFill>
                <a:effectLst/>
                <a:latin typeface="Menlo"/>
              </a:rPr>
              <a:t>" "</a:t>
            </a:r>
            <a:r>
              <a:rPr lang="tr-TR" sz="1800" b="0" i="0" dirty="0" err="1">
                <a:solidFill>
                  <a:srgbClr val="AA04F9"/>
                </a:solidFill>
                <a:effectLst/>
                <a:latin typeface="Menlo"/>
              </a:rPr>
              <a:t>import</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mergingDelimiters</a:t>
            </a:r>
            <a:r>
              <a:rPr lang="tr-TR" sz="1800" b="0" i="0" dirty="0">
                <a:effectLst/>
                <a:latin typeface="Menlo"/>
              </a:rPr>
              <a:t> = [</a:t>
            </a:r>
            <a:r>
              <a:rPr lang="tr-TR" sz="1800" b="0" i="0" dirty="0" err="1">
                <a:effectLst/>
                <a:latin typeface="Menlo"/>
              </a:rPr>
              <a:t>stopWords</a:t>
            </a:r>
            <a:r>
              <a:rPr lang="tr-TR" sz="1800" b="0" i="0" dirty="0">
                <a:effectLst/>
                <a:latin typeface="Menlo"/>
              </a:rPr>
              <a:t> </a:t>
            </a:r>
            <a:r>
              <a:rPr lang="tr-TR" sz="1800" b="0" i="0" dirty="0" err="1">
                <a:effectLst/>
                <a:latin typeface="Menlo"/>
              </a:rPr>
              <a:t>newDelimiters</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tbl</a:t>
            </a:r>
            <a:r>
              <a:rPr lang="tr-TR" sz="1800" b="0" i="0" dirty="0">
                <a:effectLst/>
                <a:latin typeface="Menlo"/>
              </a:rPr>
              <a:t> = </a:t>
            </a:r>
            <a:r>
              <a:rPr lang="tr-TR" sz="1800" b="0" i="0" dirty="0" err="1">
                <a:effectLst/>
                <a:latin typeface="Menlo"/>
              </a:rPr>
              <a:t>rakeKeywords</a:t>
            </a:r>
            <a:r>
              <a:rPr lang="tr-TR" sz="1800" b="0" i="0" dirty="0">
                <a:effectLst/>
                <a:latin typeface="Menlo"/>
              </a:rPr>
              <a:t>(</a:t>
            </a:r>
            <a:r>
              <a:rPr lang="tr-TR" sz="1800" b="0" i="0" dirty="0" err="1">
                <a:effectLst/>
                <a:latin typeface="Menlo"/>
              </a:rPr>
              <a:t>documents</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MergingDelimiters</a:t>
            </a:r>
            <a:r>
              <a:rPr lang="tr-TR" sz="1800" b="0" i="0" dirty="0">
                <a:solidFill>
                  <a:srgbClr val="AA04F9"/>
                </a:solidFill>
                <a:effectLst/>
                <a:latin typeface="Menlo"/>
              </a:rPr>
              <a:t>'</a:t>
            </a:r>
            <a:r>
              <a:rPr lang="tr-TR" sz="1800" b="0" i="0" dirty="0">
                <a:effectLst/>
                <a:latin typeface="Menlo"/>
              </a:rPr>
              <a:t>, </a:t>
            </a:r>
            <a:r>
              <a:rPr lang="tr-TR" sz="1800" b="0" i="0" dirty="0" err="1">
                <a:effectLst/>
                <a:latin typeface="Menlo"/>
              </a:rPr>
              <a:t>mergingDelimiters</a:t>
            </a:r>
            <a:r>
              <a:rPr lang="tr-TR" sz="1800" b="0" i="0" dirty="0">
                <a:effectLst/>
                <a:latin typeface="Menlo"/>
              </a:rPr>
              <a:t>)</a:t>
            </a:r>
          </a:p>
          <a:p>
            <a:endParaRPr lang="tr-TR" dirty="0"/>
          </a:p>
        </p:txBody>
      </p:sp>
      <p:pic>
        <p:nvPicPr>
          <p:cNvPr id="5" name="Resim 4">
            <a:extLst>
              <a:ext uri="{FF2B5EF4-FFF2-40B4-BE49-F238E27FC236}">
                <a16:creationId xmlns:a16="http://schemas.microsoft.com/office/drawing/2014/main" id="{0173AEE2-042A-4E86-F02B-C7E570BC2CD3}"/>
              </a:ext>
            </a:extLst>
          </p:cNvPr>
          <p:cNvPicPr>
            <a:picLocks noChangeAspect="1"/>
          </p:cNvPicPr>
          <p:nvPr/>
        </p:nvPicPr>
        <p:blipFill>
          <a:blip r:embed="rId2"/>
          <a:stretch>
            <a:fillRect/>
          </a:stretch>
        </p:blipFill>
        <p:spPr>
          <a:xfrm>
            <a:off x="4461902" y="3683000"/>
            <a:ext cx="5724525" cy="2809875"/>
          </a:xfrm>
          <a:prstGeom prst="rect">
            <a:avLst/>
          </a:prstGeom>
        </p:spPr>
      </p:pic>
    </p:spTree>
    <p:extLst>
      <p:ext uri="{BB962C8B-B14F-4D97-AF65-F5344CB8AC3E}">
        <p14:creationId xmlns:p14="http://schemas.microsoft.com/office/powerpoint/2010/main" val="183993420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963</Words>
  <Application>Microsoft Office PowerPoint</Application>
  <PresentationFormat>Geniş ekran</PresentationFormat>
  <Paragraphs>70</Paragraphs>
  <Slides>10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Calibri Light</vt:lpstr>
      <vt:lpstr>Menlo</vt:lpstr>
      <vt:lpstr>Roboto</vt:lpstr>
      <vt:lpstr>Office Teması</vt:lpstr>
      <vt:lpstr>Metin Madenciliği </vt:lpstr>
      <vt:lpstr>RAKE Algoritması</vt:lpstr>
      <vt:lpstr>RAKE ALgoritması</vt:lpstr>
      <vt:lpstr>RAKE Algoritması</vt:lpstr>
      <vt:lpstr>Verinin Yüklenmesi</vt:lpstr>
      <vt:lpstr>PowerPoint Sunusu</vt:lpstr>
      <vt:lpstr>Belge Başına Maksimum Anahtar Kelime Sayısı Belirtilmesi</vt:lpstr>
      <vt:lpstr>PowerPoint Sunusu</vt:lpstr>
      <vt:lpstr>PowerPoint Sunusu</vt:lpstr>
      <vt:lpstr>Tüm Kod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 </dc:title>
  <dc:creator>Kaya</dc:creator>
  <cp:lastModifiedBy>YILMAZ KAYA</cp:lastModifiedBy>
  <cp:revision>14</cp:revision>
  <dcterms:created xsi:type="dcterms:W3CDTF">2023-05-17T21:04:38Z</dcterms:created>
  <dcterms:modified xsi:type="dcterms:W3CDTF">2023-12-14T22:59:45Z</dcterms:modified>
</cp:coreProperties>
</file>