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-1264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0034A-64A9-46DB-8E58-083DE38C6261}" type="datetimeFigureOut">
              <a:rPr lang="tr-TR" smtClean="0"/>
              <a:t>18.05.2023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67180-C6B3-452A-B9FD-D710C8AF55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7857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800" b="0" i="0" dirty="0" err="1">
                <a:effectLst/>
                <a:latin typeface="Menlo"/>
              </a:rPr>
              <a:t>embeddingDimension</a:t>
            </a:r>
            <a:r>
              <a:rPr lang="tr-TR" sz="1800" b="0" i="0" dirty="0">
                <a:effectLst/>
                <a:latin typeface="Menlo"/>
              </a:rPr>
              <a:t> = 100;</a:t>
            </a:r>
          </a:p>
          <a:p>
            <a:r>
              <a:rPr lang="tr-TR" sz="1800" b="0" i="0" dirty="0" err="1">
                <a:effectLst/>
                <a:latin typeface="Menlo"/>
              </a:rPr>
              <a:t>ngramLengths</a:t>
            </a:r>
            <a:r>
              <a:rPr lang="tr-TR" sz="1800" b="0" i="0" dirty="0">
                <a:effectLst/>
                <a:latin typeface="Menlo"/>
              </a:rPr>
              <a:t> = [2 3 4 5];</a:t>
            </a:r>
          </a:p>
          <a:p>
            <a:r>
              <a:rPr lang="tr-TR" sz="1800" b="0" i="0" dirty="0" err="1">
                <a:effectLst/>
                <a:latin typeface="Menlo"/>
              </a:rPr>
              <a:t>numFilters</a:t>
            </a:r>
            <a:r>
              <a:rPr lang="tr-TR" sz="1800" b="0" i="0" dirty="0">
                <a:effectLst/>
                <a:latin typeface="Menlo"/>
              </a:rPr>
              <a:t> = 200;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minLength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min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doclength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documentsTrain</a:t>
            </a:r>
            <a:r>
              <a:rPr lang="tr-TR" sz="1800" b="0" i="0" dirty="0">
                <a:effectLst/>
                <a:latin typeface="Menlo"/>
              </a:rPr>
              <a:t>));</a:t>
            </a:r>
          </a:p>
          <a:p>
            <a:r>
              <a:rPr lang="tr-TR" sz="1800" b="0" i="0" dirty="0" err="1">
                <a:effectLst/>
                <a:latin typeface="Menlo"/>
              </a:rPr>
              <a:t>layers</a:t>
            </a:r>
            <a:r>
              <a:rPr lang="tr-TR" sz="1800" b="0" i="0" dirty="0">
                <a:effectLst/>
                <a:latin typeface="Menlo"/>
              </a:rPr>
              <a:t> = [ </a:t>
            </a:r>
          </a:p>
          <a:p>
            <a:r>
              <a:rPr lang="tr-TR" sz="1800" b="0" i="0" dirty="0" err="1">
                <a:effectLst/>
                <a:latin typeface="Menlo"/>
              </a:rPr>
              <a:t>sequenceInputLayer</a:t>
            </a:r>
            <a:r>
              <a:rPr lang="tr-TR" sz="1800" b="0" i="0" dirty="0">
                <a:effectLst/>
                <a:latin typeface="Menlo"/>
              </a:rPr>
              <a:t>(1,MinLength=</a:t>
            </a:r>
            <a:r>
              <a:rPr lang="tr-TR" sz="1800" b="0" i="0" dirty="0" err="1">
                <a:effectLst/>
                <a:latin typeface="Menlo"/>
              </a:rPr>
              <a:t>minLength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wordEmbeddingLayer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embeddingDimension,numWords,Name</a:t>
            </a:r>
            <a:r>
              <a:rPr lang="tr-TR" sz="1800" b="0" i="0" dirty="0">
                <a:effectLst/>
                <a:latin typeface="Menlo"/>
              </a:rPr>
              <a:t>=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emb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)];</a:t>
            </a:r>
          </a:p>
          <a:p>
            <a:r>
              <a:rPr lang="tr-TR" sz="1800" b="0" i="0" dirty="0" err="1">
                <a:effectLst/>
                <a:latin typeface="Menlo"/>
              </a:rPr>
              <a:t>lgraph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layerGraph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layers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numBlocks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numel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ngramLengths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tr-TR" sz="1800" b="0" i="0" dirty="0">
                <a:effectLst/>
                <a:latin typeface="Menlo"/>
              </a:rPr>
              <a:t>j = 1:numBlocks</a:t>
            </a:r>
          </a:p>
          <a:p>
            <a:r>
              <a:rPr lang="tr-TR" sz="1800" b="0" i="0" dirty="0">
                <a:effectLst/>
                <a:latin typeface="Menlo"/>
              </a:rPr>
              <a:t>N = </a:t>
            </a:r>
            <a:r>
              <a:rPr lang="tr-TR" sz="1800" b="0" i="0" dirty="0" err="1">
                <a:effectLst/>
                <a:latin typeface="Menlo"/>
              </a:rPr>
              <a:t>ngramLengths</a:t>
            </a:r>
            <a:r>
              <a:rPr lang="tr-TR" sz="1800" b="0" i="0" dirty="0">
                <a:effectLst/>
                <a:latin typeface="Menlo"/>
              </a:rPr>
              <a:t>(j);</a:t>
            </a:r>
          </a:p>
          <a:p>
            <a:r>
              <a:rPr lang="tr-TR" sz="1800" b="0" i="0" dirty="0" err="1">
                <a:effectLst/>
                <a:latin typeface="Menlo"/>
              </a:rPr>
              <a:t>block</a:t>
            </a:r>
            <a:r>
              <a:rPr lang="tr-TR" sz="1800" b="0" i="0" dirty="0">
                <a:effectLst/>
                <a:latin typeface="Menlo"/>
              </a:rPr>
              <a:t> = [</a:t>
            </a:r>
          </a:p>
          <a:p>
            <a:r>
              <a:rPr lang="tr-TR" sz="1800" b="0" i="0" dirty="0">
                <a:effectLst/>
                <a:latin typeface="Menlo"/>
              </a:rPr>
              <a:t>convolution1dLayer(</a:t>
            </a:r>
            <a:r>
              <a:rPr lang="tr-TR" sz="1800" b="0" i="0" dirty="0" err="1">
                <a:effectLst/>
                <a:latin typeface="Menlo"/>
              </a:rPr>
              <a:t>N,numFilters,Name</a:t>
            </a:r>
            <a:r>
              <a:rPr lang="tr-TR" sz="1800" b="0" i="0" dirty="0">
                <a:effectLst/>
                <a:latin typeface="Menlo"/>
              </a:rPr>
              <a:t>=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conv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+</a:t>
            </a:r>
            <a:r>
              <a:rPr lang="tr-TR" sz="1800" b="0" i="0" dirty="0" err="1">
                <a:effectLst/>
                <a:latin typeface="Menlo"/>
              </a:rPr>
              <a:t>N,Padding</a:t>
            </a:r>
            <a:r>
              <a:rPr lang="tr-TR" sz="1800" b="0" i="0" dirty="0">
                <a:effectLst/>
                <a:latin typeface="Menlo"/>
              </a:rPr>
              <a:t>=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same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batchNormalizationLayer</a:t>
            </a:r>
            <a:r>
              <a:rPr lang="tr-TR" sz="1800" b="0" i="0" dirty="0">
                <a:effectLst/>
                <a:latin typeface="Menlo"/>
              </a:rPr>
              <a:t>(Name=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bn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+N)</a:t>
            </a:r>
          </a:p>
          <a:p>
            <a:r>
              <a:rPr lang="tr-TR" sz="1800" b="0" i="0" dirty="0" err="1">
                <a:effectLst/>
                <a:latin typeface="Menlo"/>
              </a:rPr>
              <a:t>reluLayer</a:t>
            </a:r>
            <a:r>
              <a:rPr lang="tr-TR" sz="1800" b="0" i="0" dirty="0">
                <a:effectLst/>
                <a:latin typeface="Menlo"/>
              </a:rPr>
              <a:t>(Name=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relu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+N)</a:t>
            </a:r>
          </a:p>
          <a:p>
            <a:r>
              <a:rPr lang="tr-TR" sz="1800" b="0" i="0" dirty="0" err="1">
                <a:effectLst/>
                <a:latin typeface="Menlo"/>
              </a:rPr>
              <a:t>dropoutLayer</a:t>
            </a:r>
            <a:r>
              <a:rPr lang="tr-TR" sz="1800" b="0" i="0" dirty="0">
                <a:effectLst/>
                <a:latin typeface="Menlo"/>
              </a:rPr>
              <a:t>(0.2,Name=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drop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+N)</a:t>
            </a:r>
          </a:p>
          <a:p>
            <a:r>
              <a:rPr lang="tr-TR" sz="1800" b="0" i="0" dirty="0">
                <a:effectLst/>
                <a:latin typeface="Menlo"/>
              </a:rPr>
              <a:t>globalMaxPooling1dLayer(Name=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max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+N)];</a:t>
            </a:r>
          </a:p>
          <a:p>
            <a:r>
              <a:rPr lang="tr-TR" sz="1800" b="0" i="0" dirty="0" err="1">
                <a:effectLst/>
                <a:latin typeface="Menlo"/>
              </a:rPr>
              <a:t>lgraph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addLayers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lgraph,block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lgraph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connectLayers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lgraph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emb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conv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+N);</a:t>
            </a:r>
          </a:p>
          <a:p>
            <a:r>
              <a:rPr lang="tr-TR" sz="1800" b="0" i="0" dirty="0" err="1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tr-TR" sz="1800" b="0" i="0" dirty="0">
              <a:effectLst/>
              <a:latin typeface="Menlo"/>
            </a:endParaRP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numClasses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numel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classNames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layers</a:t>
            </a:r>
            <a:r>
              <a:rPr lang="tr-TR" sz="1800" b="0" i="0" dirty="0">
                <a:effectLst/>
                <a:latin typeface="Menlo"/>
              </a:rPr>
              <a:t> = [</a:t>
            </a:r>
          </a:p>
          <a:p>
            <a:r>
              <a:rPr lang="tr-TR" sz="1800" b="0" i="0" dirty="0" err="1">
                <a:effectLst/>
                <a:latin typeface="Menlo"/>
              </a:rPr>
              <a:t>concatenationLayer</a:t>
            </a:r>
            <a:r>
              <a:rPr lang="tr-TR" sz="1800" b="0" i="0" dirty="0">
                <a:effectLst/>
                <a:latin typeface="Menlo"/>
              </a:rPr>
              <a:t>(1,numBlocks,Name=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cat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fullyConnectedLayer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numClasses,Name</a:t>
            </a:r>
            <a:r>
              <a:rPr lang="tr-TR" sz="1800" b="0" i="0" dirty="0">
                <a:effectLst/>
                <a:latin typeface="Menlo"/>
              </a:rPr>
              <a:t>=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fc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softmaxLayer</a:t>
            </a:r>
            <a:r>
              <a:rPr lang="tr-TR" sz="1800" b="0" i="0" dirty="0">
                <a:effectLst/>
                <a:latin typeface="Menlo"/>
              </a:rPr>
              <a:t>(Name=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soft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classificationLayer</a:t>
            </a:r>
            <a:r>
              <a:rPr lang="tr-TR" sz="1800" b="0" i="0" dirty="0">
                <a:effectLst/>
                <a:latin typeface="Menlo"/>
              </a:rPr>
              <a:t>(Name=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classification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)];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lgraph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addLayers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lgraph,layers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tr-TR" sz="1800" b="0" i="0" dirty="0">
                <a:effectLst/>
                <a:latin typeface="Menlo"/>
              </a:rPr>
              <a:t>j = 1:numBlocks</a:t>
            </a:r>
          </a:p>
          <a:p>
            <a:r>
              <a:rPr lang="tr-TR" sz="1800" b="0" i="0" dirty="0">
                <a:effectLst/>
                <a:latin typeface="Menlo"/>
              </a:rPr>
              <a:t>N = </a:t>
            </a:r>
            <a:r>
              <a:rPr lang="tr-TR" sz="1800" b="0" i="0" dirty="0" err="1">
                <a:effectLst/>
                <a:latin typeface="Menlo"/>
              </a:rPr>
              <a:t>ngramLengths</a:t>
            </a:r>
            <a:r>
              <a:rPr lang="tr-TR" sz="1800" b="0" i="0" dirty="0">
                <a:effectLst/>
                <a:latin typeface="Menlo"/>
              </a:rPr>
              <a:t>(j);</a:t>
            </a:r>
          </a:p>
          <a:p>
            <a:r>
              <a:rPr lang="tr-TR" sz="1800" b="0" i="0" dirty="0" err="1">
                <a:effectLst/>
                <a:latin typeface="Menlo"/>
              </a:rPr>
              <a:t>lgraph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connectLayers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lgraph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max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+N,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cat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/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in"</a:t>
            </a:r>
            <a:r>
              <a:rPr lang="tr-TR" sz="1800" b="0" i="0" dirty="0" err="1">
                <a:effectLst/>
                <a:latin typeface="Menlo"/>
              </a:rPr>
              <a:t>+j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tr-TR" sz="1800" b="0" i="0" dirty="0">
              <a:effectLst/>
              <a:latin typeface="Menlo"/>
            </a:endParaRP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figure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plot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lgraph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title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"Network Architecture"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67180-C6B3-452A-B9FD-D710C8AF55B2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6611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800" b="0" i="0" dirty="0">
                <a:effectLst/>
                <a:latin typeface="Menlo"/>
              </a:rPr>
              <a:t>data = </a:t>
            </a:r>
            <a:r>
              <a:rPr lang="tr-TR" sz="1800" b="0" i="0" dirty="0" err="1">
                <a:effectLst/>
                <a:latin typeface="Menlo"/>
              </a:rPr>
              <a:t>readtable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"factoryReports.csv"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head</a:t>
            </a:r>
            <a:r>
              <a:rPr lang="tr-TR" sz="1800" b="0" i="0" dirty="0">
                <a:effectLst/>
                <a:latin typeface="Menlo"/>
              </a:rPr>
              <a:t>(data)</a:t>
            </a:r>
          </a:p>
          <a:p>
            <a:r>
              <a:rPr lang="tr-TR" sz="1800" b="0" i="0" dirty="0" err="1">
                <a:effectLst/>
                <a:latin typeface="Menlo"/>
              </a:rPr>
              <a:t>cvp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cvpartition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data.Category,Holdout</a:t>
            </a:r>
            <a:r>
              <a:rPr lang="tr-TR" sz="1800" b="0" i="0" dirty="0">
                <a:effectLst/>
                <a:latin typeface="Menlo"/>
              </a:rPr>
              <a:t>=0.2);</a:t>
            </a:r>
          </a:p>
          <a:p>
            <a:r>
              <a:rPr lang="tr-TR" sz="1800" b="0" i="0" dirty="0" err="1">
                <a:effectLst/>
                <a:latin typeface="Menlo"/>
              </a:rPr>
              <a:t>dataTrain</a:t>
            </a:r>
            <a:r>
              <a:rPr lang="tr-TR" sz="1800" b="0" i="0" dirty="0">
                <a:effectLst/>
                <a:latin typeface="Menlo"/>
              </a:rPr>
              <a:t> = data(</a:t>
            </a:r>
            <a:r>
              <a:rPr lang="tr-TR" sz="1800" b="0" i="0" dirty="0" err="1">
                <a:effectLst/>
                <a:latin typeface="Menlo"/>
              </a:rPr>
              <a:t>training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cvp</a:t>
            </a:r>
            <a:r>
              <a:rPr lang="tr-TR" sz="1800" b="0" i="0" dirty="0">
                <a:effectLst/>
                <a:latin typeface="Menlo"/>
              </a:rPr>
              <a:t>),:);</a:t>
            </a:r>
          </a:p>
          <a:p>
            <a:r>
              <a:rPr lang="tr-TR" sz="1800" b="0" i="0" dirty="0" err="1">
                <a:effectLst/>
                <a:latin typeface="Menlo"/>
              </a:rPr>
              <a:t>dataValidation</a:t>
            </a:r>
            <a:r>
              <a:rPr lang="tr-TR" sz="1800" b="0" i="0" dirty="0">
                <a:effectLst/>
                <a:latin typeface="Menlo"/>
              </a:rPr>
              <a:t> = data(test(</a:t>
            </a:r>
            <a:r>
              <a:rPr lang="tr-TR" sz="1800" b="0" i="0" dirty="0" err="1">
                <a:effectLst/>
                <a:latin typeface="Menlo"/>
              </a:rPr>
              <a:t>cvp</a:t>
            </a:r>
            <a:r>
              <a:rPr lang="tr-TR" sz="1800" b="0" i="0" dirty="0">
                <a:effectLst/>
                <a:latin typeface="Menlo"/>
              </a:rPr>
              <a:t>),:);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documentsTrain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preprocessText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dataTrain.Description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TTrain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categorical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dataTrain.Category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classNames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unique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TTrain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numObservations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numel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TTrain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documentsValidation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preprocessText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dataValidation.Description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TValidation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categorical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dataValidation.Category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enc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wordEncoding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documentsTrain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numWords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enc.NumWords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XTrain</a:t>
            </a:r>
            <a:r>
              <a:rPr lang="tr-TR" sz="1800" b="0" i="0" dirty="0">
                <a:effectLst/>
                <a:latin typeface="Menlo"/>
              </a:rPr>
              <a:t> = doc2sequence(</a:t>
            </a:r>
            <a:r>
              <a:rPr lang="tr-TR" sz="1800" b="0" i="0" dirty="0" err="1">
                <a:effectLst/>
                <a:latin typeface="Menlo"/>
              </a:rPr>
              <a:t>enc,documentsTrain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XValidation</a:t>
            </a:r>
            <a:r>
              <a:rPr lang="tr-TR" sz="1800" b="0" i="0" dirty="0">
                <a:effectLst/>
                <a:latin typeface="Menlo"/>
              </a:rPr>
              <a:t> = doc2sequence(</a:t>
            </a:r>
            <a:r>
              <a:rPr lang="tr-TR" sz="1800" b="0" i="0" dirty="0" err="1">
                <a:effectLst/>
                <a:latin typeface="Menlo"/>
              </a:rPr>
              <a:t>enc,documentsValidation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embeddingDimension</a:t>
            </a:r>
            <a:r>
              <a:rPr lang="tr-TR" sz="1800" b="0" i="0" dirty="0">
                <a:effectLst/>
                <a:latin typeface="Menlo"/>
              </a:rPr>
              <a:t> = 100;</a:t>
            </a:r>
          </a:p>
          <a:p>
            <a:r>
              <a:rPr lang="tr-TR" sz="1800" b="0" i="0" dirty="0" err="1">
                <a:effectLst/>
                <a:latin typeface="Menlo"/>
              </a:rPr>
              <a:t>ngramLengths</a:t>
            </a:r>
            <a:r>
              <a:rPr lang="tr-TR" sz="1800" b="0" i="0" dirty="0">
                <a:effectLst/>
                <a:latin typeface="Menlo"/>
              </a:rPr>
              <a:t> = [2 3 4 5];</a:t>
            </a:r>
          </a:p>
          <a:p>
            <a:r>
              <a:rPr lang="tr-TR" sz="1800" b="0" i="0" dirty="0" err="1">
                <a:effectLst/>
                <a:latin typeface="Menlo"/>
              </a:rPr>
              <a:t>numFilters</a:t>
            </a:r>
            <a:r>
              <a:rPr lang="tr-TR" sz="1800" b="0" i="0" dirty="0">
                <a:effectLst/>
                <a:latin typeface="Menlo"/>
              </a:rPr>
              <a:t> = 200;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minLength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min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doclength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documentsTrain</a:t>
            </a:r>
            <a:r>
              <a:rPr lang="tr-TR" sz="1800" b="0" i="0" dirty="0">
                <a:effectLst/>
                <a:latin typeface="Menlo"/>
              </a:rPr>
              <a:t>));</a:t>
            </a:r>
          </a:p>
          <a:p>
            <a:r>
              <a:rPr lang="tr-TR" sz="1800" b="0" i="0" dirty="0" err="1">
                <a:effectLst/>
                <a:latin typeface="Menlo"/>
              </a:rPr>
              <a:t>layers</a:t>
            </a:r>
            <a:r>
              <a:rPr lang="tr-TR" sz="1800" b="0" i="0" dirty="0">
                <a:effectLst/>
                <a:latin typeface="Menlo"/>
              </a:rPr>
              <a:t> = [ </a:t>
            </a:r>
          </a:p>
          <a:p>
            <a:r>
              <a:rPr lang="tr-TR" sz="1800" b="0" i="0" dirty="0" err="1">
                <a:effectLst/>
                <a:latin typeface="Menlo"/>
              </a:rPr>
              <a:t>sequenceInputLayer</a:t>
            </a:r>
            <a:r>
              <a:rPr lang="tr-TR" sz="1800" b="0" i="0" dirty="0">
                <a:effectLst/>
                <a:latin typeface="Menlo"/>
              </a:rPr>
              <a:t>(1,MinLength=</a:t>
            </a:r>
            <a:r>
              <a:rPr lang="tr-TR" sz="1800" b="0" i="0" dirty="0" err="1">
                <a:effectLst/>
                <a:latin typeface="Menlo"/>
              </a:rPr>
              <a:t>minLength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wordEmbeddingLayer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embeddingDimension,numWords,Name</a:t>
            </a:r>
            <a:r>
              <a:rPr lang="tr-TR" sz="1800" b="0" i="0" dirty="0">
                <a:effectLst/>
                <a:latin typeface="Menlo"/>
              </a:rPr>
              <a:t>=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emb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)];</a:t>
            </a:r>
          </a:p>
          <a:p>
            <a:r>
              <a:rPr lang="tr-TR" sz="1800" b="0" i="0" dirty="0" err="1">
                <a:effectLst/>
                <a:latin typeface="Menlo"/>
              </a:rPr>
              <a:t>lgraph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layerGraph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layers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numBlocks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numel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ngramLengths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tr-TR" sz="1800" b="0" i="0" dirty="0">
                <a:effectLst/>
                <a:latin typeface="Menlo"/>
              </a:rPr>
              <a:t>j = 1:numBlocks</a:t>
            </a:r>
          </a:p>
          <a:p>
            <a:r>
              <a:rPr lang="tr-TR" sz="1800" b="0" i="0" dirty="0">
                <a:effectLst/>
                <a:latin typeface="Menlo"/>
              </a:rPr>
              <a:t>N = </a:t>
            </a:r>
            <a:r>
              <a:rPr lang="tr-TR" sz="1800" b="0" i="0" dirty="0" err="1">
                <a:effectLst/>
                <a:latin typeface="Menlo"/>
              </a:rPr>
              <a:t>ngramLengths</a:t>
            </a:r>
            <a:r>
              <a:rPr lang="tr-TR" sz="1800" b="0" i="0" dirty="0">
                <a:effectLst/>
                <a:latin typeface="Menlo"/>
              </a:rPr>
              <a:t>(j);</a:t>
            </a:r>
          </a:p>
          <a:p>
            <a:r>
              <a:rPr lang="tr-TR" sz="1800" b="0" i="0" dirty="0" err="1">
                <a:effectLst/>
                <a:latin typeface="Menlo"/>
              </a:rPr>
              <a:t>block</a:t>
            </a:r>
            <a:r>
              <a:rPr lang="tr-TR" sz="1800" b="0" i="0" dirty="0">
                <a:effectLst/>
                <a:latin typeface="Menlo"/>
              </a:rPr>
              <a:t> = [</a:t>
            </a:r>
          </a:p>
          <a:p>
            <a:r>
              <a:rPr lang="tr-TR" sz="1800" b="0" i="0" dirty="0">
                <a:effectLst/>
                <a:latin typeface="Menlo"/>
              </a:rPr>
              <a:t>convolution1dLayer(</a:t>
            </a:r>
            <a:r>
              <a:rPr lang="tr-TR" sz="1800" b="0" i="0" dirty="0" err="1">
                <a:effectLst/>
                <a:latin typeface="Menlo"/>
              </a:rPr>
              <a:t>N,numFilters,Name</a:t>
            </a:r>
            <a:r>
              <a:rPr lang="tr-TR" sz="1800" b="0" i="0" dirty="0">
                <a:effectLst/>
                <a:latin typeface="Menlo"/>
              </a:rPr>
              <a:t>=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conv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+</a:t>
            </a:r>
            <a:r>
              <a:rPr lang="tr-TR" sz="1800" b="0" i="0" dirty="0" err="1">
                <a:effectLst/>
                <a:latin typeface="Menlo"/>
              </a:rPr>
              <a:t>N,Padding</a:t>
            </a:r>
            <a:r>
              <a:rPr lang="tr-TR" sz="1800" b="0" i="0" dirty="0">
                <a:effectLst/>
                <a:latin typeface="Menlo"/>
              </a:rPr>
              <a:t>=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same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batchNormalizationLayer</a:t>
            </a:r>
            <a:r>
              <a:rPr lang="tr-TR" sz="1800" b="0" i="0" dirty="0">
                <a:effectLst/>
                <a:latin typeface="Menlo"/>
              </a:rPr>
              <a:t>(Name=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bn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+N)</a:t>
            </a:r>
          </a:p>
          <a:p>
            <a:r>
              <a:rPr lang="tr-TR" sz="1800" b="0" i="0" dirty="0" err="1">
                <a:effectLst/>
                <a:latin typeface="Menlo"/>
              </a:rPr>
              <a:t>reluLayer</a:t>
            </a:r>
            <a:r>
              <a:rPr lang="tr-TR" sz="1800" b="0" i="0" dirty="0">
                <a:effectLst/>
                <a:latin typeface="Menlo"/>
              </a:rPr>
              <a:t>(Name=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relu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+N)</a:t>
            </a:r>
          </a:p>
          <a:p>
            <a:r>
              <a:rPr lang="tr-TR" sz="1800" b="0" i="0" dirty="0" err="1">
                <a:effectLst/>
                <a:latin typeface="Menlo"/>
              </a:rPr>
              <a:t>dropoutLayer</a:t>
            </a:r>
            <a:r>
              <a:rPr lang="tr-TR" sz="1800" b="0" i="0" dirty="0">
                <a:effectLst/>
                <a:latin typeface="Menlo"/>
              </a:rPr>
              <a:t>(0.2,Name=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drop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+N)</a:t>
            </a:r>
          </a:p>
          <a:p>
            <a:r>
              <a:rPr lang="tr-TR" sz="1800" b="0" i="0" dirty="0">
                <a:effectLst/>
                <a:latin typeface="Menlo"/>
              </a:rPr>
              <a:t>globalMaxPooling1dLayer(Name=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max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+N)];</a:t>
            </a:r>
          </a:p>
          <a:p>
            <a:r>
              <a:rPr lang="tr-TR" sz="1800" b="0" i="0" dirty="0" err="1">
                <a:effectLst/>
                <a:latin typeface="Menlo"/>
              </a:rPr>
              <a:t>lgraph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addLayers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lgraph,block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lgraph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connectLayers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lgraph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emb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conv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+N);</a:t>
            </a:r>
          </a:p>
          <a:p>
            <a:r>
              <a:rPr lang="tr-TR" sz="1800" b="0" i="0" dirty="0" err="1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tr-TR" sz="1800" b="0" i="0" dirty="0">
              <a:effectLst/>
              <a:latin typeface="Menlo"/>
            </a:endParaRP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numClasses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numel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classNames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layers</a:t>
            </a:r>
            <a:r>
              <a:rPr lang="tr-TR" sz="1800" b="0" i="0" dirty="0">
                <a:effectLst/>
                <a:latin typeface="Menlo"/>
              </a:rPr>
              <a:t> = [</a:t>
            </a:r>
          </a:p>
          <a:p>
            <a:r>
              <a:rPr lang="tr-TR" sz="1800" b="0" i="0" dirty="0" err="1">
                <a:effectLst/>
                <a:latin typeface="Menlo"/>
              </a:rPr>
              <a:t>concatenationLayer</a:t>
            </a:r>
            <a:r>
              <a:rPr lang="tr-TR" sz="1800" b="0" i="0" dirty="0">
                <a:effectLst/>
                <a:latin typeface="Menlo"/>
              </a:rPr>
              <a:t>(1,numBlocks,Name=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cat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fullyConnectedLayer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numClasses,Name</a:t>
            </a:r>
            <a:r>
              <a:rPr lang="tr-TR" sz="1800" b="0" i="0" dirty="0">
                <a:effectLst/>
                <a:latin typeface="Menlo"/>
              </a:rPr>
              <a:t>=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fc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softmaxLayer</a:t>
            </a:r>
            <a:r>
              <a:rPr lang="tr-TR" sz="1800" b="0" i="0" dirty="0">
                <a:effectLst/>
                <a:latin typeface="Menlo"/>
              </a:rPr>
              <a:t>(Name=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soft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classificationLayer</a:t>
            </a:r>
            <a:r>
              <a:rPr lang="tr-TR" sz="1800" b="0" i="0" dirty="0">
                <a:effectLst/>
                <a:latin typeface="Menlo"/>
              </a:rPr>
              <a:t>(Name=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classification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)];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lgraph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addLayers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lgraph,layers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tr-TR" sz="1800" b="0" i="0" dirty="0">
                <a:effectLst/>
                <a:latin typeface="Menlo"/>
              </a:rPr>
              <a:t>j = 1:numBlocks</a:t>
            </a:r>
          </a:p>
          <a:p>
            <a:r>
              <a:rPr lang="tr-TR" sz="1800" b="0" i="0" dirty="0">
                <a:effectLst/>
                <a:latin typeface="Menlo"/>
              </a:rPr>
              <a:t>N = </a:t>
            </a:r>
            <a:r>
              <a:rPr lang="tr-TR" sz="1800" b="0" i="0" dirty="0" err="1">
                <a:effectLst/>
                <a:latin typeface="Menlo"/>
              </a:rPr>
              <a:t>ngramLengths</a:t>
            </a:r>
            <a:r>
              <a:rPr lang="tr-TR" sz="1800" b="0" i="0" dirty="0">
                <a:effectLst/>
                <a:latin typeface="Menlo"/>
              </a:rPr>
              <a:t>(j);</a:t>
            </a:r>
          </a:p>
          <a:p>
            <a:r>
              <a:rPr lang="tr-TR" sz="1800" b="0" i="0" dirty="0" err="1">
                <a:effectLst/>
                <a:latin typeface="Menlo"/>
              </a:rPr>
              <a:t>lgraph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connectLayers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lgraph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max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+N,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cat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/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in"</a:t>
            </a:r>
            <a:r>
              <a:rPr lang="tr-TR" sz="1800" b="0" i="0" dirty="0" err="1">
                <a:effectLst/>
                <a:latin typeface="Menlo"/>
              </a:rPr>
              <a:t>+j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tr-TR" sz="1800" b="0" i="0" dirty="0">
              <a:effectLst/>
              <a:latin typeface="Menlo"/>
            </a:endParaRP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figure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plot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lgraph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title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"Network Architecture"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options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trainingOptions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"adam"</a:t>
            </a:r>
            <a:r>
              <a:rPr lang="tr-TR" sz="1800" b="0" i="0" dirty="0">
                <a:effectLst/>
                <a:latin typeface="Menlo"/>
              </a:rPr>
              <a:t>, </a:t>
            </a:r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...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MiniBatchSize</a:t>
            </a:r>
            <a:r>
              <a:rPr lang="tr-TR" sz="1800" b="0" i="0" dirty="0">
                <a:effectLst/>
                <a:latin typeface="Menlo"/>
              </a:rPr>
              <a:t>=128, </a:t>
            </a:r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...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ValidationData</a:t>
            </a:r>
            <a:r>
              <a:rPr lang="tr-TR" sz="1800" b="0" i="0" dirty="0">
                <a:effectLst/>
                <a:latin typeface="Menlo"/>
              </a:rPr>
              <a:t>={</a:t>
            </a:r>
            <a:r>
              <a:rPr lang="tr-TR" sz="1800" b="0" i="0" dirty="0" err="1">
                <a:effectLst/>
                <a:latin typeface="Menlo"/>
              </a:rPr>
              <a:t>XValidation,TValidation</a:t>
            </a:r>
            <a:r>
              <a:rPr lang="tr-TR" sz="1800" b="0" i="0" dirty="0">
                <a:effectLst/>
                <a:latin typeface="Menlo"/>
              </a:rPr>
              <a:t>}, </a:t>
            </a:r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...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OutputNetwork</a:t>
            </a:r>
            <a:r>
              <a:rPr lang="tr-TR" sz="1800" b="0" i="0" dirty="0">
                <a:effectLst/>
                <a:latin typeface="Menlo"/>
              </a:rPr>
              <a:t>=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best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-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validation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-loss"</a:t>
            </a:r>
            <a:r>
              <a:rPr lang="tr-TR" sz="1800" b="0" i="0" dirty="0">
                <a:effectLst/>
                <a:latin typeface="Menlo"/>
              </a:rPr>
              <a:t>, </a:t>
            </a:r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...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Plots</a:t>
            </a:r>
            <a:r>
              <a:rPr lang="tr-TR" sz="1800" b="0" i="0" dirty="0">
                <a:effectLst/>
                <a:latin typeface="Menlo"/>
              </a:rPr>
              <a:t>=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training-progress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, </a:t>
            </a:r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...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Verbose</a:t>
            </a:r>
            <a:r>
              <a:rPr lang="tr-TR" sz="1800" b="0" i="0" dirty="0">
                <a:effectLst/>
                <a:latin typeface="Menlo"/>
              </a:rPr>
              <a:t>=</a:t>
            </a:r>
            <a:r>
              <a:rPr lang="tr-TR" sz="1800" b="0" i="0" dirty="0" err="1">
                <a:effectLst/>
                <a:latin typeface="Menlo"/>
              </a:rPr>
              <a:t>false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>
                <a:effectLst/>
                <a:latin typeface="Menlo"/>
              </a:rPr>
              <a:t>net = </a:t>
            </a:r>
            <a:r>
              <a:rPr lang="tr-TR" sz="1800" b="0" i="0" dirty="0" err="1">
                <a:effectLst/>
                <a:latin typeface="Menlo"/>
              </a:rPr>
              <a:t>trainNetwork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XTrain,TTrain,lgraph,options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YValidation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classify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net,XValidation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figure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confusionchart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TValidation,YValidation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>
                <a:effectLst/>
                <a:latin typeface="Menlo"/>
              </a:rPr>
              <a:t>accuracy = </a:t>
            </a:r>
            <a:r>
              <a:rPr lang="tr-TR" sz="1800" b="0" i="0" dirty="0" err="1">
                <a:effectLst/>
                <a:latin typeface="Menlo"/>
              </a:rPr>
              <a:t>mean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TValidation</a:t>
            </a:r>
            <a:r>
              <a:rPr lang="tr-TR" sz="1800" b="0" i="0" dirty="0">
                <a:effectLst/>
                <a:latin typeface="Menlo"/>
              </a:rPr>
              <a:t> == </a:t>
            </a:r>
            <a:r>
              <a:rPr lang="tr-TR" sz="1800" b="0" i="0" dirty="0" err="1">
                <a:effectLst/>
                <a:latin typeface="Menlo"/>
              </a:rPr>
              <a:t>YValidation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reportsNew</a:t>
            </a:r>
            <a:r>
              <a:rPr lang="tr-TR" sz="1800" b="0" i="0" dirty="0">
                <a:effectLst/>
                <a:latin typeface="Menlo"/>
              </a:rPr>
              <a:t> = [ </a:t>
            </a:r>
          </a:p>
          <a:p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Coolant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is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pooling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underneath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sorter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."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Sorter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blows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fuses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at start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up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."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There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are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some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very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loud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rattling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sounds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coming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from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the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assembler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."</a:t>
            </a:r>
            <a:r>
              <a:rPr lang="tr-TR" sz="1800" b="0" i="0" dirty="0">
                <a:effectLst/>
                <a:latin typeface="Menlo"/>
              </a:rPr>
              <a:t>];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documentsNew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preprocessText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reportsNew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XNew</a:t>
            </a:r>
            <a:r>
              <a:rPr lang="tr-TR" sz="1800" b="0" i="0" dirty="0">
                <a:effectLst/>
                <a:latin typeface="Menlo"/>
              </a:rPr>
              <a:t> = doc2sequence(</a:t>
            </a:r>
            <a:r>
              <a:rPr lang="tr-TR" sz="1800" b="0" i="0" dirty="0" err="1">
                <a:effectLst/>
                <a:latin typeface="Menlo"/>
              </a:rPr>
              <a:t>enc,documentsNew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YNew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classify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net,XNew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solidFill>
                  <a:srgbClr val="0E00FF"/>
                </a:solidFill>
                <a:effectLst/>
                <a:latin typeface="Menlo"/>
              </a:rPr>
              <a:t>function</a:t>
            </a:r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preprocessText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textData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tokenizedDocument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textData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lower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tr-TR" sz="1800" b="0" i="0" dirty="0">
              <a:effectLst/>
              <a:latin typeface="Menlo"/>
            </a:endParaRPr>
          </a:p>
          <a:p>
            <a:br>
              <a:rPr lang="tr-TR" sz="1800" b="0" i="0">
                <a:effectLst/>
                <a:latin typeface="Menlo"/>
              </a:rPr>
            </a:br>
            <a:endParaRPr lang="tr-TR" sz="1800" b="0" i="0">
              <a:effectLst/>
              <a:latin typeface="Menlo"/>
            </a:endParaRPr>
          </a:p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67180-C6B3-452A-B9FD-D710C8AF55B2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314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ADB012-E65D-6080-02E5-B4A98E0FB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E48C194-6FDF-5FFC-24B3-7EF88C3C4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52A0506-1797-EF61-9C18-EC4EF3A8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11BD-A016-4370-A412-B0F6127A7E50}" type="datetimeFigureOut">
              <a:rPr lang="tr-TR" smtClean="0"/>
              <a:t>18.05.2023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845E195-AF1C-EDC5-0001-66BFB2A2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DB82E11-E156-034F-3628-0DCCC45B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217-F16F-46CB-A961-6B4F71C830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841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D1181F-D5FD-3240-B4E7-A7A26679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E3F5A54-87D4-CCD3-A67E-2263CE96D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7C59969-6BAE-059E-C15F-8F724346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11BD-A016-4370-A412-B0F6127A7E50}" type="datetimeFigureOut">
              <a:rPr lang="tr-TR" smtClean="0"/>
              <a:t>18.05.2023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66C70F0-5711-2D78-F885-2A1EC1BF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08F2BC0-D8E7-63AB-9E95-AC77C0A0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217-F16F-46CB-A961-6B4F71C830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002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2C8D516-8A50-68F6-0B45-30357C26C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7F8828D-D2FF-858C-F988-D1BA35318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4CA5C5F-6B5A-DDBD-FB70-F749FFA5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11BD-A016-4370-A412-B0F6127A7E50}" type="datetimeFigureOut">
              <a:rPr lang="tr-TR" smtClean="0"/>
              <a:t>18.05.2023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546AACA-CE5E-E09D-2940-8FB48A99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8455EBB-618A-5928-3903-2A9D55EC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217-F16F-46CB-A961-6B4F71C830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792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E5DB2C-EC29-D2DD-1160-A3686E1A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F1D00F7-FA75-0012-83D8-6EA560271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02F7957-6A78-363D-5363-D6C0E6BF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11BD-A016-4370-A412-B0F6127A7E50}" type="datetimeFigureOut">
              <a:rPr lang="tr-TR" smtClean="0"/>
              <a:t>18.05.2023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A7D12A7-AFB6-0843-C999-868EA8E0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4A93B4C-21C6-093D-50DE-AA2E9DB2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217-F16F-46CB-A961-6B4F71C830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990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FBFE8E-9082-F350-1649-E83E58275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15717D8-36D5-2727-F3D5-AA99EFF6A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1B9B163-453F-81F1-B2B0-63359813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11BD-A016-4370-A412-B0F6127A7E50}" type="datetimeFigureOut">
              <a:rPr lang="tr-TR" smtClean="0"/>
              <a:t>18.05.2023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1F0D811-660E-4044-1BCD-1B0441BD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99B05EC-6383-6E85-17E1-06B9E066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217-F16F-46CB-A961-6B4F71C830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83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B53159-FC32-7321-89A0-0E069019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A63C8C-64F1-724C-9206-1F14D7ABC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70D50A1-4116-F47C-0BEA-6F17795DB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0020E75-FE24-1A5D-73D5-66BFF55E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11BD-A016-4370-A412-B0F6127A7E50}" type="datetimeFigureOut">
              <a:rPr lang="tr-TR" smtClean="0"/>
              <a:t>18.05.2023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963B2F7-A968-A5A1-1A8A-601CB7A51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96DA583-DBC3-F6A1-DDE8-F83091C8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217-F16F-46CB-A961-6B4F71C830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263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22E319-26C4-8049-D6A0-35823EEE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15CD2D5-6913-D31A-F40F-6B9C4946C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80DBB03-D5E4-C54C-6720-36B991D25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705B86B-EDB5-0FD4-C73C-4C05A7728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788509E-9F7B-6BDA-5913-62D26D593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4C64402-4DFB-512A-4614-08127AA8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11BD-A016-4370-A412-B0F6127A7E50}" type="datetimeFigureOut">
              <a:rPr lang="tr-TR" smtClean="0"/>
              <a:t>18.05.2023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43630B7-E08F-ED97-1CC4-AC0DA388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0567637-AEA7-7C45-413B-37F0D5CD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217-F16F-46CB-A961-6B4F71C830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529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DA635B-4480-2624-A5F4-8452EF8A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B3FAA6F-58FD-9B2E-8536-87DB4267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11BD-A016-4370-A412-B0F6127A7E50}" type="datetimeFigureOut">
              <a:rPr lang="tr-TR" smtClean="0"/>
              <a:t>18.05.2023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BFF990E-8B38-4F37-049D-0C11D434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F87C3C3-7DAE-BFE9-A23B-A7C4EB54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217-F16F-46CB-A961-6B4F71C830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217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5030CAC-7EDB-D65C-F33D-39D6F2D0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11BD-A016-4370-A412-B0F6127A7E50}" type="datetimeFigureOut">
              <a:rPr lang="tr-TR" smtClean="0"/>
              <a:t>18.05.2023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3919535-3279-30E8-7457-D74E621D7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92E6F3A-5D61-024E-B39C-5B0471D5B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217-F16F-46CB-A961-6B4F71C830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924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37217E-25E6-B48C-CD6D-FA3B82666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B9C898-99C6-CAE1-E594-460142F60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DEDED4E-49DE-2B05-F180-D9DA4E4D7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0F032B3-BF2E-BEEF-76CB-D22BBC50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11BD-A016-4370-A412-B0F6127A7E50}" type="datetimeFigureOut">
              <a:rPr lang="tr-TR" smtClean="0"/>
              <a:t>18.05.2023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48B7285-3A9F-A535-9504-FC4F312F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5E803DB-0EB2-EFE1-55BC-11F6D901B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217-F16F-46CB-A961-6B4F71C830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774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5C3499-6F3F-A9DB-80BB-149510DE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4D40024-CBEC-6E98-858F-20BD6986E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6D8F786-388C-35DA-C6B4-43BF8738E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752BAE5-4D8D-F0F2-A9DF-E0D55831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11BD-A016-4370-A412-B0F6127A7E50}" type="datetimeFigureOut">
              <a:rPr lang="tr-TR" smtClean="0"/>
              <a:t>18.05.2023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CD6BDCA-09FC-53DE-2BAC-DB2B55CA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A28161B-E453-C01F-BDAD-86CB3666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217-F16F-46CB-A961-6B4F71C830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320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CD780E5-BEE1-B7F8-2754-31B52ED04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C102789-6F63-16C8-10DC-A7A1B2EA6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0B4B088-8084-DB89-8740-066E03AD2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611BD-A016-4370-A412-B0F6127A7E50}" type="datetimeFigureOut">
              <a:rPr lang="tr-TR" smtClean="0"/>
              <a:t>18.05.2023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75C8408-4210-E341-0CD0-964CD29BF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DF5712E-CB1D-7706-F627-082000C4C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8F217-F16F-46CB-A961-6B4F71C830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612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1">
            <a:extLst>
              <a:ext uri="{FF2B5EF4-FFF2-40B4-BE49-F238E27FC236}">
                <a16:creationId xmlns:a16="http://schemas.microsoft.com/office/drawing/2014/main" id="{0DCC8BAB-936A-27D9-7C2A-E9B19EAA5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tr-TR" dirty="0"/>
              <a:t>Metin Madenciliği </a:t>
            </a:r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13CD62D7-D4AC-82BA-EA93-35C6DA581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tr-TR" dirty="0" err="1"/>
              <a:t>Doç.Dr</a:t>
            </a:r>
            <a:r>
              <a:rPr lang="tr-TR" dirty="0"/>
              <a:t>. Yılmaz KAYA</a:t>
            </a:r>
          </a:p>
          <a:p>
            <a:r>
              <a:rPr lang="tr-TR" dirty="0"/>
              <a:t>Hafta 27</a:t>
            </a:r>
          </a:p>
          <a:p>
            <a:r>
              <a:rPr lang="tr-TR" dirty="0"/>
              <a:t>1D-CNN ile Sınıflandırma</a:t>
            </a:r>
          </a:p>
        </p:txBody>
      </p:sp>
    </p:spTree>
    <p:extLst>
      <p:ext uri="{BB962C8B-B14F-4D97-AF65-F5344CB8AC3E}">
        <p14:creationId xmlns:p14="http://schemas.microsoft.com/office/powerpoint/2010/main" val="2846005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66BEE1-25DC-516B-29A7-809999C49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Tüm Kod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154892-7A6D-E867-1214-F03E251FF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açıklamada</a:t>
            </a:r>
          </a:p>
        </p:txBody>
      </p:sp>
    </p:spTree>
    <p:extLst>
      <p:ext uri="{BB962C8B-B14F-4D97-AF65-F5344CB8AC3E}">
        <p14:creationId xmlns:p14="http://schemas.microsoft.com/office/powerpoint/2010/main" val="94358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209AC3-774E-CBBD-55C1-CAF2194F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C2EDB8-013F-24E9-B133-8F7063B5B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 örnekte 1D-CNN ile Metin sınıflandırma işlemi gerçekleştirilmiştir.</a:t>
            </a:r>
          </a:p>
        </p:txBody>
      </p:sp>
    </p:spTree>
    <p:extLst>
      <p:ext uri="{BB962C8B-B14F-4D97-AF65-F5344CB8AC3E}">
        <p14:creationId xmlns:p14="http://schemas.microsoft.com/office/powerpoint/2010/main" val="401732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9C12EE-13D1-F06E-A599-C4AD16A2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Verinin Alınması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D8ECCC-47A9-E00A-06E5-202FD71A3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b="0" i="0" dirty="0">
                <a:effectLst/>
                <a:latin typeface="Menlo"/>
              </a:rPr>
              <a:t>data = </a:t>
            </a:r>
            <a:r>
              <a:rPr lang="tr-TR" sz="1800" b="0" i="0" dirty="0" err="1">
                <a:effectLst/>
                <a:latin typeface="Menlo"/>
              </a:rPr>
              <a:t>readtable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"factoryReports.csv"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head</a:t>
            </a:r>
            <a:r>
              <a:rPr lang="tr-TR" sz="1800" b="0" i="0" dirty="0">
                <a:effectLst/>
                <a:latin typeface="Menlo"/>
              </a:rPr>
              <a:t>(data)</a:t>
            </a:r>
          </a:p>
          <a:p>
            <a:r>
              <a:rPr lang="tr-TR" sz="1800" b="0" i="0" dirty="0" err="1">
                <a:effectLst/>
                <a:latin typeface="Menlo"/>
              </a:rPr>
              <a:t>cvp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cvpartition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data.Category,Holdout</a:t>
            </a:r>
            <a:r>
              <a:rPr lang="tr-TR" sz="1800" b="0" i="0" dirty="0">
                <a:effectLst/>
                <a:latin typeface="Menlo"/>
              </a:rPr>
              <a:t>=0.2);</a:t>
            </a:r>
          </a:p>
          <a:p>
            <a:r>
              <a:rPr lang="tr-TR" sz="1800" b="0" i="0" dirty="0" err="1">
                <a:effectLst/>
                <a:latin typeface="Menlo"/>
              </a:rPr>
              <a:t>dataTrain</a:t>
            </a:r>
            <a:r>
              <a:rPr lang="tr-TR" sz="1800" b="0" i="0" dirty="0">
                <a:effectLst/>
                <a:latin typeface="Menlo"/>
              </a:rPr>
              <a:t> = data(</a:t>
            </a:r>
            <a:r>
              <a:rPr lang="tr-TR" sz="1800" b="0" i="0" dirty="0" err="1">
                <a:effectLst/>
                <a:latin typeface="Menlo"/>
              </a:rPr>
              <a:t>training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cvp</a:t>
            </a:r>
            <a:r>
              <a:rPr lang="tr-TR" sz="1800" b="0" i="0" dirty="0">
                <a:effectLst/>
                <a:latin typeface="Menlo"/>
              </a:rPr>
              <a:t>),:);</a:t>
            </a:r>
          </a:p>
          <a:p>
            <a:r>
              <a:rPr lang="tr-TR" sz="1800" b="0" i="0" dirty="0" err="1">
                <a:effectLst/>
                <a:latin typeface="Menlo"/>
              </a:rPr>
              <a:t>dataValidation</a:t>
            </a:r>
            <a:r>
              <a:rPr lang="tr-TR" sz="1800" b="0" i="0" dirty="0">
                <a:effectLst/>
                <a:latin typeface="Menlo"/>
              </a:rPr>
              <a:t> = data(test(</a:t>
            </a:r>
            <a:r>
              <a:rPr lang="tr-TR" sz="1800" b="0" i="0" dirty="0" err="1">
                <a:effectLst/>
                <a:latin typeface="Menlo"/>
              </a:rPr>
              <a:t>cvp</a:t>
            </a:r>
            <a:r>
              <a:rPr lang="tr-TR" sz="1800" b="0" i="0" dirty="0">
                <a:effectLst/>
                <a:latin typeface="Menlo"/>
              </a:rPr>
              <a:t>),:);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184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961E5F-F1F2-0DCB-F112-310B62B4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Önişlemler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7754FA3-4D63-7F3B-1BED-6903C4A74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sz="1800" b="0" i="0" dirty="0" err="1">
                <a:effectLst/>
                <a:latin typeface="Menlo"/>
              </a:rPr>
              <a:t>documentsTrain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preprocessText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dataTrain.Description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TTrain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categorical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dataTrain.Category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classNames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unique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TTrain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numObservations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numel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TTrain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documentsValidation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preprocessText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dataValidation.Description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TValidation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categorical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dataValidation.Category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solidFill>
                  <a:srgbClr val="0E00FF"/>
                </a:solidFill>
                <a:effectLst/>
                <a:latin typeface="Menlo"/>
              </a:rPr>
              <a:t>function</a:t>
            </a:r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preprocessText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textData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tokenizedDocument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textData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lower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tr-TR" sz="1800" b="0" i="0" dirty="0">
              <a:effectLst/>
              <a:latin typeface="Menlo"/>
            </a:endParaRP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0722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EB015D-C950-D3FA-D295-019352CE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Belgeleri 1D-CNN için vektörlere dönüştürme (Tek boyutlu hale getirme)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8A817D-B5B5-3317-A3C6-A0C029028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b="0" i="0" dirty="0" err="1">
                <a:effectLst/>
                <a:latin typeface="Menlo"/>
              </a:rPr>
              <a:t>enc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wordEncoding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documentsTrain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numWords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enc.NumWords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XTrain</a:t>
            </a:r>
            <a:r>
              <a:rPr lang="tr-TR" sz="1800" b="0" i="0" dirty="0">
                <a:effectLst/>
                <a:latin typeface="Menlo"/>
              </a:rPr>
              <a:t> = doc2sequence(</a:t>
            </a:r>
            <a:r>
              <a:rPr lang="tr-TR" sz="1800" b="0" i="0" dirty="0" err="1">
                <a:effectLst/>
                <a:latin typeface="Menlo"/>
              </a:rPr>
              <a:t>enc,documentsTrain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XValidation</a:t>
            </a:r>
            <a:r>
              <a:rPr lang="tr-TR" sz="1800" b="0" i="0" dirty="0">
                <a:effectLst/>
                <a:latin typeface="Menlo"/>
              </a:rPr>
              <a:t> = doc2sequence(</a:t>
            </a:r>
            <a:r>
              <a:rPr lang="tr-TR" sz="1800" b="0" i="0" dirty="0" err="1">
                <a:effectLst/>
                <a:latin typeface="Menlo"/>
              </a:rPr>
              <a:t>enc,documentsValidation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0239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3EE4BC-7D2D-408F-8E60-C6C349D39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1D-CNN Ağı Tanımı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8CBA8C4-7C69-58CF-F8D7-E7F37AAA7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Kod Açıklamada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C649F65-AA13-B649-694B-0B59F83BB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59011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17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67F796-261D-CB41-C8B2-10BF1864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Ağın Eğitimi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2A2BC7-1D49-33CB-92A0-8AF8AA17A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b="0" i="0" dirty="0" err="1">
                <a:effectLst/>
                <a:latin typeface="Menlo"/>
              </a:rPr>
              <a:t>options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trainingOptions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"adam"</a:t>
            </a:r>
            <a:r>
              <a:rPr lang="tr-TR" sz="1800" b="0" i="0" dirty="0">
                <a:effectLst/>
                <a:latin typeface="Menlo"/>
              </a:rPr>
              <a:t>, </a:t>
            </a:r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...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MiniBatchSize</a:t>
            </a:r>
            <a:r>
              <a:rPr lang="tr-TR" sz="1800" b="0" i="0" dirty="0">
                <a:effectLst/>
                <a:latin typeface="Menlo"/>
              </a:rPr>
              <a:t>=128, </a:t>
            </a:r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...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ValidationData</a:t>
            </a:r>
            <a:r>
              <a:rPr lang="tr-TR" sz="1800" b="0" i="0" dirty="0">
                <a:effectLst/>
                <a:latin typeface="Menlo"/>
              </a:rPr>
              <a:t>={</a:t>
            </a:r>
            <a:r>
              <a:rPr lang="tr-TR" sz="1800" b="0" i="0" dirty="0" err="1">
                <a:effectLst/>
                <a:latin typeface="Menlo"/>
              </a:rPr>
              <a:t>XValidation,TValidation</a:t>
            </a:r>
            <a:r>
              <a:rPr lang="tr-TR" sz="1800" b="0" i="0" dirty="0">
                <a:effectLst/>
                <a:latin typeface="Menlo"/>
              </a:rPr>
              <a:t>}, </a:t>
            </a:r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...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OutputNetwork</a:t>
            </a:r>
            <a:r>
              <a:rPr lang="tr-TR" sz="1800" b="0" i="0" dirty="0">
                <a:effectLst/>
                <a:latin typeface="Menlo"/>
              </a:rPr>
              <a:t>=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best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-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validation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-loss"</a:t>
            </a:r>
            <a:r>
              <a:rPr lang="tr-TR" sz="1800" b="0" i="0" dirty="0">
                <a:effectLst/>
                <a:latin typeface="Menlo"/>
              </a:rPr>
              <a:t>, </a:t>
            </a:r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...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Plots</a:t>
            </a:r>
            <a:r>
              <a:rPr lang="tr-TR" sz="1800" b="0" i="0" dirty="0">
                <a:effectLst/>
                <a:latin typeface="Menlo"/>
              </a:rPr>
              <a:t>=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training-progress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, </a:t>
            </a:r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...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Verbose</a:t>
            </a:r>
            <a:r>
              <a:rPr lang="tr-TR" sz="1800" b="0" i="0" dirty="0">
                <a:effectLst/>
                <a:latin typeface="Menlo"/>
              </a:rPr>
              <a:t>=</a:t>
            </a:r>
            <a:r>
              <a:rPr lang="tr-TR" sz="1800" b="0" i="0" dirty="0" err="1">
                <a:effectLst/>
                <a:latin typeface="Menlo"/>
              </a:rPr>
              <a:t>false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>
                <a:effectLst/>
                <a:latin typeface="Menlo"/>
              </a:rPr>
              <a:t>net = </a:t>
            </a:r>
            <a:r>
              <a:rPr lang="tr-TR" sz="1800" b="0" i="0" dirty="0" err="1">
                <a:effectLst/>
                <a:latin typeface="Menlo"/>
              </a:rPr>
              <a:t>trainNetwork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XTrain,TTrain,lgraph,options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8B3F43E-C6A2-145A-CEEB-86226F464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352" y="1111624"/>
            <a:ext cx="6273917" cy="331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45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A725F3-AA02-3583-DA04-13E7CD9B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Ağın Test Edilmesi ve Karışıklık Matrisi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5947041-F81D-A202-56F2-EA949660B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b="0" i="0" dirty="0" err="1">
                <a:effectLst/>
                <a:latin typeface="Menlo"/>
              </a:rPr>
              <a:t>YValidation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classify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net,XValidation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figure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confusionchart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TValidation,YValidation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>
                <a:effectLst/>
                <a:latin typeface="Menlo"/>
              </a:rPr>
              <a:t>accuracy = </a:t>
            </a:r>
            <a:r>
              <a:rPr lang="tr-TR" sz="1800" b="0" i="0" dirty="0" err="1">
                <a:effectLst/>
                <a:latin typeface="Menlo"/>
              </a:rPr>
              <a:t>mean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TValidation</a:t>
            </a:r>
            <a:r>
              <a:rPr lang="tr-TR" sz="1800" b="0" i="0" dirty="0">
                <a:effectLst/>
                <a:latin typeface="Menlo"/>
              </a:rPr>
              <a:t> == </a:t>
            </a:r>
            <a:r>
              <a:rPr lang="tr-TR" sz="1800" b="0" i="0" dirty="0" err="1">
                <a:effectLst/>
                <a:latin typeface="Menlo"/>
              </a:rPr>
              <a:t>YValidation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F6ADE69-2481-444B-3605-BF49D5C66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565" y="18256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45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6D6E73-42F3-40AD-758F-74D46F74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Yeni Veriler için Tahminler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0A91C7A-84DF-38F7-D052-0E474A94C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b="0" i="0" dirty="0" err="1">
                <a:effectLst/>
                <a:latin typeface="Menlo"/>
              </a:rPr>
              <a:t>reportsNew</a:t>
            </a:r>
            <a:r>
              <a:rPr lang="tr-TR" sz="1800" b="0" i="0" dirty="0">
                <a:effectLst/>
                <a:latin typeface="Menlo"/>
              </a:rPr>
              <a:t> = [ </a:t>
            </a:r>
          </a:p>
          <a:p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Coolant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is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pooling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underneath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sorter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."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Sorter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blows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fuses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at start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up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."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There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are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some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very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loud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rattling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sounds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coming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from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the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assembler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."</a:t>
            </a:r>
            <a:r>
              <a:rPr lang="tr-TR" sz="1800" b="0" i="0" dirty="0">
                <a:effectLst/>
                <a:latin typeface="Menlo"/>
              </a:rPr>
              <a:t>];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documentsNew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preprocessText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reportsNew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XNew</a:t>
            </a:r>
            <a:r>
              <a:rPr lang="tr-TR" sz="1800" b="0" i="0" dirty="0">
                <a:effectLst/>
                <a:latin typeface="Menlo"/>
              </a:rPr>
              <a:t> = doc2sequence(</a:t>
            </a:r>
            <a:r>
              <a:rPr lang="tr-TR" sz="1800" b="0" i="0" dirty="0" err="1">
                <a:effectLst/>
                <a:latin typeface="Menlo"/>
              </a:rPr>
              <a:t>enc,documentsNew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YNew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classify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net,XNew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C950119-F39B-3239-2C07-13BE87FBD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675" y="4385982"/>
            <a:ext cx="22574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45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1057</Words>
  <Application>Microsoft Office PowerPoint</Application>
  <PresentationFormat>Geniş ekran</PresentationFormat>
  <Paragraphs>196</Paragraphs>
  <Slides>10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Menlo</vt:lpstr>
      <vt:lpstr>Office Teması</vt:lpstr>
      <vt:lpstr>Metin Madenciliği </vt:lpstr>
      <vt:lpstr>PowerPoint Sunusu</vt:lpstr>
      <vt:lpstr>Verinin Alınması</vt:lpstr>
      <vt:lpstr>Önişlemler</vt:lpstr>
      <vt:lpstr>Belgeleri 1D-CNN için vektörlere dönüştürme (Tek boyutlu hale getirme)</vt:lpstr>
      <vt:lpstr>1D-CNN Ağı Tanımı</vt:lpstr>
      <vt:lpstr>Ağın Eğitimi</vt:lpstr>
      <vt:lpstr>Ağın Test Edilmesi ve Karışıklık Matrisi</vt:lpstr>
      <vt:lpstr>Yeni Veriler için Tahminler</vt:lpstr>
      <vt:lpstr>Tüm Kod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Metin Madenciliği </dc:title>
  <dc:creator>Kaya</dc:creator>
  <cp:lastModifiedBy>Kaya</cp:lastModifiedBy>
  <cp:revision>13</cp:revision>
  <dcterms:created xsi:type="dcterms:W3CDTF">2023-05-17T21:21:42Z</dcterms:created>
  <dcterms:modified xsi:type="dcterms:W3CDTF">2023-05-17T21:34:23Z</dcterms:modified>
</cp:coreProperties>
</file>