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58" r:id="rId8"/>
    <p:sldId id="263" r:id="rId9"/>
    <p:sldId id="264"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6" r:id="rId25"/>
    <p:sldId id="282" r:id="rId26"/>
    <p:sldId id="283" r:id="rId27"/>
    <p:sldId id="284" r:id="rId28"/>
    <p:sldId id="285" r:id="rId2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54F607-E5F9-4817-B742-911E80430A98}"/>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A8A70E1-3FF3-4308-A544-0859352A10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4D64CA2-540C-46E5-920E-2564EA3231B9}"/>
              </a:ext>
            </a:extLst>
          </p:cNvPr>
          <p:cNvSpPr>
            <a:spLocks noGrp="1"/>
          </p:cNvSpPr>
          <p:nvPr>
            <p:ph type="dt" sz="half" idx="10"/>
          </p:nvPr>
        </p:nvSpPr>
        <p:spPr/>
        <p:txBody>
          <a:bodyPr/>
          <a:lstStyle/>
          <a:p>
            <a:fld id="{6B974573-5BB8-4C3D-B0F0-A81E6E70AC02}" type="datetimeFigureOut">
              <a:rPr lang="tr-TR" smtClean="0"/>
              <a:t>9.12.2023</a:t>
            </a:fld>
            <a:endParaRPr lang="tr-TR"/>
          </a:p>
        </p:txBody>
      </p:sp>
      <p:sp>
        <p:nvSpPr>
          <p:cNvPr id="5" name="Alt Bilgi Yer Tutucusu 4">
            <a:extLst>
              <a:ext uri="{FF2B5EF4-FFF2-40B4-BE49-F238E27FC236}">
                <a16:creationId xmlns:a16="http://schemas.microsoft.com/office/drawing/2014/main" id="{C63B5284-541D-44B8-96F6-300BC42AC0C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B874341-BB05-4C6D-924E-828557A4FC38}"/>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2161883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CA2469-2E8B-42C3-AE43-8BA31CBA234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B50E005-E519-4A84-878E-02318C1AF447}"/>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7F0181E-264A-4090-89AA-66CF69CDE8E8}"/>
              </a:ext>
            </a:extLst>
          </p:cNvPr>
          <p:cNvSpPr>
            <a:spLocks noGrp="1"/>
          </p:cNvSpPr>
          <p:nvPr>
            <p:ph type="dt" sz="half" idx="10"/>
          </p:nvPr>
        </p:nvSpPr>
        <p:spPr/>
        <p:txBody>
          <a:bodyPr/>
          <a:lstStyle/>
          <a:p>
            <a:fld id="{6B974573-5BB8-4C3D-B0F0-A81E6E70AC02}" type="datetimeFigureOut">
              <a:rPr lang="tr-TR" smtClean="0"/>
              <a:t>9.12.2023</a:t>
            </a:fld>
            <a:endParaRPr lang="tr-TR"/>
          </a:p>
        </p:txBody>
      </p:sp>
      <p:sp>
        <p:nvSpPr>
          <p:cNvPr id="5" name="Alt Bilgi Yer Tutucusu 4">
            <a:extLst>
              <a:ext uri="{FF2B5EF4-FFF2-40B4-BE49-F238E27FC236}">
                <a16:creationId xmlns:a16="http://schemas.microsoft.com/office/drawing/2014/main" id="{8E1AE719-4461-4396-85AF-862A3F975E6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856681C-AB55-4842-8EE7-9064E1641FCA}"/>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673074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0738DB0F-1D59-4AC7-A523-BF0ECDB33300}"/>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34C9A1CB-725D-4152-ACCE-0E7DCE78A89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4591771-9330-439B-8516-EC80707AC9A3}"/>
              </a:ext>
            </a:extLst>
          </p:cNvPr>
          <p:cNvSpPr>
            <a:spLocks noGrp="1"/>
          </p:cNvSpPr>
          <p:nvPr>
            <p:ph type="dt" sz="half" idx="10"/>
          </p:nvPr>
        </p:nvSpPr>
        <p:spPr/>
        <p:txBody>
          <a:bodyPr/>
          <a:lstStyle/>
          <a:p>
            <a:fld id="{6B974573-5BB8-4C3D-B0F0-A81E6E70AC02}" type="datetimeFigureOut">
              <a:rPr lang="tr-TR" smtClean="0"/>
              <a:t>9.12.2023</a:t>
            </a:fld>
            <a:endParaRPr lang="tr-TR"/>
          </a:p>
        </p:txBody>
      </p:sp>
      <p:sp>
        <p:nvSpPr>
          <p:cNvPr id="5" name="Alt Bilgi Yer Tutucusu 4">
            <a:extLst>
              <a:ext uri="{FF2B5EF4-FFF2-40B4-BE49-F238E27FC236}">
                <a16:creationId xmlns:a16="http://schemas.microsoft.com/office/drawing/2014/main" id="{34C97817-754E-4B22-BA85-B7EE46F5155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5C4B0FF-D31C-483A-A337-AD0534F4F351}"/>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872393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74188C-88F6-4F9D-91D9-EEA93D63FA5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EB81D1F-ABE5-4D87-B91C-32515622F2FF}"/>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39C453A-C895-48FD-8820-25108FC24E03}"/>
              </a:ext>
            </a:extLst>
          </p:cNvPr>
          <p:cNvSpPr>
            <a:spLocks noGrp="1"/>
          </p:cNvSpPr>
          <p:nvPr>
            <p:ph type="dt" sz="half" idx="10"/>
          </p:nvPr>
        </p:nvSpPr>
        <p:spPr/>
        <p:txBody>
          <a:bodyPr/>
          <a:lstStyle/>
          <a:p>
            <a:fld id="{6B974573-5BB8-4C3D-B0F0-A81E6E70AC02}" type="datetimeFigureOut">
              <a:rPr lang="tr-TR" smtClean="0"/>
              <a:t>9.12.2023</a:t>
            </a:fld>
            <a:endParaRPr lang="tr-TR"/>
          </a:p>
        </p:txBody>
      </p:sp>
      <p:sp>
        <p:nvSpPr>
          <p:cNvPr id="5" name="Alt Bilgi Yer Tutucusu 4">
            <a:extLst>
              <a:ext uri="{FF2B5EF4-FFF2-40B4-BE49-F238E27FC236}">
                <a16:creationId xmlns:a16="http://schemas.microsoft.com/office/drawing/2014/main" id="{F9DA7B38-9452-40B7-8428-B86B8E23495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BC7F7D6-BCC0-4BD1-9343-93EE06B2A0E9}"/>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377877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3104CC-90EA-4147-BE64-2A6A647AA732}"/>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01268D15-5C8E-4687-937F-BD3A5DF267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AD19F314-9121-403D-8E31-90145EEB15B8}"/>
              </a:ext>
            </a:extLst>
          </p:cNvPr>
          <p:cNvSpPr>
            <a:spLocks noGrp="1"/>
          </p:cNvSpPr>
          <p:nvPr>
            <p:ph type="dt" sz="half" idx="10"/>
          </p:nvPr>
        </p:nvSpPr>
        <p:spPr/>
        <p:txBody>
          <a:bodyPr/>
          <a:lstStyle/>
          <a:p>
            <a:fld id="{6B974573-5BB8-4C3D-B0F0-A81E6E70AC02}" type="datetimeFigureOut">
              <a:rPr lang="tr-TR" smtClean="0"/>
              <a:t>9.12.2023</a:t>
            </a:fld>
            <a:endParaRPr lang="tr-TR"/>
          </a:p>
        </p:txBody>
      </p:sp>
      <p:sp>
        <p:nvSpPr>
          <p:cNvPr id="5" name="Alt Bilgi Yer Tutucusu 4">
            <a:extLst>
              <a:ext uri="{FF2B5EF4-FFF2-40B4-BE49-F238E27FC236}">
                <a16:creationId xmlns:a16="http://schemas.microsoft.com/office/drawing/2014/main" id="{A5A72450-FC69-4395-8642-36FD66A2C55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0C6DE1F-250D-46FD-B80A-073F8CF476F9}"/>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2509639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FCFA6C-3058-4DC2-B4DA-D01C08D675E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7CF4B16-7A17-4AC2-A4A6-C42417D4CA03}"/>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58EB9548-7D6F-468E-82B0-5D3C603470BC}"/>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E20522A0-5C74-4F20-82B3-49286C0472DB}"/>
              </a:ext>
            </a:extLst>
          </p:cNvPr>
          <p:cNvSpPr>
            <a:spLocks noGrp="1"/>
          </p:cNvSpPr>
          <p:nvPr>
            <p:ph type="dt" sz="half" idx="10"/>
          </p:nvPr>
        </p:nvSpPr>
        <p:spPr/>
        <p:txBody>
          <a:bodyPr/>
          <a:lstStyle/>
          <a:p>
            <a:fld id="{6B974573-5BB8-4C3D-B0F0-A81E6E70AC02}" type="datetimeFigureOut">
              <a:rPr lang="tr-TR" smtClean="0"/>
              <a:t>9.12.2023</a:t>
            </a:fld>
            <a:endParaRPr lang="tr-TR"/>
          </a:p>
        </p:txBody>
      </p:sp>
      <p:sp>
        <p:nvSpPr>
          <p:cNvPr id="6" name="Alt Bilgi Yer Tutucusu 5">
            <a:extLst>
              <a:ext uri="{FF2B5EF4-FFF2-40B4-BE49-F238E27FC236}">
                <a16:creationId xmlns:a16="http://schemas.microsoft.com/office/drawing/2014/main" id="{10786432-B5C7-496E-8CA1-777FD7369A7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D8BC75E-59EC-44EF-B155-49BC224DCA79}"/>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1878394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8A7DA7-27DB-45DB-A24B-5A5ACA5986E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77568D8-4A8C-4588-8CDB-396111F954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B8159B37-6ECE-4C2A-8079-1CBCB16EA256}"/>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0D4A8FDB-5DE5-4655-99A7-88688ABD8A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D722660C-402D-4CD4-996A-1F054E4D3430}"/>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128678FC-01BF-433D-9937-1F8EAA4F2EFA}"/>
              </a:ext>
            </a:extLst>
          </p:cNvPr>
          <p:cNvSpPr>
            <a:spLocks noGrp="1"/>
          </p:cNvSpPr>
          <p:nvPr>
            <p:ph type="dt" sz="half" idx="10"/>
          </p:nvPr>
        </p:nvSpPr>
        <p:spPr/>
        <p:txBody>
          <a:bodyPr/>
          <a:lstStyle/>
          <a:p>
            <a:fld id="{6B974573-5BB8-4C3D-B0F0-A81E6E70AC02}" type="datetimeFigureOut">
              <a:rPr lang="tr-TR" smtClean="0"/>
              <a:t>9.12.2023</a:t>
            </a:fld>
            <a:endParaRPr lang="tr-TR"/>
          </a:p>
        </p:txBody>
      </p:sp>
      <p:sp>
        <p:nvSpPr>
          <p:cNvPr id="8" name="Alt Bilgi Yer Tutucusu 7">
            <a:extLst>
              <a:ext uri="{FF2B5EF4-FFF2-40B4-BE49-F238E27FC236}">
                <a16:creationId xmlns:a16="http://schemas.microsoft.com/office/drawing/2014/main" id="{BD07C27F-1086-4A2B-947F-4694D7C3C002}"/>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F70AA2E-C7AD-4A61-A1C5-8E79ECD77633}"/>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312265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2616B6-B39E-4115-88FD-CAF19518B733}"/>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2E89931D-8D17-4052-B714-C63E05137CAA}"/>
              </a:ext>
            </a:extLst>
          </p:cNvPr>
          <p:cNvSpPr>
            <a:spLocks noGrp="1"/>
          </p:cNvSpPr>
          <p:nvPr>
            <p:ph type="dt" sz="half" idx="10"/>
          </p:nvPr>
        </p:nvSpPr>
        <p:spPr/>
        <p:txBody>
          <a:bodyPr/>
          <a:lstStyle/>
          <a:p>
            <a:fld id="{6B974573-5BB8-4C3D-B0F0-A81E6E70AC02}" type="datetimeFigureOut">
              <a:rPr lang="tr-TR" smtClean="0"/>
              <a:t>9.12.2023</a:t>
            </a:fld>
            <a:endParaRPr lang="tr-TR"/>
          </a:p>
        </p:txBody>
      </p:sp>
      <p:sp>
        <p:nvSpPr>
          <p:cNvPr id="4" name="Alt Bilgi Yer Tutucusu 3">
            <a:extLst>
              <a:ext uri="{FF2B5EF4-FFF2-40B4-BE49-F238E27FC236}">
                <a16:creationId xmlns:a16="http://schemas.microsoft.com/office/drawing/2014/main" id="{6ADFCF0B-8751-494C-9780-602640AD9D86}"/>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6EF0A3BB-DA7F-435C-803E-D8BECDC258FC}"/>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87186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CE367794-A267-4307-96CD-FFADDD6FA35E}"/>
              </a:ext>
            </a:extLst>
          </p:cNvPr>
          <p:cNvSpPr>
            <a:spLocks noGrp="1"/>
          </p:cNvSpPr>
          <p:nvPr>
            <p:ph type="dt" sz="half" idx="10"/>
          </p:nvPr>
        </p:nvSpPr>
        <p:spPr/>
        <p:txBody>
          <a:bodyPr/>
          <a:lstStyle/>
          <a:p>
            <a:fld id="{6B974573-5BB8-4C3D-B0F0-A81E6E70AC02}" type="datetimeFigureOut">
              <a:rPr lang="tr-TR" smtClean="0"/>
              <a:t>9.12.2023</a:t>
            </a:fld>
            <a:endParaRPr lang="tr-TR"/>
          </a:p>
        </p:txBody>
      </p:sp>
      <p:sp>
        <p:nvSpPr>
          <p:cNvPr id="3" name="Alt Bilgi Yer Tutucusu 2">
            <a:extLst>
              <a:ext uri="{FF2B5EF4-FFF2-40B4-BE49-F238E27FC236}">
                <a16:creationId xmlns:a16="http://schemas.microsoft.com/office/drawing/2014/main" id="{03220BC6-8A40-4D40-ACE4-84DEC348FDDA}"/>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8FB0C9DD-3C8F-4E70-9C6F-5999FBB903E4}"/>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3712979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B41D2B-12AA-4314-BB15-BA38D77487B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BC5F6DA9-77F6-49E8-B1A2-904D3A779E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44599C6D-0E7B-4D63-9479-B97A5A756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682E1A8-B116-4FD4-AAAA-1EF0A6F353E9}"/>
              </a:ext>
            </a:extLst>
          </p:cNvPr>
          <p:cNvSpPr>
            <a:spLocks noGrp="1"/>
          </p:cNvSpPr>
          <p:nvPr>
            <p:ph type="dt" sz="half" idx="10"/>
          </p:nvPr>
        </p:nvSpPr>
        <p:spPr/>
        <p:txBody>
          <a:bodyPr/>
          <a:lstStyle/>
          <a:p>
            <a:fld id="{6B974573-5BB8-4C3D-B0F0-A81E6E70AC02}" type="datetimeFigureOut">
              <a:rPr lang="tr-TR" smtClean="0"/>
              <a:t>9.12.2023</a:t>
            </a:fld>
            <a:endParaRPr lang="tr-TR"/>
          </a:p>
        </p:txBody>
      </p:sp>
      <p:sp>
        <p:nvSpPr>
          <p:cNvPr id="6" name="Alt Bilgi Yer Tutucusu 5">
            <a:extLst>
              <a:ext uri="{FF2B5EF4-FFF2-40B4-BE49-F238E27FC236}">
                <a16:creationId xmlns:a16="http://schemas.microsoft.com/office/drawing/2014/main" id="{4919EEC7-EDBB-4ECA-B66B-7E2A82221C4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FA3E790-B90D-45D4-BA8D-83021600F612}"/>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1397586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D71C81-7060-4A10-8C8D-6A2F972C4E8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0300C76A-C407-4384-8BAB-C215F8166F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EFCE5B4B-506B-4581-AAC3-DBD7D4C0E8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D3BE468-1D12-401E-B618-486494AAEADA}"/>
              </a:ext>
            </a:extLst>
          </p:cNvPr>
          <p:cNvSpPr>
            <a:spLocks noGrp="1"/>
          </p:cNvSpPr>
          <p:nvPr>
            <p:ph type="dt" sz="half" idx="10"/>
          </p:nvPr>
        </p:nvSpPr>
        <p:spPr/>
        <p:txBody>
          <a:bodyPr/>
          <a:lstStyle/>
          <a:p>
            <a:fld id="{6B974573-5BB8-4C3D-B0F0-A81E6E70AC02}" type="datetimeFigureOut">
              <a:rPr lang="tr-TR" smtClean="0"/>
              <a:t>9.12.2023</a:t>
            </a:fld>
            <a:endParaRPr lang="tr-TR"/>
          </a:p>
        </p:txBody>
      </p:sp>
      <p:sp>
        <p:nvSpPr>
          <p:cNvPr id="6" name="Alt Bilgi Yer Tutucusu 5">
            <a:extLst>
              <a:ext uri="{FF2B5EF4-FFF2-40B4-BE49-F238E27FC236}">
                <a16:creationId xmlns:a16="http://schemas.microsoft.com/office/drawing/2014/main" id="{071B4CA8-5EC2-4495-9977-0AEE52E98A4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C4CF20F-29FF-4BF0-92D3-1B4A889BD932}"/>
              </a:ext>
            </a:extLst>
          </p:cNvPr>
          <p:cNvSpPr>
            <a:spLocks noGrp="1"/>
          </p:cNvSpPr>
          <p:nvPr>
            <p:ph type="sldNum" sz="quarter" idx="12"/>
          </p:nvPr>
        </p:nvSpPr>
        <p:spPr/>
        <p:txBody>
          <a:bodyPr/>
          <a:lstStyle/>
          <a:p>
            <a:fld id="{549B4C76-9109-4515-9AB0-F793BCF92456}" type="slidenum">
              <a:rPr lang="tr-TR" smtClean="0"/>
              <a:t>‹#›</a:t>
            </a:fld>
            <a:endParaRPr lang="tr-TR"/>
          </a:p>
        </p:txBody>
      </p:sp>
    </p:spTree>
    <p:extLst>
      <p:ext uri="{BB962C8B-B14F-4D97-AF65-F5344CB8AC3E}">
        <p14:creationId xmlns:p14="http://schemas.microsoft.com/office/powerpoint/2010/main" val="1864924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FF2DE800-A59D-41FF-9772-638FE5EA68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E6C8ECA-6DBC-4DA1-94D6-F1FACA3E37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F5044AA-ED30-4890-9A9A-3FEC80F304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74573-5BB8-4C3D-B0F0-A81E6E70AC02}" type="datetimeFigureOut">
              <a:rPr lang="tr-TR" smtClean="0"/>
              <a:t>9.12.2023</a:t>
            </a:fld>
            <a:endParaRPr lang="tr-TR"/>
          </a:p>
        </p:txBody>
      </p:sp>
      <p:sp>
        <p:nvSpPr>
          <p:cNvPr id="5" name="Alt Bilgi Yer Tutucusu 4">
            <a:extLst>
              <a:ext uri="{FF2B5EF4-FFF2-40B4-BE49-F238E27FC236}">
                <a16:creationId xmlns:a16="http://schemas.microsoft.com/office/drawing/2014/main" id="{D2FD1E08-C8CE-490F-A7AD-D45102E13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FC515112-3AAE-4DDE-81B8-1D558624AC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9B4C76-9109-4515-9AB0-F793BCF92456}" type="slidenum">
              <a:rPr lang="tr-TR" smtClean="0"/>
              <a:t>‹#›</a:t>
            </a:fld>
            <a:endParaRPr lang="tr-TR"/>
          </a:p>
        </p:txBody>
      </p:sp>
    </p:spTree>
    <p:extLst>
      <p:ext uri="{BB962C8B-B14F-4D97-AF65-F5344CB8AC3E}">
        <p14:creationId xmlns:p14="http://schemas.microsoft.com/office/powerpoint/2010/main" val="2761955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tr.wikipedia.org/wiki/Do%C4%9Fal_dil_i%C5%9Flem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75B39D-E1E9-4C53-BAF4-41F2EF558173}"/>
              </a:ext>
            </a:extLst>
          </p:cNvPr>
          <p:cNvSpPr>
            <a:spLocks noGrp="1"/>
          </p:cNvSpPr>
          <p:nvPr>
            <p:ph type="ctrTitle"/>
          </p:nvPr>
        </p:nvSpPr>
        <p:spPr/>
        <p:txBody>
          <a:bodyPr/>
          <a:lstStyle/>
          <a:p>
            <a:r>
              <a:rPr lang="tr-TR" dirty="0"/>
              <a:t>Metin Madenciliği</a:t>
            </a:r>
          </a:p>
        </p:txBody>
      </p:sp>
      <p:sp>
        <p:nvSpPr>
          <p:cNvPr id="3" name="Alt Başlık 2">
            <a:extLst>
              <a:ext uri="{FF2B5EF4-FFF2-40B4-BE49-F238E27FC236}">
                <a16:creationId xmlns:a16="http://schemas.microsoft.com/office/drawing/2014/main" id="{C31B568B-262C-4A31-B240-5B9E21F60251}"/>
              </a:ext>
            </a:extLst>
          </p:cNvPr>
          <p:cNvSpPr>
            <a:spLocks noGrp="1"/>
          </p:cNvSpPr>
          <p:nvPr>
            <p:ph type="subTitle" idx="1"/>
          </p:nvPr>
        </p:nvSpPr>
        <p:spPr/>
        <p:txBody>
          <a:bodyPr/>
          <a:lstStyle/>
          <a:p>
            <a:r>
              <a:rPr lang="tr-TR" dirty="0" err="1"/>
              <a:t>Stemming</a:t>
            </a:r>
            <a:r>
              <a:rPr lang="tr-TR" dirty="0"/>
              <a:t> (Kök), </a:t>
            </a:r>
            <a:r>
              <a:rPr lang="tr-TR" dirty="0" err="1"/>
              <a:t>Lemmatization</a:t>
            </a:r>
            <a:r>
              <a:rPr lang="tr-TR" dirty="0"/>
              <a:t> (</a:t>
            </a:r>
            <a:r>
              <a:rPr lang="tr-TR" dirty="0" err="1"/>
              <a:t>Gövdeleme</a:t>
            </a:r>
            <a:r>
              <a:rPr lang="tr-TR" dirty="0"/>
              <a:t>), Stop </a:t>
            </a:r>
            <a:r>
              <a:rPr lang="tr-TR" dirty="0" err="1"/>
              <a:t>Words</a:t>
            </a:r>
            <a:endParaRPr lang="tr-TR" dirty="0"/>
          </a:p>
        </p:txBody>
      </p:sp>
    </p:spTree>
    <p:extLst>
      <p:ext uri="{BB962C8B-B14F-4D97-AF65-F5344CB8AC3E}">
        <p14:creationId xmlns:p14="http://schemas.microsoft.com/office/powerpoint/2010/main" val="4177511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CD9005-BFB8-400F-973D-DC5E80909C19}"/>
              </a:ext>
            </a:extLst>
          </p:cNvPr>
          <p:cNvSpPr>
            <a:spLocks noGrp="1"/>
          </p:cNvSpPr>
          <p:nvPr>
            <p:ph type="title"/>
          </p:nvPr>
        </p:nvSpPr>
        <p:spPr/>
        <p:txBody>
          <a:bodyPr/>
          <a:lstStyle/>
          <a:p>
            <a:pPr algn="l"/>
            <a:r>
              <a:rPr lang="tr-TR" b="1" i="0" dirty="0">
                <a:solidFill>
                  <a:srgbClr val="757575"/>
                </a:solidFill>
                <a:effectLst/>
                <a:latin typeface="Roboto" panose="02000000000000000000" pitchFamily="2" charset="0"/>
              </a:rPr>
              <a:t>Anlamsal olarak köke inme (</a:t>
            </a:r>
            <a:r>
              <a:rPr lang="tr-TR" b="1" i="0" dirty="0" err="1">
                <a:solidFill>
                  <a:srgbClr val="757575"/>
                </a:solidFill>
                <a:effectLst/>
                <a:latin typeface="Roboto" panose="02000000000000000000" pitchFamily="2" charset="0"/>
              </a:rPr>
              <a:t>Lemmatization</a:t>
            </a:r>
            <a:r>
              <a:rPr lang="tr-TR" b="1" i="0" dirty="0">
                <a:solidFill>
                  <a:srgbClr val="757575"/>
                </a:solidFill>
                <a:effectLst/>
                <a:latin typeface="Roboto" panose="02000000000000000000" pitchFamily="2" charset="0"/>
              </a:rPr>
              <a:t>)</a:t>
            </a:r>
          </a:p>
        </p:txBody>
      </p:sp>
      <p:sp>
        <p:nvSpPr>
          <p:cNvPr id="3" name="İçerik Yer Tutucusu 2">
            <a:extLst>
              <a:ext uri="{FF2B5EF4-FFF2-40B4-BE49-F238E27FC236}">
                <a16:creationId xmlns:a16="http://schemas.microsoft.com/office/drawing/2014/main" id="{432CD718-D73A-45B8-A6C0-79B715023461}"/>
              </a:ext>
            </a:extLst>
          </p:cNvPr>
          <p:cNvSpPr>
            <a:spLocks noGrp="1"/>
          </p:cNvSpPr>
          <p:nvPr>
            <p:ph idx="1"/>
          </p:nvPr>
        </p:nvSpPr>
        <p:spPr/>
        <p:txBody>
          <a:bodyPr>
            <a:normAutofit fontScale="70000" lnSpcReduction="20000"/>
          </a:bodyPr>
          <a:lstStyle/>
          <a:p>
            <a:r>
              <a:rPr lang="tr-TR" b="0" i="0" dirty="0">
                <a:solidFill>
                  <a:srgbClr val="757575"/>
                </a:solidFill>
                <a:effectLst/>
                <a:latin typeface="Roboto" panose="02000000000000000000" pitchFamily="2" charset="0"/>
              </a:rPr>
              <a:t>Dilbiliminde, anlamsal olarak köke inme, bir kelimenin birbirinden farklı biçimlerinin bir araya getirilerek tek bir unsurmuş gibi analiz edilmesi sürecidir.</a:t>
            </a:r>
            <a:br>
              <a:rPr lang="tr-TR" dirty="0"/>
            </a:br>
            <a:br>
              <a:rPr lang="tr-TR" dirty="0"/>
            </a:br>
            <a:r>
              <a:rPr lang="tr-TR" b="0" i="0" dirty="0">
                <a:solidFill>
                  <a:srgbClr val="757575"/>
                </a:solidFill>
                <a:effectLst/>
                <a:latin typeface="Roboto" panose="02000000000000000000" pitchFamily="2" charset="0"/>
              </a:rPr>
              <a:t>Sayısal dilbiliminde ise, anlamsal olarak köke inme, bir kelimenin en yalın biçimini belirleme sürecinin algoritmasıdır. Bu süreç, kelimenin içeriğini anlama, kelimenin cümle içerisindeki türünü belirleme gibi karmaşık kısımları içermektedir. Çoğu dilde, kelimeler birçok farklı biçimde yer almaktadır. Örneğin, "koş" kelimesi; "koşmak", "koşacak", "koştu", "koşuyor" gibi değişik biçimlerde görülebilmektedir. Sözlükte bu kelimelerin en temel biçimine bakıldığında, bunun koş kelimesi olduğu görülecektir.</a:t>
            </a:r>
            <a:br>
              <a:rPr lang="tr-TR" dirty="0"/>
            </a:br>
            <a:br>
              <a:rPr lang="tr-TR" dirty="0"/>
            </a:br>
            <a:r>
              <a:rPr lang="tr-TR" b="0" i="0" dirty="0" err="1">
                <a:solidFill>
                  <a:srgbClr val="757575"/>
                </a:solidFill>
                <a:effectLst/>
                <a:latin typeface="Roboto" panose="02000000000000000000" pitchFamily="2" charset="0"/>
              </a:rPr>
              <a:t>Gövdeleme</a:t>
            </a:r>
            <a:r>
              <a:rPr lang="tr-TR" b="0" i="0" dirty="0">
                <a:solidFill>
                  <a:srgbClr val="757575"/>
                </a:solidFill>
                <a:effectLst/>
                <a:latin typeface="Roboto" panose="02000000000000000000" pitchFamily="2" charset="0"/>
              </a:rPr>
              <a:t> ve anlamsal olarak köke inme arasında fark, </a:t>
            </a:r>
            <a:r>
              <a:rPr lang="tr-TR" b="0" i="0" dirty="0" err="1">
                <a:solidFill>
                  <a:srgbClr val="757575"/>
                </a:solidFill>
                <a:effectLst/>
                <a:latin typeface="Roboto" panose="02000000000000000000" pitchFamily="2" charset="0"/>
              </a:rPr>
              <a:t>gövdeleme</a:t>
            </a:r>
            <a:r>
              <a:rPr lang="tr-TR" b="0" i="0" dirty="0">
                <a:solidFill>
                  <a:srgbClr val="757575"/>
                </a:solidFill>
                <a:effectLst/>
                <a:latin typeface="Roboto" panose="02000000000000000000" pitchFamily="2" charset="0"/>
              </a:rPr>
              <a:t> algoritmalarının kelimelerin içeriğini bilmeden işlem yapması ve bir kelimenin türüne göre farklı anlamlar ifade edebileceğini ayıramamasıdır.</a:t>
            </a:r>
            <a:br>
              <a:rPr lang="tr-TR" dirty="0"/>
            </a:br>
            <a:br>
              <a:rPr lang="tr-TR" dirty="0"/>
            </a:br>
            <a:r>
              <a:rPr lang="tr-TR" b="0" i="0" dirty="0">
                <a:solidFill>
                  <a:srgbClr val="757575"/>
                </a:solidFill>
                <a:effectLst/>
                <a:latin typeface="Roboto" panose="02000000000000000000" pitchFamily="2" charset="0"/>
              </a:rPr>
              <a:t>Örneğin İngilizcedeki </a:t>
            </a:r>
            <a:r>
              <a:rPr lang="tr-TR" b="0" i="0" dirty="0" err="1">
                <a:solidFill>
                  <a:srgbClr val="757575"/>
                </a:solidFill>
                <a:effectLst/>
                <a:latin typeface="Roboto" panose="02000000000000000000" pitchFamily="2" charset="0"/>
              </a:rPr>
              <a:t>better</a:t>
            </a:r>
            <a:r>
              <a:rPr lang="tr-TR" b="0" i="0" dirty="0">
                <a:solidFill>
                  <a:srgbClr val="757575"/>
                </a:solidFill>
                <a:effectLst/>
                <a:latin typeface="Roboto" panose="02000000000000000000" pitchFamily="2" charset="0"/>
              </a:rPr>
              <a:t> kelimesinin kökü </a:t>
            </a:r>
            <a:r>
              <a:rPr lang="tr-TR" b="0" i="0" dirty="0" err="1">
                <a:solidFill>
                  <a:srgbClr val="757575"/>
                </a:solidFill>
                <a:effectLst/>
                <a:latin typeface="Roboto" panose="02000000000000000000" pitchFamily="2" charset="0"/>
              </a:rPr>
              <a:t>good'tur</a:t>
            </a:r>
            <a:r>
              <a:rPr lang="tr-TR" b="0" i="0" dirty="0">
                <a:solidFill>
                  <a:srgbClr val="757575"/>
                </a:solidFill>
                <a:effectLst/>
                <a:latin typeface="Roboto" panose="02000000000000000000" pitchFamily="2" charset="0"/>
              </a:rPr>
              <a:t>. Ve köke inme işlemi sonucunda, bu kök bulunacaktır. Fakat </a:t>
            </a:r>
            <a:r>
              <a:rPr lang="tr-TR" b="0" i="0" dirty="0" err="1">
                <a:solidFill>
                  <a:srgbClr val="757575"/>
                </a:solidFill>
                <a:effectLst/>
                <a:latin typeface="Roboto" panose="02000000000000000000" pitchFamily="2" charset="0"/>
              </a:rPr>
              <a:t>gövdeleme</a:t>
            </a:r>
            <a:r>
              <a:rPr lang="tr-TR" b="0" i="0" dirty="0">
                <a:solidFill>
                  <a:srgbClr val="757575"/>
                </a:solidFill>
                <a:effectLst/>
                <a:latin typeface="Roboto" panose="02000000000000000000" pitchFamily="2" charset="0"/>
              </a:rPr>
              <a:t> bunu bulamayacaktır. Veya </a:t>
            </a:r>
            <a:r>
              <a:rPr lang="tr-TR" b="0" i="0" dirty="0" err="1">
                <a:solidFill>
                  <a:srgbClr val="757575"/>
                </a:solidFill>
                <a:effectLst/>
                <a:latin typeface="Roboto" panose="02000000000000000000" pitchFamily="2" charset="0"/>
              </a:rPr>
              <a:t>meeting</a:t>
            </a:r>
            <a:r>
              <a:rPr lang="tr-TR" b="0" i="0" dirty="0">
                <a:solidFill>
                  <a:srgbClr val="757575"/>
                </a:solidFill>
                <a:effectLst/>
                <a:latin typeface="Roboto" panose="02000000000000000000" pitchFamily="2" charset="0"/>
              </a:rPr>
              <a:t> kelimesi hem fiil (</a:t>
            </a:r>
            <a:r>
              <a:rPr lang="tr-TR" b="0" i="0" dirty="0" err="1">
                <a:solidFill>
                  <a:srgbClr val="757575"/>
                </a:solidFill>
                <a:effectLst/>
                <a:latin typeface="Roboto" panose="02000000000000000000" pitchFamily="2" charset="0"/>
              </a:rPr>
              <a:t>we</a:t>
            </a:r>
            <a:r>
              <a:rPr lang="tr-TR" b="0" i="0" dirty="0">
                <a:solidFill>
                  <a:srgbClr val="757575"/>
                </a:solidFill>
                <a:effectLst/>
                <a:latin typeface="Roboto" panose="02000000000000000000" pitchFamily="2" charset="0"/>
              </a:rPr>
              <a:t> </a:t>
            </a:r>
            <a:r>
              <a:rPr lang="tr-TR" b="0" i="0" dirty="0" err="1">
                <a:solidFill>
                  <a:srgbClr val="757575"/>
                </a:solidFill>
                <a:effectLst/>
                <a:latin typeface="Roboto" panose="02000000000000000000" pitchFamily="2" charset="0"/>
              </a:rPr>
              <a:t>are</a:t>
            </a:r>
            <a:r>
              <a:rPr lang="tr-TR" b="0" i="0" dirty="0">
                <a:solidFill>
                  <a:srgbClr val="757575"/>
                </a:solidFill>
                <a:effectLst/>
                <a:latin typeface="Roboto" panose="02000000000000000000" pitchFamily="2" charset="0"/>
              </a:rPr>
              <a:t> </a:t>
            </a:r>
            <a:r>
              <a:rPr lang="tr-TR" b="0" i="0" dirty="0" err="1">
                <a:solidFill>
                  <a:srgbClr val="757575"/>
                </a:solidFill>
                <a:effectLst/>
                <a:latin typeface="Roboto" panose="02000000000000000000" pitchFamily="2" charset="0"/>
              </a:rPr>
              <a:t>meeting</a:t>
            </a:r>
            <a:r>
              <a:rPr lang="tr-TR" b="0" i="0" dirty="0">
                <a:solidFill>
                  <a:srgbClr val="757575"/>
                </a:solidFill>
                <a:effectLst/>
                <a:latin typeface="Roboto" panose="02000000000000000000" pitchFamily="2" charset="0"/>
              </a:rPr>
              <a:t> </a:t>
            </a:r>
            <a:r>
              <a:rPr lang="tr-TR" b="0" i="0" dirty="0" err="1">
                <a:solidFill>
                  <a:srgbClr val="757575"/>
                </a:solidFill>
                <a:effectLst/>
                <a:latin typeface="Roboto" panose="02000000000000000000" pitchFamily="2" charset="0"/>
              </a:rPr>
              <a:t>tomorrow</a:t>
            </a:r>
            <a:r>
              <a:rPr lang="tr-TR" b="0" i="0" dirty="0">
                <a:solidFill>
                  <a:srgbClr val="757575"/>
                </a:solidFill>
                <a:effectLst/>
                <a:latin typeface="Roboto" panose="02000000000000000000" pitchFamily="2" charset="0"/>
              </a:rPr>
              <a:t>) hem de toplantı anlamında isim (in </a:t>
            </a:r>
            <a:r>
              <a:rPr lang="tr-TR" b="0" i="0" dirty="0" err="1">
                <a:solidFill>
                  <a:srgbClr val="757575"/>
                </a:solidFill>
                <a:effectLst/>
                <a:latin typeface="Roboto" panose="02000000000000000000" pitchFamily="2" charset="0"/>
              </a:rPr>
              <a:t>our</a:t>
            </a:r>
            <a:r>
              <a:rPr lang="tr-TR" b="0" i="0" dirty="0">
                <a:solidFill>
                  <a:srgbClr val="757575"/>
                </a:solidFill>
                <a:effectLst/>
                <a:latin typeface="Roboto" panose="02000000000000000000" pitchFamily="2" charset="0"/>
              </a:rPr>
              <a:t> </a:t>
            </a:r>
            <a:r>
              <a:rPr lang="tr-TR" b="0" i="0" dirty="0" err="1">
                <a:solidFill>
                  <a:srgbClr val="757575"/>
                </a:solidFill>
                <a:effectLst/>
                <a:latin typeface="Roboto" panose="02000000000000000000" pitchFamily="2" charset="0"/>
              </a:rPr>
              <a:t>last</a:t>
            </a:r>
            <a:r>
              <a:rPr lang="tr-TR" b="0" i="0" dirty="0">
                <a:solidFill>
                  <a:srgbClr val="757575"/>
                </a:solidFill>
                <a:effectLst/>
                <a:latin typeface="Roboto" panose="02000000000000000000" pitchFamily="2" charset="0"/>
              </a:rPr>
              <a:t> </a:t>
            </a:r>
            <a:r>
              <a:rPr lang="tr-TR" b="0" i="0" dirty="0" err="1">
                <a:solidFill>
                  <a:srgbClr val="757575"/>
                </a:solidFill>
                <a:effectLst/>
                <a:latin typeface="Roboto" panose="02000000000000000000" pitchFamily="2" charset="0"/>
              </a:rPr>
              <a:t>meeting</a:t>
            </a:r>
            <a:r>
              <a:rPr lang="tr-TR" b="0" i="0" dirty="0">
                <a:solidFill>
                  <a:srgbClr val="757575"/>
                </a:solidFill>
                <a:effectLst/>
                <a:latin typeface="Roboto" panose="02000000000000000000" pitchFamily="2" charset="0"/>
              </a:rPr>
              <a:t>) olarak kullanılabilir. Anlamsal olarak köke inme işlemi ile içeriğe bakılarak doğru kök seçilebilecektir.</a:t>
            </a:r>
            <a:endParaRPr lang="tr-TR" dirty="0"/>
          </a:p>
        </p:txBody>
      </p:sp>
    </p:spTree>
    <p:extLst>
      <p:ext uri="{BB962C8B-B14F-4D97-AF65-F5344CB8AC3E}">
        <p14:creationId xmlns:p14="http://schemas.microsoft.com/office/powerpoint/2010/main" val="4163529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C878FB-111A-468E-960D-932750F18E5D}"/>
              </a:ext>
            </a:extLst>
          </p:cNvPr>
          <p:cNvSpPr>
            <a:spLocks noGrp="1"/>
          </p:cNvSpPr>
          <p:nvPr>
            <p:ph type="title"/>
          </p:nvPr>
        </p:nvSpPr>
        <p:spPr/>
        <p:txBody>
          <a:bodyPr/>
          <a:lstStyle/>
          <a:p>
            <a:r>
              <a:rPr lang="tr-TR" dirty="0" err="1"/>
              <a:t>Matlab</a:t>
            </a:r>
            <a:r>
              <a:rPr lang="tr-TR" dirty="0"/>
              <a:t> Uygulamaları</a:t>
            </a:r>
          </a:p>
        </p:txBody>
      </p:sp>
      <p:sp>
        <p:nvSpPr>
          <p:cNvPr id="3" name="İçerik Yer Tutucusu 2">
            <a:extLst>
              <a:ext uri="{FF2B5EF4-FFF2-40B4-BE49-F238E27FC236}">
                <a16:creationId xmlns:a16="http://schemas.microsoft.com/office/drawing/2014/main" id="{402796CA-C80B-4BE1-829B-B2849EC66B80}"/>
              </a:ext>
            </a:extLst>
          </p:cNvPr>
          <p:cNvSpPr>
            <a:spLocks noGrp="1"/>
          </p:cNvSpPr>
          <p:nvPr>
            <p:ph idx="1"/>
          </p:nvPr>
        </p:nvSpPr>
        <p:spPr/>
        <p:txBody>
          <a:bodyPr/>
          <a:lstStyle/>
          <a:p>
            <a:r>
              <a:rPr lang="tr-TR" dirty="0"/>
              <a:t>Hem </a:t>
            </a:r>
            <a:r>
              <a:rPr lang="tr-TR" dirty="0" err="1"/>
              <a:t>stemming</a:t>
            </a:r>
            <a:r>
              <a:rPr lang="tr-TR" dirty="0"/>
              <a:t>  hem de </a:t>
            </a:r>
            <a:r>
              <a:rPr lang="tr-TR" dirty="0" err="1"/>
              <a:t>lemmatization</a:t>
            </a:r>
            <a:r>
              <a:rPr lang="tr-TR" dirty="0"/>
              <a:t> için </a:t>
            </a:r>
            <a:r>
              <a:rPr lang="tr-TR" b="1" dirty="0" err="1">
                <a:effectLst/>
                <a:latin typeface="Arial" panose="020B0604020202020204" pitchFamily="34" charset="0"/>
              </a:rPr>
              <a:t>normalizeWords</a:t>
            </a:r>
            <a:r>
              <a:rPr lang="tr-TR" b="1" dirty="0">
                <a:effectLst/>
                <a:latin typeface="Arial" panose="020B0604020202020204" pitchFamily="34" charset="0"/>
              </a:rPr>
              <a:t> komutu kullanılır. </a:t>
            </a:r>
          </a:p>
          <a:p>
            <a:endParaRPr lang="tr-TR" dirty="0"/>
          </a:p>
        </p:txBody>
      </p:sp>
    </p:spTree>
    <p:extLst>
      <p:ext uri="{BB962C8B-B14F-4D97-AF65-F5344CB8AC3E}">
        <p14:creationId xmlns:p14="http://schemas.microsoft.com/office/powerpoint/2010/main" val="3221519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F7C00C-6D99-4DAC-8673-98C213B71E5F}"/>
              </a:ext>
            </a:extLst>
          </p:cNvPr>
          <p:cNvSpPr>
            <a:spLocks noGrp="1"/>
          </p:cNvSpPr>
          <p:nvPr>
            <p:ph type="title"/>
          </p:nvPr>
        </p:nvSpPr>
        <p:spPr/>
        <p:txBody>
          <a:bodyPr/>
          <a:lstStyle/>
          <a:p>
            <a:r>
              <a:rPr lang="tr-TR" dirty="0"/>
              <a:t>Uygulama -1 (</a:t>
            </a:r>
            <a:r>
              <a:rPr lang="tr-TR" dirty="0" err="1"/>
              <a:t>Stemming-Gövdeleme</a:t>
            </a:r>
            <a:r>
              <a:rPr lang="tr-TR" dirty="0"/>
              <a:t>)</a:t>
            </a:r>
          </a:p>
        </p:txBody>
      </p:sp>
      <p:sp>
        <p:nvSpPr>
          <p:cNvPr id="3" name="İçerik Yer Tutucusu 2">
            <a:extLst>
              <a:ext uri="{FF2B5EF4-FFF2-40B4-BE49-F238E27FC236}">
                <a16:creationId xmlns:a16="http://schemas.microsoft.com/office/drawing/2014/main" id="{8BB91E89-B651-41D9-BD6B-2D177F21EC5E}"/>
              </a:ext>
            </a:extLst>
          </p:cNvPr>
          <p:cNvSpPr>
            <a:spLocks noGrp="1"/>
          </p:cNvSpPr>
          <p:nvPr>
            <p:ph idx="1"/>
          </p:nvPr>
        </p:nvSpPr>
        <p:spPr>
          <a:xfrm>
            <a:off x="838200" y="1825625"/>
            <a:ext cx="10515600" cy="2021445"/>
          </a:xfrm>
        </p:spPr>
        <p:txBody>
          <a:bodyPr/>
          <a:lstStyle/>
          <a:p>
            <a:r>
              <a:rPr lang="tr-TR" sz="1800" b="0" i="0" u="none" strike="noStrike" baseline="0" dirty="0" err="1">
                <a:solidFill>
                  <a:srgbClr val="000000"/>
                </a:solidFill>
                <a:latin typeface="Courier New" panose="02070309020205020404" pitchFamily="49" charset="0"/>
              </a:rPr>
              <a:t>cumleler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tokenizedDocument</a:t>
            </a:r>
            <a:r>
              <a:rPr lang="tr-TR" sz="1800" b="0" i="0" u="none" strike="noStrike" baseline="0" dirty="0">
                <a:solidFill>
                  <a:srgbClr val="000000"/>
                </a:solidFill>
                <a:latin typeface="Courier New" panose="02070309020205020404" pitchFamily="49" charset="0"/>
              </a:rPr>
              <a:t>([</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"a strongly worded collection of words"</a:t>
            </a:r>
          </a:p>
          <a:p>
            <a:r>
              <a:rPr lang="tr-TR" sz="1800" b="0" i="0" u="none" strike="noStrike" baseline="0" dirty="0">
                <a:solidFill>
                  <a:srgbClr val="000000"/>
                </a:solidFill>
                <a:latin typeface="Courier New" panose="02070309020205020404" pitchFamily="49" charset="0"/>
              </a:rPr>
              <a:t>    </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another</a:t>
            </a:r>
            <a:r>
              <a:rPr lang="tr-TR" sz="1800" b="0" i="0" u="none" strike="noStrike" baseline="0" dirty="0">
                <a:solidFill>
                  <a:srgbClr val="AA04F9"/>
                </a:solidFill>
                <a:latin typeface="Courier New" panose="02070309020205020404" pitchFamily="49" charset="0"/>
              </a:rPr>
              <a:t> </a:t>
            </a:r>
            <a:r>
              <a:rPr lang="tr-TR" sz="1800" b="0" i="0" u="none" strike="noStrike" baseline="0" dirty="0" err="1">
                <a:solidFill>
                  <a:srgbClr val="AA04F9"/>
                </a:solidFill>
                <a:latin typeface="Courier New" panose="02070309020205020404" pitchFamily="49" charset="0"/>
              </a:rPr>
              <a:t>collection</a:t>
            </a:r>
            <a:r>
              <a:rPr lang="tr-TR" sz="1800" b="0" i="0" u="none" strike="noStrike" baseline="0" dirty="0">
                <a:solidFill>
                  <a:srgbClr val="AA04F9"/>
                </a:solidFill>
                <a:latin typeface="Courier New" panose="02070309020205020404" pitchFamily="49" charset="0"/>
              </a:rPr>
              <a:t> of </a:t>
            </a:r>
            <a:r>
              <a:rPr lang="tr-TR" sz="1800" b="0" i="0" u="none" strike="noStrike" baseline="0" dirty="0" err="1">
                <a:solidFill>
                  <a:srgbClr val="AA04F9"/>
                </a:solidFill>
                <a:latin typeface="Courier New" panose="02070309020205020404" pitchFamily="49" charset="0"/>
              </a:rPr>
              <a:t>words</a:t>
            </a:r>
            <a:r>
              <a:rPr lang="tr-TR" sz="1800" b="0" i="0" u="none" strike="noStrike" baseline="0" dirty="0">
                <a:solidFill>
                  <a:srgbClr val="AA04F9"/>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r>
              <a:rPr lang="tr-TR" sz="1800" b="0" i="0" u="none" strike="noStrike" baseline="0" dirty="0">
                <a:solidFill>
                  <a:srgbClr val="AA04F9"/>
                </a:solidFill>
                <a:latin typeface="Courier New" panose="02070309020205020404" pitchFamily="49" charset="0"/>
              </a:rPr>
              <a:t>"Ahmet </a:t>
            </a:r>
            <a:r>
              <a:rPr lang="tr-TR" sz="1800" b="0" i="0" u="none" strike="noStrike" baseline="0" dirty="0" err="1">
                <a:solidFill>
                  <a:srgbClr val="AA04F9"/>
                </a:solidFill>
                <a:latin typeface="Courier New" panose="02070309020205020404" pitchFamily="49" charset="0"/>
              </a:rPr>
              <a:t>amcanýn</a:t>
            </a:r>
            <a:r>
              <a:rPr lang="tr-TR" sz="1800" b="0" i="0" u="none" strike="noStrike" baseline="0" dirty="0">
                <a:solidFill>
                  <a:srgbClr val="AA04F9"/>
                </a:solidFill>
                <a:latin typeface="Courier New" panose="02070309020205020404" pitchFamily="49" charset="0"/>
              </a:rPr>
              <a:t> çiçekleri güzel"</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newDocuments</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normalizeWords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cumleler</a:t>
            </a:r>
            <a:r>
              <a:rPr lang="tr-TR" sz="1800" b="0" i="0" u="none" strike="noStrike" baseline="0" dirty="0">
                <a:solidFill>
                  <a:srgbClr val="000000"/>
                </a:solidFill>
                <a:latin typeface="Courier New" panose="02070309020205020404" pitchFamily="49" charset="0"/>
              </a:rPr>
              <a:t>)</a:t>
            </a:r>
          </a:p>
          <a:p>
            <a:endParaRPr lang="tr-TR" dirty="0"/>
          </a:p>
        </p:txBody>
      </p:sp>
      <p:pic>
        <p:nvPicPr>
          <p:cNvPr id="5" name="Resim 4">
            <a:extLst>
              <a:ext uri="{FF2B5EF4-FFF2-40B4-BE49-F238E27FC236}">
                <a16:creationId xmlns:a16="http://schemas.microsoft.com/office/drawing/2014/main" id="{E76B8EB9-2317-43B8-B6B4-40C219646ED6}"/>
              </a:ext>
            </a:extLst>
          </p:cNvPr>
          <p:cNvPicPr>
            <a:picLocks noChangeAspect="1"/>
          </p:cNvPicPr>
          <p:nvPr/>
        </p:nvPicPr>
        <p:blipFill>
          <a:blip r:embed="rId2"/>
          <a:stretch>
            <a:fillRect/>
          </a:stretch>
        </p:blipFill>
        <p:spPr>
          <a:xfrm>
            <a:off x="838200" y="4418571"/>
            <a:ext cx="4572000" cy="1447800"/>
          </a:xfrm>
          <a:prstGeom prst="rect">
            <a:avLst/>
          </a:prstGeom>
        </p:spPr>
      </p:pic>
    </p:spTree>
    <p:extLst>
      <p:ext uri="{BB962C8B-B14F-4D97-AF65-F5344CB8AC3E}">
        <p14:creationId xmlns:p14="http://schemas.microsoft.com/office/powerpoint/2010/main" val="2396439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422D29-E4B5-485E-9DEB-1F1FB39FF3DE}"/>
              </a:ext>
            </a:extLst>
          </p:cNvPr>
          <p:cNvSpPr>
            <a:spLocks noGrp="1"/>
          </p:cNvSpPr>
          <p:nvPr>
            <p:ph type="title"/>
          </p:nvPr>
        </p:nvSpPr>
        <p:spPr/>
        <p:txBody>
          <a:bodyPr/>
          <a:lstStyle/>
          <a:p>
            <a:r>
              <a:rPr lang="tr-TR" dirty="0"/>
              <a:t>Uygulama -2 (</a:t>
            </a:r>
            <a:r>
              <a:rPr lang="tr-TR" dirty="0" err="1"/>
              <a:t>Stemming-Gövdeleme</a:t>
            </a:r>
            <a:r>
              <a:rPr lang="tr-TR" dirty="0"/>
              <a:t>)</a:t>
            </a:r>
          </a:p>
        </p:txBody>
      </p:sp>
      <p:sp>
        <p:nvSpPr>
          <p:cNvPr id="3" name="İçerik Yer Tutucusu 2">
            <a:extLst>
              <a:ext uri="{FF2B5EF4-FFF2-40B4-BE49-F238E27FC236}">
                <a16:creationId xmlns:a16="http://schemas.microsoft.com/office/drawing/2014/main" id="{92F73A8A-DB5D-417C-9C95-854B107A6C9F}"/>
              </a:ext>
            </a:extLst>
          </p:cNvPr>
          <p:cNvSpPr>
            <a:spLocks noGrp="1"/>
          </p:cNvSpPr>
          <p:nvPr>
            <p:ph idx="1"/>
          </p:nvPr>
        </p:nvSpPr>
        <p:spPr>
          <a:xfrm>
            <a:off x="838200" y="1825625"/>
            <a:ext cx="10515600" cy="1057618"/>
          </a:xfrm>
        </p:spPr>
        <p:txBody>
          <a:bodyPr/>
          <a:lstStyle/>
          <a:p>
            <a:r>
              <a:rPr lang="en-US" sz="1800" b="0" i="0" u="none" strike="noStrike" baseline="0" dirty="0" err="1">
                <a:solidFill>
                  <a:srgbClr val="000000"/>
                </a:solidFill>
                <a:latin typeface="Courier New" panose="02070309020205020404" pitchFamily="49" charset="0"/>
              </a:rPr>
              <a:t>kelimeler</a:t>
            </a:r>
            <a:r>
              <a:rPr lang="en-US" sz="1800" b="0" i="0" u="none" strike="noStrike" baseline="0" dirty="0">
                <a:solidFill>
                  <a:srgbClr val="000000"/>
                </a:solidFill>
                <a:latin typeface="Courier New" panose="02070309020205020404" pitchFamily="49" charset="0"/>
              </a:rPr>
              <a:t> = [</a:t>
            </a:r>
            <a:r>
              <a:rPr lang="en-US" sz="1800" b="0" i="0" u="none" strike="noStrike" baseline="0" dirty="0">
                <a:solidFill>
                  <a:srgbClr val="AA04F9"/>
                </a:solidFill>
                <a:latin typeface="Courier New" panose="02070309020205020404" pitchFamily="49" charset="0"/>
              </a:rPr>
              <a:t>"a"</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"strongly"</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"worded"</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"collection"</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"of"</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"words"</a:t>
            </a:r>
            <a:r>
              <a:rPr lang="en-US"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yenikelimeler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normalizeWords</a:t>
            </a:r>
            <a:r>
              <a:rPr lang="tr-TR" sz="1800" b="0" i="0" u="none" strike="noStrike" baseline="0" dirty="0">
                <a:solidFill>
                  <a:srgbClr val="000000"/>
                </a:solidFill>
                <a:latin typeface="Courier New" panose="02070309020205020404" pitchFamily="49" charset="0"/>
              </a:rPr>
              <a:t>(kelimeler)</a:t>
            </a:r>
          </a:p>
          <a:p>
            <a:endParaRPr lang="tr-TR" dirty="0"/>
          </a:p>
        </p:txBody>
      </p:sp>
    </p:spTree>
    <p:extLst>
      <p:ext uri="{BB962C8B-B14F-4D97-AF65-F5344CB8AC3E}">
        <p14:creationId xmlns:p14="http://schemas.microsoft.com/office/powerpoint/2010/main" val="2560196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EFDDE1-6F58-475C-9677-E5B6152FC7C3}"/>
              </a:ext>
            </a:extLst>
          </p:cNvPr>
          <p:cNvSpPr>
            <a:spLocks noGrp="1"/>
          </p:cNvSpPr>
          <p:nvPr>
            <p:ph type="title"/>
          </p:nvPr>
        </p:nvSpPr>
        <p:spPr/>
        <p:txBody>
          <a:bodyPr/>
          <a:lstStyle/>
          <a:p>
            <a:r>
              <a:rPr lang="tr-TR" dirty="0"/>
              <a:t>Uygulama -3 (</a:t>
            </a:r>
            <a:r>
              <a:rPr lang="tr-TR" dirty="0" err="1"/>
              <a:t>Lemmatization</a:t>
            </a:r>
            <a:r>
              <a:rPr lang="tr-TR" dirty="0"/>
              <a:t>- Baş sözcük çıkarımı)</a:t>
            </a:r>
          </a:p>
        </p:txBody>
      </p:sp>
      <p:sp>
        <p:nvSpPr>
          <p:cNvPr id="3" name="İçerik Yer Tutucusu 2">
            <a:extLst>
              <a:ext uri="{FF2B5EF4-FFF2-40B4-BE49-F238E27FC236}">
                <a16:creationId xmlns:a16="http://schemas.microsoft.com/office/drawing/2014/main" id="{91464005-5F8A-4E97-BA3B-46BB792F27C5}"/>
              </a:ext>
            </a:extLst>
          </p:cNvPr>
          <p:cNvSpPr>
            <a:spLocks noGrp="1"/>
          </p:cNvSpPr>
          <p:nvPr>
            <p:ph idx="1"/>
          </p:nvPr>
        </p:nvSpPr>
        <p:spPr>
          <a:xfrm>
            <a:off x="838200" y="1825625"/>
            <a:ext cx="10515600" cy="1724883"/>
          </a:xfrm>
        </p:spPr>
        <p:txBody>
          <a:bodyPr/>
          <a:lstStyle/>
          <a:p>
            <a:r>
              <a:rPr lang="tr-TR" sz="1800" b="0" i="0" u="none" strike="noStrike" baseline="0" dirty="0" err="1">
                <a:solidFill>
                  <a:srgbClr val="000000"/>
                </a:solidFill>
                <a:latin typeface="Courier New" panose="02070309020205020404" pitchFamily="49" charset="0"/>
              </a:rPr>
              <a:t>cumleler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tokenizedDocument</a:t>
            </a:r>
            <a:r>
              <a:rPr lang="tr-TR" sz="1800" b="0" i="0" u="none" strike="noStrike" baseline="0" dirty="0">
                <a:solidFill>
                  <a:srgbClr val="000000"/>
                </a:solidFill>
                <a:latin typeface="Courier New" panose="02070309020205020404" pitchFamily="49" charset="0"/>
              </a:rPr>
              <a:t>([</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"I am building a house."</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"The building has two floors."</a:t>
            </a:r>
            <a:r>
              <a:rPr lang="en-US"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yenicumleler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normalizeWords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cumleler</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'Style'</a:t>
            </a:r>
            <a:r>
              <a:rPr lang="tr-TR" sz="1800" b="0" i="0" u="none" strike="noStrike" baseline="0" dirty="0">
                <a:solidFill>
                  <a:srgbClr val="000000"/>
                </a:solidFill>
                <a:latin typeface="Courier New" panose="02070309020205020404" pitchFamily="49" charset="0"/>
              </a:rPr>
              <a:t>,</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lemma</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endParaRPr lang="tr-TR" dirty="0"/>
          </a:p>
        </p:txBody>
      </p:sp>
      <p:pic>
        <p:nvPicPr>
          <p:cNvPr id="5" name="Resim 4">
            <a:extLst>
              <a:ext uri="{FF2B5EF4-FFF2-40B4-BE49-F238E27FC236}">
                <a16:creationId xmlns:a16="http://schemas.microsoft.com/office/drawing/2014/main" id="{0ED3416D-6380-4C05-BA80-0254D4A711A7}"/>
              </a:ext>
            </a:extLst>
          </p:cNvPr>
          <p:cNvPicPr>
            <a:picLocks noChangeAspect="1"/>
          </p:cNvPicPr>
          <p:nvPr/>
        </p:nvPicPr>
        <p:blipFill>
          <a:blip r:embed="rId2"/>
          <a:stretch>
            <a:fillRect/>
          </a:stretch>
        </p:blipFill>
        <p:spPr>
          <a:xfrm>
            <a:off x="1139654" y="3948627"/>
            <a:ext cx="4591050" cy="1514475"/>
          </a:xfrm>
          <a:prstGeom prst="rect">
            <a:avLst/>
          </a:prstGeom>
        </p:spPr>
      </p:pic>
    </p:spTree>
    <p:extLst>
      <p:ext uri="{BB962C8B-B14F-4D97-AF65-F5344CB8AC3E}">
        <p14:creationId xmlns:p14="http://schemas.microsoft.com/office/powerpoint/2010/main" val="530788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285841FA-C6B3-41E9-813D-BC1ED47EAA2E}"/>
              </a:ext>
            </a:extLst>
          </p:cNvPr>
          <p:cNvPicPr>
            <a:picLocks noChangeAspect="1"/>
          </p:cNvPicPr>
          <p:nvPr/>
        </p:nvPicPr>
        <p:blipFill>
          <a:blip r:embed="rId2"/>
          <a:stretch>
            <a:fillRect/>
          </a:stretch>
        </p:blipFill>
        <p:spPr>
          <a:xfrm>
            <a:off x="0" y="526965"/>
            <a:ext cx="11915775" cy="2838450"/>
          </a:xfrm>
          <a:prstGeom prst="rect">
            <a:avLst/>
          </a:prstGeom>
        </p:spPr>
      </p:pic>
    </p:spTree>
    <p:extLst>
      <p:ext uri="{BB962C8B-B14F-4D97-AF65-F5344CB8AC3E}">
        <p14:creationId xmlns:p14="http://schemas.microsoft.com/office/powerpoint/2010/main" val="3371688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F676AE-777D-4031-9B88-BF57B6C6100A}"/>
              </a:ext>
            </a:extLst>
          </p:cNvPr>
          <p:cNvSpPr>
            <a:spLocks noGrp="1"/>
          </p:cNvSpPr>
          <p:nvPr>
            <p:ph type="title"/>
          </p:nvPr>
        </p:nvSpPr>
        <p:spPr/>
        <p:txBody>
          <a:bodyPr/>
          <a:lstStyle/>
          <a:p>
            <a:r>
              <a:rPr lang="tr-TR" dirty="0"/>
              <a:t>Stop </a:t>
            </a:r>
            <a:r>
              <a:rPr lang="tr-TR" dirty="0" err="1"/>
              <a:t>Words</a:t>
            </a:r>
            <a:r>
              <a:rPr lang="tr-TR" dirty="0"/>
              <a:t> (gereksiz kelimeler)</a:t>
            </a:r>
          </a:p>
        </p:txBody>
      </p:sp>
      <p:sp>
        <p:nvSpPr>
          <p:cNvPr id="3" name="İçerik Yer Tutucusu 2">
            <a:extLst>
              <a:ext uri="{FF2B5EF4-FFF2-40B4-BE49-F238E27FC236}">
                <a16:creationId xmlns:a16="http://schemas.microsoft.com/office/drawing/2014/main" id="{24E1227F-298D-485B-920E-636B9FA8E341}"/>
              </a:ext>
            </a:extLst>
          </p:cNvPr>
          <p:cNvSpPr>
            <a:spLocks noGrp="1"/>
          </p:cNvSpPr>
          <p:nvPr>
            <p:ph idx="1"/>
          </p:nvPr>
        </p:nvSpPr>
        <p:spPr>
          <a:xfrm>
            <a:off x="838200" y="1825625"/>
            <a:ext cx="10515600" cy="1922591"/>
          </a:xfrm>
        </p:spPr>
        <p:txBody>
          <a:bodyPr/>
          <a:lstStyle/>
          <a:p>
            <a:r>
              <a:rPr lang="tr-TR" dirty="0"/>
              <a:t>İngilizcede a, and, </a:t>
            </a:r>
            <a:r>
              <a:rPr lang="tr-TR" dirty="0" err="1"/>
              <a:t>or</a:t>
            </a:r>
            <a:r>
              <a:rPr lang="tr-TR" dirty="0"/>
              <a:t>, </a:t>
            </a:r>
            <a:r>
              <a:rPr lang="tr-TR" dirty="0" err="1"/>
              <a:t>to</a:t>
            </a:r>
            <a:r>
              <a:rPr lang="tr-TR" dirty="0"/>
              <a:t> ve </a:t>
            </a:r>
            <a:r>
              <a:rPr lang="tr-TR" dirty="0" err="1"/>
              <a:t>the</a:t>
            </a:r>
            <a:r>
              <a:rPr lang="tr-TR" dirty="0"/>
              <a:t> gibi (durdurma sözcükleri olarak bilinir) gibi sözcükler verilere gürültü ekleyebilir. Analizden önce durdurma sözcüklerini kaldırmak gerekir.</a:t>
            </a:r>
          </a:p>
        </p:txBody>
      </p:sp>
      <p:sp>
        <p:nvSpPr>
          <p:cNvPr id="5" name="Metin kutusu 4">
            <a:extLst>
              <a:ext uri="{FF2B5EF4-FFF2-40B4-BE49-F238E27FC236}">
                <a16:creationId xmlns:a16="http://schemas.microsoft.com/office/drawing/2014/main" id="{64EEB556-8AF4-4B39-883E-5024BD9A3F65}"/>
              </a:ext>
            </a:extLst>
          </p:cNvPr>
          <p:cNvSpPr txBox="1"/>
          <p:nvPr/>
        </p:nvSpPr>
        <p:spPr>
          <a:xfrm>
            <a:off x="939112" y="3513821"/>
            <a:ext cx="9325233" cy="369332"/>
          </a:xfrm>
          <a:prstGeom prst="rect">
            <a:avLst/>
          </a:prstGeom>
          <a:noFill/>
        </p:spPr>
        <p:txBody>
          <a:bodyPr wrap="square">
            <a:spAutoFit/>
          </a:bodyPr>
          <a:lstStyle/>
          <a:p>
            <a:pPr algn="l"/>
            <a:r>
              <a:rPr lang="tr-TR" b="1" dirty="0">
                <a:effectLst/>
                <a:latin typeface="Arial" panose="020B0604020202020204" pitchFamily="34" charset="0"/>
              </a:rPr>
              <a:t>Bunun için </a:t>
            </a:r>
            <a:r>
              <a:rPr lang="tr-TR" b="1" dirty="0" err="1">
                <a:effectLst/>
                <a:latin typeface="Arial" panose="020B0604020202020204" pitchFamily="34" charset="0"/>
              </a:rPr>
              <a:t>Matlab’te</a:t>
            </a:r>
            <a:r>
              <a:rPr lang="tr-TR" b="1" dirty="0">
                <a:effectLst/>
                <a:latin typeface="Arial" panose="020B0604020202020204" pitchFamily="34" charset="0"/>
              </a:rPr>
              <a:t> </a:t>
            </a:r>
            <a:r>
              <a:rPr lang="tr-TR" b="1" dirty="0" err="1">
                <a:effectLst/>
                <a:latin typeface="Arial" panose="020B0604020202020204" pitchFamily="34" charset="0"/>
              </a:rPr>
              <a:t>removeStopWords</a:t>
            </a:r>
            <a:r>
              <a:rPr lang="tr-TR" b="1" dirty="0">
                <a:effectLst/>
                <a:latin typeface="Arial" panose="020B0604020202020204" pitchFamily="34" charset="0"/>
              </a:rPr>
              <a:t> komutu kullanılır</a:t>
            </a:r>
          </a:p>
        </p:txBody>
      </p:sp>
    </p:spTree>
    <p:extLst>
      <p:ext uri="{BB962C8B-B14F-4D97-AF65-F5344CB8AC3E}">
        <p14:creationId xmlns:p14="http://schemas.microsoft.com/office/powerpoint/2010/main" val="412056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90932A-F19D-41B2-A069-602828A54CA7}"/>
              </a:ext>
            </a:extLst>
          </p:cNvPr>
          <p:cNvSpPr>
            <a:spLocks noGrp="1"/>
          </p:cNvSpPr>
          <p:nvPr>
            <p:ph type="title"/>
          </p:nvPr>
        </p:nvSpPr>
        <p:spPr/>
        <p:txBody>
          <a:bodyPr/>
          <a:lstStyle/>
          <a:p>
            <a:r>
              <a:rPr lang="tr-TR" dirty="0"/>
              <a:t>Uygulama -4 Stop </a:t>
            </a:r>
            <a:r>
              <a:rPr lang="tr-TR" dirty="0" err="1"/>
              <a:t>Words</a:t>
            </a:r>
            <a:endParaRPr lang="tr-TR" dirty="0"/>
          </a:p>
        </p:txBody>
      </p:sp>
      <p:sp>
        <p:nvSpPr>
          <p:cNvPr id="3" name="İçerik Yer Tutucusu 2">
            <a:extLst>
              <a:ext uri="{FF2B5EF4-FFF2-40B4-BE49-F238E27FC236}">
                <a16:creationId xmlns:a16="http://schemas.microsoft.com/office/drawing/2014/main" id="{F4FCCCBA-7F1F-40DF-B1F9-62EE294FE89A}"/>
              </a:ext>
            </a:extLst>
          </p:cNvPr>
          <p:cNvSpPr>
            <a:spLocks noGrp="1"/>
          </p:cNvSpPr>
          <p:nvPr>
            <p:ph idx="1"/>
          </p:nvPr>
        </p:nvSpPr>
        <p:spPr>
          <a:xfrm>
            <a:off x="838200" y="1825625"/>
            <a:ext cx="10515600" cy="1603375"/>
          </a:xfrm>
        </p:spPr>
        <p:txBody>
          <a:bodyPr/>
          <a:lstStyle/>
          <a:p>
            <a:r>
              <a:rPr lang="tr-TR" sz="1800" b="0" i="0" u="none" strike="noStrike" baseline="0" dirty="0" err="1">
                <a:solidFill>
                  <a:srgbClr val="000000"/>
                </a:solidFill>
                <a:latin typeface="Courier New" panose="02070309020205020404" pitchFamily="49" charset="0"/>
              </a:rPr>
              <a:t>cumleler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tokenizedDocument</a:t>
            </a:r>
            <a:r>
              <a:rPr lang="tr-TR" sz="1800" b="0" i="0" u="none" strike="noStrike" baseline="0" dirty="0">
                <a:solidFill>
                  <a:srgbClr val="000000"/>
                </a:solidFill>
                <a:latin typeface="Courier New" panose="02070309020205020404" pitchFamily="49" charset="0"/>
              </a:rPr>
              <a:t>([</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"an example of a short sentence"</a:t>
            </a:r>
            <a:r>
              <a:rPr lang="en-US" sz="1800" b="0" i="0" u="none" strike="noStrike" baseline="0" dirty="0">
                <a:solidFill>
                  <a:srgbClr val="000000"/>
                </a:solidFill>
                <a:latin typeface="Courier New" panose="02070309020205020404" pitchFamily="49" charset="0"/>
              </a:rPr>
              <a:t> </a:t>
            </a:r>
          </a:p>
          <a:p>
            <a:r>
              <a:rPr lang="tr-TR" sz="1800" b="0" i="0" u="none" strike="noStrike" baseline="0" dirty="0">
                <a:solidFill>
                  <a:srgbClr val="000000"/>
                </a:solidFill>
                <a:latin typeface="Courier New" panose="02070309020205020404" pitchFamily="49" charset="0"/>
              </a:rPr>
              <a:t>    </a:t>
            </a:r>
            <a:r>
              <a:rPr lang="tr-TR" sz="1800" b="0" i="0" u="none" strike="noStrike" baseline="0" dirty="0">
                <a:solidFill>
                  <a:srgbClr val="AA04F9"/>
                </a:solidFill>
                <a:latin typeface="Courier New" panose="02070309020205020404" pitchFamily="49" charset="0"/>
              </a:rPr>
              <a:t>"a </a:t>
            </a:r>
            <a:r>
              <a:rPr lang="tr-TR" sz="1800" b="0" i="0" u="none" strike="noStrike" baseline="0" dirty="0" err="1">
                <a:solidFill>
                  <a:srgbClr val="AA04F9"/>
                </a:solidFill>
                <a:latin typeface="Courier New" panose="02070309020205020404" pitchFamily="49" charset="0"/>
              </a:rPr>
              <a:t>second</a:t>
            </a:r>
            <a:r>
              <a:rPr lang="tr-TR" sz="1800" b="0" i="0" u="none" strike="noStrike" baseline="0" dirty="0">
                <a:solidFill>
                  <a:srgbClr val="AA04F9"/>
                </a:solidFill>
                <a:latin typeface="Courier New" panose="02070309020205020404" pitchFamily="49" charset="0"/>
              </a:rPr>
              <a:t> </a:t>
            </a:r>
            <a:r>
              <a:rPr lang="tr-TR" sz="1800" b="0" i="0" u="none" strike="noStrike" baseline="0" dirty="0" err="1">
                <a:solidFill>
                  <a:srgbClr val="AA04F9"/>
                </a:solidFill>
                <a:latin typeface="Courier New" panose="02070309020205020404" pitchFamily="49" charset="0"/>
              </a:rPr>
              <a:t>short</a:t>
            </a:r>
            <a:r>
              <a:rPr lang="tr-TR" sz="1800" b="0" i="0" u="none" strike="noStrike" baseline="0" dirty="0">
                <a:solidFill>
                  <a:srgbClr val="AA04F9"/>
                </a:solidFill>
                <a:latin typeface="Courier New" panose="02070309020205020404" pitchFamily="49" charset="0"/>
              </a:rPr>
              <a:t> </a:t>
            </a:r>
            <a:r>
              <a:rPr lang="tr-TR" sz="1800" b="0" i="0" u="none" strike="noStrike" baseline="0" dirty="0" err="1">
                <a:solidFill>
                  <a:srgbClr val="AA04F9"/>
                </a:solidFill>
                <a:latin typeface="Courier New" panose="02070309020205020404" pitchFamily="49" charset="0"/>
              </a:rPr>
              <a:t>sentence</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yeni = </a:t>
            </a:r>
            <a:r>
              <a:rPr lang="tr-TR" sz="1800" b="0" i="0" u="none" strike="noStrike" baseline="0" dirty="0" err="1">
                <a:solidFill>
                  <a:srgbClr val="000000"/>
                </a:solidFill>
                <a:latin typeface="Courier New" panose="02070309020205020404" pitchFamily="49" charset="0"/>
              </a:rPr>
              <a:t>removeStopWords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cumleler</a:t>
            </a:r>
            <a:r>
              <a:rPr lang="tr-TR" sz="1800" b="0" i="0" u="none" strike="noStrike" baseline="0" dirty="0">
                <a:solidFill>
                  <a:srgbClr val="000000"/>
                </a:solidFill>
                <a:latin typeface="Courier New" panose="02070309020205020404" pitchFamily="49" charset="0"/>
              </a:rPr>
              <a:t>)</a:t>
            </a:r>
          </a:p>
          <a:p>
            <a:endParaRPr lang="tr-TR" dirty="0"/>
          </a:p>
        </p:txBody>
      </p:sp>
      <p:pic>
        <p:nvPicPr>
          <p:cNvPr id="5" name="Resim 4">
            <a:extLst>
              <a:ext uri="{FF2B5EF4-FFF2-40B4-BE49-F238E27FC236}">
                <a16:creationId xmlns:a16="http://schemas.microsoft.com/office/drawing/2014/main" id="{01E2E103-15F6-40EF-A36C-EE00863B668F}"/>
              </a:ext>
            </a:extLst>
          </p:cNvPr>
          <p:cNvPicPr>
            <a:picLocks noChangeAspect="1"/>
          </p:cNvPicPr>
          <p:nvPr/>
        </p:nvPicPr>
        <p:blipFill>
          <a:blip r:embed="rId2"/>
          <a:stretch>
            <a:fillRect/>
          </a:stretch>
        </p:blipFill>
        <p:spPr>
          <a:xfrm>
            <a:off x="933193" y="4255229"/>
            <a:ext cx="3867150" cy="1609725"/>
          </a:xfrm>
          <a:prstGeom prst="rect">
            <a:avLst/>
          </a:prstGeom>
        </p:spPr>
      </p:pic>
    </p:spTree>
    <p:extLst>
      <p:ext uri="{BB962C8B-B14F-4D97-AF65-F5344CB8AC3E}">
        <p14:creationId xmlns:p14="http://schemas.microsoft.com/office/powerpoint/2010/main" val="1004796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4D1AF5-F92E-43B9-B8FE-4F87D8E4ED27}"/>
              </a:ext>
            </a:extLst>
          </p:cNvPr>
          <p:cNvSpPr>
            <a:spLocks noGrp="1"/>
          </p:cNvSpPr>
          <p:nvPr>
            <p:ph type="title"/>
          </p:nvPr>
        </p:nvSpPr>
        <p:spPr/>
        <p:txBody>
          <a:bodyPr/>
          <a:lstStyle/>
          <a:p>
            <a:r>
              <a:rPr lang="tr-TR" dirty="0"/>
              <a:t>Gereksiz Kelimeler ile ilgili İşlemler</a:t>
            </a:r>
          </a:p>
        </p:txBody>
      </p:sp>
      <p:sp>
        <p:nvSpPr>
          <p:cNvPr id="3" name="İçerik Yer Tutucusu 2">
            <a:extLst>
              <a:ext uri="{FF2B5EF4-FFF2-40B4-BE49-F238E27FC236}">
                <a16:creationId xmlns:a16="http://schemas.microsoft.com/office/drawing/2014/main" id="{AF4EA214-A7F3-4B3D-AC7C-5EC00E94E31E}"/>
              </a:ext>
            </a:extLst>
          </p:cNvPr>
          <p:cNvSpPr>
            <a:spLocks noGrp="1"/>
          </p:cNvSpPr>
          <p:nvPr>
            <p:ph idx="1"/>
          </p:nvPr>
        </p:nvSpPr>
        <p:spPr>
          <a:xfrm>
            <a:off x="838200" y="1627916"/>
            <a:ext cx="10515600" cy="2087348"/>
          </a:xfrm>
        </p:spPr>
        <p:txBody>
          <a:bodyPr>
            <a:normAutofit fontScale="70000" lnSpcReduction="20000"/>
          </a:bodyPr>
          <a:lstStyle/>
          <a:p>
            <a:r>
              <a:rPr lang="tr-TR" dirty="0"/>
              <a:t>Kısa kelime atılması</a:t>
            </a:r>
          </a:p>
          <a:p>
            <a:r>
              <a:rPr lang="tr-TR" dirty="0"/>
              <a:t>Uzun kelime atılması</a:t>
            </a:r>
          </a:p>
          <a:p>
            <a:r>
              <a:rPr lang="tr-TR" dirty="0"/>
              <a:t>Belirli </a:t>
            </a:r>
            <a:r>
              <a:rPr lang="tr-TR" dirty="0" err="1"/>
              <a:t>kelimlerin</a:t>
            </a:r>
            <a:r>
              <a:rPr lang="tr-TR" dirty="0"/>
              <a:t> atılması</a:t>
            </a:r>
          </a:p>
          <a:p>
            <a:r>
              <a:rPr lang="tr-TR" dirty="0" err="1"/>
              <a:t>Bununn</a:t>
            </a:r>
            <a:r>
              <a:rPr lang="tr-TR" dirty="0"/>
              <a:t> için aşağıdaki komutlar kullanılır</a:t>
            </a:r>
          </a:p>
          <a:p>
            <a:pPr marL="0" indent="0">
              <a:buNone/>
            </a:pPr>
            <a:endParaRPr lang="tr-TR" dirty="0"/>
          </a:p>
          <a:p>
            <a:pPr marL="0" indent="0">
              <a:buNone/>
            </a:pPr>
            <a:r>
              <a:rPr lang="tr-TR" dirty="0" err="1"/>
              <a:t>removeLongWords</a:t>
            </a:r>
            <a:r>
              <a:rPr lang="tr-TR" dirty="0"/>
              <a:t>, </a:t>
            </a:r>
            <a:r>
              <a:rPr lang="tr-TR" dirty="0" err="1"/>
              <a:t>removeShortWords</a:t>
            </a:r>
            <a:r>
              <a:rPr lang="tr-TR" dirty="0"/>
              <a:t>, </a:t>
            </a:r>
            <a:r>
              <a:rPr lang="tr-TR" dirty="0" err="1"/>
              <a:t>removeWords</a:t>
            </a:r>
            <a:endParaRPr lang="tr-TR" dirty="0"/>
          </a:p>
          <a:p>
            <a:endParaRPr lang="tr-TR" dirty="0"/>
          </a:p>
          <a:p>
            <a:endParaRPr lang="tr-TR" dirty="0"/>
          </a:p>
          <a:p>
            <a:endParaRPr lang="tr-TR" dirty="0"/>
          </a:p>
        </p:txBody>
      </p:sp>
    </p:spTree>
    <p:extLst>
      <p:ext uri="{BB962C8B-B14F-4D97-AF65-F5344CB8AC3E}">
        <p14:creationId xmlns:p14="http://schemas.microsoft.com/office/powerpoint/2010/main" val="769243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A87404-726B-44D2-ACF0-C3685420FF86}"/>
              </a:ext>
            </a:extLst>
          </p:cNvPr>
          <p:cNvSpPr>
            <a:spLocks noGrp="1"/>
          </p:cNvSpPr>
          <p:nvPr>
            <p:ph type="title"/>
          </p:nvPr>
        </p:nvSpPr>
        <p:spPr/>
        <p:txBody>
          <a:bodyPr/>
          <a:lstStyle/>
          <a:p>
            <a:r>
              <a:rPr lang="tr-TR" dirty="0"/>
              <a:t>Uygulamalar</a:t>
            </a:r>
          </a:p>
        </p:txBody>
      </p:sp>
      <p:sp>
        <p:nvSpPr>
          <p:cNvPr id="3" name="İçerik Yer Tutucusu 2">
            <a:extLst>
              <a:ext uri="{FF2B5EF4-FFF2-40B4-BE49-F238E27FC236}">
                <a16:creationId xmlns:a16="http://schemas.microsoft.com/office/drawing/2014/main" id="{C3E60E25-C4A5-4318-B71C-80A17139C6C8}"/>
              </a:ext>
            </a:extLst>
          </p:cNvPr>
          <p:cNvSpPr>
            <a:spLocks noGrp="1"/>
          </p:cNvSpPr>
          <p:nvPr>
            <p:ph idx="1"/>
          </p:nvPr>
        </p:nvSpPr>
        <p:spPr>
          <a:xfrm>
            <a:off x="838200" y="1825625"/>
            <a:ext cx="7307510" cy="4306727"/>
          </a:xfrm>
        </p:spPr>
        <p:txBody>
          <a:bodyPr>
            <a:normAutofit fontScale="85000" lnSpcReduction="10000"/>
          </a:bodyPr>
          <a:lstStyle/>
          <a:p>
            <a:r>
              <a:rPr lang="tr-TR" sz="1800" b="0" i="0" u="none" strike="noStrike" baseline="0" dirty="0" err="1">
                <a:solidFill>
                  <a:srgbClr val="000000"/>
                </a:solidFill>
                <a:latin typeface="Courier New" panose="02070309020205020404" pitchFamily="49" charset="0"/>
              </a:rPr>
              <a:t>cumleler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tokenizedDocument</a:t>
            </a:r>
            <a:r>
              <a:rPr lang="tr-TR" sz="1800" b="0" i="0" u="none" strike="noStrike" baseline="0" dirty="0">
                <a:solidFill>
                  <a:srgbClr val="000000"/>
                </a:solidFill>
                <a:latin typeface="Courier New" panose="02070309020205020404" pitchFamily="49" charset="0"/>
              </a:rPr>
              <a:t>([</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"an example of a short sentence"</a:t>
            </a:r>
            <a:r>
              <a:rPr lang="en-US" sz="1800" b="0" i="0" u="none" strike="noStrike" baseline="0" dirty="0">
                <a:solidFill>
                  <a:srgbClr val="000000"/>
                </a:solidFill>
                <a:latin typeface="Courier New" panose="02070309020205020404" pitchFamily="49" charset="0"/>
              </a:rPr>
              <a:t> </a:t>
            </a:r>
          </a:p>
          <a:p>
            <a:r>
              <a:rPr lang="tr-TR" sz="1800" b="0" i="0" u="none" strike="noStrike" baseline="0" dirty="0">
                <a:solidFill>
                  <a:srgbClr val="000000"/>
                </a:solidFill>
                <a:latin typeface="Courier New" panose="02070309020205020404" pitchFamily="49" charset="0"/>
              </a:rPr>
              <a:t>    </a:t>
            </a:r>
            <a:r>
              <a:rPr lang="tr-TR" sz="1800" b="0" i="0" u="none" strike="noStrike" baseline="0" dirty="0">
                <a:solidFill>
                  <a:srgbClr val="AA04F9"/>
                </a:solidFill>
                <a:latin typeface="Courier New" panose="02070309020205020404" pitchFamily="49" charset="0"/>
              </a:rPr>
              <a:t>"a </a:t>
            </a:r>
            <a:r>
              <a:rPr lang="tr-TR" sz="1800" b="0" i="0" u="none" strike="noStrike" baseline="0" dirty="0" err="1">
                <a:solidFill>
                  <a:srgbClr val="AA04F9"/>
                </a:solidFill>
                <a:latin typeface="Courier New" panose="02070309020205020404" pitchFamily="49" charset="0"/>
              </a:rPr>
              <a:t>second</a:t>
            </a:r>
            <a:r>
              <a:rPr lang="tr-TR" sz="1800" b="0" i="0" u="none" strike="noStrike" baseline="0" dirty="0">
                <a:solidFill>
                  <a:srgbClr val="AA04F9"/>
                </a:solidFill>
                <a:latin typeface="Courier New" panose="02070309020205020404" pitchFamily="49" charset="0"/>
              </a:rPr>
              <a:t> </a:t>
            </a:r>
            <a:r>
              <a:rPr lang="tr-TR" sz="1800" b="0" i="0" u="none" strike="noStrike" baseline="0" dirty="0" err="1">
                <a:solidFill>
                  <a:srgbClr val="AA04F9"/>
                </a:solidFill>
                <a:latin typeface="Courier New" panose="02070309020205020404" pitchFamily="49" charset="0"/>
              </a:rPr>
              <a:t>short</a:t>
            </a:r>
            <a:r>
              <a:rPr lang="tr-TR" sz="1800" b="0" i="0" u="none" strike="noStrike" baseline="0" dirty="0">
                <a:solidFill>
                  <a:srgbClr val="AA04F9"/>
                </a:solidFill>
                <a:latin typeface="Courier New" panose="02070309020205020404" pitchFamily="49" charset="0"/>
              </a:rPr>
              <a:t> </a:t>
            </a:r>
            <a:r>
              <a:rPr lang="tr-TR" sz="1800" b="0" i="0" u="none" strike="noStrike" baseline="0" dirty="0" err="1">
                <a:solidFill>
                  <a:srgbClr val="AA04F9"/>
                </a:solidFill>
                <a:latin typeface="Courier New" panose="02070309020205020404" pitchFamily="49" charset="0"/>
              </a:rPr>
              <a:t>sentence</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a:solidFill>
                  <a:srgbClr val="000000"/>
                </a:solidFill>
                <a:latin typeface="Courier New" panose="02070309020205020404" pitchFamily="49" charset="0"/>
              </a:rPr>
              <a:t>dokuman = </a:t>
            </a:r>
            <a:r>
              <a:rPr lang="tr-TR" sz="1800" b="0" i="0" u="none" strike="noStrike" baseline="0" dirty="0" err="1">
                <a:solidFill>
                  <a:srgbClr val="000000"/>
                </a:solidFill>
                <a:latin typeface="Courier New" panose="02070309020205020404" pitchFamily="49" charset="0"/>
              </a:rPr>
              <a:t>tokenizedDocument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cumleler</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uzun = </a:t>
            </a:r>
            <a:r>
              <a:rPr lang="tr-TR" sz="1800" b="0" i="0" u="none" strike="noStrike" baseline="0" dirty="0" err="1">
                <a:solidFill>
                  <a:srgbClr val="000000"/>
                </a:solidFill>
                <a:latin typeface="Courier New" panose="02070309020205020404" pitchFamily="49" charset="0"/>
              </a:rPr>
              <a:t>removeLongWords</a:t>
            </a:r>
            <a:r>
              <a:rPr lang="tr-TR" sz="1800" b="0" i="0" u="none" strike="noStrike" baseline="0" dirty="0">
                <a:solidFill>
                  <a:srgbClr val="000000"/>
                </a:solidFill>
                <a:latin typeface="Courier New" panose="02070309020205020404" pitchFamily="49" charset="0"/>
              </a:rPr>
              <a:t>(dokuman,7)</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err="1">
                <a:solidFill>
                  <a:srgbClr val="000000"/>
                </a:solidFill>
                <a:latin typeface="Courier New" panose="02070309020205020404" pitchFamily="49" charset="0"/>
              </a:rPr>
              <a:t>kisa</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removeShortWords</a:t>
            </a:r>
            <a:r>
              <a:rPr lang="tr-TR" sz="1800" b="0" i="0" u="none" strike="noStrike" baseline="0" dirty="0">
                <a:solidFill>
                  <a:srgbClr val="000000"/>
                </a:solidFill>
                <a:latin typeface="Courier New" panose="02070309020205020404" pitchFamily="49" charset="0"/>
              </a:rPr>
              <a:t>(dokuman,2)</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a:solidFill>
                  <a:srgbClr val="000000"/>
                </a:solidFill>
                <a:latin typeface="Courier New" panose="02070309020205020404" pitchFamily="49" charset="0"/>
              </a:rPr>
              <a:t>kelimeler = [</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short</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 </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second</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istenilenkelimeatimi</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removeWords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dokuman,kelimeler</a:t>
            </a:r>
            <a:r>
              <a:rPr lang="tr-TR" sz="1800" b="0" i="0" u="none" strike="noStrike" baseline="0" dirty="0">
                <a:solidFill>
                  <a:srgbClr val="000000"/>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p>
          <a:p>
            <a:r>
              <a:rPr lang="tr-TR" sz="1800" b="0" i="0" u="none" strike="noStrike" baseline="0" dirty="0">
                <a:solidFill>
                  <a:srgbClr val="000000"/>
                </a:solidFill>
                <a:latin typeface="Courier New" panose="02070309020205020404" pitchFamily="49" charset="0"/>
              </a:rPr>
              <a:t> </a:t>
            </a:r>
          </a:p>
          <a:p>
            <a:endParaRPr lang="tr-TR" b="0" i="0" u="none" strike="noStrike" baseline="0" dirty="0"/>
          </a:p>
          <a:p>
            <a:endParaRPr lang="tr-TR" dirty="0"/>
          </a:p>
        </p:txBody>
      </p:sp>
      <p:pic>
        <p:nvPicPr>
          <p:cNvPr id="5" name="Resim 4">
            <a:extLst>
              <a:ext uri="{FF2B5EF4-FFF2-40B4-BE49-F238E27FC236}">
                <a16:creationId xmlns:a16="http://schemas.microsoft.com/office/drawing/2014/main" id="{39CD7D8A-93EE-4CAA-A8A1-0F2C6E44FC1D}"/>
              </a:ext>
            </a:extLst>
          </p:cNvPr>
          <p:cNvPicPr>
            <a:picLocks noChangeAspect="1"/>
          </p:cNvPicPr>
          <p:nvPr/>
        </p:nvPicPr>
        <p:blipFill>
          <a:blip r:embed="rId2"/>
          <a:stretch>
            <a:fillRect/>
          </a:stretch>
        </p:blipFill>
        <p:spPr>
          <a:xfrm>
            <a:off x="7706337" y="796954"/>
            <a:ext cx="4648200" cy="5029200"/>
          </a:xfrm>
          <a:prstGeom prst="rect">
            <a:avLst/>
          </a:prstGeom>
        </p:spPr>
      </p:pic>
    </p:spTree>
    <p:extLst>
      <p:ext uri="{BB962C8B-B14F-4D97-AF65-F5344CB8AC3E}">
        <p14:creationId xmlns:p14="http://schemas.microsoft.com/office/powerpoint/2010/main" val="506931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46952F22-8415-4584-B9E8-EE8DC518CA3C}"/>
              </a:ext>
            </a:extLst>
          </p:cNvPr>
          <p:cNvPicPr>
            <a:picLocks noChangeAspect="1"/>
          </p:cNvPicPr>
          <p:nvPr/>
        </p:nvPicPr>
        <p:blipFill>
          <a:blip r:embed="rId2"/>
          <a:stretch>
            <a:fillRect/>
          </a:stretch>
        </p:blipFill>
        <p:spPr>
          <a:xfrm>
            <a:off x="898439" y="860210"/>
            <a:ext cx="9867900" cy="3819525"/>
          </a:xfrm>
          <a:prstGeom prst="rect">
            <a:avLst/>
          </a:prstGeom>
        </p:spPr>
      </p:pic>
    </p:spTree>
    <p:extLst>
      <p:ext uri="{BB962C8B-B14F-4D97-AF65-F5344CB8AC3E}">
        <p14:creationId xmlns:p14="http://schemas.microsoft.com/office/powerpoint/2010/main" val="3664794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A853F2-1042-41FE-92C1-F591199EEB2D}"/>
              </a:ext>
            </a:extLst>
          </p:cNvPr>
          <p:cNvSpPr>
            <a:spLocks noGrp="1"/>
          </p:cNvSpPr>
          <p:nvPr>
            <p:ph type="title"/>
          </p:nvPr>
        </p:nvSpPr>
        <p:spPr/>
        <p:txBody>
          <a:bodyPr/>
          <a:lstStyle/>
          <a:p>
            <a:r>
              <a:rPr lang="tr-TR" dirty="0"/>
              <a:t>Okunan Bir dosyadan kelime atma</a:t>
            </a:r>
          </a:p>
        </p:txBody>
      </p:sp>
      <p:sp>
        <p:nvSpPr>
          <p:cNvPr id="3" name="İçerik Yer Tutucusu 2">
            <a:extLst>
              <a:ext uri="{FF2B5EF4-FFF2-40B4-BE49-F238E27FC236}">
                <a16:creationId xmlns:a16="http://schemas.microsoft.com/office/drawing/2014/main" id="{D7D6C2C6-3037-4C66-9FD7-7F5432B99A48}"/>
              </a:ext>
            </a:extLst>
          </p:cNvPr>
          <p:cNvSpPr>
            <a:spLocks noGrp="1"/>
          </p:cNvSpPr>
          <p:nvPr>
            <p:ph idx="1"/>
          </p:nvPr>
        </p:nvSpPr>
        <p:spPr>
          <a:xfrm>
            <a:off x="838200" y="1825625"/>
            <a:ext cx="10515600" cy="2606332"/>
          </a:xfrm>
        </p:spPr>
        <p:txBody>
          <a:bodyPr/>
          <a:lstStyle/>
          <a:p>
            <a:r>
              <a:rPr lang="tr-TR" sz="1800" b="0" i="0" u="none" strike="noStrike" baseline="0" dirty="0" err="1">
                <a:solidFill>
                  <a:srgbClr val="000000"/>
                </a:solidFill>
                <a:latin typeface="Courier New" panose="02070309020205020404" pitchFamily="49" charset="0"/>
              </a:rPr>
              <a:t>filename</a:t>
            </a:r>
            <a:r>
              <a:rPr lang="tr-TR" sz="1800" b="0" i="0" u="none" strike="noStrike" baseline="0" dirty="0">
                <a:solidFill>
                  <a:srgbClr val="000000"/>
                </a:solidFill>
                <a:latin typeface="Courier New" panose="02070309020205020404" pitchFamily="49" charset="0"/>
              </a:rPr>
              <a:t> = </a:t>
            </a:r>
            <a:r>
              <a:rPr lang="tr-TR" sz="1800" b="0" i="0" u="none" strike="noStrike" baseline="0" dirty="0">
                <a:solidFill>
                  <a:srgbClr val="AA04F9"/>
                </a:solidFill>
                <a:latin typeface="Courier New" panose="02070309020205020404" pitchFamily="49" charset="0"/>
              </a:rPr>
              <a:t>"sonnetsPreprocessed.txt"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str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extractFileText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filename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textData</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split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str,newline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tokenizedDocument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textData</a:t>
            </a:r>
            <a:r>
              <a:rPr lang="tr-TR" sz="1800" b="0" i="0" u="none" strike="noStrike" baseline="0" dirty="0">
                <a:solidFill>
                  <a:srgbClr val="000000"/>
                </a:solidFill>
                <a:latin typeface="Courier New" panose="02070309020205020404" pitchFamily="49" charset="0"/>
              </a:rPr>
              <a:t>);</a:t>
            </a:r>
          </a:p>
          <a:p>
            <a:r>
              <a:rPr lang="en-US" sz="1800" b="0" i="0" u="none" strike="noStrike" baseline="0" dirty="0" err="1">
                <a:solidFill>
                  <a:srgbClr val="000000"/>
                </a:solidFill>
                <a:latin typeface="Courier New" panose="02070309020205020404" pitchFamily="49" charset="0"/>
              </a:rPr>
              <a:t>customStopWords</a:t>
            </a:r>
            <a:r>
              <a:rPr lang="en-US" sz="1800" b="0" i="0" u="none" strike="noStrike" baseline="0" dirty="0">
                <a:solidFill>
                  <a:srgbClr val="000000"/>
                </a:solidFill>
                <a:latin typeface="Courier New" panose="02070309020205020404" pitchFamily="49" charset="0"/>
              </a:rPr>
              <a:t> = [</a:t>
            </a:r>
            <a:r>
              <a:rPr lang="en-US" sz="1800" b="0" i="0" u="none" strike="noStrike" baseline="0" dirty="0" err="1">
                <a:solidFill>
                  <a:srgbClr val="000000"/>
                </a:solidFill>
                <a:latin typeface="Courier New" panose="02070309020205020404" pitchFamily="49" charset="0"/>
              </a:rPr>
              <a:t>stopWords</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"thy"</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"thee"</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"thou"</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"dost"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"doth"</a:t>
            </a:r>
            <a:r>
              <a:rPr lang="en-US"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removeWords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documents,customStopWords</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(1:5)</a:t>
            </a:r>
          </a:p>
          <a:p>
            <a:endParaRPr lang="tr-TR" dirty="0"/>
          </a:p>
        </p:txBody>
      </p:sp>
    </p:spTree>
    <p:extLst>
      <p:ext uri="{BB962C8B-B14F-4D97-AF65-F5344CB8AC3E}">
        <p14:creationId xmlns:p14="http://schemas.microsoft.com/office/powerpoint/2010/main" val="1193328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46A39F-022B-4307-88D2-DAF6A2BEBA74}"/>
              </a:ext>
            </a:extLst>
          </p:cNvPr>
          <p:cNvSpPr>
            <a:spLocks noGrp="1"/>
          </p:cNvSpPr>
          <p:nvPr>
            <p:ph type="title"/>
          </p:nvPr>
        </p:nvSpPr>
        <p:spPr/>
        <p:txBody>
          <a:bodyPr/>
          <a:lstStyle/>
          <a:p>
            <a:r>
              <a:rPr lang="tr-TR" dirty="0"/>
              <a:t>Kelime Torbası (</a:t>
            </a:r>
            <a:r>
              <a:rPr lang="tr-TR" dirty="0" err="1"/>
              <a:t>Bag</a:t>
            </a:r>
            <a:r>
              <a:rPr lang="tr-TR" dirty="0"/>
              <a:t> of </a:t>
            </a:r>
            <a:r>
              <a:rPr lang="tr-TR" dirty="0" err="1"/>
              <a:t>Words</a:t>
            </a:r>
            <a:r>
              <a:rPr lang="tr-TR" dirty="0"/>
              <a:t>)</a:t>
            </a:r>
          </a:p>
        </p:txBody>
      </p:sp>
      <p:sp>
        <p:nvSpPr>
          <p:cNvPr id="3" name="İçerik Yer Tutucusu 2">
            <a:extLst>
              <a:ext uri="{FF2B5EF4-FFF2-40B4-BE49-F238E27FC236}">
                <a16:creationId xmlns:a16="http://schemas.microsoft.com/office/drawing/2014/main" id="{75679B3E-AD4F-4136-84B7-D3BC483AE846}"/>
              </a:ext>
            </a:extLst>
          </p:cNvPr>
          <p:cNvSpPr>
            <a:spLocks noGrp="1"/>
          </p:cNvSpPr>
          <p:nvPr>
            <p:ph idx="1"/>
          </p:nvPr>
        </p:nvSpPr>
        <p:spPr/>
        <p:txBody>
          <a:bodyPr/>
          <a:lstStyle/>
          <a:p>
            <a:pPr algn="l"/>
            <a:r>
              <a:rPr lang="tr-TR" b="1" i="0" dirty="0">
                <a:solidFill>
                  <a:srgbClr val="202122"/>
                </a:solidFill>
                <a:effectLst/>
                <a:latin typeface="Arial" panose="020B0604020202020204" pitchFamily="34" charset="0"/>
              </a:rPr>
              <a:t>Kelime çantası modeli</a:t>
            </a:r>
            <a:r>
              <a:rPr lang="tr-TR" b="0" i="0" dirty="0">
                <a:solidFill>
                  <a:srgbClr val="202122"/>
                </a:solidFill>
                <a:effectLst/>
                <a:latin typeface="Arial" panose="020B0604020202020204" pitchFamily="34" charset="0"/>
              </a:rPr>
              <a:t> </a:t>
            </a:r>
            <a:r>
              <a:rPr lang="tr-TR" b="0" i="0" u="none" strike="noStrike" dirty="0">
                <a:solidFill>
                  <a:srgbClr val="0645AD"/>
                </a:solidFill>
                <a:effectLst/>
                <a:latin typeface="Arial" panose="020B0604020202020204" pitchFamily="34" charset="0"/>
                <a:hlinkClick r:id="rId2" tooltip="Doğal dil işleme"/>
              </a:rPr>
              <a:t>doğal dil işleme</a:t>
            </a:r>
            <a:r>
              <a:rPr lang="tr-TR" b="0" i="0" dirty="0">
                <a:solidFill>
                  <a:srgbClr val="202122"/>
                </a:solidFill>
                <a:effectLst/>
                <a:latin typeface="Arial" panose="020B0604020202020204" pitchFamily="34" charset="0"/>
              </a:rPr>
              <a:t> ve enformasyon getiriminde kullanılan basitleştirici bir temsildir. Bu modelde bir metin (cümle ya da belge gibi bir metin) kelimelerinin çantası (</a:t>
            </a:r>
            <a:r>
              <a:rPr lang="tr-TR" b="0" i="0" dirty="0" err="1">
                <a:solidFill>
                  <a:srgbClr val="202122"/>
                </a:solidFill>
                <a:effectLst/>
                <a:latin typeface="Arial" panose="020B0604020202020204" pitchFamily="34" charset="0"/>
              </a:rPr>
              <a:t>çoklukümesi</a:t>
            </a:r>
            <a:r>
              <a:rPr lang="tr-TR" b="0" i="0" dirty="0">
                <a:solidFill>
                  <a:srgbClr val="202122"/>
                </a:solidFill>
                <a:effectLst/>
                <a:latin typeface="Arial" panose="020B0604020202020204" pitchFamily="34" charset="0"/>
              </a:rPr>
              <a:t>) halinde temsil edilir, </a:t>
            </a:r>
            <a:r>
              <a:rPr lang="tr-TR" b="0" i="0" dirty="0" err="1">
                <a:solidFill>
                  <a:srgbClr val="202122"/>
                </a:solidFill>
                <a:effectLst/>
                <a:latin typeface="Arial" panose="020B0604020202020204" pitchFamily="34" charset="0"/>
              </a:rPr>
              <a:t>çoksallık</a:t>
            </a:r>
            <a:r>
              <a:rPr lang="tr-TR" b="0" i="0" dirty="0">
                <a:solidFill>
                  <a:srgbClr val="202122"/>
                </a:solidFill>
                <a:effectLst/>
                <a:latin typeface="Arial" panose="020B0604020202020204" pitchFamily="34" charset="0"/>
              </a:rPr>
              <a:t> tutulurken gramer ve hatta kelime sırası </a:t>
            </a:r>
            <a:r>
              <a:rPr lang="tr-TR" b="0" i="0" dirty="0" err="1">
                <a:solidFill>
                  <a:srgbClr val="202122"/>
                </a:solidFill>
                <a:effectLst/>
                <a:latin typeface="Arial" panose="020B0604020202020204" pitchFamily="34" charset="0"/>
              </a:rPr>
              <a:t>gözardı</a:t>
            </a:r>
            <a:r>
              <a:rPr lang="tr-TR" b="0" i="0" dirty="0">
                <a:solidFill>
                  <a:srgbClr val="202122"/>
                </a:solidFill>
                <a:effectLst/>
                <a:latin typeface="Arial" panose="020B0604020202020204" pitchFamily="34" charset="0"/>
              </a:rPr>
              <a:t> edilir. Kelime çantası modeli bilgisayarla görmede de kullanılmıştır.</a:t>
            </a:r>
          </a:p>
          <a:p>
            <a:pPr algn="l"/>
            <a:r>
              <a:rPr lang="tr-TR" b="0" i="0" dirty="0">
                <a:solidFill>
                  <a:srgbClr val="202122"/>
                </a:solidFill>
                <a:effectLst/>
                <a:latin typeface="Arial" panose="020B0604020202020204" pitchFamily="34" charset="0"/>
              </a:rPr>
              <a:t>Kelime çantası modeli belge sınıflandırma yöntemlerinde yaygınca kullanılır: her kelimenin oluşu (sıklığı) bir sınıflandırıcının eğitilmesinde özellik olarak kullanılır.</a:t>
            </a:r>
          </a:p>
          <a:p>
            <a:endParaRPr lang="tr-TR" dirty="0"/>
          </a:p>
        </p:txBody>
      </p:sp>
    </p:spTree>
    <p:extLst>
      <p:ext uri="{BB962C8B-B14F-4D97-AF65-F5344CB8AC3E}">
        <p14:creationId xmlns:p14="http://schemas.microsoft.com/office/powerpoint/2010/main" val="2737405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A2C54283-FE8E-4166-B1CB-31ACA5D4262C}"/>
              </a:ext>
            </a:extLst>
          </p:cNvPr>
          <p:cNvPicPr>
            <a:picLocks noChangeAspect="1"/>
          </p:cNvPicPr>
          <p:nvPr/>
        </p:nvPicPr>
        <p:blipFill>
          <a:blip r:embed="rId2"/>
          <a:stretch>
            <a:fillRect/>
          </a:stretch>
        </p:blipFill>
        <p:spPr>
          <a:xfrm>
            <a:off x="473161" y="349206"/>
            <a:ext cx="6896100" cy="5895975"/>
          </a:xfrm>
          <a:prstGeom prst="rect">
            <a:avLst/>
          </a:prstGeom>
        </p:spPr>
      </p:pic>
    </p:spTree>
    <p:extLst>
      <p:ext uri="{BB962C8B-B14F-4D97-AF65-F5344CB8AC3E}">
        <p14:creationId xmlns:p14="http://schemas.microsoft.com/office/powerpoint/2010/main" val="2247771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235FE02A-4923-4CC9-AF53-7269D205F88A}"/>
              </a:ext>
            </a:extLst>
          </p:cNvPr>
          <p:cNvPicPr>
            <a:picLocks noChangeAspect="1"/>
          </p:cNvPicPr>
          <p:nvPr/>
        </p:nvPicPr>
        <p:blipFill>
          <a:blip r:embed="rId2"/>
          <a:stretch>
            <a:fillRect/>
          </a:stretch>
        </p:blipFill>
        <p:spPr>
          <a:xfrm>
            <a:off x="254858" y="241729"/>
            <a:ext cx="11468100" cy="5353050"/>
          </a:xfrm>
          <a:prstGeom prst="rect">
            <a:avLst/>
          </a:prstGeom>
        </p:spPr>
      </p:pic>
    </p:spTree>
    <p:extLst>
      <p:ext uri="{BB962C8B-B14F-4D97-AF65-F5344CB8AC3E}">
        <p14:creationId xmlns:p14="http://schemas.microsoft.com/office/powerpoint/2010/main" val="196329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o 4">
            <a:extLst>
              <a:ext uri="{FF2B5EF4-FFF2-40B4-BE49-F238E27FC236}">
                <a16:creationId xmlns:a16="http://schemas.microsoft.com/office/drawing/2014/main" id="{E2664BFF-613D-40E8-8A59-CCE1BDF5F92E}"/>
              </a:ext>
            </a:extLst>
          </p:cNvPr>
          <p:cNvGraphicFramePr>
            <a:graphicFrameLocks noGrp="1"/>
          </p:cNvGraphicFramePr>
          <p:nvPr>
            <p:extLst>
              <p:ext uri="{D42A27DB-BD31-4B8C-83A1-F6EECF244321}">
                <p14:modId xmlns:p14="http://schemas.microsoft.com/office/powerpoint/2010/main" val="390019881"/>
              </p:ext>
            </p:extLst>
          </p:nvPr>
        </p:nvGraphicFramePr>
        <p:xfrm>
          <a:off x="2032000" y="719666"/>
          <a:ext cx="8128000" cy="296672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993376284"/>
                    </a:ext>
                  </a:extLst>
                </a:gridCol>
                <a:gridCol w="812800">
                  <a:extLst>
                    <a:ext uri="{9D8B030D-6E8A-4147-A177-3AD203B41FA5}">
                      <a16:colId xmlns:a16="http://schemas.microsoft.com/office/drawing/2014/main" val="3326223104"/>
                    </a:ext>
                  </a:extLst>
                </a:gridCol>
                <a:gridCol w="812800">
                  <a:extLst>
                    <a:ext uri="{9D8B030D-6E8A-4147-A177-3AD203B41FA5}">
                      <a16:colId xmlns:a16="http://schemas.microsoft.com/office/drawing/2014/main" val="2617913795"/>
                    </a:ext>
                  </a:extLst>
                </a:gridCol>
                <a:gridCol w="812800">
                  <a:extLst>
                    <a:ext uri="{9D8B030D-6E8A-4147-A177-3AD203B41FA5}">
                      <a16:colId xmlns:a16="http://schemas.microsoft.com/office/drawing/2014/main" val="2498888119"/>
                    </a:ext>
                  </a:extLst>
                </a:gridCol>
                <a:gridCol w="812800">
                  <a:extLst>
                    <a:ext uri="{9D8B030D-6E8A-4147-A177-3AD203B41FA5}">
                      <a16:colId xmlns:a16="http://schemas.microsoft.com/office/drawing/2014/main" val="1903063153"/>
                    </a:ext>
                  </a:extLst>
                </a:gridCol>
                <a:gridCol w="812800">
                  <a:extLst>
                    <a:ext uri="{9D8B030D-6E8A-4147-A177-3AD203B41FA5}">
                      <a16:colId xmlns:a16="http://schemas.microsoft.com/office/drawing/2014/main" val="1065865994"/>
                    </a:ext>
                  </a:extLst>
                </a:gridCol>
                <a:gridCol w="812800">
                  <a:extLst>
                    <a:ext uri="{9D8B030D-6E8A-4147-A177-3AD203B41FA5}">
                      <a16:colId xmlns:a16="http://schemas.microsoft.com/office/drawing/2014/main" val="2773962510"/>
                    </a:ext>
                  </a:extLst>
                </a:gridCol>
                <a:gridCol w="812800">
                  <a:extLst>
                    <a:ext uri="{9D8B030D-6E8A-4147-A177-3AD203B41FA5}">
                      <a16:colId xmlns:a16="http://schemas.microsoft.com/office/drawing/2014/main" val="3811849721"/>
                    </a:ext>
                  </a:extLst>
                </a:gridCol>
                <a:gridCol w="812800">
                  <a:extLst>
                    <a:ext uri="{9D8B030D-6E8A-4147-A177-3AD203B41FA5}">
                      <a16:colId xmlns:a16="http://schemas.microsoft.com/office/drawing/2014/main" val="1788923438"/>
                    </a:ext>
                  </a:extLst>
                </a:gridCol>
                <a:gridCol w="812800">
                  <a:extLst>
                    <a:ext uri="{9D8B030D-6E8A-4147-A177-3AD203B41FA5}">
                      <a16:colId xmlns:a16="http://schemas.microsoft.com/office/drawing/2014/main" val="4052259305"/>
                    </a:ext>
                  </a:extLst>
                </a:gridCol>
              </a:tblGrid>
              <a:tr h="370840">
                <a:tc>
                  <a:txBody>
                    <a:bodyPr/>
                    <a:lstStyle/>
                    <a:p>
                      <a:r>
                        <a:rPr lang="tr-TR" dirty="0" err="1"/>
                        <a:t>Dno</a:t>
                      </a:r>
                      <a:endParaRPr lang="tr-TR" dirty="0"/>
                    </a:p>
                  </a:txBody>
                  <a:tcPr/>
                </a:tc>
                <a:tc>
                  <a:txBody>
                    <a:bodyPr/>
                    <a:lstStyle/>
                    <a:p>
                      <a:r>
                        <a:rPr lang="tr-TR" dirty="0"/>
                        <a:t>K1</a:t>
                      </a:r>
                    </a:p>
                  </a:txBody>
                  <a:tcPr/>
                </a:tc>
                <a:tc>
                  <a:txBody>
                    <a:bodyPr/>
                    <a:lstStyle/>
                    <a:p>
                      <a:r>
                        <a:rPr lang="tr-TR" dirty="0"/>
                        <a:t>K2</a:t>
                      </a:r>
                    </a:p>
                  </a:txBody>
                  <a:tcPr/>
                </a:tc>
                <a:tc>
                  <a:txBody>
                    <a:bodyPr/>
                    <a:lstStyle/>
                    <a:p>
                      <a:r>
                        <a:rPr lang="tr-TR" dirty="0"/>
                        <a:t>K3</a:t>
                      </a:r>
                    </a:p>
                  </a:txBody>
                  <a:tcPr/>
                </a:tc>
                <a:tc>
                  <a:txBody>
                    <a:bodyPr/>
                    <a:lstStyle/>
                    <a:p>
                      <a:r>
                        <a:rPr lang="tr-TR" dirty="0"/>
                        <a:t>K4</a:t>
                      </a:r>
                    </a:p>
                  </a:txBody>
                  <a:tcPr/>
                </a:tc>
                <a:tc>
                  <a:txBody>
                    <a:bodyPr/>
                    <a:lstStyle/>
                    <a:p>
                      <a:endParaRPr lang="tr-TR" dirty="0"/>
                    </a:p>
                  </a:txBody>
                  <a:tcPr/>
                </a:tc>
                <a:tc>
                  <a:txBody>
                    <a:bodyPr/>
                    <a:lstStyle/>
                    <a:p>
                      <a:r>
                        <a:rPr lang="tr-TR" dirty="0"/>
                        <a:t>….</a:t>
                      </a:r>
                    </a:p>
                  </a:txBody>
                  <a:tcPr/>
                </a:tc>
                <a:tc>
                  <a:txBody>
                    <a:bodyPr/>
                    <a:lstStyle/>
                    <a:p>
                      <a:endParaRPr lang="tr-TR" dirty="0"/>
                    </a:p>
                  </a:txBody>
                  <a:tcPr/>
                </a:tc>
                <a:tc>
                  <a:txBody>
                    <a:bodyPr/>
                    <a:lstStyle/>
                    <a:p>
                      <a:r>
                        <a:rPr lang="tr-TR" dirty="0"/>
                        <a:t>K1000</a:t>
                      </a:r>
                    </a:p>
                  </a:txBody>
                  <a:tcPr/>
                </a:tc>
                <a:tc>
                  <a:txBody>
                    <a:bodyPr/>
                    <a:lstStyle/>
                    <a:p>
                      <a:r>
                        <a:rPr lang="tr-TR" dirty="0"/>
                        <a:t>Etiket</a:t>
                      </a:r>
                    </a:p>
                  </a:txBody>
                  <a:tcPr/>
                </a:tc>
                <a:extLst>
                  <a:ext uri="{0D108BD9-81ED-4DB2-BD59-A6C34878D82A}">
                    <a16:rowId xmlns:a16="http://schemas.microsoft.com/office/drawing/2014/main" val="883928690"/>
                  </a:ext>
                </a:extLst>
              </a:tr>
              <a:tr h="370840">
                <a:tc>
                  <a:txBody>
                    <a:bodyPr/>
                    <a:lstStyle/>
                    <a:p>
                      <a:r>
                        <a:rPr lang="tr-TR" dirty="0"/>
                        <a:t>1</a:t>
                      </a:r>
                    </a:p>
                  </a:txBody>
                  <a:tcPr/>
                </a:tc>
                <a:tc>
                  <a:txBody>
                    <a:bodyPr/>
                    <a:lstStyle/>
                    <a:p>
                      <a:r>
                        <a:rPr lang="tr-TR" dirty="0"/>
                        <a:t>0</a:t>
                      </a:r>
                    </a:p>
                  </a:txBody>
                  <a:tcPr/>
                </a:tc>
                <a:tc>
                  <a:txBody>
                    <a:bodyPr/>
                    <a:lstStyle/>
                    <a:p>
                      <a:r>
                        <a:rPr lang="tr-TR" dirty="0"/>
                        <a:t>0</a:t>
                      </a:r>
                    </a:p>
                  </a:txBody>
                  <a:tcPr/>
                </a:tc>
                <a:tc>
                  <a:txBody>
                    <a:bodyPr/>
                    <a:lstStyle/>
                    <a:p>
                      <a:r>
                        <a:rPr lang="tr-TR" dirty="0"/>
                        <a:t>3</a:t>
                      </a:r>
                    </a:p>
                  </a:txBody>
                  <a:tcPr/>
                </a:tc>
                <a:tc>
                  <a:txBody>
                    <a:bodyPr/>
                    <a:lstStyle/>
                    <a:p>
                      <a:endParaRPr lang="tr-TR" dirty="0"/>
                    </a:p>
                  </a:txBody>
                  <a:tcPr/>
                </a:tc>
                <a:tc>
                  <a:txBody>
                    <a:bodyPr/>
                    <a:lstStyle/>
                    <a:p>
                      <a:endParaRPr lang="tr-TR"/>
                    </a:p>
                  </a:txBody>
                  <a:tcPr/>
                </a:tc>
                <a:tc>
                  <a:txBody>
                    <a:bodyPr/>
                    <a:lstStyle/>
                    <a:p>
                      <a:endParaRPr lang="tr-TR" dirty="0"/>
                    </a:p>
                  </a:txBody>
                  <a:tcPr/>
                </a:tc>
                <a:tc>
                  <a:txBody>
                    <a:bodyPr/>
                    <a:lstStyle/>
                    <a:p>
                      <a:endParaRPr lang="tr-TR" dirty="0"/>
                    </a:p>
                  </a:txBody>
                  <a:tcPr/>
                </a:tc>
                <a:tc>
                  <a:txBody>
                    <a:bodyPr/>
                    <a:lstStyle/>
                    <a:p>
                      <a:r>
                        <a:rPr lang="tr-TR" dirty="0"/>
                        <a:t>1</a:t>
                      </a:r>
                    </a:p>
                  </a:txBody>
                  <a:tcPr/>
                </a:tc>
                <a:tc>
                  <a:txBody>
                    <a:bodyPr/>
                    <a:lstStyle/>
                    <a:p>
                      <a:r>
                        <a:rPr lang="tr-TR" dirty="0"/>
                        <a:t>1/0</a:t>
                      </a:r>
                    </a:p>
                  </a:txBody>
                  <a:tcPr/>
                </a:tc>
                <a:extLst>
                  <a:ext uri="{0D108BD9-81ED-4DB2-BD59-A6C34878D82A}">
                    <a16:rowId xmlns:a16="http://schemas.microsoft.com/office/drawing/2014/main" val="1679114711"/>
                  </a:ext>
                </a:extLst>
              </a:tr>
              <a:tr h="370840">
                <a:tc>
                  <a:txBody>
                    <a:bodyPr/>
                    <a:lstStyle/>
                    <a:p>
                      <a:r>
                        <a:rPr lang="tr-TR" dirty="0"/>
                        <a:t>2</a:t>
                      </a:r>
                    </a:p>
                  </a:txBody>
                  <a:tcPr/>
                </a:tc>
                <a:tc>
                  <a:txBody>
                    <a:bodyPr/>
                    <a:lstStyle/>
                    <a:p>
                      <a:endParaRPr lang="tr-TR" dirty="0"/>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extLst>
                  <a:ext uri="{0D108BD9-81ED-4DB2-BD59-A6C34878D82A}">
                    <a16:rowId xmlns:a16="http://schemas.microsoft.com/office/drawing/2014/main" val="1430293501"/>
                  </a:ext>
                </a:extLst>
              </a:tr>
              <a:tr h="370840">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extLst>
                  <a:ext uri="{0D108BD9-81ED-4DB2-BD59-A6C34878D82A}">
                    <a16:rowId xmlns:a16="http://schemas.microsoft.com/office/drawing/2014/main" val="955098357"/>
                  </a:ext>
                </a:extLst>
              </a:tr>
              <a:tr h="370840">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extLst>
                  <a:ext uri="{0D108BD9-81ED-4DB2-BD59-A6C34878D82A}">
                    <a16:rowId xmlns:a16="http://schemas.microsoft.com/office/drawing/2014/main" val="2007831408"/>
                  </a:ext>
                </a:extLst>
              </a:tr>
              <a:tr h="370840">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extLst>
                  <a:ext uri="{0D108BD9-81ED-4DB2-BD59-A6C34878D82A}">
                    <a16:rowId xmlns:a16="http://schemas.microsoft.com/office/drawing/2014/main" val="886481168"/>
                  </a:ext>
                </a:extLst>
              </a:tr>
              <a:tr h="370840">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extLst>
                  <a:ext uri="{0D108BD9-81ED-4DB2-BD59-A6C34878D82A}">
                    <a16:rowId xmlns:a16="http://schemas.microsoft.com/office/drawing/2014/main" val="4048525516"/>
                  </a:ext>
                </a:extLst>
              </a:tr>
              <a:tr h="370840">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dirty="0"/>
                    </a:p>
                  </a:txBody>
                  <a:tcPr/>
                </a:tc>
                <a:extLst>
                  <a:ext uri="{0D108BD9-81ED-4DB2-BD59-A6C34878D82A}">
                    <a16:rowId xmlns:a16="http://schemas.microsoft.com/office/drawing/2014/main" val="3124538237"/>
                  </a:ext>
                </a:extLst>
              </a:tr>
            </a:tbl>
          </a:graphicData>
        </a:graphic>
      </p:graphicFrame>
    </p:spTree>
    <p:extLst>
      <p:ext uri="{BB962C8B-B14F-4D97-AF65-F5344CB8AC3E}">
        <p14:creationId xmlns:p14="http://schemas.microsoft.com/office/powerpoint/2010/main" val="3061932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948BC9-3502-439E-B7A1-B1251417FB6C}"/>
              </a:ext>
            </a:extLst>
          </p:cNvPr>
          <p:cNvSpPr>
            <a:spLocks noGrp="1"/>
          </p:cNvSpPr>
          <p:nvPr>
            <p:ph type="title"/>
          </p:nvPr>
        </p:nvSpPr>
        <p:spPr/>
        <p:txBody>
          <a:bodyPr/>
          <a:lstStyle/>
          <a:p>
            <a:r>
              <a:rPr lang="tr-TR" dirty="0"/>
              <a:t>Uygulama</a:t>
            </a:r>
          </a:p>
        </p:txBody>
      </p:sp>
      <p:sp>
        <p:nvSpPr>
          <p:cNvPr id="3" name="İçerik Yer Tutucusu 2">
            <a:extLst>
              <a:ext uri="{FF2B5EF4-FFF2-40B4-BE49-F238E27FC236}">
                <a16:creationId xmlns:a16="http://schemas.microsoft.com/office/drawing/2014/main" id="{E4F72E6C-CE56-476D-B420-3A566FC853B3}"/>
              </a:ext>
            </a:extLst>
          </p:cNvPr>
          <p:cNvSpPr>
            <a:spLocks noGrp="1"/>
          </p:cNvSpPr>
          <p:nvPr>
            <p:ph idx="1"/>
          </p:nvPr>
        </p:nvSpPr>
        <p:spPr/>
        <p:txBody>
          <a:bodyPr/>
          <a:lstStyle/>
          <a:p>
            <a:r>
              <a:rPr lang="tr-TR" sz="1800" b="0" i="0" u="none" strike="noStrike" baseline="0" dirty="0" err="1">
                <a:solidFill>
                  <a:srgbClr val="000000"/>
                </a:solidFill>
                <a:latin typeface="Courier New" panose="02070309020205020404" pitchFamily="49" charset="0"/>
              </a:rPr>
              <a:t>filename</a:t>
            </a:r>
            <a:r>
              <a:rPr lang="tr-TR" sz="1800" b="0" i="0" u="none" strike="noStrike" baseline="0" dirty="0">
                <a:solidFill>
                  <a:srgbClr val="000000"/>
                </a:solidFill>
                <a:latin typeface="Courier New" panose="02070309020205020404" pitchFamily="49" charset="0"/>
              </a:rPr>
              <a:t> = </a:t>
            </a:r>
            <a:r>
              <a:rPr lang="tr-TR" sz="1800" b="0" i="0" u="none" strike="noStrike" baseline="0" dirty="0">
                <a:solidFill>
                  <a:srgbClr val="AA04F9"/>
                </a:solidFill>
                <a:latin typeface="Courier New" panose="02070309020205020404" pitchFamily="49" charset="0"/>
              </a:rPr>
              <a:t>"sonnetsPreprocessed.txt"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str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extractFileText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filename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textData</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split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str,newline</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tokenizedDocument</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textData</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bag</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bagOfWords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tbl</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topkwords</a:t>
            </a:r>
            <a:r>
              <a:rPr lang="tr-TR" sz="1800" b="0" i="0" u="none" strike="noStrike" baseline="0" dirty="0">
                <a:solidFill>
                  <a:srgbClr val="000000"/>
                </a:solidFill>
                <a:latin typeface="Courier New" panose="02070309020205020404" pitchFamily="49" charset="0"/>
              </a:rPr>
              <a:t>(bag,10) </a:t>
            </a:r>
            <a:r>
              <a:rPr lang="tr-TR" sz="1800" b="0" i="0" u="none" strike="noStrike" baseline="0" dirty="0">
                <a:solidFill>
                  <a:srgbClr val="028009"/>
                </a:solidFill>
                <a:latin typeface="Courier New" panose="02070309020205020404" pitchFamily="49" charset="0"/>
              </a:rPr>
              <a:t>%en çok tekrar </a:t>
            </a:r>
            <a:r>
              <a:rPr lang="tr-TR" sz="1800" b="0" i="0" u="none" strike="noStrike" baseline="0" dirty="0" err="1">
                <a:solidFill>
                  <a:srgbClr val="028009"/>
                </a:solidFill>
                <a:latin typeface="Courier New" panose="02070309020205020404" pitchFamily="49" charset="0"/>
              </a:rPr>
              <a:t>ekden</a:t>
            </a:r>
            <a:r>
              <a:rPr lang="tr-TR" sz="1800" b="0" i="0" u="none" strike="noStrike" baseline="0" dirty="0">
                <a:solidFill>
                  <a:srgbClr val="028009"/>
                </a:solidFill>
                <a:latin typeface="Courier New" panose="02070309020205020404" pitchFamily="49" charset="0"/>
              </a:rPr>
              <a:t> top 10 kelime</a:t>
            </a:r>
          </a:p>
          <a:p>
            <a:r>
              <a:rPr lang="tr-TR" sz="1800" b="0" i="0" u="none" strike="noStrike" baseline="0" dirty="0" err="1">
                <a:solidFill>
                  <a:srgbClr val="000000"/>
                </a:solidFill>
                <a:latin typeface="Courier New" panose="02070309020205020404" pitchFamily="49" charset="0"/>
              </a:rPr>
              <a:t>newBag</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removeWords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bag,stopWords</a:t>
            </a:r>
            <a:r>
              <a:rPr lang="tr-TR" sz="1800" b="0" i="0" u="none" strike="noStrike" baseline="0" dirty="0">
                <a:solidFill>
                  <a:srgbClr val="000000"/>
                </a:solidFill>
                <a:latin typeface="Courier New" panose="02070309020205020404" pitchFamily="49" charset="0"/>
              </a:rPr>
              <a:t>) </a:t>
            </a:r>
            <a:r>
              <a:rPr lang="tr-TR" sz="1800" b="0" i="0" u="none" strike="noStrike" baseline="0" dirty="0">
                <a:solidFill>
                  <a:srgbClr val="028009"/>
                </a:solidFill>
                <a:latin typeface="Courier New" panose="02070309020205020404" pitchFamily="49" charset="0"/>
              </a:rPr>
              <a:t>% Kelime </a:t>
            </a:r>
            <a:r>
              <a:rPr lang="tr-TR" sz="1800" b="0" i="0" u="none" strike="noStrike" baseline="0" dirty="0" err="1">
                <a:solidFill>
                  <a:srgbClr val="028009"/>
                </a:solidFill>
                <a:latin typeface="Courier New" panose="02070309020205020404" pitchFamily="49" charset="0"/>
              </a:rPr>
              <a:t>torbasýndan</a:t>
            </a:r>
            <a:r>
              <a:rPr lang="tr-TR" sz="1800" b="0" i="0" u="none" strike="noStrike" baseline="0" dirty="0">
                <a:solidFill>
                  <a:srgbClr val="028009"/>
                </a:solidFill>
                <a:latin typeface="Courier New" panose="02070309020205020404" pitchFamily="49" charset="0"/>
              </a:rPr>
              <a:t> kelime atma</a:t>
            </a:r>
          </a:p>
          <a:p>
            <a:endParaRPr lang="tr-TR" b="0" i="0" u="none" strike="noStrike" baseline="0" dirty="0"/>
          </a:p>
          <a:p>
            <a:endParaRPr lang="tr-TR" dirty="0"/>
          </a:p>
        </p:txBody>
      </p:sp>
    </p:spTree>
    <p:extLst>
      <p:ext uri="{BB962C8B-B14F-4D97-AF65-F5344CB8AC3E}">
        <p14:creationId xmlns:p14="http://schemas.microsoft.com/office/powerpoint/2010/main" val="3535287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2DA498-A00A-4D0B-ABF4-A13953282C2B}"/>
              </a:ext>
            </a:extLst>
          </p:cNvPr>
          <p:cNvSpPr>
            <a:spLocks noGrp="1"/>
          </p:cNvSpPr>
          <p:nvPr>
            <p:ph type="title"/>
          </p:nvPr>
        </p:nvSpPr>
        <p:spPr/>
        <p:txBody>
          <a:bodyPr/>
          <a:lstStyle/>
          <a:p>
            <a:r>
              <a:rPr lang="tr-TR" dirty="0"/>
              <a:t>Diğer Gereksiz Bilgilerin Silinmesi</a:t>
            </a:r>
            <a:br>
              <a:rPr lang="tr-TR" dirty="0"/>
            </a:br>
            <a:r>
              <a:rPr lang="tr-TR" dirty="0"/>
              <a:t>Boş İfadelerin Atılması</a:t>
            </a:r>
          </a:p>
        </p:txBody>
      </p:sp>
      <p:sp>
        <p:nvSpPr>
          <p:cNvPr id="3" name="İçerik Yer Tutucusu 2">
            <a:extLst>
              <a:ext uri="{FF2B5EF4-FFF2-40B4-BE49-F238E27FC236}">
                <a16:creationId xmlns:a16="http://schemas.microsoft.com/office/drawing/2014/main" id="{C7A760D2-3305-4E67-BB10-A0CCC34FD36C}"/>
              </a:ext>
            </a:extLst>
          </p:cNvPr>
          <p:cNvSpPr>
            <a:spLocks noGrp="1"/>
          </p:cNvSpPr>
          <p:nvPr>
            <p:ph idx="1"/>
          </p:nvPr>
        </p:nvSpPr>
        <p:spPr>
          <a:xfrm>
            <a:off x="838200" y="1825625"/>
            <a:ext cx="10515600" cy="579824"/>
          </a:xfrm>
        </p:spPr>
        <p:txBody>
          <a:bodyPr>
            <a:normAutofit fontScale="77500" lnSpcReduction="20000"/>
          </a:bodyPr>
          <a:lstStyle/>
          <a:p>
            <a:r>
              <a:rPr lang="tr-TR" dirty="0" err="1">
                <a:latin typeface="Times New Roman" panose="02020603050405020304" pitchFamily="18" charset="0"/>
                <a:cs typeface="Times New Roman" panose="02020603050405020304" pitchFamily="18" charset="0"/>
              </a:rPr>
              <a:t>Bag</a:t>
            </a:r>
            <a:r>
              <a:rPr lang="tr-TR" dirty="0">
                <a:latin typeface="Times New Roman" panose="02020603050405020304" pitchFamily="18" charset="0"/>
                <a:cs typeface="Times New Roman" panose="02020603050405020304" pitchFamily="18" charset="0"/>
              </a:rPr>
              <a:t> of Word(Kelime Torbası) boş olanların atılması işlemidir. Bunun için </a:t>
            </a:r>
            <a:r>
              <a:rPr lang="tr-TR" sz="2800" b="0" i="0" u="none" strike="noStrike" baseline="0" dirty="0" err="1">
                <a:solidFill>
                  <a:srgbClr val="000000"/>
                </a:solidFill>
                <a:latin typeface="Times New Roman" panose="02020603050405020304" pitchFamily="18" charset="0"/>
                <a:cs typeface="Times New Roman" panose="02020603050405020304" pitchFamily="18" charset="0"/>
              </a:rPr>
              <a:t>removeEmptyDocuments</a:t>
            </a:r>
            <a:r>
              <a:rPr lang="tr-TR" sz="2800" b="0" i="0" u="none" strike="noStrike" baseline="0" dirty="0">
                <a:solidFill>
                  <a:srgbClr val="000000"/>
                </a:solidFill>
                <a:latin typeface="Times New Roman" panose="02020603050405020304" pitchFamily="18" charset="0"/>
                <a:cs typeface="Times New Roman" panose="02020603050405020304" pitchFamily="18" charset="0"/>
              </a:rPr>
              <a:t> komutu kullanılır.</a:t>
            </a:r>
            <a:r>
              <a:rPr lang="tr-TR" dirty="0">
                <a:latin typeface="Times New Roman" panose="02020603050405020304" pitchFamily="18" charset="0"/>
                <a:cs typeface="Times New Roman" panose="02020603050405020304" pitchFamily="18" charset="0"/>
              </a:rPr>
              <a:t> </a:t>
            </a:r>
          </a:p>
        </p:txBody>
      </p:sp>
      <p:sp>
        <p:nvSpPr>
          <p:cNvPr id="5" name="Metin kutusu 4">
            <a:extLst>
              <a:ext uri="{FF2B5EF4-FFF2-40B4-BE49-F238E27FC236}">
                <a16:creationId xmlns:a16="http://schemas.microsoft.com/office/drawing/2014/main" id="{56CDB50D-3FB3-4D4F-BAF4-ED51019C7892}"/>
              </a:ext>
            </a:extLst>
          </p:cNvPr>
          <p:cNvSpPr txBox="1"/>
          <p:nvPr/>
        </p:nvSpPr>
        <p:spPr>
          <a:xfrm>
            <a:off x="1079157" y="2721740"/>
            <a:ext cx="10437340" cy="2308324"/>
          </a:xfrm>
          <a:prstGeom prst="rect">
            <a:avLst/>
          </a:prstGeom>
          <a:noFill/>
        </p:spPr>
        <p:txBody>
          <a:bodyPr wrap="square">
            <a:spAutoFit/>
          </a:bodyPr>
          <a:lstStyle/>
          <a:p>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tokenizedDocument</a:t>
            </a:r>
            <a:r>
              <a:rPr lang="tr-TR" sz="1800" b="0" i="0" u="none" strike="noStrike" baseline="0" dirty="0">
                <a:solidFill>
                  <a:srgbClr val="000000"/>
                </a:solidFill>
                <a:latin typeface="Courier New" panose="02070309020205020404" pitchFamily="49" charset="0"/>
              </a:rPr>
              <a:t>([</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"an example of a short sentence"</a:t>
            </a:r>
          </a:p>
          <a:p>
            <a:r>
              <a:rPr lang="tr-TR" sz="1800" b="0" i="0" u="none" strike="noStrike" baseline="0" dirty="0">
                <a:solidFill>
                  <a:srgbClr val="000000"/>
                </a:solidFill>
                <a:latin typeface="Courier New" panose="02070309020205020404" pitchFamily="49" charset="0"/>
              </a:rPr>
              <a:t>    </a:t>
            </a:r>
            <a:r>
              <a:rPr lang="tr-TR" sz="1800" b="0" i="0" u="none" strike="noStrike" baseline="0" dirty="0">
                <a:solidFill>
                  <a:srgbClr val="AA04F9"/>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r>
              <a:rPr lang="tr-TR" sz="1800" b="0" i="0" u="none" strike="noStrike" baseline="0" dirty="0">
                <a:solidFill>
                  <a:srgbClr val="AA04F9"/>
                </a:solidFill>
                <a:latin typeface="Courier New" panose="02070309020205020404" pitchFamily="49" charset="0"/>
              </a:rPr>
              <a:t>"a </a:t>
            </a:r>
            <a:r>
              <a:rPr lang="tr-TR" sz="1800" b="0" i="0" u="none" strike="noStrike" baseline="0" dirty="0" err="1">
                <a:solidFill>
                  <a:srgbClr val="AA04F9"/>
                </a:solidFill>
                <a:latin typeface="Courier New" panose="02070309020205020404" pitchFamily="49" charset="0"/>
              </a:rPr>
              <a:t>second</a:t>
            </a:r>
            <a:r>
              <a:rPr lang="tr-TR" sz="1800" b="0" i="0" u="none" strike="noStrike" baseline="0" dirty="0">
                <a:solidFill>
                  <a:srgbClr val="AA04F9"/>
                </a:solidFill>
                <a:latin typeface="Courier New" panose="02070309020205020404" pitchFamily="49" charset="0"/>
              </a:rPr>
              <a:t> </a:t>
            </a:r>
            <a:r>
              <a:rPr lang="tr-TR" sz="1800" b="0" i="0" u="none" strike="noStrike" baseline="0" dirty="0" err="1">
                <a:solidFill>
                  <a:srgbClr val="AA04F9"/>
                </a:solidFill>
                <a:latin typeface="Courier New" panose="02070309020205020404" pitchFamily="49" charset="0"/>
              </a:rPr>
              <a:t>short</a:t>
            </a:r>
            <a:r>
              <a:rPr lang="tr-TR" sz="1800" b="0" i="0" u="none" strike="noStrike" baseline="0" dirty="0">
                <a:solidFill>
                  <a:srgbClr val="AA04F9"/>
                </a:solidFill>
                <a:latin typeface="Courier New" panose="02070309020205020404" pitchFamily="49" charset="0"/>
              </a:rPr>
              <a:t> </a:t>
            </a:r>
            <a:r>
              <a:rPr lang="tr-TR" sz="1800" b="0" i="0" u="none" strike="noStrike" baseline="0" dirty="0" err="1">
                <a:solidFill>
                  <a:srgbClr val="AA04F9"/>
                </a:solidFill>
                <a:latin typeface="Courier New" panose="02070309020205020404" pitchFamily="49" charset="0"/>
              </a:rPr>
              <a:t>sentence</a:t>
            </a:r>
            <a:r>
              <a:rPr lang="tr-TR" sz="1800" b="0" i="0" u="none" strike="noStrike" baseline="0" dirty="0">
                <a:solidFill>
                  <a:srgbClr val="AA04F9"/>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bag</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bagOfWords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newBag</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removeEmptyDocuments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bag</a:t>
            </a:r>
            <a:r>
              <a:rPr lang="tr-TR" sz="1800" b="0" i="0" u="none" strike="noStrike" baseline="0" dirty="0">
                <a:solidFill>
                  <a:srgbClr val="000000"/>
                </a:solidFill>
                <a:latin typeface="Courier New" panose="02070309020205020404" pitchFamily="49" charset="0"/>
              </a:rPr>
              <a:t>)</a:t>
            </a:r>
          </a:p>
          <a:p>
            <a:endParaRPr lang="tr-TR" b="0" i="0" u="none" strike="noStrike" baseline="0" dirty="0"/>
          </a:p>
        </p:txBody>
      </p:sp>
    </p:spTree>
    <p:extLst>
      <p:ext uri="{BB962C8B-B14F-4D97-AF65-F5344CB8AC3E}">
        <p14:creationId xmlns:p14="http://schemas.microsoft.com/office/powerpoint/2010/main" val="2469235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525915-E26F-4E71-8408-C13720A8C0B5}"/>
              </a:ext>
            </a:extLst>
          </p:cNvPr>
          <p:cNvSpPr>
            <a:spLocks noGrp="1"/>
          </p:cNvSpPr>
          <p:nvPr>
            <p:ph type="title"/>
          </p:nvPr>
        </p:nvSpPr>
        <p:spPr/>
        <p:txBody>
          <a:bodyPr/>
          <a:lstStyle/>
          <a:p>
            <a:r>
              <a:rPr lang="tr-TR" dirty="0"/>
              <a:t>Diğer Gereksiz Bilgilerin Silinmesi</a:t>
            </a:r>
            <a:br>
              <a:rPr lang="tr-TR" dirty="0"/>
            </a:br>
            <a:r>
              <a:rPr lang="tr-TR" dirty="0"/>
              <a:t>Kelime torbası az olanların atılması</a:t>
            </a:r>
          </a:p>
        </p:txBody>
      </p:sp>
      <p:sp>
        <p:nvSpPr>
          <p:cNvPr id="3" name="İçerik Yer Tutucusu 2">
            <a:extLst>
              <a:ext uri="{FF2B5EF4-FFF2-40B4-BE49-F238E27FC236}">
                <a16:creationId xmlns:a16="http://schemas.microsoft.com/office/drawing/2014/main" id="{5DB15010-19DF-4752-93B1-854F26397846}"/>
              </a:ext>
            </a:extLst>
          </p:cNvPr>
          <p:cNvSpPr>
            <a:spLocks noGrp="1"/>
          </p:cNvSpPr>
          <p:nvPr>
            <p:ph idx="1"/>
          </p:nvPr>
        </p:nvSpPr>
        <p:spPr>
          <a:xfrm>
            <a:off x="838200" y="1825625"/>
            <a:ext cx="10515600" cy="909337"/>
          </a:xfrm>
        </p:spPr>
        <p:txBody>
          <a:bodyPr/>
          <a:lstStyle/>
          <a:p>
            <a:r>
              <a:rPr lang="tr-TR" dirty="0"/>
              <a:t>Kelime torbasındaki kelimelerin belirli bir frekansın altında olanların atılması</a:t>
            </a:r>
          </a:p>
        </p:txBody>
      </p:sp>
      <p:sp>
        <p:nvSpPr>
          <p:cNvPr id="5" name="Metin kutusu 4">
            <a:extLst>
              <a:ext uri="{FF2B5EF4-FFF2-40B4-BE49-F238E27FC236}">
                <a16:creationId xmlns:a16="http://schemas.microsoft.com/office/drawing/2014/main" id="{24F88794-588A-4B6E-BF88-7FF05B7588DC}"/>
              </a:ext>
            </a:extLst>
          </p:cNvPr>
          <p:cNvSpPr txBox="1"/>
          <p:nvPr/>
        </p:nvSpPr>
        <p:spPr>
          <a:xfrm>
            <a:off x="642551" y="3158345"/>
            <a:ext cx="10396152" cy="2308324"/>
          </a:xfrm>
          <a:prstGeom prst="rect">
            <a:avLst/>
          </a:prstGeom>
          <a:noFill/>
        </p:spPr>
        <p:txBody>
          <a:bodyPr wrap="square">
            <a:spAutoFit/>
          </a:bodyPr>
          <a:lstStyle/>
          <a:p>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tokenizedDocument</a:t>
            </a:r>
            <a:r>
              <a:rPr lang="tr-TR" sz="1800" b="0" i="0" u="none" strike="noStrike" baseline="0" dirty="0">
                <a:solidFill>
                  <a:srgbClr val="000000"/>
                </a:solidFill>
                <a:latin typeface="Courier New" panose="02070309020205020404" pitchFamily="49" charset="0"/>
              </a:rPr>
              <a:t>([</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"an example of a short sentence"</a:t>
            </a:r>
          </a:p>
          <a:p>
            <a:r>
              <a:rPr lang="tr-TR" sz="1800" b="0" i="0" u="none" strike="noStrike" baseline="0" dirty="0">
                <a:solidFill>
                  <a:srgbClr val="000000"/>
                </a:solidFill>
                <a:latin typeface="Courier New" panose="02070309020205020404" pitchFamily="49" charset="0"/>
              </a:rPr>
              <a:t>    </a:t>
            </a:r>
            <a:r>
              <a:rPr lang="tr-TR" sz="1800" b="0" i="0" u="none" strike="noStrike" baseline="0" dirty="0">
                <a:solidFill>
                  <a:srgbClr val="AA04F9"/>
                </a:solidFill>
                <a:latin typeface="Courier New" panose="02070309020205020404" pitchFamily="49" charset="0"/>
              </a:rPr>
              <a:t>"a </a:t>
            </a:r>
            <a:r>
              <a:rPr lang="tr-TR" sz="1800" b="0" i="0" u="none" strike="noStrike" baseline="0" dirty="0" err="1">
                <a:solidFill>
                  <a:srgbClr val="AA04F9"/>
                </a:solidFill>
                <a:latin typeface="Courier New" panose="02070309020205020404" pitchFamily="49" charset="0"/>
              </a:rPr>
              <a:t>second</a:t>
            </a:r>
            <a:r>
              <a:rPr lang="tr-TR" sz="1800" b="0" i="0" u="none" strike="noStrike" baseline="0" dirty="0">
                <a:solidFill>
                  <a:srgbClr val="AA04F9"/>
                </a:solidFill>
                <a:latin typeface="Courier New" panose="02070309020205020404" pitchFamily="49" charset="0"/>
              </a:rPr>
              <a:t> </a:t>
            </a:r>
            <a:r>
              <a:rPr lang="tr-TR" sz="1800" b="0" i="0" u="none" strike="noStrike" baseline="0" dirty="0" err="1">
                <a:solidFill>
                  <a:srgbClr val="AA04F9"/>
                </a:solidFill>
                <a:latin typeface="Courier New" panose="02070309020205020404" pitchFamily="49" charset="0"/>
              </a:rPr>
              <a:t>short</a:t>
            </a:r>
            <a:r>
              <a:rPr lang="tr-TR" sz="1800" b="0" i="0" u="none" strike="noStrike" baseline="0" dirty="0">
                <a:solidFill>
                  <a:srgbClr val="AA04F9"/>
                </a:solidFill>
                <a:latin typeface="Courier New" panose="02070309020205020404" pitchFamily="49" charset="0"/>
              </a:rPr>
              <a:t> </a:t>
            </a:r>
            <a:r>
              <a:rPr lang="tr-TR" sz="1800" b="0" i="0" u="none" strike="noStrike" baseline="0" dirty="0" err="1">
                <a:solidFill>
                  <a:srgbClr val="AA04F9"/>
                </a:solidFill>
                <a:latin typeface="Courier New" panose="02070309020205020404" pitchFamily="49" charset="0"/>
              </a:rPr>
              <a:t>sentence</a:t>
            </a:r>
            <a:r>
              <a:rPr lang="tr-TR" sz="1800" b="0" i="0" u="none" strike="noStrike" baseline="0" dirty="0">
                <a:solidFill>
                  <a:srgbClr val="AA04F9"/>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r>
              <a:rPr lang="tr-TR" sz="1800" b="0" i="0" u="none" strike="noStrike" baseline="0" dirty="0">
                <a:solidFill>
                  <a:srgbClr val="AA04F9"/>
                </a:solidFill>
                <a:latin typeface="Courier New" panose="02070309020205020404" pitchFamily="49" charset="0"/>
              </a:rPr>
              <a:t>"</a:t>
            </a:r>
            <a:r>
              <a:rPr lang="tr-TR" sz="1800" b="0" i="0" u="none" strike="noStrike" baseline="0" dirty="0" err="1">
                <a:solidFill>
                  <a:srgbClr val="AA04F9"/>
                </a:solidFill>
                <a:latin typeface="Courier New" panose="02070309020205020404" pitchFamily="49" charset="0"/>
              </a:rPr>
              <a:t>another</a:t>
            </a:r>
            <a:r>
              <a:rPr lang="tr-TR" sz="1800" b="0" i="0" u="none" strike="noStrike" baseline="0" dirty="0">
                <a:solidFill>
                  <a:srgbClr val="AA04F9"/>
                </a:solidFill>
                <a:latin typeface="Courier New" panose="02070309020205020404" pitchFamily="49" charset="0"/>
              </a:rPr>
              <a:t> </a:t>
            </a:r>
            <a:r>
              <a:rPr lang="tr-TR" sz="1800" b="0" i="0" u="none" strike="noStrike" baseline="0" dirty="0" err="1">
                <a:solidFill>
                  <a:srgbClr val="AA04F9"/>
                </a:solidFill>
                <a:latin typeface="Courier New" panose="02070309020205020404" pitchFamily="49" charset="0"/>
              </a:rPr>
              <a:t>example</a:t>
            </a:r>
            <a:r>
              <a:rPr lang="tr-TR" sz="1800" b="0" i="0" u="none" strike="noStrike" baseline="0" dirty="0">
                <a:solidFill>
                  <a:srgbClr val="AA04F9"/>
                </a:solidFill>
                <a:latin typeface="Courier New" panose="02070309020205020404" pitchFamily="49" charset="0"/>
              </a:rPr>
              <a:t>"</a:t>
            </a:r>
          </a:p>
          <a:p>
            <a:r>
              <a:rPr lang="tr-TR" sz="1800" b="0" i="0" u="none" strike="noStrike" baseline="0" dirty="0">
                <a:solidFill>
                  <a:srgbClr val="000000"/>
                </a:solidFill>
                <a:latin typeface="Courier New" panose="02070309020205020404" pitchFamily="49" charset="0"/>
              </a:rPr>
              <a:t>    </a:t>
            </a:r>
            <a:r>
              <a:rPr lang="tr-TR" sz="1800" b="0" i="0" u="none" strike="noStrike" baseline="0" dirty="0">
                <a:solidFill>
                  <a:srgbClr val="AA04F9"/>
                </a:solidFill>
                <a:latin typeface="Courier New" panose="02070309020205020404" pitchFamily="49" charset="0"/>
              </a:rPr>
              <a:t>"a </a:t>
            </a:r>
            <a:r>
              <a:rPr lang="tr-TR" sz="1800" b="0" i="0" u="none" strike="noStrike" baseline="0" dirty="0" err="1">
                <a:solidFill>
                  <a:srgbClr val="AA04F9"/>
                </a:solidFill>
                <a:latin typeface="Courier New" panose="02070309020205020404" pitchFamily="49" charset="0"/>
              </a:rPr>
              <a:t>short</a:t>
            </a:r>
            <a:r>
              <a:rPr lang="tr-TR" sz="1800" b="0" i="0" u="none" strike="noStrike" baseline="0" dirty="0">
                <a:solidFill>
                  <a:srgbClr val="AA04F9"/>
                </a:solidFill>
                <a:latin typeface="Courier New" panose="02070309020205020404" pitchFamily="49" charset="0"/>
              </a:rPr>
              <a:t> </a:t>
            </a:r>
            <a:r>
              <a:rPr lang="tr-TR" sz="1800" b="0" i="0" u="none" strike="noStrike" baseline="0" dirty="0" err="1">
                <a:solidFill>
                  <a:srgbClr val="AA04F9"/>
                </a:solidFill>
                <a:latin typeface="Courier New" panose="02070309020205020404" pitchFamily="49" charset="0"/>
              </a:rPr>
              <a:t>example</a:t>
            </a:r>
            <a:r>
              <a:rPr lang="tr-TR" sz="1800" b="0" i="0" u="none" strike="noStrike" baseline="0" dirty="0">
                <a:solidFill>
                  <a:srgbClr val="AA04F9"/>
                </a:solidFill>
                <a:latin typeface="Courier New" panose="02070309020205020404" pitchFamily="49" charset="0"/>
              </a:rPr>
              <a:t>"</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bag</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bagOfWords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documents</a:t>
            </a:r>
            <a:r>
              <a:rPr lang="tr-TR"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count</a:t>
            </a:r>
            <a:r>
              <a:rPr lang="tr-TR" sz="1800" b="0" i="0" u="none" strike="noStrike" baseline="0" dirty="0">
                <a:solidFill>
                  <a:srgbClr val="000000"/>
                </a:solidFill>
                <a:latin typeface="Courier New" panose="02070309020205020404" pitchFamily="49" charset="0"/>
              </a:rPr>
              <a:t> = 2;</a:t>
            </a:r>
          </a:p>
          <a:p>
            <a:r>
              <a:rPr lang="tr-TR" sz="1800" b="0" i="0" u="none" strike="noStrike" baseline="0" dirty="0" err="1">
                <a:solidFill>
                  <a:srgbClr val="000000"/>
                </a:solidFill>
                <a:latin typeface="Courier New" panose="02070309020205020404" pitchFamily="49" charset="0"/>
              </a:rPr>
              <a:t>newBag</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removeInfrequentWords</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bag,count</a:t>
            </a:r>
            <a:r>
              <a:rPr lang="tr-TR" sz="1800" b="0" i="0" u="none" strike="noStrike" baseline="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109707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BABF7F-9D5D-4A4B-9DC9-8151A970A255}"/>
              </a:ext>
            </a:extLst>
          </p:cNvPr>
          <p:cNvSpPr>
            <a:spLocks noGrp="1"/>
          </p:cNvSpPr>
          <p:nvPr>
            <p:ph type="title"/>
          </p:nvPr>
        </p:nvSpPr>
        <p:spPr/>
        <p:txBody>
          <a:bodyPr/>
          <a:lstStyle/>
          <a:p>
            <a:r>
              <a:rPr lang="tr-TR" dirty="0"/>
              <a:t>Diğer Gereksiz Bilgilerin Silinmesi</a:t>
            </a:r>
            <a:br>
              <a:rPr lang="tr-TR" dirty="0"/>
            </a:br>
            <a:r>
              <a:rPr lang="tr-TR" dirty="0"/>
              <a:t>Noktalama İşaretlerin Silinmesi</a:t>
            </a:r>
          </a:p>
        </p:txBody>
      </p:sp>
      <p:sp>
        <p:nvSpPr>
          <p:cNvPr id="3" name="İçerik Yer Tutucusu 2">
            <a:extLst>
              <a:ext uri="{FF2B5EF4-FFF2-40B4-BE49-F238E27FC236}">
                <a16:creationId xmlns:a16="http://schemas.microsoft.com/office/drawing/2014/main" id="{543D4A84-4821-4845-86BC-3A5AC81A3CA7}"/>
              </a:ext>
            </a:extLst>
          </p:cNvPr>
          <p:cNvSpPr>
            <a:spLocks noGrp="1"/>
          </p:cNvSpPr>
          <p:nvPr>
            <p:ph idx="1"/>
          </p:nvPr>
        </p:nvSpPr>
        <p:spPr>
          <a:xfrm>
            <a:off x="838200" y="1825625"/>
            <a:ext cx="10515600" cy="835197"/>
          </a:xfrm>
        </p:spPr>
        <p:txBody>
          <a:bodyPr/>
          <a:lstStyle/>
          <a:p>
            <a:r>
              <a:rPr lang="tr-TR" dirty="0"/>
              <a:t>Bunun için </a:t>
            </a:r>
            <a:r>
              <a:rPr lang="tr-TR" dirty="0" err="1"/>
              <a:t>erasePunctuation</a:t>
            </a:r>
            <a:r>
              <a:rPr lang="tr-TR" dirty="0"/>
              <a:t> komutu kullanılıyor </a:t>
            </a:r>
          </a:p>
        </p:txBody>
      </p:sp>
      <p:sp>
        <p:nvSpPr>
          <p:cNvPr id="7" name="Metin kutusu 6">
            <a:extLst>
              <a:ext uri="{FF2B5EF4-FFF2-40B4-BE49-F238E27FC236}">
                <a16:creationId xmlns:a16="http://schemas.microsoft.com/office/drawing/2014/main" id="{81E7C627-1CB8-4ACD-9FD1-07E6000A6FF4}"/>
              </a:ext>
            </a:extLst>
          </p:cNvPr>
          <p:cNvSpPr txBox="1"/>
          <p:nvPr/>
        </p:nvSpPr>
        <p:spPr>
          <a:xfrm>
            <a:off x="988540" y="2919028"/>
            <a:ext cx="6096000" cy="646331"/>
          </a:xfrm>
          <a:prstGeom prst="rect">
            <a:avLst/>
          </a:prstGeom>
          <a:noFill/>
        </p:spPr>
        <p:txBody>
          <a:bodyPr wrap="square">
            <a:spAutoFit/>
          </a:bodyPr>
          <a:lstStyle/>
          <a:p>
            <a:r>
              <a:rPr lang="en-US" sz="1800" b="0" i="0" u="none" strike="noStrike" baseline="0" dirty="0">
                <a:solidFill>
                  <a:srgbClr val="000000"/>
                </a:solidFill>
                <a:latin typeface="Courier New" panose="02070309020205020404" pitchFamily="49" charset="0"/>
              </a:rPr>
              <a:t>str = </a:t>
            </a:r>
            <a:r>
              <a:rPr lang="en-US" sz="1800" b="0" i="0" u="none" strike="noStrike" baseline="0" dirty="0">
                <a:solidFill>
                  <a:srgbClr val="AA04F9"/>
                </a:solidFill>
                <a:latin typeface="Courier New" panose="02070309020205020404" pitchFamily="49" charset="0"/>
              </a:rPr>
              <a:t>"it's one and/or two."</a:t>
            </a:r>
            <a:r>
              <a:rPr lang="en-US" sz="1800" b="0" i="0" u="none" strike="noStrike" baseline="0" dirty="0">
                <a:solidFill>
                  <a:srgbClr val="000000"/>
                </a:solidFill>
                <a:latin typeface="Courier New" panose="02070309020205020404" pitchFamily="49" charset="0"/>
              </a:rPr>
              <a:t>;</a:t>
            </a:r>
          </a:p>
          <a:p>
            <a:r>
              <a:rPr lang="tr-TR" sz="1800" b="0" i="0" u="none" strike="noStrike" baseline="0" dirty="0" err="1">
                <a:solidFill>
                  <a:srgbClr val="000000"/>
                </a:solidFill>
                <a:latin typeface="Courier New" panose="02070309020205020404" pitchFamily="49" charset="0"/>
              </a:rPr>
              <a:t>newStr</a:t>
            </a:r>
            <a:r>
              <a:rPr lang="tr-TR" sz="1800" b="0" i="0" u="none" strike="noStrike" baseline="0" dirty="0">
                <a:solidFill>
                  <a:srgbClr val="000000"/>
                </a:solidFill>
                <a:latin typeface="Courier New" panose="02070309020205020404" pitchFamily="49" charset="0"/>
              </a:rPr>
              <a:t> = </a:t>
            </a:r>
            <a:r>
              <a:rPr lang="tr-TR" sz="1800" b="0" i="0" u="none" strike="noStrike" baseline="0" dirty="0" err="1">
                <a:solidFill>
                  <a:srgbClr val="000000"/>
                </a:solidFill>
                <a:latin typeface="Courier New" panose="02070309020205020404" pitchFamily="49" charset="0"/>
              </a:rPr>
              <a:t>erasePunctuation</a:t>
            </a:r>
            <a:r>
              <a:rPr lang="tr-TR" sz="1800" b="0" i="0" u="none" strike="noStrike" baseline="0" dirty="0">
                <a:solidFill>
                  <a:srgbClr val="000000"/>
                </a:solidFill>
                <a:latin typeface="Courier New" panose="02070309020205020404" pitchFamily="49" charset="0"/>
              </a:rPr>
              <a:t>(</a:t>
            </a:r>
            <a:r>
              <a:rPr lang="tr-TR" sz="1800" b="0" i="0" u="none" strike="noStrike" baseline="0" dirty="0" err="1">
                <a:solidFill>
                  <a:srgbClr val="000000"/>
                </a:solidFill>
                <a:latin typeface="Courier New" panose="02070309020205020404" pitchFamily="49" charset="0"/>
              </a:rPr>
              <a:t>str</a:t>
            </a:r>
            <a:r>
              <a:rPr lang="tr-TR" sz="1800" b="0" i="0" u="none" strike="noStrike" baseline="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504787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7696D6-93A1-421A-8B11-A5AAB5B8FFFE}"/>
              </a:ext>
            </a:extLst>
          </p:cNvPr>
          <p:cNvSpPr>
            <a:spLocks noGrp="1"/>
          </p:cNvSpPr>
          <p:nvPr>
            <p:ph type="title"/>
          </p:nvPr>
        </p:nvSpPr>
        <p:spPr/>
        <p:txBody>
          <a:bodyPr/>
          <a:lstStyle/>
          <a:p>
            <a:r>
              <a:rPr lang="tr-TR" b="1" dirty="0" err="1">
                <a:solidFill>
                  <a:srgbClr val="212121"/>
                </a:solidFill>
                <a:effectLst/>
                <a:latin typeface="Roboto" panose="02000000000000000000" pitchFamily="2" charset="0"/>
              </a:rPr>
              <a:t>Stemming</a:t>
            </a:r>
            <a:r>
              <a:rPr lang="tr-TR" b="1" dirty="0">
                <a:solidFill>
                  <a:srgbClr val="212121"/>
                </a:solidFill>
                <a:effectLst/>
                <a:latin typeface="Roboto" panose="02000000000000000000" pitchFamily="2" charset="0"/>
              </a:rPr>
              <a:t> ve </a:t>
            </a:r>
            <a:r>
              <a:rPr lang="tr-TR" b="1" dirty="0" err="1">
                <a:solidFill>
                  <a:srgbClr val="212121"/>
                </a:solidFill>
                <a:effectLst/>
                <a:latin typeface="Roboto" panose="02000000000000000000" pitchFamily="2" charset="0"/>
              </a:rPr>
              <a:t>Lemmatization</a:t>
            </a:r>
            <a:endParaRPr lang="tr-TR" dirty="0"/>
          </a:p>
        </p:txBody>
      </p:sp>
      <p:sp>
        <p:nvSpPr>
          <p:cNvPr id="4" name="Rectangle 1">
            <a:extLst>
              <a:ext uri="{FF2B5EF4-FFF2-40B4-BE49-F238E27FC236}">
                <a16:creationId xmlns:a16="http://schemas.microsoft.com/office/drawing/2014/main" id="{02F7603F-3B90-4A2A-99D5-F3F3EBCE506C}"/>
              </a:ext>
            </a:extLst>
          </p:cNvPr>
          <p:cNvSpPr>
            <a:spLocks noChangeArrowheads="1"/>
          </p:cNvSpPr>
          <p:nvPr/>
        </p:nvSpPr>
        <p:spPr bwMode="auto">
          <a:xfrm>
            <a:off x="319838" y="1326827"/>
            <a:ext cx="11768799" cy="5386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err="1">
                <a:ln>
                  <a:noFill/>
                </a:ln>
                <a:solidFill>
                  <a:srgbClr val="000000"/>
                </a:solidFill>
                <a:effectLst/>
                <a:latin typeface="Söhne"/>
              </a:rPr>
              <a:t>Stemming</a:t>
            </a:r>
            <a:r>
              <a:rPr kumimoji="0" lang="tr-TR" altLang="tr-TR" sz="1800" b="0" i="0" u="none" strike="noStrike" cap="none" normalizeH="0" baseline="0" dirty="0">
                <a:ln>
                  <a:noFill/>
                </a:ln>
                <a:solidFill>
                  <a:srgbClr val="000000"/>
                </a:solidFill>
                <a:effectLst/>
                <a:latin typeface="Söhne"/>
              </a:rPr>
              <a:t> ve </a:t>
            </a:r>
            <a:r>
              <a:rPr kumimoji="0" lang="tr-TR" altLang="tr-TR" sz="1800" b="0" i="0" u="none" strike="noStrike" cap="none" normalizeH="0" baseline="0" dirty="0" err="1">
                <a:ln>
                  <a:noFill/>
                </a:ln>
                <a:solidFill>
                  <a:srgbClr val="000000"/>
                </a:solidFill>
                <a:effectLst/>
                <a:latin typeface="Söhne"/>
              </a:rPr>
              <a:t>lemmatization</a:t>
            </a:r>
            <a:r>
              <a:rPr kumimoji="0" lang="tr-TR" altLang="tr-TR" sz="1800" b="0" i="0" u="none" strike="noStrike" cap="none" normalizeH="0" baseline="0" dirty="0">
                <a:ln>
                  <a:noFill/>
                </a:ln>
                <a:solidFill>
                  <a:srgbClr val="000000"/>
                </a:solidFill>
                <a:effectLst/>
                <a:latin typeface="Söhne"/>
              </a:rPr>
              <a:t>, doğal dil işleme (NLP) alanında metin madenciliği, </a:t>
            </a:r>
            <a:br>
              <a:rPr kumimoji="0" lang="tr-TR" altLang="tr-TR" sz="1800" b="0" i="0" u="none" strike="noStrike" cap="none" normalizeH="0" baseline="0" dirty="0">
                <a:ln>
                  <a:noFill/>
                </a:ln>
                <a:solidFill>
                  <a:srgbClr val="000000"/>
                </a:solidFill>
                <a:effectLst/>
                <a:latin typeface="Söhne"/>
              </a:rPr>
            </a:br>
            <a:r>
              <a:rPr kumimoji="0" lang="tr-TR" altLang="tr-TR" sz="1800" b="0" i="0" u="none" strike="noStrike" cap="none" normalizeH="0" baseline="0" dirty="0">
                <a:ln>
                  <a:noFill/>
                </a:ln>
                <a:solidFill>
                  <a:srgbClr val="000000"/>
                </a:solidFill>
                <a:effectLst/>
                <a:latin typeface="Söhne"/>
              </a:rPr>
              <a:t>metin analizi ve bilgi çıkarma gibi uygulamalarda kullanılan iki farklı metin normalleştirme yöntemidir.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a:ln>
                  <a:noFill/>
                </a:ln>
                <a:solidFill>
                  <a:srgbClr val="000000"/>
                </a:solidFill>
                <a:effectLst/>
                <a:latin typeface="Söhne"/>
              </a:rPr>
              <a:t>Bu yöntemler, bir kelimenin kök veya temel formunu bulma amacı taşır, ancak farklı yaklaşımlarla çalışırlar.</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tr-TR" altLang="tr-TR" sz="1800" b="1" i="0" u="none" strike="noStrike" cap="none" normalizeH="0" baseline="0" dirty="0" err="1">
                <a:ln>
                  <a:noFill/>
                </a:ln>
                <a:solidFill>
                  <a:srgbClr val="000000"/>
                </a:solidFill>
                <a:effectLst/>
                <a:latin typeface="Söhne"/>
              </a:rPr>
              <a:t>Stemming</a:t>
            </a:r>
            <a:r>
              <a:rPr kumimoji="0" lang="tr-TR" altLang="tr-TR" sz="1800" b="1" i="0" u="none" strike="noStrike" cap="none" normalizeH="0" baseline="0" dirty="0">
                <a:ln>
                  <a:noFill/>
                </a:ln>
                <a:solidFill>
                  <a:srgbClr val="000000"/>
                </a:solidFill>
                <a:effectLst/>
                <a:latin typeface="Söhne"/>
              </a:rPr>
              <a:t>:</a:t>
            </a:r>
            <a:endParaRPr kumimoji="0" lang="tr-TR" altLang="tr-TR" sz="1800" b="0" i="0" u="none" strike="noStrike" cap="none" normalizeH="0" baseline="0" dirty="0">
              <a:ln>
                <a:noFill/>
              </a:ln>
              <a:solidFill>
                <a:srgbClr val="000000"/>
              </a:solidFill>
              <a:effectLst/>
              <a:latin typeface="Söhne"/>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err="1">
                <a:ln>
                  <a:noFill/>
                </a:ln>
                <a:solidFill>
                  <a:srgbClr val="000000"/>
                </a:solidFill>
                <a:effectLst/>
                <a:latin typeface="Söhne"/>
              </a:rPr>
              <a:t>Stemming</a:t>
            </a:r>
            <a:r>
              <a:rPr kumimoji="0" lang="tr-TR" altLang="tr-TR" sz="1800" b="0" i="0" u="none" strike="noStrike" cap="none" normalizeH="0" baseline="0" dirty="0">
                <a:ln>
                  <a:noFill/>
                </a:ln>
                <a:solidFill>
                  <a:srgbClr val="000000"/>
                </a:solidFill>
                <a:effectLst/>
                <a:latin typeface="Söhne"/>
              </a:rPr>
              <a:t>, kelimelerin köklerini veya gövdelerini bulma işlemidir.</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rgbClr val="000000"/>
                </a:solidFill>
                <a:effectLst/>
                <a:latin typeface="Söhne"/>
              </a:rPr>
              <a:t>Bir kelimenin sonundaki ekleri kaldırarak kelimenin temel formunu elde etmeye çalışır.</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rgbClr val="000000"/>
                </a:solidFill>
                <a:effectLst/>
                <a:latin typeface="Söhne"/>
              </a:rPr>
              <a:t>Örneğin, «</a:t>
            </a:r>
            <a:r>
              <a:rPr kumimoji="0" lang="tr-TR" altLang="tr-TR" sz="1800" b="0" i="0" u="none" strike="noStrike" cap="none" normalizeH="0" baseline="0" dirty="0" err="1">
                <a:ln>
                  <a:noFill/>
                </a:ln>
                <a:solidFill>
                  <a:srgbClr val="000000"/>
                </a:solidFill>
                <a:effectLst/>
                <a:latin typeface="Söhne"/>
              </a:rPr>
              <a:t>happiness</a:t>
            </a:r>
            <a:r>
              <a:rPr kumimoji="0" lang="tr-TR" altLang="tr-TR" sz="1800" b="0" i="0" u="none" strike="noStrike" cap="none" normalizeH="0" baseline="0" dirty="0">
                <a:ln>
                  <a:noFill/>
                </a:ln>
                <a:solidFill>
                  <a:srgbClr val="000000"/>
                </a:solidFill>
                <a:effectLst/>
                <a:latin typeface="Söhne"/>
              </a:rPr>
              <a:t>" kelimesinin </a:t>
            </a:r>
            <a:r>
              <a:rPr kumimoji="0" lang="tr-TR" altLang="tr-TR" sz="1800" b="0" i="0" u="none" strike="noStrike" cap="none" normalizeH="0" baseline="0" dirty="0" err="1">
                <a:ln>
                  <a:noFill/>
                </a:ln>
                <a:solidFill>
                  <a:srgbClr val="000000"/>
                </a:solidFill>
                <a:effectLst/>
                <a:latin typeface="Söhne"/>
              </a:rPr>
              <a:t>stem’i</a:t>
            </a:r>
            <a:r>
              <a:rPr kumimoji="0" lang="tr-TR" altLang="tr-TR" sz="1800" b="0" i="0" u="none" strike="noStrike" cap="none" normalizeH="0" baseline="0" dirty="0">
                <a:ln>
                  <a:noFill/>
                </a:ln>
                <a:solidFill>
                  <a:srgbClr val="000000"/>
                </a:solidFill>
                <a:effectLst/>
                <a:latin typeface="Söhne"/>
              </a:rPr>
              <a:t> «</a:t>
            </a:r>
            <a:r>
              <a:rPr kumimoji="0" lang="tr-TR" altLang="tr-TR" sz="1800" b="0" i="0" u="none" strike="noStrike" cap="none" normalizeH="0" baseline="0" dirty="0" err="1">
                <a:ln>
                  <a:noFill/>
                </a:ln>
                <a:solidFill>
                  <a:srgbClr val="000000"/>
                </a:solidFill>
                <a:effectLst/>
                <a:latin typeface="Söhne"/>
              </a:rPr>
              <a:t>happi</a:t>
            </a:r>
            <a:r>
              <a:rPr kumimoji="0" lang="tr-TR" altLang="tr-TR" sz="1800" b="0" i="0" u="none" strike="noStrike" cap="none" normalizeH="0" baseline="0" dirty="0">
                <a:ln>
                  <a:noFill/>
                </a:ln>
                <a:solidFill>
                  <a:srgbClr val="000000"/>
                </a:solidFill>
                <a:effectLst/>
                <a:latin typeface="Söhne"/>
              </a:rPr>
              <a:t>" olacaktır.</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err="1">
                <a:ln>
                  <a:noFill/>
                </a:ln>
                <a:solidFill>
                  <a:srgbClr val="000000"/>
                </a:solidFill>
                <a:effectLst/>
                <a:latin typeface="Söhne"/>
              </a:rPr>
              <a:t>Stemming</a:t>
            </a:r>
            <a:r>
              <a:rPr kumimoji="0" lang="tr-TR" altLang="tr-TR" sz="1800" b="0" i="0" u="none" strike="noStrike" cap="none" normalizeH="0" baseline="0" dirty="0">
                <a:ln>
                  <a:noFill/>
                </a:ln>
                <a:solidFill>
                  <a:srgbClr val="000000"/>
                </a:solidFill>
                <a:effectLst/>
                <a:latin typeface="Söhne"/>
              </a:rPr>
              <a:t> genellikle basit bir kural tabanlı işlemdir ve hızlı çalışabilir, ancak bazen üretilen kök kelimenin gerçek bir </a:t>
            </a:r>
            <a:br>
              <a:rPr kumimoji="0" lang="tr-TR" altLang="tr-TR" sz="1800" b="0" i="0" u="none" strike="noStrike" cap="none" normalizeH="0" baseline="0" dirty="0">
                <a:ln>
                  <a:noFill/>
                </a:ln>
                <a:solidFill>
                  <a:srgbClr val="000000"/>
                </a:solidFill>
                <a:effectLst/>
                <a:latin typeface="Söhne"/>
              </a:rPr>
            </a:br>
            <a:r>
              <a:rPr kumimoji="0" lang="tr-TR" altLang="tr-TR" sz="1800" b="0" i="0" u="none" strike="noStrike" cap="none" normalizeH="0" baseline="0" dirty="0">
                <a:ln>
                  <a:noFill/>
                </a:ln>
                <a:solidFill>
                  <a:srgbClr val="000000"/>
                </a:solidFill>
                <a:effectLst/>
                <a:latin typeface="Söhne"/>
              </a:rPr>
              <a:t>kelimenin kökü olmayabileceği bir hata payı bulunabilir.</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tr-TR" altLang="tr-TR" sz="1800" b="1" i="0" u="none" strike="noStrike" cap="none" normalizeH="0" baseline="0" dirty="0" err="1">
                <a:ln>
                  <a:noFill/>
                </a:ln>
                <a:solidFill>
                  <a:srgbClr val="000000"/>
                </a:solidFill>
                <a:effectLst/>
                <a:latin typeface="Söhne"/>
              </a:rPr>
              <a:t>Lemmatization</a:t>
            </a:r>
            <a:r>
              <a:rPr kumimoji="0" lang="tr-TR" altLang="tr-TR" sz="1800" b="1" i="0" u="none" strike="noStrike" cap="none" normalizeH="0" baseline="0" dirty="0">
                <a:ln>
                  <a:noFill/>
                </a:ln>
                <a:solidFill>
                  <a:srgbClr val="000000"/>
                </a:solidFill>
                <a:effectLst/>
                <a:latin typeface="Söhne"/>
              </a:rPr>
              <a:t>:</a:t>
            </a:r>
            <a:endParaRPr kumimoji="0" lang="tr-TR" altLang="tr-TR" sz="1800" b="0" i="0" u="none" strike="noStrike" cap="none" normalizeH="0" baseline="0" dirty="0">
              <a:ln>
                <a:noFill/>
              </a:ln>
              <a:solidFill>
                <a:srgbClr val="000000"/>
              </a:solidFill>
              <a:effectLst/>
              <a:latin typeface="Söhne"/>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tr-TR" altLang="tr-TR" b="0" i="0" u="none" strike="noStrike" cap="none" normalizeH="0" baseline="0" dirty="0" err="1">
                <a:ln>
                  <a:noFill/>
                </a:ln>
                <a:solidFill>
                  <a:srgbClr val="000000"/>
                </a:solidFill>
                <a:effectLst/>
                <a:latin typeface="Söhne"/>
              </a:rPr>
              <a:t>Lemmatization</a:t>
            </a:r>
            <a:r>
              <a:rPr kumimoji="0" lang="tr-TR" altLang="tr-TR" b="0" i="0" u="none" strike="noStrike" cap="none" normalizeH="0" baseline="0" dirty="0">
                <a:ln>
                  <a:noFill/>
                </a:ln>
                <a:solidFill>
                  <a:srgbClr val="000000"/>
                </a:solidFill>
                <a:effectLst/>
                <a:latin typeface="Söhne"/>
              </a:rPr>
              <a:t>, kelimenin anlamını dikkate alarak, kelimenin sözlükteki kök veya temel formunu bulma işlemidir.</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err="1">
                <a:ln>
                  <a:noFill/>
                </a:ln>
                <a:solidFill>
                  <a:srgbClr val="000000"/>
                </a:solidFill>
                <a:effectLst/>
                <a:latin typeface="Söhne"/>
              </a:rPr>
              <a:t>Lemmatization</a:t>
            </a:r>
            <a:r>
              <a:rPr kumimoji="0" lang="tr-TR" altLang="tr-TR" sz="1800" b="0" i="0" u="none" strike="noStrike" cap="none" normalizeH="0" baseline="0" dirty="0">
                <a:ln>
                  <a:noFill/>
                </a:ln>
                <a:solidFill>
                  <a:srgbClr val="000000"/>
                </a:solidFill>
                <a:effectLst/>
                <a:latin typeface="Söhne"/>
              </a:rPr>
              <a:t>, dilbilgisi kuralları ve kelime dağarcığı bilgisini kullanır.</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rgbClr val="000000"/>
                </a:solidFill>
                <a:effectLst/>
                <a:latin typeface="Söhne"/>
              </a:rPr>
              <a:t>Örneğin, " </a:t>
            </a:r>
            <a:r>
              <a:rPr kumimoji="0" lang="tr-TR" altLang="tr-TR" sz="1800" b="0" i="0" u="none" strike="noStrike" cap="none" normalizeH="0" baseline="0" dirty="0" err="1">
                <a:ln>
                  <a:noFill/>
                </a:ln>
                <a:solidFill>
                  <a:srgbClr val="000000"/>
                </a:solidFill>
                <a:effectLst/>
                <a:latin typeface="Söhne"/>
              </a:rPr>
              <a:t>happiness</a:t>
            </a:r>
            <a:r>
              <a:rPr kumimoji="0" lang="tr-TR" altLang="tr-TR" sz="1800" b="0" i="0" u="none" strike="noStrike" cap="none" normalizeH="0" baseline="0" dirty="0">
                <a:ln>
                  <a:noFill/>
                </a:ln>
                <a:solidFill>
                  <a:srgbClr val="000000"/>
                </a:solidFill>
                <a:effectLst/>
                <a:latin typeface="Söhne"/>
              </a:rPr>
              <a:t> " kelimesinin </a:t>
            </a:r>
            <a:r>
              <a:rPr kumimoji="0" lang="tr-TR" altLang="tr-TR" sz="1800" b="0" i="0" u="none" strike="noStrike" cap="none" normalizeH="0" baseline="0" dirty="0" err="1">
                <a:ln>
                  <a:noFill/>
                </a:ln>
                <a:solidFill>
                  <a:srgbClr val="000000"/>
                </a:solidFill>
                <a:effectLst/>
                <a:latin typeface="Söhne"/>
              </a:rPr>
              <a:t>lemması</a:t>
            </a:r>
            <a:r>
              <a:rPr kumimoji="0" lang="tr-TR" altLang="tr-TR" sz="1800" b="0" i="0" u="none" strike="noStrike" cap="none" normalizeH="0" baseline="0" dirty="0">
                <a:ln>
                  <a:noFill/>
                </a:ln>
                <a:solidFill>
                  <a:srgbClr val="000000"/>
                </a:solidFill>
                <a:effectLst/>
                <a:latin typeface="Söhne"/>
              </a:rPr>
              <a:t> " </a:t>
            </a:r>
            <a:r>
              <a:rPr kumimoji="0" lang="tr-TR" altLang="tr-TR" sz="1800" b="0" i="0" u="none" strike="noStrike" cap="none" normalizeH="0" baseline="0" dirty="0" err="1">
                <a:ln>
                  <a:noFill/>
                </a:ln>
                <a:solidFill>
                  <a:srgbClr val="000000"/>
                </a:solidFill>
                <a:effectLst/>
                <a:latin typeface="Söhne"/>
              </a:rPr>
              <a:t>happiness</a:t>
            </a:r>
            <a:r>
              <a:rPr kumimoji="0" lang="tr-TR" altLang="tr-TR" sz="1800" b="0" i="0" u="none" strike="noStrike" cap="none" normalizeH="0" baseline="0" dirty="0">
                <a:ln>
                  <a:noFill/>
                </a:ln>
                <a:solidFill>
                  <a:srgbClr val="000000"/>
                </a:solidFill>
                <a:effectLst/>
                <a:latin typeface="Söhne"/>
              </a:rPr>
              <a:t> " olacaktır.</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err="1">
                <a:ln>
                  <a:noFill/>
                </a:ln>
                <a:solidFill>
                  <a:srgbClr val="000000"/>
                </a:solidFill>
                <a:effectLst/>
                <a:latin typeface="Söhne"/>
              </a:rPr>
              <a:t>Lemmatization</a:t>
            </a:r>
            <a:r>
              <a:rPr kumimoji="0" lang="tr-TR" altLang="tr-TR" sz="1800" b="0" i="0" u="none" strike="noStrike" cap="none" normalizeH="0" baseline="0" dirty="0">
                <a:ln>
                  <a:noFill/>
                </a:ln>
                <a:solidFill>
                  <a:srgbClr val="000000"/>
                </a:solidFill>
                <a:effectLst/>
                <a:latin typeface="Söhne"/>
              </a:rPr>
              <a:t> daha karmaşık bir süreçtir, çünkü kelimenin anlamını anlamaya çalışır ve </a:t>
            </a:r>
            <a:r>
              <a:rPr kumimoji="0" lang="tr-TR" altLang="tr-TR" sz="1800" b="0" i="0" u="none" strike="noStrike" cap="none" normalizeH="0" baseline="0" dirty="0" err="1">
                <a:ln>
                  <a:noFill/>
                </a:ln>
                <a:solidFill>
                  <a:srgbClr val="000000"/>
                </a:solidFill>
                <a:effectLst/>
                <a:latin typeface="Söhne"/>
              </a:rPr>
              <a:t>dilbilgisel</a:t>
            </a:r>
            <a:r>
              <a:rPr kumimoji="0" lang="tr-TR" altLang="tr-TR" sz="1800" b="0" i="0" u="none" strike="noStrike" cap="none" normalizeH="0" baseline="0" dirty="0">
                <a:ln>
                  <a:noFill/>
                </a:ln>
                <a:solidFill>
                  <a:srgbClr val="000000"/>
                </a:solidFill>
                <a:effectLst/>
                <a:latin typeface="Söhne"/>
              </a:rPr>
              <a:t> kuralları uygular. </a:t>
            </a:r>
            <a:br>
              <a:rPr kumimoji="0" lang="tr-TR" altLang="tr-TR" sz="1800" b="0" i="0" u="none" strike="noStrike" cap="none" normalizeH="0" baseline="0" dirty="0">
                <a:ln>
                  <a:noFill/>
                </a:ln>
                <a:solidFill>
                  <a:srgbClr val="000000"/>
                </a:solidFill>
                <a:effectLst/>
                <a:latin typeface="Söhne"/>
              </a:rPr>
            </a:br>
            <a:r>
              <a:rPr kumimoji="0" lang="tr-TR" altLang="tr-TR" sz="1800" b="0" i="0" u="none" strike="noStrike" cap="none" normalizeH="0" baseline="0" dirty="0">
                <a:ln>
                  <a:noFill/>
                </a:ln>
                <a:solidFill>
                  <a:srgbClr val="000000"/>
                </a:solidFill>
                <a:effectLst/>
                <a:latin typeface="Söhne"/>
              </a:rPr>
              <a:t>Bu nedenle, daha yüksek doğruluk sağlar ancak genellikle daha yavaş çalışabilir.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a:ln>
                  <a:noFill/>
                </a:ln>
                <a:solidFill>
                  <a:srgbClr val="000000"/>
                </a:solidFill>
                <a:effectLst/>
                <a:latin typeface="Söhne"/>
              </a:rPr>
              <a:t>Hangi yöntemin kullanılacağı uygulamaya ve gereksinimlere bağlıdır. </a:t>
            </a:r>
            <a:r>
              <a:rPr kumimoji="0" lang="tr-TR" altLang="tr-TR" sz="1800" b="0" i="0" u="none" strike="noStrike" cap="none" normalizeH="0" baseline="0" dirty="0" err="1">
                <a:ln>
                  <a:noFill/>
                </a:ln>
                <a:solidFill>
                  <a:srgbClr val="000000"/>
                </a:solidFill>
                <a:effectLst/>
                <a:latin typeface="Söhne"/>
              </a:rPr>
              <a:t>Stemming</a:t>
            </a:r>
            <a:r>
              <a:rPr kumimoji="0" lang="tr-TR" altLang="tr-TR" sz="1800" b="0" i="0" u="none" strike="noStrike" cap="none" normalizeH="0" baseline="0" dirty="0">
                <a:ln>
                  <a:noFill/>
                </a:ln>
                <a:solidFill>
                  <a:srgbClr val="000000"/>
                </a:solidFill>
                <a:effectLst/>
                <a:latin typeface="Söhne"/>
              </a:rPr>
              <a:t>, hız ve basitlik istendiğinde tercih edilebilirken,</a:t>
            </a:r>
            <a:br>
              <a:rPr kumimoji="0" lang="tr-TR" altLang="tr-TR" sz="1800" b="0" i="0" u="none" strike="noStrike" cap="none" normalizeH="0" baseline="0" dirty="0">
                <a:ln>
                  <a:noFill/>
                </a:ln>
                <a:solidFill>
                  <a:srgbClr val="000000"/>
                </a:solidFill>
                <a:effectLst/>
                <a:latin typeface="Söhne"/>
              </a:rPr>
            </a:br>
            <a:r>
              <a:rPr kumimoji="0" lang="tr-TR" altLang="tr-TR" sz="1800" b="0" i="0" u="none" strike="noStrike" cap="none" normalizeH="0" baseline="0" dirty="0" err="1">
                <a:ln>
                  <a:noFill/>
                </a:ln>
                <a:solidFill>
                  <a:srgbClr val="000000"/>
                </a:solidFill>
                <a:effectLst/>
                <a:latin typeface="Söhne"/>
              </a:rPr>
              <a:t>lemmatization</a:t>
            </a:r>
            <a:r>
              <a:rPr kumimoji="0" lang="tr-TR" altLang="tr-TR" sz="1800" b="0" i="0" u="none" strike="noStrike" cap="none" normalizeH="0" baseline="0" dirty="0">
                <a:ln>
                  <a:noFill/>
                </a:ln>
                <a:solidFill>
                  <a:srgbClr val="000000"/>
                </a:solidFill>
                <a:effectLst/>
                <a:latin typeface="Söhne"/>
              </a:rPr>
              <a:t> daha doğru sonuçlar sağlar, ancak daha fazla hesaplama gücü ve kaynak gerektirebilir.</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348FFF8-81B1-4088-A1FF-6E108EBA5D4B}"/>
              </a:ext>
            </a:extLst>
          </p:cNvPr>
          <p:cNvSpPr>
            <a:spLocks noChangeArrowheads="1"/>
          </p:cNvSpPr>
          <p:nvPr/>
        </p:nvSpPr>
        <p:spPr bwMode="auto">
          <a:xfrm>
            <a:off x="766618" y="3158836"/>
            <a:ext cx="3822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tr-TR" altLang="tr-TR" sz="1800" b="0" i="0" u="none" strike="noStrike" cap="none" normalizeH="0" baseline="0">
                <a:ln>
                  <a:noFill/>
                </a:ln>
                <a:solidFill>
                  <a:srgbClr val="000000"/>
                </a:solidFill>
                <a:effectLst/>
                <a:latin typeface="Söhne"/>
              </a:rPr>
            </a:br>
            <a:endParaRPr kumimoji="0" lang="tr-TR" altLang="tr-T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3304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948F6B-CF43-47B7-85D6-F32F7968B173}"/>
              </a:ext>
            </a:extLst>
          </p:cNvPr>
          <p:cNvSpPr>
            <a:spLocks noGrp="1"/>
          </p:cNvSpPr>
          <p:nvPr>
            <p:ph type="title"/>
          </p:nvPr>
        </p:nvSpPr>
        <p:spPr/>
        <p:txBody>
          <a:bodyPr>
            <a:normAutofit/>
          </a:bodyPr>
          <a:lstStyle/>
          <a:p>
            <a:r>
              <a:rPr lang="nn-NO" b="1" i="0" dirty="0">
                <a:solidFill>
                  <a:srgbClr val="757575"/>
                </a:solidFill>
                <a:effectLst/>
                <a:latin typeface="Roboto" panose="02000000000000000000" pitchFamily="2" charset="0"/>
              </a:rPr>
              <a:t>Stemming ve Lemmatization Arasındaki Temel Farklar</a:t>
            </a:r>
            <a:endParaRPr lang="tr-TR" dirty="0"/>
          </a:p>
        </p:txBody>
      </p:sp>
      <p:sp>
        <p:nvSpPr>
          <p:cNvPr id="3" name="İçerik Yer Tutucusu 2">
            <a:extLst>
              <a:ext uri="{FF2B5EF4-FFF2-40B4-BE49-F238E27FC236}">
                <a16:creationId xmlns:a16="http://schemas.microsoft.com/office/drawing/2014/main" id="{5DB4B17F-381E-4F25-9CC0-DAB9F11B6A60}"/>
              </a:ext>
            </a:extLst>
          </p:cNvPr>
          <p:cNvSpPr>
            <a:spLocks noGrp="1"/>
          </p:cNvSpPr>
          <p:nvPr>
            <p:ph idx="1"/>
          </p:nvPr>
        </p:nvSpPr>
        <p:spPr>
          <a:xfrm>
            <a:off x="838200" y="1825625"/>
            <a:ext cx="8470557" cy="4351338"/>
          </a:xfrm>
        </p:spPr>
        <p:txBody>
          <a:bodyPr>
            <a:normAutofit lnSpcReduction="10000"/>
          </a:bodyPr>
          <a:lstStyle/>
          <a:p>
            <a:r>
              <a:rPr lang="tr-TR" b="0" i="0" dirty="0">
                <a:solidFill>
                  <a:srgbClr val="757575"/>
                </a:solidFill>
                <a:effectLst/>
                <a:latin typeface="Roboto" panose="02000000000000000000" pitchFamily="2" charset="0"/>
              </a:rPr>
              <a:t>Hem </a:t>
            </a:r>
            <a:r>
              <a:rPr lang="tr-TR" b="0" i="0" dirty="0" err="1">
                <a:solidFill>
                  <a:srgbClr val="757575"/>
                </a:solidFill>
                <a:effectLst/>
                <a:latin typeface="Roboto" panose="02000000000000000000" pitchFamily="2" charset="0"/>
              </a:rPr>
              <a:t>stemming</a:t>
            </a:r>
            <a:r>
              <a:rPr lang="tr-TR" b="0" i="0" dirty="0">
                <a:solidFill>
                  <a:srgbClr val="757575"/>
                </a:solidFill>
                <a:effectLst/>
                <a:latin typeface="Roboto" panose="02000000000000000000" pitchFamily="2" charset="0"/>
              </a:rPr>
              <a:t> hem de </a:t>
            </a:r>
            <a:r>
              <a:rPr lang="tr-TR" b="0" i="0" dirty="0" err="1">
                <a:solidFill>
                  <a:srgbClr val="757575"/>
                </a:solidFill>
                <a:effectLst/>
                <a:latin typeface="Roboto" panose="02000000000000000000" pitchFamily="2" charset="0"/>
              </a:rPr>
              <a:t>lemmatization</a:t>
            </a:r>
            <a:r>
              <a:rPr lang="tr-TR" b="0" i="0" dirty="0">
                <a:solidFill>
                  <a:srgbClr val="757575"/>
                </a:solidFill>
                <a:effectLst/>
                <a:latin typeface="Roboto" panose="02000000000000000000" pitchFamily="2" charset="0"/>
              </a:rPr>
              <a:t>, genellikle veri ön işleme adımlarındandır. Aralarındaki asıl farksa çalışma şekli ve dolayısıyla her birinin döndürdüğü sonuçtur.</a:t>
            </a:r>
            <a:br>
              <a:rPr lang="tr-TR" dirty="0"/>
            </a:br>
            <a:br>
              <a:rPr lang="tr-TR" dirty="0"/>
            </a:br>
            <a:r>
              <a:rPr lang="tr-TR" b="0" i="0" dirty="0" err="1">
                <a:solidFill>
                  <a:srgbClr val="757575"/>
                </a:solidFill>
                <a:effectLst/>
                <a:latin typeface="Roboto" panose="02000000000000000000" pitchFamily="2" charset="0"/>
              </a:rPr>
              <a:t>Stemming</a:t>
            </a:r>
            <a:r>
              <a:rPr lang="tr-TR" b="0" i="0" dirty="0">
                <a:solidFill>
                  <a:srgbClr val="757575"/>
                </a:solidFill>
                <a:effectLst/>
                <a:latin typeface="Roboto" panose="02000000000000000000" pitchFamily="2" charset="0"/>
              </a:rPr>
              <a:t> algoritmaları, ekli bir kelimede bulunabilen ortak ön eklerin ve son eklerin bir listesini dikkate alarak kelimenin başlangıcını veya sonunu kesmeye çalışır. Bu ayrım gözetmeksizin kesim, bazı durumlarda başarılı olabilir, ancak her zaman değil, bu yüzden bu yaklaşım bazı sınırlamalar getirir. </a:t>
            </a:r>
            <a:endParaRPr lang="tr-TR" dirty="0"/>
          </a:p>
        </p:txBody>
      </p:sp>
      <p:pic>
        <p:nvPicPr>
          <p:cNvPr id="5" name="Resim 4">
            <a:extLst>
              <a:ext uri="{FF2B5EF4-FFF2-40B4-BE49-F238E27FC236}">
                <a16:creationId xmlns:a16="http://schemas.microsoft.com/office/drawing/2014/main" id="{93E665CD-7145-4203-AEDD-4504945C7157}"/>
              </a:ext>
            </a:extLst>
          </p:cNvPr>
          <p:cNvPicPr>
            <a:picLocks noChangeAspect="1"/>
          </p:cNvPicPr>
          <p:nvPr/>
        </p:nvPicPr>
        <p:blipFill>
          <a:blip r:embed="rId2"/>
          <a:stretch>
            <a:fillRect/>
          </a:stretch>
        </p:blipFill>
        <p:spPr>
          <a:xfrm>
            <a:off x="9535297" y="2187146"/>
            <a:ext cx="2133600" cy="2895600"/>
          </a:xfrm>
          <a:prstGeom prst="rect">
            <a:avLst/>
          </a:prstGeom>
        </p:spPr>
      </p:pic>
    </p:spTree>
    <p:extLst>
      <p:ext uri="{BB962C8B-B14F-4D97-AF65-F5344CB8AC3E}">
        <p14:creationId xmlns:p14="http://schemas.microsoft.com/office/powerpoint/2010/main" val="104576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4854AE-AA4A-452A-A42E-EB847F81A5B1}"/>
              </a:ext>
            </a:extLst>
          </p:cNvPr>
          <p:cNvSpPr>
            <a:spLocks noGrp="1"/>
          </p:cNvSpPr>
          <p:nvPr>
            <p:ph type="title"/>
          </p:nvPr>
        </p:nvSpPr>
        <p:spPr/>
        <p:txBody>
          <a:bodyPr/>
          <a:lstStyle/>
          <a:p>
            <a:r>
              <a:rPr lang="tr-TR" b="1" i="0" dirty="0" err="1">
                <a:solidFill>
                  <a:srgbClr val="757575"/>
                </a:solidFill>
                <a:effectLst/>
                <a:latin typeface="Roboto" panose="02000000000000000000" pitchFamily="2" charset="0"/>
              </a:rPr>
              <a:t>Stemming'in</a:t>
            </a:r>
            <a:r>
              <a:rPr lang="tr-TR" b="1" i="0" dirty="0">
                <a:solidFill>
                  <a:srgbClr val="757575"/>
                </a:solidFill>
                <a:effectLst/>
                <a:latin typeface="Roboto" panose="02000000000000000000" pitchFamily="2" charset="0"/>
              </a:rPr>
              <a:t> Dezavantajları</a:t>
            </a:r>
            <a:endParaRPr lang="tr-TR" dirty="0"/>
          </a:p>
        </p:txBody>
      </p:sp>
      <p:sp>
        <p:nvSpPr>
          <p:cNvPr id="3" name="İçerik Yer Tutucusu 2">
            <a:extLst>
              <a:ext uri="{FF2B5EF4-FFF2-40B4-BE49-F238E27FC236}">
                <a16:creationId xmlns:a16="http://schemas.microsoft.com/office/drawing/2014/main" id="{E9505A47-11DD-44F0-8D57-54DD4C53B41F}"/>
              </a:ext>
            </a:extLst>
          </p:cNvPr>
          <p:cNvSpPr>
            <a:spLocks noGrp="1"/>
          </p:cNvSpPr>
          <p:nvPr>
            <p:ph idx="1"/>
          </p:nvPr>
        </p:nvSpPr>
        <p:spPr/>
        <p:txBody>
          <a:bodyPr>
            <a:normAutofit lnSpcReduction="10000"/>
          </a:bodyPr>
          <a:lstStyle/>
          <a:p>
            <a:r>
              <a:rPr lang="tr-TR" b="0" i="0" dirty="0" err="1">
                <a:solidFill>
                  <a:srgbClr val="757575"/>
                </a:solidFill>
                <a:effectLst/>
                <a:latin typeface="Roboto" panose="02000000000000000000" pitchFamily="2" charset="0"/>
              </a:rPr>
              <a:t>stemming</a:t>
            </a:r>
            <a:r>
              <a:rPr lang="tr-TR" b="0" i="0" dirty="0">
                <a:solidFill>
                  <a:srgbClr val="757575"/>
                </a:solidFill>
                <a:effectLst/>
                <a:latin typeface="Roboto" panose="02000000000000000000" pitchFamily="2" charset="0"/>
              </a:rPr>
              <a:t>, mükemmel olmaktan uzaktır. Temel olarak iki problem söz konusu:  aşırı sıkılama ve eksik sıkılama.</a:t>
            </a:r>
            <a:br>
              <a:rPr lang="tr-TR" dirty="0"/>
            </a:br>
            <a:br>
              <a:rPr lang="tr-TR" dirty="0"/>
            </a:br>
            <a:r>
              <a:rPr lang="tr-TR" b="0" i="0" dirty="0">
                <a:solidFill>
                  <a:srgbClr val="757575"/>
                </a:solidFill>
                <a:effectLst/>
                <a:latin typeface="Roboto" panose="02000000000000000000" pitchFamily="2" charset="0"/>
              </a:rPr>
              <a:t>Aşırı sıkılama, bir kelime çok fazla kırpıldığı zaman oluşur. Bu, kelimenin bütün anlamlarının kaybolduğu veya karıştığı </a:t>
            </a:r>
            <a:r>
              <a:rPr lang="tr-TR" b="0" i="0" dirty="0" err="1">
                <a:solidFill>
                  <a:srgbClr val="757575"/>
                </a:solidFill>
                <a:effectLst/>
                <a:latin typeface="Roboto" panose="02000000000000000000" pitchFamily="2" charset="0"/>
              </a:rPr>
              <a:t>stem'lere</a:t>
            </a:r>
            <a:r>
              <a:rPr lang="tr-TR" b="0" i="0" dirty="0">
                <a:solidFill>
                  <a:srgbClr val="757575"/>
                </a:solidFill>
                <a:effectLst/>
                <a:latin typeface="Roboto" panose="02000000000000000000" pitchFamily="2" charset="0"/>
              </a:rPr>
              <a:t> neden olabilir. Veya, kelimelerin muhtemelen aynı </a:t>
            </a:r>
            <a:r>
              <a:rPr lang="tr-TR" b="0" i="0" dirty="0" err="1">
                <a:solidFill>
                  <a:srgbClr val="757575"/>
                </a:solidFill>
                <a:effectLst/>
                <a:latin typeface="Roboto" panose="02000000000000000000" pitchFamily="2" charset="0"/>
              </a:rPr>
              <a:t>stem'lere</a:t>
            </a:r>
            <a:r>
              <a:rPr lang="tr-TR" b="0" i="0" dirty="0">
                <a:solidFill>
                  <a:srgbClr val="757575"/>
                </a:solidFill>
                <a:effectLst/>
                <a:latin typeface="Roboto" panose="02000000000000000000" pitchFamily="2" charset="0"/>
              </a:rPr>
              <a:t> sahip olmamasına rağmen aynı </a:t>
            </a:r>
            <a:r>
              <a:rPr lang="tr-TR" b="0" i="0" dirty="0" err="1">
                <a:solidFill>
                  <a:srgbClr val="757575"/>
                </a:solidFill>
                <a:effectLst/>
                <a:latin typeface="Roboto" panose="02000000000000000000" pitchFamily="2" charset="0"/>
              </a:rPr>
              <a:t>stem'lere</a:t>
            </a:r>
            <a:r>
              <a:rPr lang="tr-TR" b="0" i="0" dirty="0">
                <a:solidFill>
                  <a:srgbClr val="757575"/>
                </a:solidFill>
                <a:effectLst/>
                <a:latin typeface="Roboto" panose="02000000000000000000" pitchFamily="2" charset="0"/>
              </a:rPr>
              <a:t> sahipmiş gibi çözümlenmesiyle sonuçlanabilir.</a:t>
            </a:r>
          </a:p>
          <a:p>
            <a:r>
              <a:rPr lang="tr-TR" b="0" i="0" dirty="0">
                <a:solidFill>
                  <a:srgbClr val="757575"/>
                </a:solidFill>
                <a:effectLst/>
                <a:latin typeface="Roboto" panose="02000000000000000000" pitchFamily="2" charset="0"/>
              </a:rPr>
              <a:t>Eksik sıkılama, tam tersi durumdur. Birbirlerinin biçimleri şeklinde olan birkaç kelime söz konusu olduğunda meydana gelir.</a:t>
            </a:r>
            <a:endParaRPr lang="tr-TR" dirty="0"/>
          </a:p>
        </p:txBody>
      </p:sp>
    </p:spTree>
    <p:extLst>
      <p:ext uri="{BB962C8B-B14F-4D97-AF65-F5344CB8AC3E}">
        <p14:creationId xmlns:p14="http://schemas.microsoft.com/office/powerpoint/2010/main" val="3480752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0C40E5-4DFF-4A56-929D-95EF4D6F2393}"/>
              </a:ext>
            </a:extLst>
          </p:cNvPr>
          <p:cNvSpPr>
            <a:spLocks noGrp="1"/>
          </p:cNvSpPr>
          <p:nvPr>
            <p:ph type="title"/>
          </p:nvPr>
        </p:nvSpPr>
        <p:spPr/>
        <p:txBody>
          <a:bodyPr/>
          <a:lstStyle/>
          <a:p>
            <a:r>
              <a:rPr lang="tr-TR" b="1" i="0" dirty="0" err="1">
                <a:solidFill>
                  <a:srgbClr val="757575"/>
                </a:solidFill>
                <a:effectLst/>
                <a:latin typeface="Roboto" panose="02000000000000000000" pitchFamily="2" charset="0"/>
              </a:rPr>
              <a:t>Stemming</a:t>
            </a:r>
            <a:r>
              <a:rPr lang="tr-TR" b="1" i="0" dirty="0">
                <a:solidFill>
                  <a:srgbClr val="757575"/>
                </a:solidFill>
                <a:effectLst/>
                <a:latin typeface="Roboto" panose="02000000000000000000" pitchFamily="2" charset="0"/>
              </a:rPr>
              <a:t> Algoritma Örnekleri</a:t>
            </a:r>
            <a:endParaRPr lang="tr-TR" dirty="0"/>
          </a:p>
        </p:txBody>
      </p:sp>
      <p:sp>
        <p:nvSpPr>
          <p:cNvPr id="3" name="İçerik Yer Tutucusu 2">
            <a:extLst>
              <a:ext uri="{FF2B5EF4-FFF2-40B4-BE49-F238E27FC236}">
                <a16:creationId xmlns:a16="http://schemas.microsoft.com/office/drawing/2014/main" id="{0DED44D7-82F1-484A-ABD7-A0C42DA38918}"/>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tr-TR" b="0" i="1" dirty="0" err="1">
                <a:solidFill>
                  <a:srgbClr val="757575"/>
                </a:solidFill>
                <a:effectLst/>
                <a:latin typeface="Roboto" panose="02000000000000000000" pitchFamily="2" charset="0"/>
              </a:rPr>
              <a:t>Porter</a:t>
            </a:r>
            <a:r>
              <a:rPr lang="tr-TR" b="0" i="1" dirty="0">
                <a:solidFill>
                  <a:srgbClr val="757575"/>
                </a:solidFill>
                <a:effectLst/>
                <a:latin typeface="Roboto" panose="02000000000000000000" pitchFamily="2" charset="0"/>
              </a:rPr>
              <a:t> </a:t>
            </a:r>
            <a:r>
              <a:rPr lang="tr-TR" b="0" i="1" dirty="0" err="1">
                <a:solidFill>
                  <a:srgbClr val="757575"/>
                </a:solidFill>
                <a:effectLst/>
                <a:latin typeface="Roboto" panose="02000000000000000000" pitchFamily="2" charset="0"/>
              </a:rPr>
              <a:t>stemmer</a:t>
            </a:r>
            <a:r>
              <a:rPr lang="tr-TR" b="0" i="1" dirty="0">
                <a:solidFill>
                  <a:srgbClr val="757575"/>
                </a:solidFill>
                <a:effectLst/>
                <a:latin typeface="Roboto" panose="02000000000000000000" pitchFamily="2" charset="0"/>
              </a:rPr>
              <a:t>:</a:t>
            </a:r>
            <a:r>
              <a:rPr lang="tr-TR" b="0" i="0" dirty="0">
                <a:solidFill>
                  <a:srgbClr val="757575"/>
                </a:solidFill>
                <a:effectLst/>
                <a:latin typeface="Roboto" panose="02000000000000000000" pitchFamily="2" charset="0"/>
              </a:rPr>
              <a:t> Bu </a:t>
            </a:r>
            <a:r>
              <a:rPr lang="tr-TR" b="0" i="0" dirty="0" err="1">
                <a:solidFill>
                  <a:srgbClr val="757575"/>
                </a:solidFill>
                <a:effectLst/>
                <a:latin typeface="Roboto" panose="02000000000000000000" pitchFamily="2" charset="0"/>
              </a:rPr>
              <a:t>stemming</a:t>
            </a:r>
            <a:r>
              <a:rPr lang="tr-TR" b="0" i="0" dirty="0">
                <a:solidFill>
                  <a:srgbClr val="757575"/>
                </a:solidFill>
                <a:effectLst/>
                <a:latin typeface="Roboto" panose="02000000000000000000" pitchFamily="2" charset="0"/>
              </a:rPr>
              <a:t> algoritması en eski </a:t>
            </a:r>
            <a:r>
              <a:rPr lang="tr-TR" b="0" i="0" dirty="0" err="1">
                <a:solidFill>
                  <a:srgbClr val="757575"/>
                </a:solidFill>
                <a:effectLst/>
                <a:latin typeface="Roboto" panose="02000000000000000000" pitchFamily="2" charset="0"/>
              </a:rPr>
              <a:t>stemming</a:t>
            </a:r>
            <a:r>
              <a:rPr lang="tr-TR" b="0" i="0" dirty="0">
                <a:solidFill>
                  <a:srgbClr val="757575"/>
                </a:solidFill>
                <a:effectLst/>
                <a:latin typeface="Roboto" panose="02000000000000000000" pitchFamily="2" charset="0"/>
              </a:rPr>
              <a:t> algoritmalarından biridir. Asıl kaygısı, ortak bir biçimde çözülebilmeleri için kelimelerin ortak sonlarını çıkarmaktır. Çok karmaşık değildir ve artık geliştirimi sürmemektedir. Genellikle başlangıç için iyidir, ancak herhangi gerçek bir uygulama için kullanılması tavsiye edilmez. Ayrıca, diğerlerine kıyasla çok nazik bir </a:t>
            </a:r>
            <a:r>
              <a:rPr lang="tr-TR" b="0" i="0" dirty="0" err="1">
                <a:solidFill>
                  <a:srgbClr val="757575"/>
                </a:solidFill>
                <a:effectLst/>
                <a:latin typeface="Roboto" panose="02000000000000000000" pitchFamily="2" charset="0"/>
              </a:rPr>
              <a:t>stemming</a:t>
            </a:r>
            <a:r>
              <a:rPr lang="tr-TR" b="0" i="0" dirty="0">
                <a:solidFill>
                  <a:srgbClr val="757575"/>
                </a:solidFill>
                <a:effectLst/>
                <a:latin typeface="Roboto" panose="02000000000000000000" pitchFamily="2" charset="0"/>
              </a:rPr>
              <a:t> algoritmasıdır.</a:t>
            </a:r>
          </a:p>
          <a:p>
            <a:pPr algn="l">
              <a:buFont typeface="Arial" panose="020B0604020202020204" pitchFamily="34" charset="0"/>
              <a:buChar char="•"/>
            </a:pPr>
            <a:r>
              <a:rPr lang="tr-TR" b="0" i="1" dirty="0" err="1">
                <a:solidFill>
                  <a:srgbClr val="757575"/>
                </a:solidFill>
                <a:effectLst/>
                <a:latin typeface="Roboto" panose="02000000000000000000" pitchFamily="2" charset="0"/>
              </a:rPr>
              <a:t>Snowball</a:t>
            </a:r>
            <a:r>
              <a:rPr lang="tr-TR" b="0" i="1" dirty="0">
                <a:solidFill>
                  <a:srgbClr val="757575"/>
                </a:solidFill>
                <a:effectLst/>
                <a:latin typeface="Roboto" panose="02000000000000000000" pitchFamily="2" charset="0"/>
              </a:rPr>
              <a:t> </a:t>
            </a:r>
            <a:r>
              <a:rPr lang="tr-TR" b="0" i="1" dirty="0" err="1">
                <a:solidFill>
                  <a:srgbClr val="757575"/>
                </a:solidFill>
                <a:effectLst/>
                <a:latin typeface="Roboto" panose="02000000000000000000" pitchFamily="2" charset="0"/>
              </a:rPr>
              <a:t>stemmer</a:t>
            </a:r>
            <a:r>
              <a:rPr lang="tr-TR" b="0" i="1" dirty="0">
                <a:solidFill>
                  <a:srgbClr val="757575"/>
                </a:solidFill>
                <a:effectLst/>
                <a:latin typeface="Roboto" panose="02000000000000000000" pitchFamily="2" charset="0"/>
              </a:rPr>
              <a:t>:</a:t>
            </a:r>
            <a:r>
              <a:rPr lang="tr-TR" b="0" i="0" dirty="0">
                <a:solidFill>
                  <a:srgbClr val="757575"/>
                </a:solidFill>
                <a:effectLst/>
                <a:latin typeface="Roboto" panose="02000000000000000000" pitchFamily="2" charset="0"/>
              </a:rPr>
              <a:t> Bu algoritma aynı zamanda Porter2 </a:t>
            </a:r>
            <a:r>
              <a:rPr lang="tr-TR" b="0" i="0" dirty="0" err="1">
                <a:solidFill>
                  <a:srgbClr val="757575"/>
                </a:solidFill>
                <a:effectLst/>
                <a:latin typeface="Roboto" panose="02000000000000000000" pitchFamily="2" charset="0"/>
              </a:rPr>
              <a:t>stemming</a:t>
            </a:r>
            <a:r>
              <a:rPr lang="tr-TR" b="0" i="0" dirty="0">
                <a:solidFill>
                  <a:srgbClr val="757575"/>
                </a:solidFill>
                <a:effectLst/>
                <a:latin typeface="Roboto" panose="02000000000000000000" pitchFamily="2" charset="0"/>
              </a:rPr>
              <a:t> algoritması olarak da bilinir. Neredeyse herkes tarafından </a:t>
            </a:r>
            <a:r>
              <a:rPr lang="tr-TR" b="0" i="0" dirty="0" err="1">
                <a:solidFill>
                  <a:srgbClr val="757575"/>
                </a:solidFill>
                <a:effectLst/>
                <a:latin typeface="Roboto" panose="02000000000000000000" pitchFamily="2" charset="0"/>
              </a:rPr>
              <a:t>Porter</a:t>
            </a:r>
            <a:r>
              <a:rPr lang="tr-TR" b="0" i="0" dirty="0">
                <a:solidFill>
                  <a:srgbClr val="757575"/>
                </a:solidFill>
                <a:effectLst/>
                <a:latin typeface="Roboto" panose="02000000000000000000" pitchFamily="2" charset="0"/>
              </a:rPr>
              <a:t> </a:t>
            </a:r>
            <a:r>
              <a:rPr lang="tr-TR" b="0" i="0" dirty="0" err="1">
                <a:solidFill>
                  <a:srgbClr val="757575"/>
                </a:solidFill>
                <a:effectLst/>
                <a:latin typeface="Roboto" panose="02000000000000000000" pitchFamily="2" charset="0"/>
              </a:rPr>
              <a:t>stemmer'dan</a:t>
            </a:r>
            <a:r>
              <a:rPr lang="tr-TR" b="0" i="0" dirty="0">
                <a:solidFill>
                  <a:srgbClr val="757575"/>
                </a:solidFill>
                <a:effectLst/>
                <a:latin typeface="Roboto" panose="02000000000000000000" pitchFamily="2" charset="0"/>
              </a:rPr>
              <a:t> daha iyi olduğu kabul edilir. Aynı zamanda </a:t>
            </a:r>
            <a:r>
              <a:rPr lang="tr-TR" b="0" i="0" dirty="0" err="1">
                <a:solidFill>
                  <a:srgbClr val="757575"/>
                </a:solidFill>
                <a:effectLst/>
                <a:latin typeface="Roboto" panose="02000000000000000000" pitchFamily="2" charset="0"/>
              </a:rPr>
              <a:t>Porter</a:t>
            </a:r>
            <a:r>
              <a:rPr lang="tr-TR" b="0" i="0" dirty="0">
                <a:solidFill>
                  <a:srgbClr val="757575"/>
                </a:solidFill>
                <a:effectLst/>
                <a:latin typeface="Roboto" panose="02000000000000000000" pitchFamily="2" charset="0"/>
              </a:rPr>
              <a:t> </a:t>
            </a:r>
            <a:r>
              <a:rPr lang="tr-TR" b="0" i="0" dirty="0" err="1">
                <a:solidFill>
                  <a:srgbClr val="757575"/>
                </a:solidFill>
                <a:effectLst/>
                <a:latin typeface="Roboto" panose="02000000000000000000" pitchFamily="2" charset="0"/>
              </a:rPr>
              <a:t>stemmer'dan</a:t>
            </a:r>
            <a:r>
              <a:rPr lang="tr-TR" b="0" i="0" dirty="0">
                <a:solidFill>
                  <a:srgbClr val="757575"/>
                </a:solidFill>
                <a:effectLst/>
                <a:latin typeface="Roboto" panose="02000000000000000000" pitchFamily="2" charset="0"/>
              </a:rPr>
              <a:t> daha agresiftir. </a:t>
            </a:r>
            <a:r>
              <a:rPr lang="tr-TR" b="0" i="0" dirty="0" err="1">
                <a:solidFill>
                  <a:srgbClr val="757575"/>
                </a:solidFill>
                <a:effectLst/>
                <a:latin typeface="Roboto" panose="02000000000000000000" pitchFamily="2" charset="0"/>
              </a:rPr>
              <a:t>Snowball</a:t>
            </a:r>
            <a:r>
              <a:rPr lang="tr-TR" b="0" i="0" dirty="0">
                <a:solidFill>
                  <a:srgbClr val="757575"/>
                </a:solidFill>
                <a:effectLst/>
                <a:latin typeface="Roboto" panose="02000000000000000000" pitchFamily="2" charset="0"/>
              </a:rPr>
              <a:t> </a:t>
            </a:r>
            <a:r>
              <a:rPr lang="tr-TR" b="0" i="0" dirty="0" err="1">
                <a:solidFill>
                  <a:srgbClr val="757575"/>
                </a:solidFill>
                <a:effectLst/>
                <a:latin typeface="Roboto" panose="02000000000000000000" pitchFamily="2" charset="0"/>
              </a:rPr>
              <a:t>stemmer'ına</a:t>
            </a:r>
            <a:r>
              <a:rPr lang="tr-TR" b="0" i="0" dirty="0">
                <a:solidFill>
                  <a:srgbClr val="757575"/>
                </a:solidFill>
                <a:effectLst/>
                <a:latin typeface="Roboto" panose="02000000000000000000" pitchFamily="2" charset="0"/>
              </a:rPr>
              <a:t> eklenen şeylerin çoğu, </a:t>
            </a:r>
            <a:r>
              <a:rPr lang="tr-TR" b="0" i="0" dirty="0" err="1">
                <a:solidFill>
                  <a:srgbClr val="757575"/>
                </a:solidFill>
                <a:effectLst/>
                <a:latin typeface="Roboto" panose="02000000000000000000" pitchFamily="2" charset="0"/>
              </a:rPr>
              <a:t>Porter</a:t>
            </a:r>
            <a:r>
              <a:rPr lang="tr-TR" b="0" i="0" dirty="0">
                <a:solidFill>
                  <a:srgbClr val="757575"/>
                </a:solidFill>
                <a:effectLst/>
                <a:latin typeface="Roboto" panose="02000000000000000000" pitchFamily="2" charset="0"/>
              </a:rPr>
              <a:t> </a:t>
            </a:r>
            <a:r>
              <a:rPr lang="tr-TR" b="0" i="0" dirty="0" err="1">
                <a:solidFill>
                  <a:srgbClr val="757575"/>
                </a:solidFill>
                <a:effectLst/>
                <a:latin typeface="Roboto" panose="02000000000000000000" pitchFamily="2" charset="0"/>
              </a:rPr>
              <a:t>stemmer'ında</a:t>
            </a:r>
            <a:r>
              <a:rPr lang="tr-TR" b="0" i="0" dirty="0">
                <a:solidFill>
                  <a:srgbClr val="757575"/>
                </a:solidFill>
                <a:effectLst/>
                <a:latin typeface="Roboto" panose="02000000000000000000" pitchFamily="2" charset="0"/>
              </a:rPr>
              <a:t> fark edilen konulardan kaynaklanmıştır.</a:t>
            </a:r>
          </a:p>
          <a:p>
            <a:pPr algn="l">
              <a:buFont typeface="Arial" panose="020B0604020202020204" pitchFamily="34" charset="0"/>
              <a:buChar char="•"/>
            </a:pPr>
            <a:r>
              <a:rPr lang="tr-TR" b="0" i="1" dirty="0" err="1">
                <a:solidFill>
                  <a:srgbClr val="757575"/>
                </a:solidFill>
                <a:effectLst/>
                <a:latin typeface="Roboto" panose="02000000000000000000" pitchFamily="2" charset="0"/>
              </a:rPr>
              <a:t>Lancaster</a:t>
            </a:r>
            <a:r>
              <a:rPr lang="tr-TR" b="0" i="1" dirty="0">
                <a:solidFill>
                  <a:srgbClr val="757575"/>
                </a:solidFill>
                <a:effectLst/>
                <a:latin typeface="Roboto" panose="02000000000000000000" pitchFamily="2" charset="0"/>
              </a:rPr>
              <a:t> </a:t>
            </a:r>
            <a:r>
              <a:rPr lang="tr-TR" b="0" i="1" dirty="0" err="1">
                <a:solidFill>
                  <a:srgbClr val="757575"/>
                </a:solidFill>
                <a:effectLst/>
                <a:latin typeface="Roboto" panose="02000000000000000000" pitchFamily="2" charset="0"/>
              </a:rPr>
              <a:t>stemmer</a:t>
            </a:r>
            <a:r>
              <a:rPr lang="tr-TR" b="0" i="1" dirty="0">
                <a:solidFill>
                  <a:srgbClr val="757575"/>
                </a:solidFill>
                <a:effectLst/>
                <a:latin typeface="Roboto" panose="02000000000000000000" pitchFamily="2" charset="0"/>
              </a:rPr>
              <a:t>:</a:t>
            </a:r>
            <a:r>
              <a:rPr lang="tr-TR" b="0" i="0" dirty="0">
                <a:solidFill>
                  <a:srgbClr val="757575"/>
                </a:solidFill>
                <a:effectLst/>
                <a:latin typeface="Roboto" panose="02000000000000000000" pitchFamily="2" charset="0"/>
              </a:rPr>
              <a:t> </a:t>
            </a:r>
            <a:r>
              <a:rPr lang="tr-TR" b="0" i="0" dirty="0" err="1">
                <a:solidFill>
                  <a:srgbClr val="757575"/>
                </a:solidFill>
                <a:effectLst/>
                <a:latin typeface="Roboto" panose="02000000000000000000" pitchFamily="2" charset="0"/>
              </a:rPr>
              <a:t>Lancaster</a:t>
            </a:r>
            <a:r>
              <a:rPr lang="tr-TR" b="0" i="0" dirty="0">
                <a:solidFill>
                  <a:srgbClr val="757575"/>
                </a:solidFill>
                <a:effectLst/>
                <a:latin typeface="Roboto" panose="02000000000000000000" pitchFamily="2" charset="0"/>
              </a:rPr>
              <a:t> </a:t>
            </a:r>
            <a:r>
              <a:rPr lang="tr-TR" b="0" i="0" dirty="0" err="1">
                <a:solidFill>
                  <a:srgbClr val="757575"/>
                </a:solidFill>
                <a:effectLst/>
                <a:latin typeface="Roboto" panose="02000000000000000000" pitchFamily="2" charset="0"/>
              </a:rPr>
              <a:t>stemming</a:t>
            </a:r>
            <a:r>
              <a:rPr lang="tr-TR" b="0" i="0" dirty="0">
                <a:solidFill>
                  <a:srgbClr val="757575"/>
                </a:solidFill>
                <a:effectLst/>
                <a:latin typeface="Roboto" panose="02000000000000000000" pitchFamily="2" charset="0"/>
              </a:rPr>
              <a:t> algoritması kullanılabilecek bir başka algoritmadır. Bu, en agresif </a:t>
            </a:r>
            <a:r>
              <a:rPr lang="tr-TR" b="0" i="0" dirty="0" err="1">
                <a:solidFill>
                  <a:srgbClr val="757575"/>
                </a:solidFill>
                <a:effectLst/>
                <a:latin typeface="Roboto" panose="02000000000000000000" pitchFamily="2" charset="0"/>
              </a:rPr>
              <a:t>stemming</a:t>
            </a:r>
            <a:r>
              <a:rPr lang="tr-TR" b="0" i="0" dirty="0">
                <a:solidFill>
                  <a:srgbClr val="757575"/>
                </a:solidFill>
                <a:effectLst/>
                <a:latin typeface="Roboto" panose="02000000000000000000" pitchFamily="2" charset="0"/>
              </a:rPr>
              <a:t> algoritmalarından biridir. Ancak, </a:t>
            </a:r>
            <a:r>
              <a:rPr lang="tr-TR" b="0" i="0" dirty="0" err="1">
                <a:solidFill>
                  <a:srgbClr val="757575"/>
                </a:solidFill>
                <a:effectLst/>
                <a:latin typeface="Roboto" panose="02000000000000000000" pitchFamily="2" charset="0"/>
              </a:rPr>
              <a:t>NLTK'da</a:t>
            </a:r>
            <a:r>
              <a:rPr lang="tr-TR" b="0" i="0" dirty="0">
                <a:solidFill>
                  <a:srgbClr val="757575"/>
                </a:solidFill>
                <a:effectLst/>
                <a:latin typeface="Roboto" panose="02000000000000000000" pitchFamily="2" charset="0"/>
              </a:rPr>
              <a:t> kullanımında, bu algoritmaya özel kuralların eklenmesi çok kolaydır. Bu </a:t>
            </a:r>
            <a:r>
              <a:rPr lang="tr-TR" b="0" i="0" dirty="0" err="1">
                <a:solidFill>
                  <a:srgbClr val="757575"/>
                </a:solidFill>
                <a:effectLst/>
                <a:latin typeface="Roboto" panose="02000000000000000000" pitchFamily="2" charset="0"/>
              </a:rPr>
              <a:t>stemming</a:t>
            </a:r>
            <a:r>
              <a:rPr lang="tr-TR" b="0" i="0" dirty="0">
                <a:solidFill>
                  <a:srgbClr val="757575"/>
                </a:solidFill>
                <a:effectLst/>
                <a:latin typeface="Roboto" panose="02000000000000000000" pitchFamily="2" charset="0"/>
              </a:rPr>
              <a:t> algoritması hakkındaki şikayetlerden biri, bazen aşırı saldırgan olduğu ve kelimeleri gerçekten garip </a:t>
            </a:r>
            <a:r>
              <a:rPr lang="tr-TR" b="0" i="0" dirty="0" err="1">
                <a:solidFill>
                  <a:srgbClr val="757575"/>
                </a:solidFill>
                <a:effectLst/>
                <a:latin typeface="Roboto" panose="02000000000000000000" pitchFamily="2" charset="0"/>
              </a:rPr>
              <a:t>stem'lere</a:t>
            </a:r>
            <a:r>
              <a:rPr lang="tr-TR" b="0" i="0" dirty="0">
                <a:solidFill>
                  <a:srgbClr val="757575"/>
                </a:solidFill>
                <a:effectLst/>
                <a:latin typeface="Roboto" panose="02000000000000000000" pitchFamily="2" charset="0"/>
              </a:rPr>
              <a:t> dönüştürebilmesidir.</a:t>
            </a:r>
          </a:p>
          <a:p>
            <a:endParaRPr lang="tr-TR" dirty="0"/>
          </a:p>
        </p:txBody>
      </p:sp>
    </p:spTree>
    <p:extLst>
      <p:ext uri="{BB962C8B-B14F-4D97-AF65-F5344CB8AC3E}">
        <p14:creationId xmlns:p14="http://schemas.microsoft.com/office/powerpoint/2010/main" val="2225851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47EF82B2-2880-417A-923A-878E546624DF}"/>
              </a:ext>
            </a:extLst>
          </p:cNvPr>
          <p:cNvPicPr>
            <a:picLocks noChangeAspect="1"/>
          </p:cNvPicPr>
          <p:nvPr/>
        </p:nvPicPr>
        <p:blipFill>
          <a:blip r:embed="rId2"/>
          <a:stretch>
            <a:fillRect/>
          </a:stretch>
        </p:blipFill>
        <p:spPr>
          <a:xfrm>
            <a:off x="639205" y="410090"/>
            <a:ext cx="10534650" cy="5543550"/>
          </a:xfrm>
          <a:prstGeom prst="rect">
            <a:avLst/>
          </a:prstGeom>
        </p:spPr>
      </p:pic>
      <p:sp>
        <p:nvSpPr>
          <p:cNvPr id="6" name="Metin kutusu 5">
            <a:extLst>
              <a:ext uri="{FF2B5EF4-FFF2-40B4-BE49-F238E27FC236}">
                <a16:creationId xmlns:a16="http://schemas.microsoft.com/office/drawing/2014/main" id="{3EEF63B2-6A7C-4A82-AC80-992DEDE1F609}"/>
              </a:ext>
            </a:extLst>
          </p:cNvPr>
          <p:cNvSpPr txBox="1"/>
          <p:nvPr/>
        </p:nvSpPr>
        <p:spPr>
          <a:xfrm>
            <a:off x="774357" y="6170141"/>
            <a:ext cx="8616778" cy="369332"/>
          </a:xfrm>
          <a:prstGeom prst="rect">
            <a:avLst/>
          </a:prstGeom>
          <a:noFill/>
        </p:spPr>
        <p:txBody>
          <a:bodyPr wrap="square" rtlCol="0">
            <a:spAutoFit/>
          </a:bodyPr>
          <a:lstStyle/>
          <a:p>
            <a:r>
              <a:rPr lang="tr-TR" dirty="0"/>
              <a:t>Amaç: Kelimelerdeki çekim ve yapım eklerinin atılarak kelime kökünün bulunması</a:t>
            </a:r>
          </a:p>
        </p:txBody>
      </p:sp>
    </p:spTree>
    <p:extLst>
      <p:ext uri="{BB962C8B-B14F-4D97-AF65-F5344CB8AC3E}">
        <p14:creationId xmlns:p14="http://schemas.microsoft.com/office/powerpoint/2010/main" val="1793668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DAAB72-9DFD-4F12-B657-3D4AD2282F28}"/>
              </a:ext>
            </a:extLst>
          </p:cNvPr>
          <p:cNvSpPr>
            <a:spLocks noGrp="1"/>
          </p:cNvSpPr>
          <p:nvPr>
            <p:ph type="title"/>
          </p:nvPr>
        </p:nvSpPr>
        <p:spPr/>
        <p:txBody>
          <a:bodyPr/>
          <a:lstStyle/>
          <a:p>
            <a:r>
              <a:rPr lang="tr-TR" b="1" dirty="0" err="1">
                <a:solidFill>
                  <a:srgbClr val="212121"/>
                </a:solidFill>
                <a:effectLst/>
                <a:latin typeface="Roboto" panose="02000000000000000000" pitchFamily="2" charset="0"/>
              </a:rPr>
              <a:t>Lemmatization</a:t>
            </a:r>
            <a:endParaRPr lang="tr-TR" dirty="0"/>
          </a:p>
        </p:txBody>
      </p:sp>
      <p:sp>
        <p:nvSpPr>
          <p:cNvPr id="3" name="İçerik Yer Tutucusu 2">
            <a:extLst>
              <a:ext uri="{FF2B5EF4-FFF2-40B4-BE49-F238E27FC236}">
                <a16:creationId xmlns:a16="http://schemas.microsoft.com/office/drawing/2014/main" id="{4F6A98B6-5F28-48D1-9CB6-61506ED1A765}"/>
              </a:ext>
            </a:extLst>
          </p:cNvPr>
          <p:cNvSpPr>
            <a:spLocks noGrp="1"/>
          </p:cNvSpPr>
          <p:nvPr>
            <p:ph idx="1"/>
          </p:nvPr>
        </p:nvSpPr>
        <p:spPr>
          <a:xfrm>
            <a:off x="838200" y="1825625"/>
            <a:ext cx="10515600" cy="1325563"/>
          </a:xfrm>
        </p:spPr>
        <p:txBody>
          <a:bodyPr>
            <a:normAutofit fontScale="77500" lnSpcReduction="20000"/>
          </a:bodyPr>
          <a:lstStyle/>
          <a:p>
            <a:r>
              <a:rPr lang="tr-TR" b="0" i="0" dirty="0" err="1">
                <a:solidFill>
                  <a:srgbClr val="757575"/>
                </a:solidFill>
                <a:effectLst/>
                <a:latin typeface="Roboto" panose="02000000000000000000" pitchFamily="2" charset="0"/>
              </a:rPr>
              <a:t>Lemmatization</a:t>
            </a:r>
            <a:r>
              <a:rPr lang="tr-TR" b="0" i="0" dirty="0">
                <a:solidFill>
                  <a:srgbClr val="757575"/>
                </a:solidFill>
                <a:effectLst/>
                <a:latin typeface="Roboto" panose="02000000000000000000" pitchFamily="2" charset="0"/>
              </a:rPr>
              <a:t> ise kelimelerin morfolojik analizini dikkate alır. Bunu yapmak için, algoritmanın, biçimi </a:t>
            </a:r>
            <a:r>
              <a:rPr lang="tr-TR" b="0" i="0" dirty="0" err="1">
                <a:solidFill>
                  <a:srgbClr val="757575"/>
                </a:solidFill>
                <a:effectLst/>
                <a:latin typeface="Roboto" panose="02000000000000000000" pitchFamily="2" charset="0"/>
              </a:rPr>
              <a:t>lemma'ya</a:t>
            </a:r>
            <a:r>
              <a:rPr lang="tr-TR" b="0" i="0" dirty="0">
                <a:solidFill>
                  <a:srgbClr val="757575"/>
                </a:solidFill>
                <a:effectLst/>
                <a:latin typeface="Roboto" panose="02000000000000000000" pitchFamily="2" charset="0"/>
              </a:rPr>
              <a:t> bağlayarak inceleyebileceği detaylı sözlüklere sahip olması gerekir. Yöntemin nasıl çalıştığına yine, aynı örnek kelimelerle bakacak olursak:</a:t>
            </a:r>
            <a:br>
              <a:rPr lang="tr-TR" dirty="0"/>
            </a:br>
            <a:endParaRPr lang="tr-TR" dirty="0"/>
          </a:p>
        </p:txBody>
      </p:sp>
      <p:sp>
        <p:nvSpPr>
          <p:cNvPr id="5" name="Metin kutusu 4">
            <a:extLst>
              <a:ext uri="{FF2B5EF4-FFF2-40B4-BE49-F238E27FC236}">
                <a16:creationId xmlns:a16="http://schemas.microsoft.com/office/drawing/2014/main" id="{E55F0FC0-46E8-46B5-8660-570D7F7AA1BD}"/>
              </a:ext>
            </a:extLst>
          </p:cNvPr>
          <p:cNvSpPr txBox="1"/>
          <p:nvPr/>
        </p:nvSpPr>
        <p:spPr>
          <a:xfrm>
            <a:off x="906162" y="4627769"/>
            <a:ext cx="10865708" cy="2031325"/>
          </a:xfrm>
          <a:prstGeom prst="rect">
            <a:avLst/>
          </a:prstGeom>
          <a:noFill/>
        </p:spPr>
        <p:txBody>
          <a:bodyPr wrap="square">
            <a:spAutoFit/>
          </a:bodyPr>
          <a:lstStyle/>
          <a:p>
            <a:pPr algn="l">
              <a:buFont typeface="+mj-lt"/>
              <a:buAutoNum type="arabicPeriod"/>
            </a:pPr>
            <a:r>
              <a:rPr lang="tr-TR" b="0" i="0" dirty="0">
                <a:solidFill>
                  <a:srgbClr val="757575"/>
                </a:solidFill>
                <a:effectLst/>
                <a:latin typeface="Roboto" panose="02000000000000000000" pitchFamily="2" charset="0"/>
              </a:rPr>
              <a:t>Vurgulanması gereken bir diğer önemli farksa, bir </a:t>
            </a:r>
            <a:r>
              <a:rPr lang="tr-TR" b="0" i="0" dirty="0" err="1">
                <a:solidFill>
                  <a:srgbClr val="757575"/>
                </a:solidFill>
                <a:effectLst/>
                <a:latin typeface="Roboto" panose="02000000000000000000" pitchFamily="2" charset="0"/>
              </a:rPr>
              <a:t>lemma'nın</a:t>
            </a:r>
            <a:r>
              <a:rPr lang="tr-TR" b="0" i="0" dirty="0">
                <a:solidFill>
                  <a:srgbClr val="757575"/>
                </a:solidFill>
                <a:effectLst/>
                <a:latin typeface="Roboto" panose="02000000000000000000" pitchFamily="2" charset="0"/>
              </a:rPr>
              <a:t>, tüm ekli biçimlerinin temel biçimi olması, </a:t>
            </a:r>
            <a:r>
              <a:rPr lang="tr-TR" b="0" i="0" dirty="0" err="1">
                <a:solidFill>
                  <a:srgbClr val="757575"/>
                </a:solidFill>
                <a:effectLst/>
                <a:latin typeface="Roboto" panose="02000000000000000000" pitchFamily="2" charset="0"/>
              </a:rPr>
              <a:t>stem</a:t>
            </a:r>
            <a:r>
              <a:rPr lang="tr-TR" b="0" i="0" dirty="0">
                <a:solidFill>
                  <a:srgbClr val="757575"/>
                </a:solidFill>
                <a:effectLst/>
                <a:latin typeface="Roboto" panose="02000000000000000000" pitchFamily="2" charset="0"/>
              </a:rPr>
              <a:t> içinse böyle bir durumun söz konusu olmamasıdır. Bu nedenle normal sözlükler, </a:t>
            </a:r>
            <a:r>
              <a:rPr lang="tr-TR" b="0" i="0" dirty="0" err="1">
                <a:solidFill>
                  <a:srgbClr val="757575"/>
                </a:solidFill>
                <a:effectLst/>
                <a:latin typeface="Roboto" panose="02000000000000000000" pitchFamily="2" charset="0"/>
              </a:rPr>
              <a:t>lemmalar</a:t>
            </a:r>
            <a:r>
              <a:rPr lang="tr-TR" b="0" i="0" dirty="0">
                <a:solidFill>
                  <a:srgbClr val="757575"/>
                </a:solidFill>
                <a:effectLst/>
                <a:latin typeface="Roboto" panose="02000000000000000000" pitchFamily="2" charset="0"/>
              </a:rPr>
              <a:t> listesidir. Bunun iki sonucu vardır:</a:t>
            </a:r>
            <a:br>
              <a:rPr lang="tr-TR" dirty="0"/>
            </a:br>
            <a:r>
              <a:rPr lang="tr-TR" b="0" i="0" dirty="0">
                <a:solidFill>
                  <a:srgbClr val="757575"/>
                </a:solidFill>
                <a:effectLst/>
                <a:latin typeface="Roboto" panose="02000000000000000000" pitchFamily="2" charset="0"/>
              </a:rPr>
              <a:t>İlk olarak, bir </a:t>
            </a:r>
            <a:r>
              <a:rPr lang="tr-TR" b="0" i="0" dirty="0" err="1">
                <a:solidFill>
                  <a:srgbClr val="757575"/>
                </a:solidFill>
                <a:effectLst/>
                <a:latin typeface="Roboto" panose="02000000000000000000" pitchFamily="2" charset="0"/>
              </a:rPr>
              <a:t>stem</a:t>
            </a:r>
            <a:r>
              <a:rPr lang="tr-TR" b="0" i="0" dirty="0">
                <a:solidFill>
                  <a:srgbClr val="757575"/>
                </a:solidFill>
                <a:effectLst/>
                <a:latin typeface="Roboto" panose="02000000000000000000" pitchFamily="2" charset="0"/>
              </a:rPr>
              <a:t>, farklı </a:t>
            </a:r>
            <a:r>
              <a:rPr lang="tr-TR" b="0" i="0" dirty="0" err="1">
                <a:solidFill>
                  <a:srgbClr val="757575"/>
                </a:solidFill>
                <a:effectLst/>
                <a:latin typeface="Roboto" panose="02000000000000000000" pitchFamily="2" charset="0"/>
              </a:rPr>
              <a:t>lemma'ların</a:t>
            </a:r>
            <a:r>
              <a:rPr lang="tr-TR" b="0" i="0" dirty="0">
                <a:solidFill>
                  <a:srgbClr val="757575"/>
                </a:solidFill>
                <a:effectLst/>
                <a:latin typeface="Roboto" panose="02000000000000000000" pitchFamily="2" charset="0"/>
              </a:rPr>
              <a:t> ekli biçimleri için aynı olabilir. Bu, arama sonuçlarında gürültüye dönüşür.</a:t>
            </a:r>
          </a:p>
          <a:p>
            <a:pPr algn="l">
              <a:buFont typeface="+mj-lt"/>
              <a:buAutoNum type="arabicPeriod"/>
            </a:pPr>
            <a:r>
              <a:rPr lang="tr-TR" b="0" i="0" dirty="0">
                <a:solidFill>
                  <a:srgbClr val="757575"/>
                </a:solidFill>
                <a:effectLst/>
                <a:latin typeface="Roboto" panose="02000000000000000000" pitchFamily="2" charset="0"/>
              </a:rPr>
              <a:t>Ayrıca aynı </a:t>
            </a:r>
            <a:r>
              <a:rPr lang="tr-TR" b="0" i="0" dirty="0" err="1">
                <a:solidFill>
                  <a:srgbClr val="757575"/>
                </a:solidFill>
                <a:effectLst/>
                <a:latin typeface="Roboto" panose="02000000000000000000" pitchFamily="2" charset="0"/>
              </a:rPr>
              <a:t>lemma</a:t>
            </a:r>
            <a:r>
              <a:rPr lang="tr-TR" b="0" i="0" dirty="0">
                <a:solidFill>
                  <a:srgbClr val="757575"/>
                </a:solidFill>
                <a:effectLst/>
                <a:latin typeface="Roboto" panose="02000000000000000000" pitchFamily="2" charset="0"/>
              </a:rPr>
              <a:t>, farklı </a:t>
            </a:r>
            <a:r>
              <a:rPr lang="tr-TR" b="0" i="0" dirty="0" err="1">
                <a:solidFill>
                  <a:srgbClr val="757575"/>
                </a:solidFill>
                <a:effectLst/>
                <a:latin typeface="Roboto" panose="02000000000000000000" pitchFamily="2" charset="0"/>
              </a:rPr>
              <a:t>stem'lere</a:t>
            </a:r>
            <a:r>
              <a:rPr lang="tr-TR" b="0" i="0" dirty="0">
                <a:solidFill>
                  <a:srgbClr val="757575"/>
                </a:solidFill>
                <a:effectLst/>
                <a:latin typeface="Roboto" panose="02000000000000000000" pitchFamily="2" charset="0"/>
              </a:rPr>
              <a:t> sahip biçimlere karşılık gelebilir, bunların aynı kelime olarak ele alınması gerekir.</a:t>
            </a:r>
          </a:p>
        </p:txBody>
      </p:sp>
      <p:pic>
        <p:nvPicPr>
          <p:cNvPr id="7" name="Resim 6">
            <a:extLst>
              <a:ext uri="{FF2B5EF4-FFF2-40B4-BE49-F238E27FC236}">
                <a16:creationId xmlns:a16="http://schemas.microsoft.com/office/drawing/2014/main" id="{0C3B8605-1252-4A66-9FF1-1FA65C93731C}"/>
              </a:ext>
            </a:extLst>
          </p:cNvPr>
          <p:cNvPicPr>
            <a:picLocks noChangeAspect="1"/>
          </p:cNvPicPr>
          <p:nvPr/>
        </p:nvPicPr>
        <p:blipFill>
          <a:blip r:embed="rId2"/>
          <a:stretch>
            <a:fillRect/>
          </a:stretch>
        </p:blipFill>
        <p:spPr>
          <a:xfrm>
            <a:off x="1252666" y="2801638"/>
            <a:ext cx="5086350" cy="1762124"/>
          </a:xfrm>
          <a:prstGeom prst="rect">
            <a:avLst/>
          </a:prstGeom>
        </p:spPr>
      </p:pic>
    </p:spTree>
    <p:extLst>
      <p:ext uri="{BB962C8B-B14F-4D97-AF65-F5344CB8AC3E}">
        <p14:creationId xmlns:p14="http://schemas.microsoft.com/office/powerpoint/2010/main" val="1891230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5153F6-DB2C-4FE6-865E-58E47AE39B78}"/>
              </a:ext>
            </a:extLst>
          </p:cNvPr>
          <p:cNvSpPr>
            <a:spLocks noGrp="1"/>
          </p:cNvSpPr>
          <p:nvPr>
            <p:ph type="title"/>
          </p:nvPr>
        </p:nvSpPr>
        <p:spPr/>
        <p:txBody>
          <a:bodyPr/>
          <a:lstStyle/>
          <a:p>
            <a:r>
              <a:rPr lang="tr-TR" b="1" i="0" dirty="0">
                <a:solidFill>
                  <a:srgbClr val="757575"/>
                </a:solidFill>
                <a:effectLst/>
                <a:latin typeface="Roboto" panose="02000000000000000000" pitchFamily="2" charset="0"/>
              </a:rPr>
              <a:t>Nasıl çalışırlar?</a:t>
            </a:r>
            <a:endParaRPr lang="tr-TR" dirty="0"/>
          </a:p>
        </p:txBody>
      </p:sp>
      <p:sp>
        <p:nvSpPr>
          <p:cNvPr id="3" name="İçerik Yer Tutucusu 2">
            <a:extLst>
              <a:ext uri="{FF2B5EF4-FFF2-40B4-BE49-F238E27FC236}">
                <a16:creationId xmlns:a16="http://schemas.microsoft.com/office/drawing/2014/main" id="{A96DBC2E-66BB-4A1B-829A-A6FC640D92C3}"/>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tr-TR" b="0" i="1" dirty="0" err="1">
                <a:solidFill>
                  <a:srgbClr val="757575"/>
                </a:solidFill>
                <a:effectLst/>
                <a:latin typeface="Roboto" panose="02000000000000000000" pitchFamily="2" charset="0"/>
              </a:rPr>
              <a:t>Stemming</a:t>
            </a:r>
            <a:r>
              <a:rPr lang="tr-TR" b="0" i="1" dirty="0">
                <a:solidFill>
                  <a:srgbClr val="757575"/>
                </a:solidFill>
                <a:effectLst/>
                <a:latin typeface="Roboto" panose="02000000000000000000" pitchFamily="2" charset="0"/>
              </a:rPr>
              <a:t>:</a:t>
            </a:r>
            <a:r>
              <a:rPr lang="tr-TR" b="0" i="0" dirty="0">
                <a:solidFill>
                  <a:srgbClr val="757575"/>
                </a:solidFill>
                <a:effectLst/>
                <a:latin typeface="Roboto" panose="02000000000000000000" pitchFamily="2" charset="0"/>
              </a:rPr>
              <a:t> </a:t>
            </a:r>
            <a:r>
              <a:rPr lang="tr-TR" b="0" i="0" dirty="0" err="1">
                <a:solidFill>
                  <a:srgbClr val="757575"/>
                </a:solidFill>
                <a:effectLst/>
                <a:latin typeface="Roboto" panose="02000000000000000000" pitchFamily="2" charset="0"/>
              </a:rPr>
              <a:t>stemming</a:t>
            </a:r>
            <a:r>
              <a:rPr lang="tr-TR" b="0" i="0" dirty="0">
                <a:solidFill>
                  <a:srgbClr val="757575"/>
                </a:solidFill>
                <a:effectLst/>
                <a:latin typeface="Roboto" panose="02000000000000000000" pitchFamily="2" charset="0"/>
              </a:rPr>
              <a:t> sürecinde kullanılabilecek farklı algoritmalar vardır, </a:t>
            </a:r>
            <a:r>
              <a:rPr lang="tr-TR" b="0" i="0" dirty="0" err="1">
                <a:solidFill>
                  <a:srgbClr val="757575"/>
                </a:solidFill>
                <a:effectLst/>
                <a:latin typeface="Roboto" panose="02000000000000000000" pitchFamily="2" charset="0"/>
              </a:rPr>
              <a:t>İngilizce'de</a:t>
            </a:r>
            <a:r>
              <a:rPr lang="tr-TR" b="0" i="0" dirty="0">
                <a:solidFill>
                  <a:srgbClr val="757575"/>
                </a:solidFill>
                <a:effectLst/>
                <a:latin typeface="Roboto" panose="02000000000000000000" pitchFamily="2" charset="0"/>
              </a:rPr>
              <a:t> en yaygın olanı </a:t>
            </a:r>
            <a:r>
              <a:rPr lang="tr-TR" b="0" i="0" dirty="0" err="1">
                <a:solidFill>
                  <a:srgbClr val="757575"/>
                </a:solidFill>
                <a:effectLst/>
                <a:latin typeface="Roboto" panose="02000000000000000000" pitchFamily="2" charset="0"/>
              </a:rPr>
              <a:t>Porter</a:t>
            </a:r>
            <a:r>
              <a:rPr lang="tr-TR" b="0" i="0" dirty="0">
                <a:solidFill>
                  <a:srgbClr val="757575"/>
                </a:solidFill>
                <a:effectLst/>
                <a:latin typeface="Roboto" panose="02000000000000000000" pitchFamily="2" charset="0"/>
              </a:rPr>
              <a:t> </a:t>
            </a:r>
            <a:r>
              <a:rPr lang="tr-TR" b="0" i="0" dirty="0" err="1">
                <a:solidFill>
                  <a:srgbClr val="757575"/>
                </a:solidFill>
                <a:effectLst/>
                <a:latin typeface="Roboto" panose="02000000000000000000" pitchFamily="2" charset="0"/>
              </a:rPr>
              <a:t>stemmer'dır</a:t>
            </a:r>
            <a:r>
              <a:rPr lang="tr-TR" b="0" i="0" dirty="0">
                <a:solidFill>
                  <a:srgbClr val="757575"/>
                </a:solidFill>
                <a:effectLst/>
                <a:latin typeface="Roboto" panose="02000000000000000000" pitchFamily="2" charset="0"/>
              </a:rPr>
              <a:t>. Bu algoritmada yer alan kurallar 1 ile 5 arasında numaralandırılmış beş farklı aşamaya bölünmüştür. Bu kuralların amacı kelimeleri köküne kadar azaltmaktır.</a:t>
            </a:r>
          </a:p>
          <a:p>
            <a:pPr algn="l">
              <a:buFont typeface="Arial" panose="020B0604020202020204" pitchFamily="34" charset="0"/>
              <a:buChar char="•"/>
            </a:pPr>
            <a:r>
              <a:rPr lang="tr-TR" b="0" i="1" dirty="0" err="1">
                <a:solidFill>
                  <a:srgbClr val="757575"/>
                </a:solidFill>
                <a:effectLst/>
                <a:latin typeface="Roboto" panose="02000000000000000000" pitchFamily="2" charset="0"/>
              </a:rPr>
              <a:t>Lemmatization</a:t>
            </a:r>
            <a:r>
              <a:rPr lang="tr-TR" b="0" i="1" dirty="0">
                <a:solidFill>
                  <a:srgbClr val="757575"/>
                </a:solidFill>
                <a:effectLst/>
                <a:latin typeface="Roboto" panose="02000000000000000000" pitchFamily="2" charset="0"/>
              </a:rPr>
              <a:t>:</a:t>
            </a:r>
            <a:r>
              <a:rPr lang="tr-TR" b="0" i="0" dirty="0">
                <a:solidFill>
                  <a:srgbClr val="757575"/>
                </a:solidFill>
                <a:effectLst/>
                <a:latin typeface="Roboto" panose="02000000000000000000" pitchFamily="2" charset="0"/>
              </a:rPr>
              <a:t> Bu metodolojinin anahtarı dilbilimdir. Doğru </a:t>
            </a:r>
            <a:r>
              <a:rPr lang="tr-TR" b="0" i="0" dirty="0" err="1">
                <a:solidFill>
                  <a:srgbClr val="757575"/>
                </a:solidFill>
                <a:effectLst/>
                <a:latin typeface="Roboto" panose="02000000000000000000" pitchFamily="2" charset="0"/>
              </a:rPr>
              <a:t>lemma'yı</a:t>
            </a:r>
            <a:r>
              <a:rPr lang="tr-TR" b="0" i="0" dirty="0">
                <a:solidFill>
                  <a:srgbClr val="757575"/>
                </a:solidFill>
                <a:effectLst/>
                <a:latin typeface="Roboto" panose="02000000000000000000" pitchFamily="2" charset="0"/>
              </a:rPr>
              <a:t> çıkarmak için her kelimenin morfolojik analizine bakmak gerekir. Bu, böyle bir analiz sağlanacak her dil için sözlüklere sahip olunmasını gerektirir.</a:t>
            </a:r>
          </a:p>
          <a:p>
            <a:pPr algn="l"/>
            <a:r>
              <a:rPr lang="tr-TR" b="1" i="0" dirty="0">
                <a:solidFill>
                  <a:srgbClr val="757575"/>
                </a:solidFill>
                <a:effectLst/>
                <a:latin typeface="Roboto" panose="02000000000000000000" pitchFamily="2" charset="0"/>
              </a:rPr>
              <a:t>Hangisi en iyisi: </a:t>
            </a:r>
            <a:r>
              <a:rPr lang="tr-TR" b="1" i="0" dirty="0" err="1">
                <a:solidFill>
                  <a:srgbClr val="757575"/>
                </a:solidFill>
                <a:effectLst/>
                <a:latin typeface="Roboto" panose="02000000000000000000" pitchFamily="2" charset="0"/>
              </a:rPr>
              <a:t>Lemmatization</a:t>
            </a:r>
            <a:r>
              <a:rPr lang="tr-TR" b="1" i="0" dirty="0">
                <a:solidFill>
                  <a:srgbClr val="757575"/>
                </a:solidFill>
                <a:effectLst/>
                <a:latin typeface="Roboto" panose="02000000000000000000" pitchFamily="2" charset="0"/>
              </a:rPr>
              <a:t> mı </a:t>
            </a:r>
            <a:r>
              <a:rPr lang="tr-TR" b="1" i="0" dirty="0" err="1">
                <a:solidFill>
                  <a:srgbClr val="757575"/>
                </a:solidFill>
                <a:effectLst/>
                <a:latin typeface="Roboto" panose="02000000000000000000" pitchFamily="2" charset="0"/>
              </a:rPr>
              <a:t>Stemming</a:t>
            </a:r>
            <a:r>
              <a:rPr lang="tr-TR" b="1" i="0" dirty="0">
                <a:solidFill>
                  <a:srgbClr val="757575"/>
                </a:solidFill>
                <a:effectLst/>
                <a:latin typeface="Roboto" panose="02000000000000000000" pitchFamily="2" charset="0"/>
              </a:rPr>
              <a:t> mi?</a:t>
            </a:r>
          </a:p>
          <a:p>
            <a:r>
              <a:rPr lang="tr-TR" b="0" i="0" dirty="0">
                <a:solidFill>
                  <a:srgbClr val="757575"/>
                </a:solidFill>
                <a:effectLst/>
                <a:latin typeface="Roboto" panose="02000000000000000000" pitchFamily="2" charset="0"/>
              </a:rPr>
              <a:t>Sonuç olarak, bir </a:t>
            </a:r>
            <a:r>
              <a:rPr lang="tr-TR" b="0" i="0" dirty="0" err="1">
                <a:solidFill>
                  <a:srgbClr val="757575"/>
                </a:solidFill>
                <a:effectLst/>
                <a:latin typeface="Roboto" panose="02000000000000000000" pitchFamily="2" charset="0"/>
              </a:rPr>
              <a:t>stemmer</a:t>
            </a:r>
            <a:r>
              <a:rPr lang="tr-TR" b="0" i="0" dirty="0">
                <a:solidFill>
                  <a:srgbClr val="757575"/>
                </a:solidFill>
                <a:effectLst/>
                <a:latin typeface="Roboto" panose="02000000000000000000" pitchFamily="2" charset="0"/>
              </a:rPr>
              <a:t> geliştirmenin </a:t>
            </a:r>
            <a:r>
              <a:rPr lang="tr-TR" b="0" i="0" dirty="0" err="1">
                <a:solidFill>
                  <a:srgbClr val="757575"/>
                </a:solidFill>
                <a:effectLst/>
                <a:latin typeface="Roboto" panose="02000000000000000000" pitchFamily="2" charset="0"/>
              </a:rPr>
              <a:t>lemmatizer</a:t>
            </a:r>
            <a:r>
              <a:rPr lang="tr-TR" b="0" i="0" dirty="0">
                <a:solidFill>
                  <a:srgbClr val="757575"/>
                </a:solidFill>
                <a:effectLst/>
                <a:latin typeface="Roboto" panose="02000000000000000000" pitchFamily="2" charset="0"/>
              </a:rPr>
              <a:t> geliştirmekten çok daha basit olduğu söylenebilir. </a:t>
            </a:r>
            <a:r>
              <a:rPr lang="tr-TR" b="0" i="0" dirty="0" err="1">
                <a:solidFill>
                  <a:srgbClr val="757575"/>
                </a:solidFill>
                <a:effectLst/>
                <a:latin typeface="Roboto" panose="02000000000000000000" pitchFamily="2" charset="0"/>
              </a:rPr>
              <a:t>Lemmatizer'da</a:t>
            </a:r>
            <a:r>
              <a:rPr lang="tr-TR" b="0" i="0" dirty="0">
                <a:solidFill>
                  <a:srgbClr val="757575"/>
                </a:solidFill>
                <a:effectLst/>
                <a:latin typeface="Roboto" panose="02000000000000000000" pitchFamily="2" charset="0"/>
              </a:rPr>
              <a:t>, algoritmanın sözcüğün uygun biçimini aramasını sağlayan sözlükleri oluşturmak için derin dilbilim bilgisi gereklidir. Bu yapıldığında, gürültü azaltılacak ve bilgi alma sürecinde sağlanan sonuçlar daha doğru olacaktır.</a:t>
            </a:r>
          </a:p>
          <a:p>
            <a:endParaRPr lang="tr-TR" dirty="0"/>
          </a:p>
        </p:txBody>
      </p:sp>
    </p:spTree>
    <p:extLst>
      <p:ext uri="{BB962C8B-B14F-4D97-AF65-F5344CB8AC3E}">
        <p14:creationId xmlns:p14="http://schemas.microsoft.com/office/powerpoint/2010/main" val="172786613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1672</Words>
  <Application>Microsoft Office PowerPoint</Application>
  <PresentationFormat>Geniş ekran</PresentationFormat>
  <Paragraphs>142</Paragraphs>
  <Slides>28</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28</vt:i4>
      </vt:variant>
    </vt:vector>
  </HeadingPairs>
  <TitlesOfParts>
    <vt:vector size="36" baseType="lpstr">
      <vt:lpstr>Arial</vt:lpstr>
      <vt:lpstr>Calibri</vt:lpstr>
      <vt:lpstr>Calibri Light</vt:lpstr>
      <vt:lpstr>Courier New</vt:lpstr>
      <vt:lpstr>Roboto</vt:lpstr>
      <vt:lpstr>Söhne</vt:lpstr>
      <vt:lpstr>Times New Roman</vt:lpstr>
      <vt:lpstr>Office Teması</vt:lpstr>
      <vt:lpstr>Metin Madenciliği</vt:lpstr>
      <vt:lpstr>PowerPoint Sunusu</vt:lpstr>
      <vt:lpstr>Stemming ve Lemmatization</vt:lpstr>
      <vt:lpstr>Stemming ve Lemmatization Arasındaki Temel Farklar</vt:lpstr>
      <vt:lpstr>Stemming'in Dezavantajları</vt:lpstr>
      <vt:lpstr>Stemming Algoritma Örnekleri</vt:lpstr>
      <vt:lpstr>PowerPoint Sunusu</vt:lpstr>
      <vt:lpstr>Lemmatization</vt:lpstr>
      <vt:lpstr>Nasıl çalışırlar?</vt:lpstr>
      <vt:lpstr>Anlamsal olarak köke inme (Lemmatization)</vt:lpstr>
      <vt:lpstr>Matlab Uygulamaları</vt:lpstr>
      <vt:lpstr>Uygulama -1 (Stemming-Gövdeleme)</vt:lpstr>
      <vt:lpstr>Uygulama -2 (Stemming-Gövdeleme)</vt:lpstr>
      <vt:lpstr>Uygulama -3 (Lemmatization- Baş sözcük çıkarımı)</vt:lpstr>
      <vt:lpstr>PowerPoint Sunusu</vt:lpstr>
      <vt:lpstr>Stop Words (gereksiz kelimeler)</vt:lpstr>
      <vt:lpstr>Uygulama -4 Stop Words</vt:lpstr>
      <vt:lpstr>Gereksiz Kelimeler ile ilgili İşlemler</vt:lpstr>
      <vt:lpstr>Uygulamalar</vt:lpstr>
      <vt:lpstr>Okunan Bir dosyadan kelime atma</vt:lpstr>
      <vt:lpstr>Kelime Torbası (Bag of Words)</vt:lpstr>
      <vt:lpstr>PowerPoint Sunusu</vt:lpstr>
      <vt:lpstr>PowerPoint Sunusu</vt:lpstr>
      <vt:lpstr>PowerPoint Sunusu</vt:lpstr>
      <vt:lpstr>Uygulama</vt:lpstr>
      <vt:lpstr>Diğer Gereksiz Bilgilerin Silinmesi Boş İfadelerin Atılması</vt:lpstr>
      <vt:lpstr>Diğer Gereksiz Bilgilerin Silinmesi Kelime torbası az olanların atılması</vt:lpstr>
      <vt:lpstr>Diğer Gereksiz Bilgilerin Silinmesi Noktalama İşaretlerin Silinmesi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Metin Madenciliği</dc:title>
  <dc:creator>Yılmaz KAYA</dc:creator>
  <cp:lastModifiedBy>YILMAZ KAYA</cp:lastModifiedBy>
  <cp:revision>73</cp:revision>
  <dcterms:created xsi:type="dcterms:W3CDTF">2021-08-13T17:14:06Z</dcterms:created>
  <dcterms:modified xsi:type="dcterms:W3CDTF">2023-12-09T15:55:26Z</dcterms:modified>
</cp:coreProperties>
</file>