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0034A-64A9-46DB-8E58-083DE38C6261}" type="datetimeFigureOut">
              <a:rPr lang="tr-TR" smtClean="0"/>
              <a:t>14.12.2023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67180-C6B3-452A-B9FD-D710C8AF55B2}" type="slidenum">
              <a:rPr lang="tr-TR" smtClean="0"/>
              <a:t>‹#›</a:t>
            </a:fld>
            <a:endParaRPr lang="tr-TR"/>
          </a:p>
        </p:txBody>
      </p:sp>
    </p:spTree>
    <p:extLst>
      <p:ext uri="{BB962C8B-B14F-4D97-AF65-F5344CB8AC3E}">
        <p14:creationId xmlns:p14="http://schemas.microsoft.com/office/powerpoint/2010/main" val="4027857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800" b="0" i="0" dirty="0" err="1">
                <a:effectLst/>
                <a:latin typeface="Menlo"/>
              </a:rPr>
              <a:t>filename</a:t>
            </a:r>
            <a:r>
              <a:rPr lang="tr-TR" sz="1800" b="0" i="0" dirty="0">
                <a:effectLst/>
                <a:latin typeface="Menlo"/>
              </a:rPr>
              <a:t> = </a:t>
            </a:r>
            <a:r>
              <a:rPr lang="tr-TR" sz="1800" b="0" i="0" dirty="0">
                <a:solidFill>
                  <a:srgbClr val="AA04F9"/>
                </a:solidFill>
                <a:effectLst/>
                <a:latin typeface="Menlo"/>
              </a:rPr>
              <a:t>"weekendUpdates.xlsx"</a:t>
            </a:r>
            <a:r>
              <a:rPr lang="tr-TR" sz="1800" b="0" i="0" dirty="0">
                <a:effectLst/>
                <a:latin typeface="Menlo"/>
              </a:rPr>
              <a:t>;</a:t>
            </a:r>
          </a:p>
          <a:p>
            <a:r>
              <a:rPr lang="tr-TR" sz="1800" b="0" i="0" dirty="0" err="1">
                <a:effectLst/>
                <a:latin typeface="Menlo"/>
              </a:rPr>
              <a:t>tbl</a:t>
            </a:r>
            <a:r>
              <a:rPr lang="tr-TR" sz="1800" b="0" i="0" dirty="0">
                <a:effectLst/>
                <a:latin typeface="Menlo"/>
              </a:rPr>
              <a:t> = </a:t>
            </a:r>
            <a:r>
              <a:rPr lang="tr-TR" sz="1800" b="0" i="0" dirty="0" err="1">
                <a:effectLst/>
                <a:latin typeface="Menlo"/>
              </a:rPr>
              <a:t>readtable</a:t>
            </a:r>
            <a:r>
              <a:rPr lang="tr-TR" sz="1800" b="0" i="0" dirty="0">
                <a:effectLst/>
                <a:latin typeface="Menlo"/>
              </a:rPr>
              <a:t>(</a:t>
            </a:r>
            <a:r>
              <a:rPr lang="tr-TR" sz="1800" b="0" i="0" dirty="0" err="1">
                <a:effectLst/>
                <a:latin typeface="Menlo"/>
              </a:rPr>
              <a:t>filename</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TextType</a:t>
            </a:r>
            <a:r>
              <a:rPr lang="tr-TR" sz="1800" b="0" i="0" dirty="0">
                <a:solidFill>
                  <a:srgbClr val="AA04F9"/>
                </a:solidFill>
                <a:effectLst/>
                <a:latin typeface="Menlo"/>
              </a:rPr>
              <a:t>'</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string</a:t>
            </a:r>
            <a:r>
              <a:rPr lang="tr-TR" sz="1800" b="0" i="0" dirty="0">
                <a:solidFill>
                  <a:srgbClr val="AA04F9"/>
                </a:solidFill>
                <a:effectLst/>
                <a:latin typeface="Menlo"/>
              </a:rPr>
              <a:t>'</a:t>
            </a:r>
            <a:r>
              <a:rPr lang="tr-TR" sz="1800" b="0" i="0" dirty="0">
                <a:effectLst/>
                <a:latin typeface="Menlo"/>
              </a:rPr>
              <a:t>);</a:t>
            </a:r>
          </a:p>
          <a:p>
            <a:r>
              <a:rPr lang="tr-TR" sz="1800" b="0" i="0" dirty="0" err="1">
                <a:effectLst/>
                <a:latin typeface="Menlo"/>
              </a:rPr>
              <a:t>head</a:t>
            </a:r>
            <a:r>
              <a:rPr lang="tr-TR" sz="1800" b="0" i="0" dirty="0">
                <a:effectLst/>
                <a:latin typeface="Menlo"/>
              </a:rPr>
              <a:t>(</a:t>
            </a:r>
            <a:r>
              <a:rPr lang="tr-TR" sz="1800" b="0" i="0" dirty="0" err="1">
                <a:effectLst/>
                <a:latin typeface="Menlo"/>
              </a:rPr>
              <a:t>tbl</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a:effectLst/>
                <a:latin typeface="Menlo"/>
              </a:rPr>
              <a:t>str = </a:t>
            </a:r>
            <a:r>
              <a:rPr lang="tr-TR" sz="1800" b="0" i="0" dirty="0" err="1">
                <a:effectLst/>
                <a:latin typeface="Menlo"/>
              </a:rPr>
              <a:t>tbl.TextData</a:t>
            </a:r>
            <a:r>
              <a:rPr lang="tr-TR" sz="1800" b="0" i="0" dirty="0">
                <a:effectLst/>
                <a:latin typeface="Menlo"/>
              </a:rPr>
              <a:t>;</a:t>
            </a:r>
          </a:p>
          <a:p>
            <a:r>
              <a:rPr lang="tr-TR" sz="1800" b="0" i="0" dirty="0" err="1">
                <a:effectLst/>
                <a:latin typeface="Menlo"/>
              </a:rPr>
              <a:t>documents</a:t>
            </a:r>
            <a:r>
              <a:rPr lang="tr-TR" sz="1800" b="0" i="0" dirty="0">
                <a:effectLst/>
                <a:latin typeface="Menlo"/>
              </a:rPr>
              <a:t> = </a:t>
            </a:r>
            <a:r>
              <a:rPr lang="tr-TR" sz="1800" b="0" i="0" dirty="0" err="1">
                <a:effectLst/>
                <a:latin typeface="Menlo"/>
              </a:rPr>
              <a:t>tokenizedDocument</a:t>
            </a:r>
            <a:r>
              <a:rPr lang="tr-TR" sz="1800" b="0" i="0" dirty="0">
                <a:effectLst/>
                <a:latin typeface="Menlo"/>
              </a:rPr>
              <a:t>(str);</a:t>
            </a:r>
          </a:p>
          <a:p>
            <a:r>
              <a:rPr lang="tr-TR" sz="1800" b="0" i="0" dirty="0" err="1">
                <a:effectLst/>
                <a:latin typeface="Menlo"/>
              </a:rPr>
              <a:t>documents</a:t>
            </a:r>
            <a:r>
              <a:rPr lang="tr-TR" sz="1800" b="0" i="0" dirty="0">
                <a:effectLst/>
                <a:latin typeface="Menlo"/>
              </a:rPr>
              <a:t>(1:5)</a:t>
            </a:r>
          </a:p>
          <a:p>
            <a:br>
              <a:rPr lang="tr-TR" sz="1800" b="0" i="0" dirty="0">
                <a:effectLst/>
                <a:latin typeface="Menlo"/>
              </a:rPr>
            </a:br>
            <a:endParaRPr lang="tr-TR" sz="1800" b="0" i="0" dirty="0">
              <a:effectLst/>
              <a:latin typeface="Menlo"/>
            </a:endParaRPr>
          </a:p>
          <a:p>
            <a:r>
              <a:rPr lang="tr-TR" sz="1800" b="0" i="0" dirty="0" err="1">
                <a:effectLst/>
                <a:latin typeface="Menlo"/>
              </a:rPr>
              <a:t>compoundScores</a:t>
            </a:r>
            <a:r>
              <a:rPr lang="tr-TR" sz="1800" b="0" i="0" dirty="0">
                <a:effectLst/>
                <a:latin typeface="Menlo"/>
              </a:rPr>
              <a:t> = </a:t>
            </a:r>
            <a:r>
              <a:rPr lang="tr-TR" sz="1800" b="0" i="0" dirty="0" err="1">
                <a:effectLst/>
                <a:latin typeface="Menlo"/>
              </a:rPr>
              <a:t>vaderSentimentScores</a:t>
            </a:r>
            <a:r>
              <a:rPr lang="tr-TR" sz="1800" b="0" i="0" dirty="0">
                <a:effectLst/>
                <a:latin typeface="Menlo"/>
              </a:rPr>
              <a:t>(</a:t>
            </a:r>
            <a:r>
              <a:rPr lang="tr-TR" sz="1800" b="0" i="0" dirty="0" err="1">
                <a:effectLst/>
                <a:latin typeface="Menlo"/>
              </a:rPr>
              <a:t>documents</a:t>
            </a:r>
            <a:r>
              <a:rPr lang="tr-TR" sz="1800" b="0" i="0" dirty="0">
                <a:effectLst/>
                <a:latin typeface="Menlo"/>
              </a:rPr>
              <a:t>);</a:t>
            </a:r>
          </a:p>
          <a:p>
            <a:r>
              <a:rPr lang="tr-TR" sz="1800" b="0" i="0" dirty="0" err="1">
                <a:effectLst/>
                <a:latin typeface="Menlo"/>
              </a:rPr>
              <a:t>compoundScores</a:t>
            </a:r>
            <a:r>
              <a:rPr lang="tr-TR" sz="1800" b="0" i="0" dirty="0">
                <a:effectLst/>
                <a:latin typeface="Menlo"/>
              </a:rPr>
              <a:t>(1:5)</a:t>
            </a:r>
          </a:p>
          <a:p>
            <a:br>
              <a:rPr lang="tr-TR" sz="1800" b="0" i="0" dirty="0">
                <a:effectLst/>
                <a:latin typeface="Menlo"/>
              </a:rPr>
            </a:br>
            <a:endParaRPr lang="tr-TR" sz="1800" b="0" i="0" dirty="0">
              <a:effectLst/>
              <a:latin typeface="Menlo"/>
            </a:endParaRPr>
          </a:p>
          <a:p>
            <a:br>
              <a:rPr lang="tr-TR" sz="1800" b="0" i="0" dirty="0">
                <a:effectLst/>
                <a:latin typeface="Menlo"/>
              </a:rPr>
            </a:br>
            <a:endParaRPr lang="tr-TR" sz="1800" b="0" i="0" dirty="0">
              <a:effectLst/>
              <a:latin typeface="Menlo"/>
            </a:endParaRPr>
          </a:p>
          <a:p>
            <a:r>
              <a:rPr lang="tr-TR" sz="1800" b="0" i="0" dirty="0" err="1">
                <a:effectLst/>
                <a:latin typeface="Menlo"/>
              </a:rPr>
              <a:t>idx</a:t>
            </a:r>
            <a:r>
              <a:rPr lang="tr-TR" sz="1800" b="0" i="0" dirty="0">
                <a:effectLst/>
                <a:latin typeface="Menlo"/>
              </a:rPr>
              <a:t> = </a:t>
            </a:r>
            <a:r>
              <a:rPr lang="tr-TR" sz="1800" b="0" i="0" dirty="0" err="1">
                <a:effectLst/>
                <a:latin typeface="Menlo"/>
              </a:rPr>
              <a:t>compoundScores</a:t>
            </a:r>
            <a:r>
              <a:rPr lang="tr-TR" sz="1800" b="0" i="0" dirty="0">
                <a:effectLst/>
                <a:latin typeface="Menlo"/>
              </a:rPr>
              <a:t> &gt; 0;</a:t>
            </a:r>
          </a:p>
          <a:p>
            <a:r>
              <a:rPr lang="tr-TR" sz="1800" b="0" i="0" dirty="0" err="1">
                <a:effectLst/>
                <a:latin typeface="Menlo"/>
              </a:rPr>
              <a:t>strPositive</a:t>
            </a:r>
            <a:r>
              <a:rPr lang="tr-TR" sz="1800" b="0" i="0" dirty="0">
                <a:effectLst/>
                <a:latin typeface="Menlo"/>
              </a:rPr>
              <a:t> = str(</a:t>
            </a:r>
            <a:r>
              <a:rPr lang="tr-TR" sz="1800" b="0" i="0" dirty="0" err="1">
                <a:effectLst/>
                <a:latin typeface="Menlo"/>
              </a:rPr>
              <a:t>idx</a:t>
            </a:r>
            <a:r>
              <a:rPr lang="tr-TR" sz="1800" b="0" i="0" dirty="0">
                <a:effectLst/>
                <a:latin typeface="Menlo"/>
              </a:rPr>
              <a:t>);</a:t>
            </a:r>
          </a:p>
          <a:p>
            <a:r>
              <a:rPr lang="tr-TR" sz="1800" b="0" i="0" dirty="0" err="1">
                <a:effectLst/>
                <a:latin typeface="Menlo"/>
              </a:rPr>
              <a:t>strNegative</a:t>
            </a:r>
            <a:r>
              <a:rPr lang="tr-TR" sz="1800" b="0" i="0" dirty="0">
                <a:effectLst/>
                <a:latin typeface="Menlo"/>
              </a:rPr>
              <a:t> = str(~</a:t>
            </a:r>
            <a:r>
              <a:rPr lang="tr-TR" sz="1800" b="0" i="0" dirty="0" err="1">
                <a:effectLst/>
                <a:latin typeface="Menlo"/>
              </a:rPr>
              <a:t>idx</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figure</a:t>
            </a:r>
            <a:endParaRPr lang="tr-TR" sz="1800" b="0" i="0" dirty="0">
              <a:effectLst/>
              <a:latin typeface="Menlo"/>
            </a:endParaRPr>
          </a:p>
          <a:p>
            <a:r>
              <a:rPr lang="tr-TR" sz="1800" b="0" i="0" dirty="0" err="1">
                <a:effectLst/>
                <a:latin typeface="Menlo"/>
              </a:rPr>
              <a:t>subplot</a:t>
            </a:r>
            <a:r>
              <a:rPr lang="tr-TR" sz="1800" b="0" i="0" dirty="0">
                <a:effectLst/>
                <a:latin typeface="Menlo"/>
              </a:rPr>
              <a:t>(1,2,1)</a:t>
            </a:r>
          </a:p>
          <a:p>
            <a:r>
              <a:rPr lang="tr-TR" sz="1800" b="0" i="0" dirty="0" err="1">
                <a:effectLst/>
                <a:latin typeface="Menlo"/>
              </a:rPr>
              <a:t>wordcloud</a:t>
            </a:r>
            <a:r>
              <a:rPr lang="tr-TR" sz="1800" b="0" i="0" dirty="0">
                <a:effectLst/>
                <a:latin typeface="Menlo"/>
              </a:rPr>
              <a:t>(</a:t>
            </a:r>
            <a:r>
              <a:rPr lang="tr-TR" sz="1800" b="0" i="0" dirty="0" err="1">
                <a:effectLst/>
                <a:latin typeface="Menlo"/>
              </a:rPr>
              <a:t>strPositive</a:t>
            </a:r>
            <a:r>
              <a:rPr lang="tr-TR" sz="1800" b="0" i="0" dirty="0">
                <a:effectLst/>
                <a:latin typeface="Menlo"/>
              </a:rPr>
              <a:t>);</a:t>
            </a:r>
          </a:p>
          <a:p>
            <a:r>
              <a:rPr lang="tr-TR" sz="1800" b="0" i="0" dirty="0" err="1">
                <a:effectLst/>
                <a:latin typeface="Menlo"/>
              </a:rPr>
              <a:t>title</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Positive</a:t>
            </a:r>
            <a:r>
              <a:rPr lang="tr-TR" sz="1800" b="0" i="0" dirty="0">
                <a:solidFill>
                  <a:srgbClr val="AA04F9"/>
                </a:solidFill>
                <a:effectLst/>
                <a:latin typeface="Menlo"/>
              </a:rPr>
              <a:t> </a:t>
            </a:r>
            <a:r>
              <a:rPr lang="tr-TR" sz="1800" b="0" i="0" dirty="0" err="1">
                <a:solidFill>
                  <a:srgbClr val="AA04F9"/>
                </a:solidFill>
                <a:effectLst/>
                <a:latin typeface="Menlo"/>
              </a:rPr>
              <a:t>Sentiment</a:t>
            </a:r>
            <a:r>
              <a:rPr lang="tr-TR" sz="1800" b="0" i="0" dirty="0">
                <a:solidFill>
                  <a:srgbClr val="AA04F9"/>
                </a:solidFill>
                <a:effectLst/>
                <a:latin typeface="Menlo"/>
              </a:rPr>
              <a:t>"</a:t>
            </a:r>
            <a:r>
              <a:rPr lang="tr-TR" sz="1800" b="0" i="0" dirty="0">
                <a:effectLst/>
                <a:latin typeface="Menlo"/>
              </a:rPr>
              <a:t>)</a:t>
            </a:r>
          </a:p>
          <a:p>
            <a:br>
              <a:rPr lang="tr-TR" sz="1800" b="0" i="0" dirty="0">
                <a:effectLst/>
                <a:latin typeface="Menlo"/>
              </a:rPr>
            </a:br>
            <a:endParaRPr lang="tr-TR" sz="1800" b="0" i="0" dirty="0">
              <a:effectLst/>
              <a:latin typeface="Menlo"/>
            </a:endParaRPr>
          </a:p>
          <a:p>
            <a:r>
              <a:rPr lang="tr-TR" sz="1800" b="0" i="0" dirty="0" err="1">
                <a:effectLst/>
                <a:latin typeface="Menlo"/>
              </a:rPr>
              <a:t>subplot</a:t>
            </a:r>
            <a:r>
              <a:rPr lang="tr-TR" sz="1800" b="0" i="0" dirty="0">
                <a:effectLst/>
                <a:latin typeface="Menlo"/>
              </a:rPr>
              <a:t>(1,2,2)</a:t>
            </a:r>
          </a:p>
          <a:p>
            <a:r>
              <a:rPr lang="tr-TR" sz="1800" b="0" i="0" dirty="0" err="1">
                <a:effectLst/>
                <a:latin typeface="Menlo"/>
              </a:rPr>
              <a:t>wordcloud</a:t>
            </a:r>
            <a:r>
              <a:rPr lang="tr-TR" sz="1800" b="0" i="0" dirty="0">
                <a:effectLst/>
                <a:latin typeface="Menlo"/>
              </a:rPr>
              <a:t>(</a:t>
            </a:r>
            <a:r>
              <a:rPr lang="tr-TR" sz="1800" b="0" i="0" dirty="0" err="1">
                <a:effectLst/>
                <a:latin typeface="Menlo"/>
              </a:rPr>
              <a:t>strNegative</a:t>
            </a:r>
            <a:r>
              <a:rPr lang="tr-TR" sz="1800" b="0" i="0" dirty="0">
                <a:effectLst/>
                <a:latin typeface="Menlo"/>
              </a:rPr>
              <a:t>);</a:t>
            </a:r>
          </a:p>
          <a:p>
            <a:r>
              <a:rPr lang="tr-TR" sz="1800" b="0" i="0" dirty="0" err="1">
                <a:effectLst/>
                <a:latin typeface="Menlo"/>
              </a:rPr>
              <a:t>title</a:t>
            </a:r>
            <a:r>
              <a:rPr lang="tr-TR" sz="1800" b="0" i="0" dirty="0">
                <a:effectLst/>
                <a:latin typeface="Menlo"/>
              </a:rPr>
              <a:t>(</a:t>
            </a:r>
            <a:r>
              <a:rPr lang="tr-TR" sz="1800" b="0" i="0" dirty="0">
                <a:solidFill>
                  <a:srgbClr val="AA04F9"/>
                </a:solidFill>
                <a:effectLst/>
                <a:latin typeface="Menlo"/>
              </a:rPr>
              <a:t>"</a:t>
            </a:r>
            <a:r>
              <a:rPr lang="tr-TR" sz="1800" b="0" i="0" dirty="0" err="1">
                <a:solidFill>
                  <a:srgbClr val="AA04F9"/>
                </a:solidFill>
                <a:effectLst/>
                <a:latin typeface="Menlo"/>
              </a:rPr>
              <a:t>Negative</a:t>
            </a:r>
            <a:r>
              <a:rPr lang="tr-TR" sz="1800" b="0" i="0" dirty="0">
                <a:solidFill>
                  <a:srgbClr val="AA04F9"/>
                </a:solidFill>
                <a:effectLst/>
                <a:latin typeface="Menlo"/>
              </a:rPr>
              <a:t> </a:t>
            </a:r>
            <a:r>
              <a:rPr lang="tr-TR" sz="1800" b="0" i="0" dirty="0" err="1">
                <a:solidFill>
                  <a:srgbClr val="AA04F9"/>
                </a:solidFill>
                <a:effectLst/>
                <a:latin typeface="Menlo"/>
              </a:rPr>
              <a:t>Sentiment</a:t>
            </a:r>
            <a:r>
              <a:rPr lang="tr-TR" sz="1800" b="0" i="0">
                <a:solidFill>
                  <a:srgbClr val="AA04F9"/>
                </a:solidFill>
                <a:effectLst/>
                <a:latin typeface="Menlo"/>
              </a:rPr>
              <a:t>"</a:t>
            </a:r>
            <a:r>
              <a:rPr lang="tr-TR" sz="1800" b="0" i="0">
                <a:effectLst/>
                <a:latin typeface="Menlo"/>
              </a:rPr>
              <a:t>)</a:t>
            </a:r>
          </a:p>
          <a:p>
            <a:endParaRPr lang="tr-TR" dirty="0"/>
          </a:p>
        </p:txBody>
      </p:sp>
      <p:sp>
        <p:nvSpPr>
          <p:cNvPr id="4" name="Slayt Numarası Yer Tutucusu 3"/>
          <p:cNvSpPr>
            <a:spLocks noGrp="1"/>
          </p:cNvSpPr>
          <p:nvPr>
            <p:ph type="sldNum" sz="quarter" idx="5"/>
          </p:nvPr>
        </p:nvSpPr>
        <p:spPr/>
        <p:txBody>
          <a:bodyPr/>
          <a:lstStyle/>
          <a:p>
            <a:fld id="{D8B67180-C6B3-452A-B9FD-D710C8AF55B2}" type="slidenum">
              <a:rPr lang="tr-TR" smtClean="0"/>
              <a:t>14</a:t>
            </a:fld>
            <a:endParaRPr lang="tr-TR"/>
          </a:p>
        </p:txBody>
      </p:sp>
    </p:spTree>
    <p:extLst>
      <p:ext uri="{BB962C8B-B14F-4D97-AF65-F5344CB8AC3E}">
        <p14:creationId xmlns:p14="http://schemas.microsoft.com/office/powerpoint/2010/main" val="330870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ADB012-E65D-6080-02E5-B4A98E0FBCA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E48C194-6FDF-5FFC-24B3-7EF88C3C41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52A0506-1797-EF61-9C18-EC4EF3A8DCDE}"/>
              </a:ext>
            </a:extLst>
          </p:cNvPr>
          <p:cNvSpPr>
            <a:spLocks noGrp="1"/>
          </p:cNvSpPr>
          <p:nvPr>
            <p:ph type="dt" sz="half" idx="10"/>
          </p:nvPr>
        </p:nvSpPr>
        <p:spPr/>
        <p:txBody>
          <a:bodyPr/>
          <a:lstStyle/>
          <a:p>
            <a:fld id="{C2D611BD-A016-4370-A412-B0F6127A7E50}" type="datetimeFigureOut">
              <a:rPr lang="tr-TR" smtClean="0"/>
              <a:t>14.12.2023</a:t>
            </a:fld>
            <a:endParaRPr lang="tr-TR"/>
          </a:p>
        </p:txBody>
      </p:sp>
      <p:sp>
        <p:nvSpPr>
          <p:cNvPr id="5" name="Alt Bilgi Yer Tutucusu 4">
            <a:extLst>
              <a:ext uri="{FF2B5EF4-FFF2-40B4-BE49-F238E27FC236}">
                <a16:creationId xmlns:a16="http://schemas.microsoft.com/office/drawing/2014/main" id="{4845E195-AF1C-EDC5-0001-66BFB2A2407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DB82E11-E156-034F-3628-0DCCC45B11AE}"/>
              </a:ext>
            </a:extLst>
          </p:cNvPr>
          <p:cNvSpPr>
            <a:spLocks noGrp="1"/>
          </p:cNvSpPr>
          <p:nvPr>
            <p:ph type="sldNum" sz="quarter" idx="12"/>
          </p:nvPr>
        </p:nvSpPr>
        <p:spPr/>
        <p:txBody>
          <a:bodyPr/>
          <a:lstStyle/>
          <a:p>
            <a:fld id="{50C8F217-F16F-46CB-A961-6B4F71C830E6}" type="slidenum">
              <a:rPr lang="tr-TR" smtClean="0"/>
              <a:t>‹#›</a:t>
            </a:fld>
            <a:endParaRPr lang="tr-TR"/>
          </a:p>
        </p:txBody>
      </p:sp>
    </p:spTree>
    <p:extLst>
      <p:ext uri="{BB962C8B-B14F-4D97-AF65-F5344CB8AC3E}">
        <p14:creationId xmlns:p14="http://schemas.microsoft.com/office/powerpoint/2010/main" val="289841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D1181F-D5FD-3240-B4E7-A7A26679597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E3F5A54-87D4-CCD3-A67E-2263CE96DBD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7C59969-6BAE-059E-C15F-8F724346E9FB}"/>
              </a:ext>
            </a:extLst>
          </p:cNvPr>
          <p:cNvSpPr>
            <a:spLocks noGrp="1"/>
          </p:cNvSpPr>
          <p:nvPr>
            <p:ph type="dt" sz="half" idx="10"/>
          </p:nvPr>
        </p:nvSpPr>
        <p:spPr/>
        <p:txBody>
          <a:bodyPr/>
          <a:lstStyle/>
          <a:p>
            <a:fld id="{C2D611BD-A016-4370-A412-B0F6127A7E50}" type="datetimeFigureOut">
              <a:rPr lang="tr-TR" smtClean="0"/>
              <a:t>14.12.2023</a:t>
            </a:fld>
            <a:endParaRPr lang="tr-TR"/>
          </a:p>
        </p:txBody>
      </p:sp>
      <p:sp>
        <p:nvSpPr>
          <p:cNvPr id="5" name="Alt Bilgi Yer Tutucusu 4">
            <a:extLst>
              <a:ext uri="{FF2B5EF4-FFF2-40B4-BE49-F238E27FC236}">
                <a16:creationId xmlns:a16="http://schemas.microsoft.com/office/drawing/2014/main" id="{766C70F0-5711-2D78-F885-2A1EC1BF7B7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08F2BC0-D8E7-63AB-9E95-AC77C0A0AEF1}"/>
              </a:ext>
            </a:extLst>
          </p:cNvPr>
          <p:cNvSpPr>
            <a:spLocks noGrp="1"/>
          </p:cNvSpPr>
          <p:nvPr>
            <p:ph type="sldNum" sz="quarter" idx="12"/>
          </p:nvPr>
        </p:nvSpPr>
        <p:spPr/>
        <p:txBody>
          <a:bodyPr/>
          <a:lstStyle/>
          <a:p>
            <a:fld id="{50C8F217-F16F-46CB-A961-6B4F71C830E6}" type="slidenum">
              <a:rPr lang="tr-TR" smtClean="0"/>
              <a:t>‹#›</a:t>
            </a:fld>
            <a:endParaRPr lang="tr-TR"/>
          </a:p>
        </p:txBody>
      </p:sp>
    </p:spTree>
    <p:extLst>
      <p:ext uri="{BB962C8B-B14F-4D97-AF65-F5344CB8AC3E}">
        <p14:creationId xmlns:p14="http://schemas.microsoft.com/office/powerpoint/2010/main" val="141002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2C8D516-8A50-68F6-0B45-30357C26CF1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7F8828D-D2FF-858C-F988-D1BA3531822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4CA5C5F-6B5A-DDBD-FB70-F749FFA51A3A}"/>
              </a:ext>
            </a:extLst>
          </p:cNvPr>
          <p:cNvSpPr>
            <a:spLocks noGrp="1"/>
          </p:cNvSpPr>
          <p:nvPr>
            <p:ph type="dt" sz="half" idx="10"/>
          </p:nvPr>
        </p:nvSpPr>
        <p:spPr/>
        <p:txBody>
          <a:bodyPr/>
          <a:lstStyle/>
          <a:p>
            <a:fld id="{C2D611BD-A016-4370-A412-B0F6127A7E50}" type="datetimeFigureOut">
              <a:rPr lang="tr-TR" smtClean="0"/>
              <a:t>14.12.2023</a:t>
            </a:fld>
            <a:endParaRPr lang="tr-TR"/>
          </a:p>
        </p:txBody>
      </p:sp>
      <p:sp>
        <p:nvSpPr>
          <p:cNvPr id="5" name="Alt Bilgi Yer Tutucusu 4">
            <a:extLst>
              <a:ext uri="{FF2B5EF4-FFF2-40B4-BE49-F238E27FC236}">
                <a16:creationId xmlns:a16="http://schemas.microsoft.com/office/drawing/2014/main" id="{B546AACA-CE5E-E09D-2940-8FB48A99A11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8455EBB-618A-5928-3903-2A9D55EC6A08}"/>
              </a:ext>
            </a:extLst>
          </p:cNvPr>
          <p:cNvSpPr>
            <a:spLocks noGrp="1"/>
          </p:cNvSpPr>
          <p:nvPr>
            <p:ph type="sldNum" sz="quarter" idx="12"/>
          </p:nvPr>
        </p:nvSpPr>
        <p:spPr/>
        <p:txBody>
          <a:bodyPr/>
          <a:lstStyle/>
          <a:p>
            <a:fld id="{50C8F217-F16F-46CB-A961-6B4F71C830E6}" type="slidenum">
              <a:rPr lang="tr-TR" smtClean="0"/>
              <a:t>‹#›</a:t>
            </a:fld>
            <a:endParaRPr lang="tr-TR"/>
          </a:p>
        </p:txBody>
      </p:sp>
    </p:spTree>
    <p:extLst>
      <p:ext uri="{BB962C8B-B14F-4D97-AF65-F5344CB8AC3E}">
        <p14:creationId xmlns:p14="http://schemas.microsoft.com/office/powerpoint/2010/main" val="333792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E5DB2C-EC29-D2DD-1160-A3686E1AB95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1D00F7-FA75-0012-83D8-6EA560271F8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2F7957-6A78-363D-5363-D6C0E6BFB4D9}"/>
              </a:ext>
            </a:extLst>
          </p:cNvPr>
          <p:cNvSpPr>
            <a:spLocks noGrp="1"/>
          </p:cNvSpPr>
          <p:nvPr>
            <p:ph type="dt" sz="half" idx="10"/>
          </p:nvPr>
        </p:nvSpPr>
        <p:spPr/>
        <p:txBody>
          <a:bodyPr/>
          <a:lstStyle/>
          <a:p>
            <a:fld id="{C2D611BD-A016-4370-A412-B0F6127A7E50}" type="datetimeFigureOut">
              <a:rPr lang="tr-TR" smtClean="0"/>
              <a:t>14.12.2023</a:t>
            </a:fld>
            <a:endParaRPr lang="tr-TR"/>
          </a:p>
        </p:txBody>
      </p:sp>
      <p:sp>
        <p:nvSpPr>
          <p:cNvPr id="5" name="Alt Bilgi Yer Tutucusu 4">
            <a:extLst>
              <a:ext uri="{FF2B5EF4-FFF2-40B4-BE49-F238E27FC236}">
                <a16:creationId xmlns:a16="http://schemas.microsoft.com/office/drawing/2014/main" id="{8A7D12A7-AFB6-0843-C999-868EA8E0985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4A93B4C-21C6-093D-50DE-AA2E9DB20779}"/>
              </a:ext>
            </a:extLst>
          </p:cNvPr>
          <p:cNvSpPr>
            <a:spLocks noGrp="1"/>
          </p:cNvSpPr>
          <p:nvPr>
            <p:ph type="sldNum" sz="quarter" idx="12"/>
          </p:nvPr>
        </p:nvSpPr>
        <p:spPr/>
        <p:txBody>
          <a:bodyPr/>
          <a:lstStyle/>
          <a:p>
            <a:fld id="{50C8F217-F16F-46CB-A961-6B4F71C830E6}" type="slidenum">
              <a:rPr lang="tr-TR" smtClean="0"/>
              <a:t>‹#›</a:t>
            </a:fld>
            <a:endParaRPr lang="tr-TR"/>
          </a:p>
        </p:txBody>
      </p:sp>
    </p:spTree>
    <p:extLst>
      <p:ext uri="{BB962C8B-B14F-4D97-AF65-F5344CB8AC3E}">
        <p14:creationId xmlns:p14="http://schemas.microsoft.com/office/powerpoint/2010/main" val="45990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FBFE8E-9082-F350-1649-E83E5827536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15717D8-36D5-2727-F3D5-AA99EFF6A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1B9B163-453F-81F1-B2B0-63359813BC36}"/>
              </a:ext>
            </a:extLst>
          </p:cNvPr>
          <p:cNvSpPr>
            <a:spLocks noGrp="1"/>
          </p:cNvSpPr>
          <p:nvPr>
            <p:ph type="dt" sz="half" idx="10"/>
          </p:nvPr>
        </p:nvSpPr>
        <p:spPr/>
        <p:txBody>
          <a:bodyPr/>
          <a:lstStyle/>
          <a:p>
            <a:fld id="{C2D611BD-A016-4370-A412-B0F6127A7E50}" type="datetimeFigureOut">
              <a:rPr lang="tr-TR" smtClean="0"/>
              <a:t>14.12.2023</a:t>
            </a:fld>
            <a:endParaRPr lang="tr-TR"/>
          </a:p>
        </p:txBody>
      </p:sp>
      <p:sp>
        <p:nvSpPr>
          <p:cNvPr id="5" name="Alt Bilgi Yer Tutucusu 4">
            <a:extLst>
              <a:ext uri="{FF2B5EF4-FFF2-40B4-BE49-F238E27FC236}">
                <a16:creationId xmlns:a16="http://schemas.microsoft.com/office/drawing/2014/main" id="{41F0D811-660E-4044-1BCD-1B0441BD344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99B05EC-6383-6E85-17E1-06B9E06634C6}"/>
              </a:ext>
            </a:extLst>
          </p:cNvPr>
          <p:cNvSpPr>
            <a:spLocks noGrp="1"/>
          </p:cNvSpPr>
          <p:nvPr>
            <p:ph type="sldNum" sz="quarter" idx="12"/>
          </p:nvPr>
        </p:nvSpPr>
        <p:spPr/>
        <p:txBody>
          <a:bodyPr/>
          <a:lstStyle/>
          <a:p>
            <a:fld id="{50C8F217-F16F-46CB-A961-6B4F71C830E6}" type="slidenum">
              <a:rPr lang="tr-TR" smtClean="0"/>
              <a:t>‹#›</a:t>
            </a:fld>
            <a:endParaRPr lang="tr-TR"/>
          </a:p>
        </p:txBody>
      </p:sp>
    </p:spTree>
    <p:extLst>
      <p:ext uri="{BB962C8B-B14F-4D97-AF65-F5344CB8AC3E}">
        <p14:creationId xmlns:p14="http://schemas.microsoft.com/office/powerpoint/2010/main" val="35083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B53159-FC32-7321-89A0-0E06901901F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2A63C8C-64F1-724C-9206-1F14D7ABC1F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70D50A1-4116-F47C-0BEA-6F17795DBE8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0020E75-FE24-1A5D-73D5-66BFF55E46BE}"/>
              </a:ext>
            </a:extLst>
          </p:cNvPr>
          <p:cNvSpPr>
            <a:spLocks noGrp="1"/>
          </p:cNvSpPr>
          <p:nvPr>
            <p:ph type="dt" sz="half" idx="10"/>
          </p:nvPr>
        </p:nvSpPr>
        <p:spPr/>
        <p:txBody>
          <a:bodyPr/>
          <a:lstStyle/>
          <a:p>
            <a:fld id="{C2D611BD-A016-4370-A412-B0F6127A7E50}" type="datetimeFigureOut">
              <a:rPr lang="tr-TR" smtClean="0"/>
              <a:t>14.12.2023</a:t>
            </a:fld>
            <a:endParaRPr lang="tr-TR"/>
          </a:p>
        </p:txBody>
      </p:sp>
      <p:sp>
        <p:nvSpPr>
          <p:cNvPr id="6" name="Alt Bilgi Yer Tutucusu 5">
            <a:extLst>
              <a:ext uri="{FF2B5EF4-FFF2-40B4-BE49-F238E27FC236}">
                <a16:creationId xmlns:a16="http://schemas.microsoft.com/office/drawing/2014/main" id="{4963B2F7-A968-A5A1-1A8A-601CB7A51BD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96DA583-DBC3-F6A1-DDE8-F83091C83FDD}"/>
              </a:ext>
            </a:extLst>
          </p:cNvPr>
          <p:cNvSpPr>
            <a:spLocks noGrp="1"/>
          </p:cNvSpPr>
          <p:nvPr>
            <p:ph type="sldNum" sz="quarter" idx="12"/>
          </p:nvPr>
        </p:nvSpPr>
        <p:spPr/>
        <p:txBody>
          <a:bodyPr/>
          <a:lstStyle/>
          <a:p>
            <a:fld id="{50C8F217-F16F-46CB-A961-6B4F71C830E6}" type="slidenum">
              <a:rPr lang="tr-TR" smtClean="0"/>
              <a:t>‹#›</a:t>
            </a:fld>
            <a:endParaRPr lang="tr-TR"/>
          </a:p>
        </p:txBody>
      </p:sp>
    </p:spTree>
    <p:extLst>
      <p:ext uri="{BB962C8B-B14F-4D97-AF65-F5344CB8AC3E}">
        <p14:creationId xmlns:p14="http://schemas.microsoft.com/office/powerpoint/2010/main" val="64263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22E319-26C4-8049-D6A0-35823EEEE75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15CD2D5-6913-D31A-F40F-6B9C4946C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80DBB03-D5E4-C54C-6720-36B991D251D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705B86B-EDB5-0FD4-C73C-4C05A7728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788509E-9F7B-6BDA-5913-62D26D59316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4C64402-4DFB-512A-4614-08127AA80555}"/>
              </a:ext>
            </a:extLst>
          </p:cNvPr>
          <p:cNvSpPr>
            <a:spLocks noGrp="1"/>
          </p:cNvSpPr>
          <p:nvPr>
            <p:ph type="dt" sz="half" idx="10"/>
          </p:nvPr>
        </p:nvSpPr>
        <p:spPr/>
        <p:txBody>
          <a:bodyPr/>
          <a:lstStyle/>
          <a:p>
            <a:fld id="{C2D611BD-A016-4370-A412-B0F6127A7E50}" type="datetimeFigureOut">
              <a:rPr lang="tr-TR" smtClean="0"/>
              <a:t>14.12.2023</a:t>
            </a:fld>
            <a:endParaRPr lang="tr-TR"/>
          </a:p>
        </p:txBody>
      </p:sp>
      <p:sp>
        <p:nvSpPr>
          <p:cNvPr id="8" name="Alt Bilgi Yer Tutucusu 7">
            <a:extLst>
              <a:ext uri="{FF2B5EF4-FFF2-40B4-BE49-F238E27FC236}">
                <a16:creationId xmlns:a16="http://schemas.microsoft.com/office/drawing/2014/main" id="{B43630B7-E08F-ED97-1CC4-AC0DA388E9C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0567637-AEA7-7C45-413B-37F0D5CD5F78}"/>
              </a:ext>
            </a:extLst>
          </p:cNvPr>
          <p:cNvSpPr>
            <a:spLocks noGrp="1"/>
          </p:cNvSpPr>
          <p:nvPr>
            <p:ph type="sldNum" sz="quarter" idx="12"/>
          </p:nvPr>
        </p:nvSpPr>
        <p:spPr/>
        <p:txBody>
          <a:bodyPr/>
          <a:lstStyle/>
          <a:p>
            <a:fld id="{50C8F217-F16F-46CB-A961-6B4F71C830E6}" type="slidenum">
              <a:rPr lang="tr-TR" smtClean="0"/>
              <a:t>‹#›</a:t>
            </a:fld>
            <a:endParaRPr lang="tr-TR"/>
          </a:p>
        </p:txBody>
      </p:sp>
    </p:spTree>
    <p:extLst>
      <p:ext uri="{BB962C8B-B14F-4D97-AF65-F5344CB8AC3E}">
        <p14:creationId xmlns:p14="http://schemas.microsoft.com/office/powerpoint/2010/main" val="416529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A635B-4480-2624-A5F4-8452EF8A926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B3FAA6F-58FD-9B2E-8536-87DB42679DE9}"/>
              </a:ext>
            </a:extLst>
          </p:cNvPr>
          <p:cNvSpPr>
            <a:spLocks noGrp="1"/>
          </p:cNvSpPr>
          <p:nvPr>
            <p:ph type="dt" sz="half" idx="10"/>
          </p:nvPr>
        </p:nvSpPr>
        <p:spPr/>
        <p:txBody>
          <a:bodyPr/>
          <a:lstStyle/>
          <a:p>
            <a:fld id="{C2D611BD-A016-4370-A412-B0F6127A7E50}" type="datetimeFigureOut">
              <a:rPr lang="tr-TR" smtClean="0"/>
              <a:t>14.12.2023</a:t>
            </a:fld>
            <a:endParaRPr lang="tr-TR"/>
          </a:p>
        </p:txBody>
      </p:sp>
      <p:sp>
        <p:nvSpPr>
          <p:cNvPr id="4" name="Alt Bilgi Yer Tutucusu 3">
            <a:extLst>
              <a:ext uri="{FF2B5EF4-FFF2-40B4-BE49-F238E27FC236}">
                <a16:creationId xmlns:a16="http://schemas.microsoft.com/office/drawing/2014/main" id="{5BFF990E-8B38-4F37-049D-0C11D434F9B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F87C3C3-7DAE-BFE9-A23B-A7C4EB54F439}"/>
              </a:ext>
            </a:extLst>
          </p:cNvPr>
          <p:cNvSpPr>
            <a:spLocks noGrp="1"/>
          </p:cNvSpPr>
          <p:nvPr>
            <p:ph type="sldNum" sz="quarter" idx="12"/>
          </p:nvPr>
        </p:nvSpPr>
        <p:spPr/>
        <p:txBody>
          <a:bodyPr/>
          <a:lstStyle/>
          <a:p>
            <a:fld id="{50C8F217-F16F-46CB-A961-6B4F71C830E6}" type="slidenum">
              <a:rPr lang="tr-TR" smtClean="0"/>
              <a:t>‹#›</a:t>
            </a:fld>
            <a:endParaRPr lang="tr-TR"/>
          </a:p>
        </p:txBody>
      </p:sp>
    </p:spTree>
    <p:extLst>
      <p:ext uri="{BB962C8B-B14F-4D97-AF65-F5344CB8AC3E}">
        <p14:creationId xmlns:p14="http://schemas.microsoft.com/office/powerpoint/2010/main" val="170217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5030CAC-7EDB-D65C-F33D-39D6F2D09343}"/>
              </a:ext>
            </a:extLst>
          </p:cNvPr>
          <p:cNvSpPr>
            <a:spLocks noGrp="1"/>
          </p:cNvSpPr>
          <p:nvPr>
            <p:ph type="dt" sz="half" idx="10"/>
          </p:nvPr>
        </p:nvSpPr>
        <p:spPr/>
        <p:txBody>
          <a:bodyPr/>
          <a:lstStyle/>
          <a:p>
            <a:fld id="{C2D611BD-A016-4370-A412-B0F6127A7E50}" type="datetimeFigureOut">
              <a:rPr lang="tr-TR" smtClean="0"/>
              <a:t>14.12.2023</a:t>
            </a:fld>
            <a:endParaRPr lang="tr-TR"/>
          </a:p>
        </p:txBody>
      </p:sp>
      <p:sp>
        <p:nvSpPr>
          <p:cNvPr id="3" name="Alt Bilgi Yer Tutucusu 2">
            <a:extLst>
              <a:ext uri="{FF2B5EF4-FFF2-40B4-BE49-F238E27FC236}">
                <a16:creationId xmlns:a16="http://schemas.microsoft.com/office/drawing/2014/main" id="{F3919535-3279-30E8-7457-D74E621D7DE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92E6F3A-5D61-024E-B39C-5B0471D5B60D}"/>
              </a:ext>
            </a:extLst>
          </p:cNvPr>
          <p:cNvSpPr>
            <a:spLocks noGrp="1"/>
          </p:cNvSpPr>
          <p:nvPr>
            <p:ph type="sldNum" sz="quarter" idx="12"/>
          </p:nvPr>
        </p:nvSpPr>
        <p:spPr/>
        <p:txBody>
          <a:bodyPr/>
          <a:lstStyle/>
          <a:p>
            <a:fld id="{50C8F217-F16F-46CB-A961-6B4F71C830E6}" type="slidenum">
              <a:rPr lang="tr-TR" smtClean="0"/>
              <a:t>‹#›</a:t>
            </a:fld>
            <a:endParaRPr lang="tr-TR"/>
          </a:p>
        </p:txBody>
      </p:sp>
    </p:spTree>
    <p:extLst>
      <p:ext uri="{BB962C8B-B14F-4D97-AF65-F5344CB8AC3E}">
        <p14:creationId xmlns:p14="http://schemas.microsoft.com/office/powerpoint/2010/main" val="259924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37217E-25E6-B48C-CD6D-FA3B8266635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7B9C898-99C6-CAE1-E594-460142F60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DEDED4E-49DE-2B05-F180-D9DA4E4D7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0F032B3-BF2E-BEEF-76CB-D22BBC5046D3}"/>
              </a:ext>
            </a:extLst>
          </p:cNvPr>
          <p:cNvSpPr>
            <a:spLocks noGrp="1"/>
          </p:cNvSpPr>
          <p:nvPr>
            <p:ph type="dt" sz="half" idx="10"/>
          </p:nvPr>
        </p:nvSpPr>
        <p:spPr/>
        <p:txBody>
          <a:bodyPr/>
          <a:lstStyle/>
          <a:p>
            <a:fld id="{C2D611BD-A016-4370-A412-B0F6127A7E50}" type="datetimeFigureOut">
              <a:rPr lang="tr-TR" smtClean="0"/>
              <a:t>14.12.2023</a:t>
            </a:fld>
            <a:endParaRPr lang="tr-TR"/>
          </a:p>
        </p:txBody>
      </p:sp>
      <p:sp>
        <p:nvSpPr>
          <p:cNvPr id="6" name="Alt Bilgi Yer Tutucusu 5">
            <a:extLst>
              <a:ext uri="{FF2B5EF4-FFF2-40B4-BE49-F238E27FC236}">
                <a16:creationId xmlns:a16="http://schemas.microsoft.com/office/drawing/2014/main" id="{C48B7285-3A9F-A535-9504-FC4F312FAE8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5E803DB-0EB2-EFE1-55BC-11F6D901B1A3}"/>
              </a:ext>
            </a:extLst>
          </p:cNvPr>
          <p:cNvSpPr>
            <a:spLocks noGrp="1"/>
          </p:cNvSpPr>
          <p:nvPr>
            <p:ph type="sldNum" sz="quarter" idx="12"/>
          </p:nvPr>
        </p:nvSpPr>
        <p:spPr/>
        <p:txBody>
          <a:bodyPr/>
          <a:lstStyle/>
          <a:p>
            <a:fld id="{50C8F217-F16F-46CB-A961-6B4F71C830E6}" type="slidenum">
              <a:rPr lang="tr-TR" smtClean="0"/>
              <a:t>‹#›</a:t>
            </a:fld>
            <a:endParaRPr lang="tr-TR"/>
          </a:p>
        </p:txBody>
      </p:sp>
    </p:spTree>
    <p:extLst>
      <p:ext uri="{BB962C8B-B14F-4D97-AF65-F5344CB8AC3E}">
        <p14:creationId xmlns:p14="http://schemas.microsoft.com/office/powerpoint/2010/main" val="158774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5C3499-6F3F-A9DB-80BB-149510DE655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4D40024-CBEC-6E98-858F-20BD6986E5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6D8F786-388C-35DA-C6B4-43BF8738E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752BAE5-4D8D-F0F2-A9DF-E0D55831673C}"/>
              </a:ext>
            </a:extLst>
          </p:cNvPr>
          <p:cNvSpPr>
            <a:spLocks noGrp="1"/>
          </p:cNvSpPr>
          <p:nvPr>
            <p:ph type="dt" sz="half" idx="10"/>
          </p:nvPr>
        </p:nvSpPr>
        <p:spPr/>
        <p:txBody>
          <a:bodyPr/>
          <a:lstStyle/>
          <a:p>
            <a:fld id="{C2D611BD-A016-4370-A412-B0F6127A7E50}" type="datetimeFigureOut">
              <a:rPr lang="tr-TR" smtClean="0"/>
              <a:t>14.12.2023</a:t>
            </a:fld>
            <a:endParaRPr lang="tr-TR"/>
          </a:p>
        </p:txBody>
      </p:sp>
      <p:sp>
        <p:nvSpPr>
          <p:cNvPr id="6" name="Alt Bilgi Yer Tutucusu 5">
            <a:extLst>
              <a:ext uri="{FF2B5EF4-FFF2-40B4-BE49-F238E27FC236}">
                <a16:creationId xmlns:a16="http://schemas.microsoft.com/office/drawing/2014/main" id="{2CD6BDCA-09FC-53DE-2BAC-DB2B55CA5E2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A28161B-E453-C01F-BDAD-86CB3666CFF4}"/>
              </a:ext>
            </a:extLst>
          </p:cNvPr>
          <p:cNvSpPr>
            <a:spLocks noGrp="1"/>
          </p:cNvSpPr>
          <p:nvPr>
            <p:ph type="sldNum" sz="quarter" idx="12"/>
          </p:nvPr>
        </p:nvSpPr>
        <p:spPr/>
        <p:txBody>
          <a:bodyPr/>
          <a:lstStyle/>
          <a:p>
            <a:fld id="{50C8F217-F16F-46CB-A961-6B4F71C830E6}" type="slidenum">
              <a:rPr lang="tr-TR" smtClean="0"/>
              <a:t>‹#›</a:t>
            </a:fld>
            <a:endParaRPr lang="tr-TR"/>
          </a:p>
        </p:txBody>
      </p:sp>
    </p:spTree>
    <p:extLst>
      <p:ext uri="{BB962C8B-B14F-4D97-AF65-F5344CB8AC3E}">
        <p14:creationId xmlns:p14="http://schemas.microsoft.com/office/powerpoint/2010/main" val="18832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CD780E5-BEE1-B7F8-2754-31B52ED04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C102789-6F63-16C8-10DC-A7A1B2EA6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0B4B088-8084-DB89-8740-066E03AD28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611BD-A016-4370-A412-B0F6127A7E50}" type="datetimeFigureOut">
              <a:rPr lang="tr-TR" smtClean="0"/>
              <a:t>14.12.2023</a:t>
            </a:fld>
            <a:endParaRPr lang="tr-TR"/>
          </a:p>
        </p:txBody>
      </p:sp>
      <p:sp>
        <p:nvSpPr>
          <p:cNvPr id="5" name="Alt Bilgi Yer Tutucusu 4">
            <a:extLst>
              <a:ext uri="{FF2B5EF4-FFF2-40B4-BE49-F238E27FC236}">
                <a16:creationId xmlns:a16="http://schemas.microsoft.com/office/drawing/2014/main" id="{A75C8408-4210-E341-0CD0-964CD29BF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DF5712E-CB1D-7706-F627-082000C4C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8F217-F16F-46CB-A961-6B4F71C830E6}" type="slidenum">
              <a:rPr lang="tr-TR" smtClean="0"/>
              <a:t>‹#›</a:t>
            </a:fld>
            <a:endParaRPr lang="tr-TR"/>
          </a:p>
        </p:txBody>
      </p:sp>
    </p:spTree>
    <p:extLst>
      <p:ext uri="{BB962C8B-B14F-4D97-AF65-F5344CB8AC3E}">
        <p14:creationId xmlns:p14="http://schemas.microsoft.com/office/powerpoint/2010/main" val="361612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0DCC8BAB-936A-27D9-7C2A-E9B19EAA5F21}"/>
              </a:ext>
            </a:extLst>
          </p:cNvPr>
          <p:cNvSpPr>
            <a:spLocks noGrp="1"/>
          </p:cNvSpPr>
          <p:nvPr>
            <p:ph type="ctrTitle"/>
          </p:nvPr>
        </p:nvSpPr>
        <p:spPr>
          <a:xfrm>
            <a:off x="1524000" y="1122363"/>
            <a:ext cx="9144000" cy="2387600"/>
          </a:xfrm>
        </p:spPr>
        <p:txBody>
          <a:bodyPr/>
          <a:lstStyle/>
          <a:p>
            <a:r>
              <a:rPr lang="tr-TR" dirty="0"/>
              <a:t>Metin Madenciliği </a:t>
            </a:r>
          </a:p>
        </p:txBody>
      </p:sp>
      <p:sp>
        <p:nvSpPr>
          <p:cNvPr id="7" name="Alt Başlık 2">
            <a:extLst>
              <a:ext uri="{FF2B5EF4-FFF2-40B4-BE49-F238E27FC236}">
                <a16:creationId xmlns:a16="http://schemas.microsoft.com/office/drawing/2014/main" id="{13CD62D7-D4AC-82BA-EA93-35C6DA58148C}"/>
              </a:ext>
            </a:extLst>
          </p:cNvPr>
          <p:cNvSpPr>
            <a:spLocks noGrp="1"/>
          </p:cNvSpPr>
          <p:nvPr>
            <p:ph type="subTitle" idx="1"/>
          </p:nvPr>
        </p:nvSpPr>
        <p:spPr>
          <a:xfrm>
            <a:off x="1524000" y="3602038"/>
            <a:ext cx="9144000" cy="1655762"/>
          </a:xfrm>
        </p:spPr>
        <p:txBody>
          <a:bodyPr/>
          <a:lstStyle/>
          <a:p>
            <a:r>
              <a:rPr lang="tr-TR" dirty="0"/>
              <a:t>VADER algoritması</a:t>
            </a:r>
          </a:p>
        </p:txBody>
      </p:sp>
    </p:spTree>
    <p:extLst>
      <p:ext uri="{BB962C8B-B14F-4D97-AF65-F5344CB8AC3E}">
        <p14:creationId xmlns:p14="http://schemas.microsoft.com/office/powerpoint/2010/main" val="2846005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F41C8F-D570-87C6-6D64-063F15FB0753}"/>
              </a:ext>
            </a:extLst>
          </p:cNvPr>
          <p:cNvSpPr>
            <a:spLocks noGrp="1"/>
          </p:cNvSpPr>
          <p:nvPr>
            <p:ph type="title"/>
          </p:nvPr>
        </p:nvSpPr>
        <p:spPr/>
        <p:txBody>
          <a:bodyPr/>
          <a:lstStyle/>
          <a:p>
            <a:r>
              <a:rPr lang="tr-TR" b="1" i="0" dirty="0">
                <a:solidFill>
                  <a:srgbClr val="292929"/>
                </a:solidFill>
                <a:effectLst/>
                <a:latin typeface="sohne"/>
              </a:rPr>
              <a:t>Beş Basit Buluşsal Yöntem</a:t>
            </a:r>
            <a:endParaRPr lang="tr-TR" dirty="0"/>
          </a:p>
        </p:txBody>
      </p:sp>
      <p:sp>
        <p:nvSpPr>
          <p:cNvPr id="3" name="İçerik Yer Tutucusu 2">
            <a:extLst>
              <a:ext uri="{FF2B5EF4-FFF2-40B4-BE49-F238E27FC236}">
                <a16:creationId xmlns:a16="http://schemas.microsoft.com/office/drawing/2014/main" id="{2C0E2B7B-8044-FB8A-7FA0-6FFD2E8FC9B0}"/>
              </a:ext>
            </a:extLst>
          </p:cNvPr>
          <p:cNvSpPr>
            <a:spLocks noGrp="1"/>
          </p:cNvSpPr>
          <p:nvPr>
            <p:ph idx="1"/>
          </p:nvPr>
        </p:nvSpPr>
        <p:spPr/>
        <p:txBody>
          <a:bodyPr>
            <a:normAutofit fontScale="92500" lnSpcReduction="20000"/>
          </a:bodyPr>
          <a:lstStyle/>
          <a:p>
            <a:r>
              <a:rPr lang="tr-TR" b="0" i="0" dirty="0">
                <a:solidFill>
                  <a:srgbClr val="292929"/>
                </a:solidFill>
                <a:effectLst/>
                <a:latin typeface="source-serif-pro"/>
              </a:rPr>
              <a:t>Sözcüksel özellikler, cümlede duyguyu etkileyen tek şey değildir. Noktalama işaretleri, büyük harf kullanımı ve duygu veren değiştiriciler gibi başka bağlamsal öğeler de vardır. VADER duyarlılık analizi, beş basit buluşsal yöntemi göz önünde bulundurarak bunları dikkate alır. Bu buluşsal yöntemlerin etkisi yine insan puanlayıcılar kullanılarak ölçülür.</a:t>
            </a:r>
          </a:p>
          <a:p>
            <a:r>
              <a:rPr lang="tr-TR" b="1" dirty="0">
                <a:solidFill>
                  <a:srgbClr val="292929"/>
                </a:solidFill>
                <a:latin typeface="source-serif-pro"/>
              </a:rPr>
              <a:t>Birincisi: </a:t>
            </a:r>
            <a:r>
              <a:rPr lang="tr-TR" b="1" i="1" dirty="0">
                <a:solidFill>
                  <a:srgbClr val="292929"/>
                </a:solidFill>
                <a:effectLst/>
                <a:latin typeface="source-serif-pro"/>
              </a:rPr>
              <a:t>İlk sezgisel noktalamadır . </a:t>
            </a:r>
            <a:r>
              <a:rPr lang="tr-TR" b="0" i="0" dirty="0">
                <a:solidFill>
                  <a:srgbClr val="292929"/>
                </a:solidFill>
                <a:effectLst/>
                <a:latin typeface="source-serif-pro"/>
              </a:rPr>
              <a:t>"Hoşuma gitti" ile karşılaştırın. ve onu beğendim!!!" İkinci cümlenin birinciden daha yoğun duygu içerdiğini ve bu nedenle daha yüksek bir VADER duyarlılık puanına sahip olduğunu iddia etmek gerçekten zor değil.</a:t>
            </a:r>
          </a:p>
          <a:p>
            <a:r>
              <a:rPr lang="tr-TR" b="0" i="0" dirty="0">
                <a:solidFill>
                  <a:srgbClr val="292929"/>
                </a:solidFill>
                <a:effectLst/>
                <a:latin typeface="source-serif-pro"/>
              </a:rPr>
              <a:t>VADER duygu analizi, cümlenin duygu puanını cümleyi bitiren ünlem ve soru işaretlerinin sayısıyla orantılı olarak yükselterek bunu hesaba katar. VADER önce cümlenin duygu puanını hesaplar. Puan pozitifse, VADER her ünlem işareti (0,292) ve soru işareti (0,18) için ampirik olarak elde edilen belirli bir miktar ekler. Skor negatifse, VADER çıkarır.</a:t>
            </a:r>
          </a:p>
          <a:p>
            <a:endParaRPr lang="tr-TR" dirty="0"/>
          </a:p>
        </p:txBody>
      </p:sp>
    </p:spTree>
    <p:extLst>
      <p:ext uri="{BB962C8B-B14F-4D97-AF65-F5344CB8AC3E}">
        <p14:creationId xmlns:p14="http://schemas.microsoft.com/office/powerpoint/2010/main" val="226605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2C99A1-16C2-95F7-3543-356B141F3D5B}"/>
              </a:ext>
            </a:extLst>
          </p:cNvPr>
          <p:cNvSpPr>
            <a:spLocks noGrp="1"/>
          </p:cNvSpPr>
          <p:nvPr>
            <p:ph type="title"/>
          </p:nvPr>
        </p:nvSpPr>
        <p:spPr/>
        <p:txBody>
          <a:bodyPr/>
          <a:lstStyle/>
          <a:p>
            <a:r>
              <a:rPr lang="tr-TR" b="1" i="0" dirty="0">
                <a:solidFill>
                  <a:srgbClr val="292929"/>
                </a:solidFill>
                <a:effectLst/>
                <a:latin typeface="sohne"/>
              </a:rPr>
              <a:t>Beş Basit Buluşsal Yöntem</a:t>
            </a:r>
            <a:endParaRPr lang="tr-TR" dirty="0"/>
          </a:p>
        </p:txBody>
      </p:sp>
      <p:sp>
        <p:nvSpPr>
          <p:cNvPr id="3" name="İçerik Yer Tutucusu 2">
            <a:extLst>
              <a:ext uri="{FF2B5EF4-FFF2-40B4-BE49-F238E27FC236}">
                <a16:creationId xmlns:a16="http://schemas.microsoft.com/office/drawing/2014/main" id="{2CCD7FF8-8A04-0091-D463-EA5CC7D2CA00}"/>
              </a:ext>
            </a:extLst>
          </p:cNvPr>
          <p:cNvSpPr>
            <a:spLocks noGrp="1"/>
          </p:cNvSpPr>
          <p:nvPr>
            <p:ph idx="1"/>
          </p:nvPr>
        </p:nvSpPr>
        <p:spPr/>
        <p:txBody>
          <a:bodyPr>
            <a:normAutofit fontScale="85000" lnSpcReduction="20000"/>
          </a:bodyPr>
          <a:lstStyle/>
          <a:p>
            <a:r>
              <a:rPr lang="tr-TR" b="1" dirty="0"/>
              <a:t>İkincisi : </a:t>
            </a:r>
            <a:r>
              <a:rPr lang="tr-TR" b="1" i="1" dirty="0">
                <a:solidFill>
                  <a:srgbClr val="292929"/>
                </a:solidFill>
                <a:effectLst/>
                <a:latin typeface="source-serif-pro"/>
              </a:rPr>
              <a:t>İkinci buluşsal yöntem, büyük harf kullanımıdır </a:t>
            </a:r>
            <a:r>
              <a:rPr lang="tr-TR" b="0" i="0" dirty="0">
                <a:solidFill>
                  <a:srgbClr val="292929"/>
                </a:solidFill>
                <a:effectLst/>
                <a:latin typeface="source-serif-pro"/>
              </a:rPr>
              <a:t>. "Muhteşem performans." "muhteşem </a:t>
            </a:r>
            <a:r>
              <a:rPr lang="tr-TR" b="0" i="0" dirty="0" err="1">
                <a:solidFill>
                  <a:srgbClr val="292929"/>
                </a:solidFill>
                <a:effectLst/>
                <a:latin typeface="source-serif-pro"/>
              </a:rPr>
              <a:t>performans"tan</a:t>
            </a:r>
            <a:r>
              <a:rPr lang="tr-TR" b="0" i="0" dirty="0">
                <a:solidFill>
                  <a:srgbClr val="292929"/>
                </a:solidFill>
                <a:effectLst/>
                <a:latin typeface="source-serif-pro"/>
              </a:rPr>
              <a:t> kesinlikle daha yoğun. Ve böylece VADER, kelimenin olumlu veya olumsuz olmasına bağlı olarak, kelimenin duyarlılık puanını sırasıyla 0,733 artırarak veya azaltarak bunu hesaba katar.</a:t>
            </a:r>
          </a:p>
          <a:p>
            <a:r>
              <a:rPr lang="tr-TR" b="1" dirty="0">
                <a:solidFill>
                  <a:srgbClr val="292929"/>
                </a:solidFill>
                <a:latin typeface="source-serif-pro"/>
              </a:rPr>
              <a:t>Üçüncüsü: </a:t>
            </a:r>
            <a:r>
              <a:rPr lang="tr-TR" b="1" i="1" dirty="0">
                <a:solidFill>
                  <a:srgbClr val="292929"/>
                </a:solidFill>
                <a:effectLst/>
                <a:latin typeface="source-serif-pro"/>
              </a:rPr>
              <a:t>Üçüncü buluşsal yöntem, derece değiştiricilerin   kullanılmasıdır (Sıfatlar)</a:t>
            </a:r>
            <a:r>
              <a:rPr lang="tr-TR" b="1" i="0" dirty="0">
                <a:solidFill>
                  <a:srgbClr val="292929"/>
                </a:solidFill>
                <a:effectLst/>
                <a:latin typeface="source-serif-pro"/>
              </a:rPr>
              <a:t>. </a:t>
            </a:r>
            <a:r>
              <a:rPr lang="tr-TR" b="0" i="0" dirty="0">
                <a:solidFill>
                  <a:srgbClr val="292929"/>
                </a:solidFill>
                <a:effectLst/>
                <a:latin typeface="source-serif-pro"/>
              </a:rPr>
              <a:t>Örneğin, "etkileyici sevimli" ve "bir nevi </a:t>
            </a:r>
            <a:r>
              <a:rPr lang="tr-TR" b="0" i="0" dirty="0" err="1">
                <a:solidFill>
                  <a:srgbClr val="292929"/>
                </a:solidFill>
                <a:effectLst/>
                <a:latin typeface="source-serif-pro"/>
              </a:rPr>
              <a:t>sevimli"yi</a:t>
            </a:r>
            <a:r>
              <a:rPr lang="tr-TR" b="0" i="0" dirty="0">
                <a:solidFill>
                  <a:srgbClr val="292929"/>
                </a:solidFill>
                <a:effectLst/>
                <a:latin typeface="source-serif-pro"/>
              </a:rPr>
              <a:t> ele alalım. Niteleyicinin birinci cümledeki etkisi şirinin yoğunluğunu arttırmak, ikinci cümlede ise yoğunluğunu azaltmaktır. VADER, bir dizi güçlendirici ve sönümleyici içeren bir güçlendirici sözlüğü tutar.</a:t>
            </a:r>
          </a:p>
          <a:p>
            <a:r>
              <a:rPr lang="tr-TR" b="0" i="0" dirty="0">
                <a:solidFill>
                  <a:srgbClr val="292929"/>
                </a:solidFill>
                <a:effectLst/>
                <a:latin typeface="source-serif-pro"/>
              </a:rPr>
              <a:t>Derece değiştiricinin etkisi, değiştirdiği kelimeye olan mesafesine de bağlıdır. Daha uzak kelimelerin, temel kelime üzerinde nispeten daha küçük bir yoğunlaştırıcı etkisi vardır. Temel kelimenin yanındaki bir değiştirici, temel kelimenin olumlu olup olmamasına bağlı olarak cümlenin duygu puanına 0,293 ekler veya çıkarır. Temel kelimeden ikinci bir değiştirici, 0,293'ün %95'ini ekler/çıkarır ve üçüncüsü, %90'ı ekler/çıkarır.</a:t>
            </a:r>
            <a:endParaRPr lang="tr-TR" dirty="0"/>
          </a:p>
        </p:txBody>
      </p:sp>
    </p:spTree>
    <p:extLst>
      <p:ext uri="{BB962C8B-B14F-4D97-AF65-F5344CB8AC3E}">
        <p14:creationId xmlns:p14="http://schemas.microsoft.com/office/powerpoint/2010/main" val="157818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B243F7-35B5-5AB3-B2C0-1DC7A7CB9901}"/>
              </a:ext>
            </a:extLst>
          </p:cNvPr>
          <p:cNvSpPr>
            <a:spLocks noGrp="1"/>
          </p:cNvSpPr>
          <p:nvPr>
            <p:ph type="title"/>
          </p:nvPr>
        </p:nvSpPr>
        <p:spPr/>
        <p:txBody>
          <a:bodyPr/>
          <a:lstStyle/>
          <a:p>
            <a:r>
              <a:rPr lang="tr-TR" b="1" i="0" dirty="0">
                <a:solidFill>
                  <a:srgbClr val="292929"/>
                </a:solidFill>
                <a:effectLst/>
                <a:latin typeface="sohne"/>
              </a:rPr>
              <a:t>Beş Basit Buluşsal Yöntem</a:t>
            </a:r>
            <a:endParaRPr lang="tr-TR" dirty="0"/>
          </a:p>
        </p:txBody>
      </p:sp>
      <p:sp>
        <p:nvSpPr>
          <p:cNvPr id="3" name="İçerik Yer Tutucusu 2">
            <a:extLst>
              <a:ext uri="{FF2B5EF4-FFF2-40B4-BE49-F238E27FC236}">
                <a16:creationId xmlns:a16="http://schemas.microsoft.com/office/drawing/2014/main" id="{3F2D5F0A-81BD-FD01-A090-607C57E9D1E6}"/>
              </a:ext>
            </a:extLst>
          </p:cNvPr>
          <p:cNvSpPr>
            <a:spLocks noGrp="1"/>
          </p:cNvSpPr>
          <p:nvPr>
            <p:ph idx="1"/>
          </p:nvPr>
        </p:nvSpPr>
        <p:spPr/>
        <p:txBody>
          <a:bodyPr/>
          <a:lstStyle/>
          <a:p>
            <a:pPr algn="l"/>
            <a:r>
              <a:rPr lang="tr-TR" b="1" dirty="0"/>
              <a:t>Dördüncü: </a:t>
            </a:r>
            <a:r>
              <a:rPr lang="tr-TR" b="1" i="1" dirty="0">
                <a:solidFill>
                  <a:srgbClr val="292929"/>
                </a:solidFill>
                <a:effectLst/>
                <a:latin typeface="source-serif-pro"/>
              </a:rPr>
              <a:t>Dördüncü buluşsal yöntem, "ama" nedeniyle kutuplardaki kaymadır . </a:t>
            </a:r>
            <a:r>
              <a:rPr lang="tr-TR" b="0" i="0" dirty="0">
                <a:solidFill>
                  <a:srgbClr val="292929"/>
                </a:solidFill>
                <a:effectLst/>
                <a:latin typeface="source-serif-pro"/>
              </a:rPr>
              <a:t>Çoğu zaman, "ama" iki cümleyi zıt duygularla birleştirir. Bununla birlikte, baskın duygu ikincisidir. Örneğin, "Seni seviyorum ama artık seninle olmak istemiyorum." "Seni seviyorum" ilk cümlesi olumlu, ancak ikincisi "Artık seninle birlikte olmak istemiyorum." negatiftir ve duygusal açıdan açıkça daha baskındır.</a:t>
            </a:r>
          </a:p>
          <a:p>
            <a:pPr algn="l"/>
            <a:r>
              <a:rPr lang="tr-TR" b="0" i="0" dirty="0">
                <a:solidFill>
                  <a:srgbClr val="292929"/>
                </a:solidFill>
                <a:effectLst/>
                <a:latin typeface="source-serif-pro"/>
              </a:rPr>
              <a:t>VADER bir "ama" denetleyicisi uygular. Temel olarak, "</a:t>
            </a:r>
            <a:r>
              <a:rPr lang="tr-TR" b="0" i="0" dirty="0" err="1">
                <a:solidFill>
                  <a:srgbClr val="292929"/>
                </a:solidFill>
                <a:effectLst/>
                <a:latin typeface="source-serif-pro"/>
              </a:rPr>
              <a:t>ama"dan</a:t>
            </a:r>
            <a:r>
              <a:rPr lang="tr-TR" b="0" i="0" dirty="0">
                <a:solidFill>
                  <a:srgbClr val="292929"/>
                </a:solidFill>
                <a:effectLst/>
                <a:latin typeface="source-serif-pro"/>
              </a:rPr>
              <a:t> önceki tüm duygu içeren kelimelerin değerleri değerlerinin %50'sine düşürülürken, "</a:t>
            </a:r>
            <a:r>
              <a:rPr lang="tr-TR" b="0" i="0" dirty="0" err="1">
                <a:solidFill>
                  <a:srgbClr val="292929"/>
                </a:solidFill>
                <a:effectLst/>
                <a:latin typeface="source-serif-pro"/>
              </a:rPr>
              <a:t>ama"dan</a:t>
            </a:r>
            <a:r>
              <a:rPr lang="tr-TR" b="0" i="0" dirty="0">
                <a:solidFill>
                  <a:srgbClr val="292929"/>
                </a:solidFill>
                <a:effectLst/>
                <a:latin typeface="source-serif-pro"/>
              </a:rPr>
              <a:t> sonrakilerin değerlerinin %150'sine yükselir.</a:t>
            </a:r>
          </a:p>
          <a:p>
            <a:endParaRPr lang="tr-TR" dirty="0"/>
          </a:p>
        </p:txBody>
      </p:sp>
    </p:spTree>
    <p:extLst>
      <p:ext uri="{BB962C8B-B14F-4D97-AF65-F5344CB8AC3E}">
        <p14:creationId xmlns:p14="http://schemas.microsoft.com/office/powerpoint/2010/main" val="107162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B4DEE0-3E95-D81E-68C0-B730A6241172}"/>
              </a:ext>
            </a:extLst>
          </p:cNvPr>
          <p:cNvSpPr>
            <a:spLocks noGrp="1"/>
          </p:cNvSpPr>
          <p:nvPr>
            <p:ph type="title"/>
          </p:nvPr>
        </p:nvSpPr>
        <p:spPr/>
        <p:txBody>
          <a:bodyPr/>
          <a:lstStyle/>
          <a:p>
            <a:r>
              <a:rPr lang="tr-TR" b="1" i="0" dirty="0">
                <a:solidFill>
                  <a:srgbClr val="292929"/>
                </a:solidFill>
                <a:effectLst/>
                <a:latin typeface="sohne"/>
              </a:rPr>
              <a:t>Beş Basit Buluşsal Yöntem</a:t>
            </a:r>
            <a:endParaRPr lang="tr-TR" dirty="0"/>
          </a:p>
        </p:txBody>
      </p:sp>
      <p:sp>
        <p:nvSpPr>
          <p:cNvPr id="3" name="İçerik Yer Tutucusu 2">
            <a:extLst>
              <a:ext uri="{FF2B5EF4-FFF2-40B4-BE49-F238E27FC236}">
                <a16:creationId xmlns:a16="http://schemas.microsoft.com/office/drawing/2014/main" id="{B6E24957-F2FF-9F78-1896-D26E31A786F3}"/>
              </a:ext>
            </a:extLst>
          </p:cNvPr>
          <p:cNvSpPr>
            <a:spLocks noGrp="1"/>
          </p:cNvSpPr>
          <p:nvPr>
            <p:ph idx="1"/>
          </p:nvPr>
        </p:nvSpPr>
        <p:spPr/>
        <p:txBody>
          <a:bodyPr/>
          <a:lstStyle/>
          <a:p>
            <a:r>
              <a:rPr lang="tr-TR" b="0" i="0" dirty="0">
                <a:solidFill>
                  <a:srgbClr val="292929"/>
                </a:solidFill>
                <a:effectLst/>
                <a:latin typeface="source-serif-pro"/>
              </a:rPr>
              <a:t>Beşinci: </a:t>
            </a:r>
            <a:r>
              <a:rPr lang="tr-TR" b="1" i="1" dirty="0">
                <a:solidFill>
                  <a:srgbClr val="292929"/>
                </a:solidFill>
                <a:effectLst/>
                <a:latin typeface="source-serif-pro"/>
              </a:rPr>
              <a:t>Beşinci buluşsal yöntem, polarite olumsuzlamasını yakalamak için duygu yüklü sözcüksel bir özellikten önceki </a:t>
            </a:r>
            <a:r>
              <a:rPr lang="tr-TR" b="1" i="1" dirty="0" err="1">
                <a:solidFill>
                  <a:srgbClr val="292929"/>
                </a:solidFill>
                <a:effectLst/>
                <a:latin typeface="source-serif-pro"/>
              </a:rPr>
              <a:t>trigramı</a:t>
            </a:r>
            <a:r>
              <a:rPr lang="tr-TR" b="1" i="1" dirty="0">
                <a:solidFill>
                  <a:srgbClr val="292929"/>
                </a:solidFill>
                <a:effectLst/>
                <a:latin typeface="source-serif-pro"/>
              </a:rPr>
              <a:t> incelemektir . </a:t>
            </a:r>
            <a:r>
              <a:rPr lang="tr-TR" b="0" i="0" dirty="0">
                <a:solidFill>
                  <a:srgbClr val="292929"/>
                </a:solidFill>
                <a:effectLst/>
                <a:latin typeface="source-serif-pro"/>
              </a:rPr>
              <a:t>Burada, bir </a:t>
            </a:r>
            <a:r>
              <a:rPr lang="tr-TR" b="0" i="0" dirty="0" err="1">
                <a:solidFill>
                  <a:srgbClr val="292929"/>
                </a:solidFill>
                <a:effectLst/>
                <a:latin typeface="source-serif-pro"/>
              </a:rPr>
              <a:t>trigram</a:t>
            </a:r>
            <a:r>
              <a:rPr lang="tr-TR" b="0" i="0" dirty="0">
                <a:solidFill>
                  <a:srgbClr val="292929"/>
                </a:solidFill>
                <a:effectLst/>
                <a:latin typeface="source-serif-pro"/>
              </a:rPr>
              <a:t>, üç sözcüksel özellik kümesini ifade eder. VADER, olumsuzlayıcı kelimelerin bir listesini tutar. Olumsuzluk, duygu yüklü sözcüksel özelliğin duyarlılık puanı ampirik olarak belirlenmiş -0,74 değeriyle çarpılarak yakalanır.</a:t>
            </a:r>
            <a:endParaRPr lang="tr-TR" dirty="0"/>
          </a:p>
        </p:txBody>
      </p:sp>
    </p:spTree>
    <p:extLst>
      <p:ext uri="{BB962C8B-B14F-4D97-AF65-F5344CB8AC3E}">
        <p14:creationId xmlns:p14="http://schemas.microsoft.com/office/powerpoint/2010/main" val="147311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EF983A-F3B2-A95D-3A49-995F80696CC8}"/>
              </a:ext>
            </a:extLst>
          </p:cNvPr>
          <p:cNvSpPr>
            <a:spLocks noGrp="1"/>
          </p:cNvSpPr>
          <p:nvPr>
            <p:ph type="title"/>
          </p:nvPr>
        </p:nvSpPr>
        <p:spPr/>
        <p:txBody>
          <a:bodyPr/>
          <a:lstStyle/>
          <a:p>
            <a:r>
              <a:rPr lang="tr-TR" dirty="0"/>
              <a:t>Matlab Uygulaması</a:t>
            </a:r>
          </a:p>
        </p:txBody>
      </p:sp>
      <p:sp>
        <p:nvSpPr>
          <p:cNvPr id="3" name="İçerik Yer Tutucusu 2">
            <a:extLst>
              <a:ext uri="{FF2B5EF4-FFF2-40B4-BE49-F238E27FC236}">
                <a16:creationId xmlns:a16="http://schemas.microsoft.com/office/drawing/2014/main" id="{39BD4587-E791-BD5F-6CAD-9710F965B3FC}"/>
              </a:ext>
            </a:extLst>
          </p:cNvPr>
          <p:cNvSpPr>
            <a:spLocks noGrp="1"/>
          </p:cNvSpPr>
          <p:nvPr>
            <p:ph idx="1"/>
          </p:nvPr>
        </p:nvSpPr>
        <p:spPr/>
        <p:txBody>
          <a:bodyPr/>
          <a:lstStyle/>
          <a:p>
            <a:r>
              <a:rPr lang="tr-TR" dirty="0"/>
              <a:t>Kod Ektedir</a:t>
            </a:r>
          </a:p>
        </p:txBody>
      </p:sp>
      <p:pic>
        <p:nvPicPr>
          <p:cNvPr id="5" name="Resim 4">
            <a:extLst>
              <a:ext uri="{FF2B5EF4-FFF2-40B4-BE49-F238E27FC236}">
                <a16:creationId xmlns:a16="http://schemas.microsoft.com/office/drawing/2014/main" id="{0F6BFFD5-FB19-48D3-6A6B-0AA2E6EDC74C}"/>
              </a:ext>
            </a:extLst>
          </p:cNvPr>
          <p:cNvPicPr>
            <a:picLocks noChangeAspect="1"/>
          </p:cNvPicPr>
          <p:nvPr/>
        </p:nvPicPr>
        <p:blipFill>
          <a:blip r:embed="rId3"/>
          <a:stretch>
            <a:fillRect/>
          </a:stretch>
        </p:blipFill>
        <p:spPr>
          <a:xfrm>
            <a:off x="5149645" y="2001044"/>
            <a:ext cx="5334000" cy="4000500"/>
          </a:xfrm>
          <a:prstGeom prst="rect">
            <a:avLst/>
          </a:prstGeom>
        </p:spPr>
      </p:pic>
    </p:spTree>
    <p:extLst>
      <p:ext uri="{BB962C8B-B14F-4D97-AF65-F5344CB8AC3E}">
        <p14:creationId xmlns:p14="http://schemas.microsoft.com/office/powerpoint/2010/main" val="329897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4D0080-C660-043C-D013-B9C86F450968}"/>
              </a:ext>
            </a:extLst>
          </p:cNvPr>
          <p:cNvSpPr>
            <a:spLocks noGrp="1"/>
          </p:cNvSpPr>
          <p:nvPr>
            <p:ph type="title"/>
          </p:nvPr>
        </p:nvSpPr>
        <p:spPr/>
        <p:txBody>
          <a:bodyPr/>
          <a:lstStyle/>
          <a:p>
            <a:r>
              <a:rPr lang="tr-TR" dirty="0" err="1"/>
              <a:t>Vader</a:t>
            </a:r>
            <a:r>
              <a:rPr lang="tr-TR" dirty="0"/>
              <a:t> Algoritması</a:t>
            </a:r>
          </a:p>
        </p:txBody>
      </p:sp>
      <p:sp>
        <p:nvSpPr>
          <p:cNvPr id="3" name="İçerik Yer Tutucusu 2">
            <a:extLst>
              <a:ext uri="{FF2B5EF4-FFF2-40B4-BE49-F238E27FC236}">
                <a16:creationId xmlns:a16="http://schemas.microsoft.com/office/drawing/2014/main" id="{46B3F716-0C3D-D5CC-F1EA-38A411E0F912}"/>
              </a:ext>
            </a:extLst>
          </p:cNvPr>
          <p:cNvSpPr>
            <a:spLocks noGrp="1"/>
          </p:cNvSpPr>
          <p:nvPr>
            <p:ph idx="1"/>
          </p:nvPr>
        </p:nvSpPr>
        <p:spPr/>
        <p:txBody>
          <a:bodyPr/>
          <a:lstStyle/>
          <a:p>
            <a:r>
              <a:rPr lang="en-US" b="0" i="0" dirty="0">
                <a:solidFill>
                  <a:srgbClr val="292929"/>
                </a:solidFill>
                <a:effectLst/>
                <a:latin typeface="source-serif-pro"/>
              </a:rPr>
              <a:t>VADER (Valence Aware Dictionary for </a:t>
            </a:r>
            <a:r>
              <a:rPr lang="en-US" b="0" i="0" dirty="0" err="1">
                <a:solidFill>
                  <a:srgbClr val="292929"/>
                </a:solidFill>
                <a:effectLst/>
                <a:latin typeface="source-serif-pro"/>
              </a:rPr>
              <a:t>sEntiment</a:t>
            </a:r>
            <a:r>
              <a:rPr lang="en-US" b="0" i="0" dirty="0">
                <a:solidFill>
                  <a:srgbClr val="292929"/>
                </a:solidFill>
                <a:effectLst/>
                <a:latin typeface="source-serif-pro"/>
              </a:rPr>
              <a:t> Reasoning)</a:t>
            </a:r>
            <a:r>
              <a:rPr lang="tr-TR" b="0" i="0" dirty="0">
                <a:solidFill>
                  <a:srgbClr val="292929"/>
                </a:solidFill>
                <a:effectLst/>
                <a:latin typeface="source-serif-pro"/>
              </a:rPr>
              <a:t> algoritması hem duygu türü (Pozitif, Negatif) hem de duygu türünün kuvvetini analiz etmeye çalışan bir yöntemdir. </a:t>
            </a:r>
          </a:p>
          <a:p>
            <a:r>
              <a:rPr lang="tr-TR" b="0" i="0" dirty="0">
                <a:solidFill>
                  <a:srgbClr val="292929"/>
                </a:solidFill>
                <a:effectLst/>
                <a:latin typeface="source-serif-pro"/>
              </a:rPr>
              <a:t>Sözcüksel özellikleri duygu yoğunluğuyla eşleştiren bir sözlüğü ve bağlamsal öğelerin metnin duygusunu nasıl artırdığını, azalttığını veya olumsuzladığını kodlayan beş basit buluşsal yöntemi birleştirir.</a:t>
            </a:r>
          </a:p>
        </p:txBody>
      </p:sp>
    </p:spTree>
    <p:extLst>
      <p:ext uri="{BB962C8B-B14F-4D97-AF65-F5344CB8AC3E}">
        <p14:creationId xmlns:p14="http://schemas.microsoft.com/office/powerpoint/2010/main" val="1072864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E9EC7E-8C02-F7D1-F69A-3FDFAC91E478}"/>
              </a:ext>
            </a:extLst>
          </p:cNvPr>
          <p:cNvSpPr>
            <a:spLocks noGrp="1"/>
          </p:cNvSpPr>
          <p:nvPr>
            <p:ph type="title"/>
          </p:nvPr>
        </p:nvSpPr>
        <p:spPr/>
        <p:txBody>
          <a:bodyPr/>
          <a:lstStyle/>
          <a:p>
            <a:r>
              <a:rPr lang="tr-TR" dirty="0" err="1"/>
              <a:t>Vader</a:t>
            </a:r>
            <a:r>
              <a:rPr lang="tr-TR" dirty="0"/>
              <a:t> Algoritması</a:t>
            </a:r>
          </a:p>
        </p:txBody>
      </p:sp>
      <p:sp>
        <p:nvSpPr>
          <p:cNvPr id="3" name="İçerik Yer Tutucusu 2">
            <a:extLst>
              <a:ext uri="{FF2B5EF4-FFF2-40B4-BE49-F238E27FC236}">
                <a16:creationId xmlns:a16="http://schemas.microsoft.com/office/drawing/2014/main" id="{E42B2C56-ED57-BD45-26FD-4169A19805E6}"/>
              </a:ext>
            </a:extLst>
          </p:cNvPr>
          <p:cNvSpPr>
            <a:spLocks noGrp="1"/>
          </p:cNvSpPr>
          <p:nvPr>
            <p:ph idx="1"/>
          </p:nvPr>
        </p:nvSpPr>
        <p:spPr/>
        <p:txBody>
          <a:bodyPr>
            <a:normAutofit/>
          </a:bodyPr>
          <a:lstStyle/>
          <a:p>
            <a:pPr algn="l"/>
            <a:r>
              <a:rPr lang="tr-TR" b="0" i="0" dirty="0">
                <a:solidFill>
                  <a:srgbClr val="292929"/>
                </a:solidFill>
                <a:effectLst/>
                <a:latin typeface="source-serif-pro"/>
              </a:rPr>
              <a:t>Aşağıdaki cümleleri göz önünde bulundurun:</a:t>
            </a:r>
          </a:p>
          <a:p>
            <a:pPr algn="l"/>
            <a:r>
              <a:rPr lang="tr-TR" b="0" i="0" dirty="0">
                <a:solidFill>
                  <a:srgbClr val="292929"/>
                </a:solidFill>
                <a:effectLst/>
                <a:latin typeface="source-serif-pro"/>
              </a:rPr>
              <a:t>"Parti harika."</a:t>
            </a:r>
          </a:p>
          <a:p>
            <a:pPr algn="l"/>
            <a:r>
              <a:rPr lang="tr-TR" b="0" i="0" dirty="0">
                <a:solidFill>
                  <a:srgbClr val="292929"/>
                </a:solidFill>
                <a:effectLst/>
                <a:latin typeface="source-serif-pro"/>
              </a:rPr>
              <a:t>Ve</a:t>
            </a:r>
          </a:p>
          <a:p>
            <a:pPr algn="l"/>
            <a:r>
              <a:rPr lang="tr-TR" b="0" i="0" dirty="0">
                <a:solidFill>
                  <a:srgbClr val="292929"/>
                </a:solidFill>
                <a:effectLst/>
                <a:latin typeface="source-serif-pro"/>
              </a:rPr>
              <a:t>"O adamdan nefret ediyorum."</a:t>
            </a:r>
          </a:p>
          <a:p>
            <a:r>
              <a:rPr lang="tr-TR" b="0" i="0" dirty="0">
                <a:solidFill>
                  <a:srgbClr val="292929"/>
                </a:solidFill>
                <a:effectLst/>
                <a:latin typeface="source-serif-pro"/>
              </a:rPr>
              <a:t>İlk cümle açıkça olumlu duyguyu aktarırken, ikincisi olumsuz duyguyu aktarır. İnsanlar kelimeleri, cümleleri ve cümleleri duygu ile ilişkilendirir. Metin Duyarlılığı Analizi alanı, metin, ses ve video gibi ortamlarda bulunan duygunun kodunu çözmek ve ölçmek için hesaplamalı algoritmalar kullanmaya çalışır.</a:t>
            </a:r>
            <a:endParaRPr lang="tr-TR" dirty="0"/>
          </a:p>
        </p:txBody>
      </p:sp>
    </p:spTree>
    <p:extLst>
      <p:ext uri="{BB962C8B-B14F-4D97-AF65-F5344CB8AC3E}">
        <p14:creationId xmlns:p14="http://schemas.microsoft.com/office/powerpoint/2010/main" val="285377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A1F56E-04B4-3AA2-D1BC-1AB50E833CFD}"/>
              </a:ext>
            </a:extLst>
          </p:cNvPr>
          <p:cNvSpPr>
            <a:spLocks noGrp="1"/>
          </p:cNvSpPr>
          <p:nvPr>
            <p:ph type="title"/>
          </p:nvPr>
        </p:nvSpPr>
        <p:spPr/>
        <p:txBody>
          <a:bodyPr/>
          <a:lstStyle/>
          <a:p>
            <a:r>
              <a:rPr lang="tr-TR" dirty="0" err="1"/>
              <a:t>Vader</a:t>
            </a:r>
            <a:r>
              <a:rPr lang="tr-TR" dirty="0"/>
              <a:t> Algoritması</a:t>
            </a:r>
          </a:p>
        </p:txBody>
      </p:sp>
      <p:sp>
        <p:nvSpPr>
          <p:cNvPr id="3" name="İçerik Yer Tutucusu 2">
            <a:extLst>
              <a:ext uri="{FF2B5EF4-FFF2-40B4-BE49-F238E27FC236}">
                <a16:creationId xmlns:a16="http://schemas.microsoft.com/office/drawing/2014/main" id="{393A9790-5A01-C69F-A916-BCBCF4531ECC}"/>
              </a:ext>
            </a:extLst>
          </p:cNvPr>
          <p:cNvSpPr>
            <a:spLocks noGrp="1"/>
          </p:cNvSpPr>
          <p:nvPr>
            <p:ph idx="1"/>
          </p:nvPr>
        </p:nvSpPr>
        <p:spPr/>
        <p:txBody>
          <a:bodyPr>
            <a:normAutofit lnSpcReduction="10000"/>
          </a:bodyPr>
          <a:lstStyle/>
          <a:p>
            <a:r>
              <a:rPr lang="tr-TR" b="0" i="0" dirty="0">
                <a:solidFill>
                  <a:srgbClr val="292929"/>
                </a:solidFill>
                <a:effectLst/>
                <a:latin typeface="source-serif-pro"/>
              </a:rPr>
              <a:t>Sözcüksel yaklaşımlar , bir sözlük veya 'duygu sözlüğü' oluşturarak sözcükleri </a:t>
            </a:r>
            <a:r>
              <a:rPr lang="tr-TR" b="0" i="1" dirty="0">
                <a:solidFill>
                  <a:srgbClr val="292929"/>
                </a:solidFill>
                <a:effectLst/>
                <a:latin typeface="source-serif-pro"/>
              </a:rPr>
              <a:t>duygularla</a:t>
            </a:r>
            <a:r>
              <a:rPr lang="tr-TR" b="0" i="0" dirty="0">
                <a:solidFill>
                  <a:srgbClr val="292929"/>
                </a:solidFill>
                <a:effectLst/>
                <a:latin typeface="source-serif-pro"/>
              </a:rPr>
              <a:t> eşlemeyi amaçlar . Bu sözlüğü, başka hiçbir şeye bakmamıza gerek kalmadan, kelime öbeklerinin ve cümlelerin duygularını değerlendirmek için kullanabiliriz. Duygu, {negatif, nötr, pozitif} gibi kategorik olabilir veya bir yoğunluk veya puan aralığı gibi sayısal olabilir.</a:t>
            </a:r>
          </a:p>
          <a:p>
            <a:r>
              <a:rPr lang="tr-TR" b="0" i="0" dirty="0">
                <a:solidFill>
                  <a:srgbClr val="292929"/>
                </a:solidFill>
                <a:effectLst/>
                <a:latin typeface="source-serif-pro"/>
              </a:rPr>
              <a:t>Sözcüksel yaklaşımlar, cümledeki her kelimenin duygu kategorisine veya puanına bakar ve tüm cümlenin duygu kategorisinin veya puanının ne olduğuna karar verir. Sözcüksel yaklaşımların gücü, etiketlenmiş verileri kullanarak bir model eğitmemize gerek olmaması gerçeğinde yatmaktadır. VADER sözcük yöntemine bir örnektir.</a:t>
            </a:r>
            <a:endParaRPr lang="tr-TR" dirty="0"/>
          </a:p>
        </p:txBody>
      </p:sp>
    </p:spTree>
    <p:extLst>
      <p:ext uri="{BB962C8B-B14F-4D97-AF65-F5344CB8AC3E}">
        <p14:creationId xmlns:p14="http://schemas.microsoft.com/office/powerpoint/2010/main" val="2417100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D8D0F2-08DC-EE67-E74A-1E6279FD5D75}"/>
              </a:ext>
            </a:extLst>
          </p:cNvPr>
          <p:cNvSpPr>
            <a:spLocks noGrp="1"/>
          </p:cNvSpPr>
          <p:nvPr>
            <p:ph type="title"/>
          </p:nvPr>
        </p:nvSpPr>
        <p:spPr/>
        <p:txBody>
          <a:bodyPr>
            <a:normAutofit/>
          </a:bodyPr>
          <a:lstStyle/>
          <a:p>
            <a:r>
              <a:rPr lang="tr-TR" b="1" i="0" dirty="0">
                <a:solidFill>
                  <a:srgbClr val="292929"/>
                </a:solidFill>
                <a:effectLst/>
                <a:latin typeface="sohne"/>
              </a:rPr>
              <a:t>Bir Kelimenin (veya İfadenin) Duygusunu Ölçme</a:t>
            </a:r>
            <a:endParaRPr lang="tr-TR" dirty="0"/>
          </a:p>
        </p:txBody>
      </p:sp>
      <p:sp>
        <p:nvSpPr>
          <p:cNvPr id="3" name="İçerik Yer Tutucusu 2">
            <a:extLst>
              <a:ext uri="{FF2B5EF4-FFF2-40B4-BE49-F238E27FC236}">
                <a16:creationId xmlns:a16="http://schemas.microsoft.com/office/drawing/2014/main" id="{D4753DF1-2251-EE92-3205-E1B0001927FF}"/>
              </a:ext>
            </a:extLst>
          </p:cNvPr>
          <p:cNvSpPr>
            <a:spLocks noGrp="1"/>
          </p:cNvSpPr>
          <p:nvPr>
            <p:ph idx="1"/>
          </p:nvPr>
        </p:nvSpPr>
        <p:spPr/>
        <p:txBody>
          <a:bodyPr>
            <a:normAutofit lnSpcReduction="10000"/>
          </a:bodyPr>
          <a:lstStyle/>
          <a:p>
            <a:r>
              <a:rPr lang="tr-TR" b="0" i="0" dirty="0">
                <a:solidFill>
                  <a:srgbClr val="292929"/>
                </a:solidFill>
                <a:effectLst/>
                <a:latin typeface="source-serif-pro"/>
              </a:rPr>
              <a:t>VADER duygu analizi, sözcüksel özellikleri duygu puanları adı verilen duygu yoğunluklarıyla eşleyen bir sözlüğe dayanır.</a:t>
            </a:r>
          </a:p>
          <a:p>
            <a:r>
              <a:rPr lang="tr-TR" b="0" i="0" dirty="0">
                <a:solidFill>
                  <a:srgbClr val="292929"/>
                </a:solidFill>
                <a:effectLst/>
                <a:latin typeface="source-serif-pro"/>
              </a:rPr>
              <a:t>Bir metnin duygu puanı, metindeki her kelimenin yoğunluğunun toplanmasıyla elde edilebilir.</a:t>
            </a:r>
          </a:p>
          <a:p>
            <a:r>
              <a:rPr lang="tr-TR" b="0" i="0" dirty="0">
                <a:solidFill>
                  <a:srgbClr val="292929"/>
                </a:solidFill>
                <a:effectLst/>
                <a:latin typeface="source-serif-pro"/>
              </a:rPr>
              <a:t>Sözlük özelliği nedir? Duygusal yoğunluğu nasıl ölçebiliriz?</a:t>
            </a:r>
          </a:p>
          <a:p>
            <a:r>
              <a:rPr lang="tr-TR" b="0" i="0" dirty="0">
                <a:solidFill>
                  <a:srgbClr val="292929"/>
                </a:solidFill>
                <a:effectLst/>
                <a:latin typeface="source-serif-pro"/>
              </a:rPr>
              <a:t>Sözcüksel özellik derken, metinsel iletişim için kullandığımız her şey olabilir. Bir </a:t>
            </a:r>
            <a:r>
              <a:rPr lang="tr-TR" b="0" i="0" dirty="0" err="1">
                <a:solidFill>
                  <a:srgbClr val="292929"/>
                </a:solidFill>
                <a:effectLst/>
                <a:latin typeface="source-serif-pro"/>
              </a:rPr>
              <a:t>tweet'i</a:t>
            </a:r>
            <a:r>
              <a:rPr lang="tr-TR" b="0" i="0" dirty="0">
                <a:solidFill>
                  <a:srgbClr val="292929"/>
                </a:solidFill>
                <a:effectLst/>
                <a:latin typeface="source-serif-pro"/>
              </a:rPr>
              <a:t> örnek olarak düşünün. Tipik bir </a:t>
            </a:r>
            <a:r>
              <a:rPr lang="tr-TR" b="0" i="0" dirty="0" err="1">
                <a:solidFill>
                  <a:srgbClr val="292929"/>
                </a:solidFill>
                <a:effectLst/>
                <a:latin typeface="source-serif-pro"/>
              </a:rPr>
              <a:t>tweet'te</a:t>
            </a:r>
            <a:r>
              <a:rPr lang="tr-TR" b="0" i="0" dirty="0">
                <a:solidFill>
                  <a:srgbClr val="292929"/>
                </a:solidFill>
                <a:effectLst/>
                <a:latin typeface="source-serif-pro"/>
              </a:rPr>
              <a:t> sadece kelimeleri değil, ":-)" gibi ifadeleri, "LOL" gibi kısaltmaları ve "</a:t>
            </a:r>
            <a:r>
              <a:rPr lang="tr-TR" b="0" i="0" dirty="0" err="1">
                <a:solidFill>
                  <a:srgbClr val="292929"/>
                </a:solidFill>
                <a:effectLst/>
                <a:latin typeface="source-serif-pro"/>
              </a:rPr>
              <a:t>meh</a:t>
            </a:r>
            <a:r>
              <a:rPr lang="tr-TR" b="0" i="0" dirty="0">
                <a:solidFill>
                  <a:srgbClr val="292929"/>
                </a:solidFill>
                <a:effectLst/>
                <a:latin typeface="source-serif-pro"/>
              </a:rPr>
              <a:t>" gibi argoları da bulabiliriz. VADER duyarlılık analiziyle ilgili harika olan şey, bu günlük konuşma dillerinin de yoğunluk değerleriyle eşleştirilmesidir.</a:t>
            </a:r>
            <a:endParaRPr lang="tr-TR" dirty="0"/>
          </a:p>
        </p:txBody>
      </p:sp>
    </p:spTree>
    <p:extLst>
      <p:ext uri="{BB962C8B-B14F-4D97-AF65-F5344CB8AC3E}">
        <p14:creationId xmlns:p14="http://schemas.microsoft.com/office/powerpoint/2010/main" val="166155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587A95-30AC-4D6E-C605-B753EF94CF0F}"/>
              </a:ext>
            </a:extLst>
          </p:cNvPr>
          <p:cNvSpPr>
            <a:spLocks noGrp="1"/>
          </p:cNvSpPr>
          <p:nvPr>
            <p:ph type="title"/>
          </p:nvPr>
        </p:nvSpPr>
        <p:spPr/>
        <p:txBody>
          <a:bodyPr/>
          <a:lstStyle/>
          <a:p>
            <a:r>
              <a:rPr lang="tr-TR" b="1" i="0" dirty="0">
                <a:solidFill>
                  <a:srgbClr val="292929"/>
                </a:solidFill>
                <a:effectLst/>
                <a:latin typeface="sohne"/>
              </a:rPr>
              <a:t>Bir Kelimenin (veya İfadenin) Duygusunu Ölçme</a:t>
            </a:r>
            <a:endParaRPr lang="tr-TR" dirty="0"/>
          </a:p>
        </p:txBody>
      </p:sp>
      <p:sp>
        <p:nvSpPr>
          <p:cNvPr id="3" name="İçerik Yer Tutucusu 2">
            <a:extLst>
              <a:ext uri="{FF2B5EF4-FFF2-40B4-BE49-F238E27FC236}">
                <a16:creationId xmlns:a16="http://schemas.microsoft.com/office/drawing/2014/main" id="{8C329934-77CE-5FDF-242D-95DFCDB072BE}"/>
              </a:ext>
            </a:extLst>
          </p:cNvPr>
          <p:cNvSpPr>
            <a:spLocks noGrp="1"/>
          </p:cNvSpPr>
          <p:nvPr>
            <p:ph idx="1"/>
          </p:nvPr>
        </p:nvSpPr>
        <p:spPr/>
        <p:txBody>
          <a:bodyPr/>
          <a:lstStyle/>
          <a:p>
            <a:r>
              <a:rPr lang="tr-TR" b="0" i="0" dirty="0">
                <a:solidFill>
                  <a:srgbClr val="292929"/>
                </a:solidFill>
                <a:effectLst/>
                <a:latin typeface="source-serif-pro"/>
              </a:rPr>
              <a:t>Duygu yoğunluğu veya duyarlılık puanı -4 ile +4 arasında bir ölçekte ölçülür; </a:t>
            </a:r>
          </a:p>
          <a:p>
            <a:r>
              <a:rPr lang="tr-TR" dirty="0">
                <a:solidFill>
                  <a:srgbClr val="292929"/>
                </a:solidFill>
                <a:latin typeface="source-serif-pro"/>
              </a:rPr>
              <a:t>B</a:t>
            </a:r>
            <a:r>
              <a:rPr lang="tr-TR" b="0" i="0" dirty="0">
                <a:solidFill>
                  <a:srgbClr val="292929"/>
                </a:solidFill>
                <a:effectLst/>
                <a:latin typeface="source-serif-pro"/>
              </a:rPr>
              <a:t>urada -4 en olumsuz ve +4 en olumludur. Orta nokta 0, nötr bir duyguyu temsil eder. </a:t>
            </a:r>
          </a:p>
          <a:p>
            <a:r>
              <a:rPr lang="tr-TR" b="0" i="0" dirty="0">
                <a:solidFill>
                  <a:srgbClr val="292929"/>
                </a:solidFill>
                <a:effectLst/>
                <a:latin typeface="source-serif-pro"/>
              </a:rPr>
              <a:t>Sözlükteki örnek girişler, sırasıyla -2,5 ve 0,9'a eşlenen "korkunç" ve "tamam" şeklindedir. Ek olarak, “/-:” ve “0:-3” ifadeleri -1.3 ve 1.5 ile eşlenir.</a:t>
            </a:r>
            <a:endParaRPr lang="tr-TR" dirty="0"/>
          </a:p>
        </p:txBody>
      </p:sp>
    </p:spTree>
    <p:extLst>
      <p:ext uri="{BB962C8B-B14F-4D97-AF65-F5344CB8AC3E}">
        <p14:creationId xmlns:p14="http://schemas.microsoft.com/office/powerpoint/2010/main" val="47195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0040A9-3517-4B8A-6AF9-2D3C31CF24D3}"/>
              </a:ext>
            </a:extLst>
          </p:cNvPr>
          <p:cNvSpPr>
            <a:spLocks noGrp="1"/>
          </p:cNvSpPr>
          <p:nvPr>
            <p:ph type="title"/>
          </p:nvPr>
        </p:nvSpPr>
        <p:spPr/>
        <p:txBody>
          <a:bodyPr/>
          <a:lstStyle/>
          <a:p>
            <a:r>
              <a:rPr lang="tr-TR" dirty="0"/>
              <a:t>Peki Puan Sözlüğü Nasıl oluşturulur?</a:t>
            </a:r>
          </a:p>
        </p:txBody>
      </p:sp>
      <p:sp>
        <p:nvSpPr>
          <p:cNvPr id="3" name="İçerik Yer Tutucusu 2">
            <a:extLst>
              <a:ext uri="{FF2B5EF4-FFF2-40B4-BE49-F238E27FC236}">
                <a16:creationId xmlns:a16="http://schemas.microsoft.com/office/drawing/2014/main" id="{AD12793A-BD2C-F6A8-43F6-7319709E12B5}"/>
              </a:ext>
            </a:extLst>
          </p:cNvPr>
          <p:cNvSpPr>
            <a:spLocks noGrp="1"/>
          </p:cNvSpPr>
          <p:nvPr>
            <p:ph idx="1"/>
          </p:nvPr>
        </p:nvSpPr>
        <p:spPr/>
        <p:txBody>
          <a:bodyPr>
            <a:normAutofit/>
          </a:bodyPr>
          <a:lstStyle/>
          <a:p>
            <a:r>
              <a:rPr lang="tr-TR" b="0" i="0" dirty="0">
                <a:solidFill>
                  <a:srgbClr val="292929"/>
                </a:solidFill>
                <a:effectLst/>
                <a:latin typeface="source-serif-pro"/>
              </a:rPr>
              <a:t>Amazon </a:t>
            </a:r>
            <a:r>
              <a:rPr lang="tr-TR" b="0" i="0" dirty="0" err="1">
                <a:solidFill>
                  <a:srgbClr val="292929"/>
                </a:solidFill>
                <a:effectLst/>
                <a:latin typeface="source-serif-pro"/>
              </a:rPr>
              <a:t>Mechanical</a:t>
            </a:r>
            <a:r>
              <a:rPr lang="tr-TR" b="0" i="0" dirty="0">
                <a:solidFill>
                  <a:srgbClr val="292929"/>
                </a:solidFill>
                <a:effectLst/>
                <a:latin typeface="source-serif-pro"/>
              </a:rPr>
              <a:t> </a:t>
            </a:r>
            <a:r>
              <a:rPr lang="tr-TR" b="0" i="0" dirty="0" err="1">
                <a:solidFill>
                  <a:srgbClr val="292929"/>
                </a:solidFill>
                <a:effectLst/>
                <a:latin typeface="source-serif-pro"/>
              </a:rPr>
              <a:t>Turk'ten</a:t>
            </a:r>
            <a:r>
              <a:rPr lang="tr-TR" b="0" i="0" dirty="0">
                <a:solidFill>
                  <a:srgbClr val="292929"/>
                </a:solidFill>
                <a:effectLst/>
                <a:latin typeface="source-serif-pro"/>
              </a:rPr>
              <a:t> insan puanlayıcılar kullanarak!</a:t>
            </a:r>
          </a:p>
          <a:p>
            <a:r>
              <a:rPr lang="tr-TR" b="0" i="0" dirty="0">
                <a:solidFill>
                  <a:srgbClr val="292929"/>
                </a:solidFill>
                <a:effectLst/>
                <a:latin typeface="source-serif-pro"/>
              </a:rPr>
              <a:t>Topluluklara Sorularak</a:t>
            </a:r>
          </a:p>
          <a:p>
            <a:r>
              <a:rPr lang="tr-TR" b="0" i="0" dirty="0">
                <a:solidFill>
                  <a:srgbClr val="292929"/>
                </a:solidFill>
                <a:effectLst/>
                <a:latin typeface="source-serif-pro"/>
              </a:rPr>
              <a:t>Kime sorduğunuza bağlı olduğu için duygusal yoğunluğun çok keyfi olabileceğini düşünüyor olabilirsiniz. Bazı kelimeler sana çok olumsuz gelmeyebilir ama bana öyle gelebilir. Buna karşı koymak için, VADER duyarlılık analizinin yaratıcıları yalnızca bir değil, birkaç insan puanlayıcıyı dahil ettiler ve her kelime için puanlarının ortalamasını aldılar. Bu, kalabalığın bilgeliği kavramına dayanır:</a:t>
            </a:r>
            <a:endParaRPr lang="tr-TR" dirty="0"/>
          </a:p>
        </p:txBody>
      </p:sp>
    </p:spTree>
    <p:extLst>
      <p:ext uri="{BB962C8B-B14F-4D97-AF65-F5344CB8AC3E}">
        <p14:creationId xmlns:p14="http://schemas.microsoft.com/office/powerpoint/2010/main" val="35627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956E4F-7C14-3027-DD48-947CEE6B43CF}"/>
              </a:ext>
            </a:extLst>
          </p:cNvPr>
          <p:cNvSpPr>
            <a:spLocks noGrp="1"/>
          </p:cNvSpPr>
          <p:nvPr>
            <p:ph type="title"/>
          </p:nvPr>
        </p:nvSpPr>
        <p:spPr/>
        <p:txBody>
          <a:bodyPr/>
          <a:lstStyle/>
          <a:p>
            <a:r>
              <a:rPr lang="tr-TR" b="1" i="0" dirty="0">
                <a:solidFill>
                  <a:srgbClr val="292929"/>
                </a:solidFill>
                <a:effectLst/>
                <a:latin typeface="sohne"/>
              </a:rPr>
              <a:t>Bir Cümlenin Duygusunu Ölçme</a:t>
            </a:r>
            <a:endParaRPr lang="tr-TR" dirty="0"/>
          </a:p>
        </p:txBody>
      </p:sp>
      <p:sp>
        <p:nvSpPr>
          <p:cNvPr id="3" name="İçerik Yer Tutucusu 2">
            <a:extLst>
              <a:ext uri="{FF2B5EF4-FFF2-40B4-BE49-F238E27FC236}">
                <a16:creationId xmlns:a16="http://schemas.microsoft.com/office/drawing/2014/main" id="{F808FDDE-7548-959B-A4FB-AD8AD1BAEC1C}"/>
              </a:ext>
            </a:extLst>
          </p:cNvPr>
          <p:cNvSpPr>
            <a:spLocks noGrp="1"/>
          </p:cNvSpPr>
          <p:nvPr>
            <p:ph idx="1"/>
          </p:nvPr>
        </p:nvSpPr>
        <p:spPr>
          <a:xfrm>
            <a:off x="680884" y="1589651"/>
            <a:ext cx="10515600" cy="4351338"/>
          </a:xfrm>
        </p:spPr>
        <p:txBody>
          <a:bodyPr>
            <a:normAutofit lnSpcReduction="10000"/>
          </a:bodyPr>
          <a:lstStyle/>
          <a:p>
            <a:r>
              <a:rPr lang="tr-TR" b="0" i="0" dirty="0">
                <a:solidFill>
                  <a:srgbClr val="292929"/>
                </a:solidFill>
                <a:effectLst/>
                <a:latin typeface="source-serif-pro"/>
              </a:rPr>
              <a:t>VADER duyarlılık analizi en olumsuzdan en olumluya doğru -1 ila 1 aralığında bir duyarlılık puanı döndürür.</a:t>
            </a:r>
          </a:p>
          <a:p>
            <a:r>
              <a:rPr lang="tr-TR" b="0" i="0" dirty="0">
                <a:solidFill>
                  <a:srgbClr val="292929"/>
                </a:solidFill>
                <a:effectLst/>
                <a:latin typeface="source-serif-pro"/>
              </a:rPr>
              <a:t>Bir cümlenin duygu puanı, cümledeki VADER sözlüğünde listelenen her bir kelimenin duygu puanları toplanarak hesaplanır. Dikkatli okuyucular muhtemelen bir çelişki olduğunu fark edeceklerdir: Tek tek kelimelerin -4 ile 4 arasında bir duyarlılık puanı vardır, ancak bir cümlenin döndürülen duygu puanı -1 ile 1 arasındadır.</a:t>
            </a:r>
            <a:endParaRPr lang="tr-TR" dirty="0">
              <a:solidFill>
                <a:srgbClr val="292929"/>
              </a:solidFill>
              <a:latin typeface="source-serif-pro"/>
            </a:endParaRPr>
          </a:p>
          <a:p>
            <a:r>
              <a:rPr lang="tr-TR" b="0" i="0" dirty="0">
                <a:solidFill>
                  <a:srgbClr val="292929"/>
                </a:solidFill>
                <a:effectLst/>
                <a:latin typeface="source-serif-pro"/>
              </a:rPr>
              <a:t>İkisi de doğru. Bir cümlenin duygu puanı, duygu içeren her kelimenin duygu puanının toplamıdır. Ancak, -1 ile 1 arasında bir değere eşlemek için toplama bir normalleştirme uyguluyoruz.</a:t>
            </a:r>
          </a:p>
          <a:p>
            <a:r>
              <a:rPr lang="tr-TR" b="0" i="0" dirty="0" err="1">
                <a:solidFill>
                  <a:srgbClr val="292929"/>
                </a:solidFill>
                <a:effectLst/>
                <a:latin typeface="source-serif-pro"/>
              </a:rPr>
              <a:t>Hutto</a:t>
            </a:r>
            <a:r>
              <a:rPr lang="tr-TR" b="0" i="0" dirty="0">
                <a:solidFill>
                  <a:srgbClr val="292929"/>
                </a:solidFill>
                <a:effectLst/>
                <a:latin typeface="source-serif-pro"/>
              </a:rPr>
              <a:t> tarafından kullanılan normalleştirme</a:t>
            </a:r>
            <a:endParaRPr lang="tr-TR" dirty="0"/>
          </a:p>
        </p:txBody>
      </p:sp>
    </p:spTree>
    <p:extLst>
      <p:ext uri="{BB962C8B-B14F-4D97-AF65-F5344CB8AC3E}">
        <p14:creationId xmlns:p14="http://schemas.microsoft.com/office/powerpoint/2010/main" val="63506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F1BE785-31C1-9FF0-2C9B-FB67B4058291}"/>
              </a:ext>
            </a:extLst>
          </p:cNvPr>
          <p:cNvPicPr>
            <a:picLocks noChangeAspect="1"/>
          </p:cNvPicPr>
          <p:nvPr/>
        </p:nvPicPr>
        <p:blipFill>
          <a:blip r:embed="rId2"/>
          <a:stretch>
            <a:fillRect/>
          </a:stretch>
        </p:blipFill>
        <p:spPr>
          <a:xfrm>
            <a:off x="1135779" y="185737"/>
            <a:ext cx="7324725" cy="5074521"/>
          </a:xfrm>
          <a:prstGeom prst="rect">
            <a:avLst/>
          </a:prstGeom>
        </p:spPr>
      </p:pic>
      <p:sp>
        <p:nvSpPr>
          <p:cNvPr id="7" name="Metin kutusu 6">
            <a:extLst>
              <a:ext uri="{FF2B5EF4-FFF2-40B4-BE49-F238E27FC236}">
                <a16:creationId xmlns:a16="http://schemas.microsoft.com/office/drawing/2014/main" id="{3BD1525E-E62D-C690-B88A-4DD9D4F1B4E1}"/>
              </a:ext>
            </a:extLst>
          </p:cNvPr>
          <p:cNvSpPr txBox="1"/>
          <p:nvPr/>
        </p:nvSpPr>
        <p:spPr>
          <a:xfrm>
            <a:off x="830825" y="5377000"/>
            <a:ext cx="10530349" cy="923330"/>
          </a:xfrm>
          <a:prstGeom prst="rect">
            <a:avLst/>
          </a:prstGeom>
          <a:noFill/>
        </p:spPr>
        <p:txBody>
          <a:bodyPr wrap="square">
            <a:spAutoFit/>
          </a:bodyPr>
          <a:lstStyle/>
          <a:p>
            <a:r>
              <a:rPr lang="tr-TR" b="0" i="0" dirty="0">
                <a:solidFill>
                  <a:srgbClr val="292929"/>
                </a:solidFill>
                <a:effectLst/>
                <a:latin typeface="source-serif-pro"/>
              </a:rPr>
              <a:t>Burada x büyüdükçe -1 veya 1'e yaklaştığını görüyoruz. Benzer şekilde, VADER duygu analizi uyguladığınız belgede çok fazla kelime varsa, buna yakın bir puan alırsınız. -1 veya 1. Bu nedenle, VADER duyarlılık analizi, büyük belgelerde değil, </a:t>
            </a:r>
            <a:r>
              <a:rPr lang="tr-TR" b="0" i="0" dirty="0" err="1">
                <a:solidFill>
                  <a:srgbClr val="292929"/>
                </a:solidFill>
                <a:effectLst/>
                <a:latin typeface="source-serif-pro"/>
              </a:rPr>
              <a:t>tweet'ler</a:t>
            </a:r>
            <a:r>
              <a:rPr lang="tr-TR" b="0" i="0" dirty="0">
                <a:solidFill>
                  <a:srgbClr val="292929"/>
                </a:solidFill>
                <a:effectLst/>
                <a:latin typeface="source-serif-pro"/>
              </a:rPr>
              <a:t> ve cümleler gibi kısa belgelerde en iyi sonucu verir.</a:t>
            </a:r>
            <a:endParaRPr lang="tr-TR" dirty="0"/>
          </a:p>
        </p:txBody>
      </p:sp>
    </p:spTree>
    <p:extLst>
      <p:ext uri="{BB962C8B-B14F-4D97-AF65-F5344CB8AC3E}">
        <p14:creationId xmlns:p14="http://schemas.microsoft.com/office/powerpoint/2010/main" val="173475876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1255</Words>
  <Application>Microsoft Office PowerPoint</Application>
  <PresentationFormat>Geniş ekran</PresentationFormat>
  <Paragraphs>73</Paragraphs>
  <Slides>14</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14</vt:i4>
      </vt:variant>
    </vt:vector>
  </HeadingPairs>
  <TitlesOfParts>
    <vt:vector size="21" baseType="lpstr">
      <vt:lpstr>Arial</vt:lpstr>
      <vt:lpstr>Calibri</vt:lpstr>
      <vt:lpstr>Calibri Light</vt:lpstr>
      <vt:lpstr>Menlo</vt:lpstr>
      <vt:lpstr>sohne</vt:lpstr>
      <vt:lpstr>source-serif-pro</vt:lpstr>
      <vt:lpstr>Office Teması</vt:lpstr>
      <vt:lpstr>Metin Madenciliği </vt:lpstr>
      <vt:lpstr>Vader Algoritması</vt:lpstr>
      <vt:lpstr>Vader Algoritması</vt:lpstr>
      <vt:lpstr>Vader Algoritması</vt:lpstr>
      <vt:lpstr>Bir Kelimenin (veya İfadenin) Duygusunu Ölçme</vt:lpstr>
      <vt:lpstr>Bir Kelimenin (veya İfadenin) Duygusunu Ölçme</vt:lpstr>
      <vt:lpstr>Peki Puan Sözlüğü Nasıl oluşturulur?</vt:lpstr>
      <vt:lpstr>Bir Cümlenin Duygusunu Ölçme</vt:lpstr>
      <vt:lpstr>PowerPoint Sunusu</vt:lpstr>
      <vt:lpstr>Beş Basit Buluşsal Yöntem</vt:lpstr>
      <vt:lpstr>Beş Basit Buluşsal Yöntem</vt:lpstr>
      <vt:lpstr>Beş Basit Buluşsal Yöntem</vt:lpstr>
      <vt:lpstr>Beş Basit Buluşsal Yöntem</vt:lpstr>
      <vt:lpstr>Matlab Uygulaması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Metin Madenciliği </dc:title>
  <dc:creator>Kaya</dc:creator>
  <cp:lastModifiedBy>YILMAZ KAYA</cp:lastModifiedBy>
  <cp:revision>102</cp:revision>
  <dcterms:created xsi:type="dcterms:W3CDTF">2023-05-17T21:21:42Z</dcterms:created>
  <dcterms:modified xsi:type="dcterms:W3CDTF">2023-12-14T20:11:11Z</dcterms:modified>
</cp:coreProperties>
</file>