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94" r:id="rId4"/>
    <p:sldId id="258"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B58E1-7798-4FAD-BB47-BD7833FA33E2}" type="datetimeFigureOut">
              <a:rPr lang="tr-TR" smtClean="0"/>
              <a:t>9.12.2023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A9F02-106F-4857-B3E9-5E1727D8B6BD}" type="slidenum">
              <a:rPr lang="tr-TR" smtClean="0"/>
              <a:t>‹#›</a:t>
            </a:fld>
            <a:endParaRPr lang="tr-TR"/>
          </a:p>
        </p:txBody>
      </p:sp>
    </p:spTree>
    <p:extLst>
      <p:ext uri="{BB962C8B-B14F-4D97-AF65-F5344CB8AC3E}">
        <p14:creationId xmlns:p14="http://schemas.microsoft.com/office/powerpoint/2010/main" val="37569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Cümle içindeki isim tamlamalarına bakarak varlığı tahmin etme.</a:t>
            </a:r>
          </a:p>
        </p:txBody>
      </p:sp>
      <p:sp>
        <p:nvSpPr>
          <p:cNvPr id="4" name="Slayt Numarası Yer Tutucusu 3"/>
          <p:cNvSpPr>
            <a:spLocks noGrp="1"/>
          </p:cNvSpPr>
          <p:nvPr>
            <p:ph type="sldNum" sz="quarter" idx="5"/>
          </p:nvPr>
        </p:nvSpPr>
        <p:spPr/>
        <p:txBody>
          <a:bodyPr/>
          <a:lstStyle/>
          <a:p>
            <a:fld id="{3CCA9F02-106F-4857-B3E9-5E1727D8B6BD}" type="slidenum">
              <a:rPr lang="tr-TR" smtClean="0"/>
              <a:t>6</a:t>
            </a:fld>
            <a:endParaRPr lang="tr-TR"/>
          </a:p>
        </p:txBody>
      </p:sp>
    </p:spTree>
    <p:extLst>
      <p:ext uri="{BB962C8B-B14F-4D97-AF65-F5344CB8AC3E}">
        <p14:creationId xmlns:p14="http://schemas.microsoft.com/office/powerpoint/2010/main" val="42517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4F607-E5F9-4817-B742-911E80430A9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A8A70E1-3FF3-4308-A544-0859352A1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4D64CA2-540C-46E5-920E-2564EA3231B9}"/>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C63B5284-541D-44B8-96F6-300BC42AC0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874341-BB05-4C6D-924E-828557A4FC38}"/>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16188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A2469-2E8B-42C3-AE43-8BA31CBA23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B50E005-E519-4A84-878E-02318C1AF44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F0181E-264A-4090-89AA-66CF69CDE8E8}"/>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8E1AE719-4461-4396-85AF-862A3F975E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856681C-AB55-4842-8EE7-9064E1641FCA}"/>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6730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738DB0F-1D59-4AC7-A523-BF0ECDB3330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4C9A1CB-725D-4152-ACCE-0E7DCE78A8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591771-9330-439B-8516-EC80707AC9A3}"/>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34C97817-754E-4B22-BA85-B7EE46F515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4B0FF-D31C-483A-A337-AD0534F4F351}"/>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239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74188C-88F6-4F9D-91D9-EEA93D63FA5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EB81D1F-ABE5-4D87-B91C-32515622F2F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39C453A-C895-48FD-8820-25108FC24E03}"/>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F9DA7B38-9452-40B7-8428-B86B8E2349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C7F7D6-BCC0-4BD1-9343-93EE06B2A0E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787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3104CC-90EA-4147-BE64-2A6A647AA73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1268D15-5C8E-4687-937F-BD3A5DF26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D19F314-9121-403D-8E31-90145EEB15B8}"/>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A5A72450-FC69-4395-8642-36FD66A2C5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C6DE1F-250D-46FD-B80A-073F8CF476F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50963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FCFA6C-3058-4DC2-B4DA-D01C08D675E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CF4B16-7A17-4AC2-A4A6-C42417D4CA0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8EB9548-7D6F-468E-82B0-5D3C603470B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20522A0-5C74-4F20-82B3-49286C0472DB}"/>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10786432-B5C7-496E-8CA1-777FD7369A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D8BC75E-59EC-44EF-B155-49BC224DCA7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7839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A7DA7-27DB-45DB-A24B-5A5ACA5986E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7568D8-4A8C-4588-8CDB-396111F9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8159B37-6ECE-4C2A-8079-1CBCB16EA25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D4A8FDB-5DE5-4655-99A7-88688ABD8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722660C-402D-4CD4-996A-1F054E4D34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28678FC-01BF-433D-9937-1F8EAA4F2EF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8" name="Alt Bilgi Yer Tutucusu 7">
            <a:extLst>
              <a:ext uri="{FF2B5EF4-FFF2-40B4-BE49-F238E27FC236}">
                <a16:creationId xmlns:a16="http://schemas.microsoft.com/office/drawing/2014/main" id="{BD07C27F-1086-4A2B-947F-4694D7C3C00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F70AA2E-C7AD-4A61-A1C5-8E79ECD77633}"/>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1226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616B6-B39E-4115-88FD-CAF19518B7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E89931D-8D17-4052-B714-C63E05137CA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4" name="Alt Bilgi Yer Tutucusu 3">
            <a:extLst>
              <a:ext uri="{FF2B5EF4-FFF2-40B4-BE49-F238E27FC236}">
                <a16:creationId xmlns:a16="http://schemas.microsoft.com/office/drawing/2014/main" id="{6ADFCF0B-8751-494C-9780-602640AD9D8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EF0A3BB-DA7F-435C-803E-D8BECDC258FC}"/>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186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367794-A267-4307-96CD-FFADDD6FA35E}"/>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3" name="Alt Bilgi Yer Tutucusu 2">
            <a:extLst>
              <a:ext uri="{FF2B5EF4-FFF2-40B4-BE49-F238E27FC236}">
                <a16:creationId xmlns:a16="http://schemas.microsoft.com/office/drawing/2014/main" id="{03220BC6-8A40-4D40-ACE4-84DEC348FDD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FB0C9DD-3C8F-4E70-9C6F-5999FBB903E4}"/>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1297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B41D2B-12AA-4314-BB15-BA38D77487B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C5F6DA9-77F6-49E8-B1A2-904D3A779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4599C6D-0E7B-4D63-9479-B97A5A756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82E1A8-B116-4FD4-AAAA-1EF0A6F353E9}"/>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4919EEC7-EDBB-4ECA-B66B-7E2A82221C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A3E790-B90D-45D4-BA8D-83021600F61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39758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D71C81-7060-4A10-8C8D-6A2F972C4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300C76A-C407-4384-8BAB-C215F8166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FCE5B4B-506B-4581-AAC3-DBD7D4C0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3BE468-1D12-401E-B618-486494AAEAD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071B4CA8-5EC2-4495-9977-0AEE52E98A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4CF20F-29FF-4BF0-92D3-1B4A889BD93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6492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F2DE800-A59D-41FF-9772-638FE5EA6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E6C8ECA-6DBC-4DA1-94D6-F1FACA3E3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5044AA-ED30-4890-9A9A-3FEC80F30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D2FD1E08-C8CE-490F-A7AD-D45102E13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515112-3AAE-4DDE-81B8-1D558624A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4C76-9109-4515-9AB0-F793BCF92456}" type="slidenum">
              <a:rPr lang="tr-TR" smtClean="0"/>
              <a:t>‹#›</a:t>
            </a:fld>
            <a:endParaRPr lang="tr-TR"/>
          </a:p>
        </p:txBody>
      </p:sp>
    </p:spTree>
    <p:extLst>
      <p:ext uri="{BB962C8B-B14F-4D97-AF65-F5344CB8AC3E}">
        <p14:creationId xmlns:p14="http://schemas.microsoft.com/office/powerpoint/2010/main" val="276195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ocalhost:31516/static/help/textanalytics/ref/wordencoding.word2ind.html#d122e4461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5B39D-E1E9-4C53-BAF4-41F2EF558173}"/>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C31B568B-262C-4A31-B240-5B9E21F60251}"/>
              </a:ext>
            </a:extLst>
          </p:cNvPr>
          <p:cNvSpPr>
            <a:spLocks noGrp="1"/>
          </p:cNvSpPr>
          <p:nvPr>
            <p:ph type="subTitle" idx="1"/>
          </p:nvPr>
        </p:nvSpPr>
        <p:spPr/>
        <p:txBody>
          <a:bodyPr/>
          <a:lstStyle/>
          <a:p>
            <a:r>
              <a:rPr lang="tr-TR" dirty="0" err="1"/>
              <a:t>POSTagging</a:t>
            </a:r>
            <a:r>
              <a:rPr lang="tr-TR" dirty="0"/>
              <a:t>, Name </a:t>
            </a:r>
            <a:r>
              <a:rPr lang="tr-TR" dirty="0" err="1"/>
              <a:t>Entity</a:t>
            </a:r>
            <a:r>
              <a:rPr lang="tr-TR" dirty="0"/>
              <a:t> </a:t>
            </a:r>
            <a:r>
              <a:rPr lang="tr-TR" dirty="0" err="1"/>
              <a:t>Recognation</a:t>
            </a:r>
            <a:r>
              <a:rPr lang="tr-TR" dirty="0"/>
              <a:t>, Vec2Word</a:t>
            </a:r>
          </a:p>
        </p:txBody>
      </p:sp>
    </p:spTree>
    <p:extLst>
      <p:ext uri="{BB962C8B-B14F-4D97-AF65-F5344CB8AC3E}">
        <p14:creationId xmlns:p14="http://schemas.microsoft.com/office/powerpoint/2010/main" val="417751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1F7A36F-B492-4168-BB16-2AF48ACEF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40" y="564936"/>
            <a:ext cx="97536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8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715A39F-B372-455D-BBCE-23EDCDDEE147}"/>
              </a:ext>
            </a:extLst>
          </p:cNvPr>
          <p:cNvSpPr>
            <a:spLocks noGrp="1"/>
          </p:cNvSpPr>
          <p:nvPr>
            <p:ph idx="1"/>
          </p:nvPr>
        </p:nvSpPr>
        <p:spPr>
          <a:xfrm>
            <a:off x="838200" y="444843"/>
            <a:ext cx="10515600" cy="5732120"/>
          </a:xfrm>
        </p:spPr>
        <p:txBody>
          <a:bodyPr>
            <a:normAutofit fontScale="77500" lnSpcReduction="20000"/>
          </a:bodyPr>
          <a:lstStyle/>
          <a:p>
            <a:pPr algn="l"/>
            <a:r>
              <a:rPr lang="tr-TR" b="1" i="0" dirty="0">
                <a:solidFill>
                  <a:srgbClr val="000000"/>
                </a:solidFill>
                <a:effectLst/>
                <a:latin typeface="Roboto" panose="02000000000000000000" pitchFamily="2" charset="0"/>
              </a:rPr>
              <a:t>Kelime Temsil (Word </a:t>
            </a:r>
            <a:r>
              <a:rPr lang="tr-TR" b="1" i="0" dirty="0" err="1">
                <a:solidFill>
                  <a:srgbClr val="000000"/>
                </a:solidFill>
                <a:effectLst/>
                <a:latin typeface="Roboto" panose="02000000000000000000" pitchFamily="2" charset="0"/>
              </a:rPr>
              <a:t>Embedding</a:t>
            </a:r>
            <a:r>
              <a:rPr lang="tr-TR" b="1" i="0" dirty="0">
                <a:solidFill>
                  <a:srgbClr val="000000"/>
                </a:solidFill>
                <a:effectLst/>
                <a:latin typeface="Roboto" panose="02000000000000000000" pitchFamily="2" charset="0"/>
              </a:rPr>
              <a:t>)</a:t>
            </a:r>
            <a:r>
              <a:rPr lang="tr-TR" b="0" i="0" dirty="0">
                <a:solidFill>
                  <a:srgbClr val="000000"/>
                </a:solidFill>
                <a:effectLst/>
                <a:latin typeface="Roboto" panose="02000000000000000000" pitchFamily="2" charset="0"/>
              </a:rPr>
              <a:t> </a:t>
            </a:r>
            <a:r>
              <a:rPr lang="tr-TR" b="1"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Metin verisi üzerinde çalışabilmek için öncelikle veriyi makinenin anlayacağı hale getirmemiz gerekiyor, işte burada kelime temsil (</a:t>
            </a:r>
            <a:r>
              <a:rPr lang="tr-TR" b="0" i="0" dirty="0" err="1">
                <a:solidFill>
                  <a:srgbClr val="000000"/>
                </a:solidFill>
                <a:effectLst/>
                <a:latin typeface="Roboto" panose="02000000000000000000" pitchFamily="2" charset="0"/>
              </a:rPr>
              <a:t>word</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embedding</a:t>
            </a:r>
            <a:r>
              <a:rPr lang="tr-TR" b="0" i="0" dirty="0">
                <a:solidFill>
                  <a:srgbClr val="000000"/>
                </a:solidFill>
                <a:effectLst/>
                <a:latin typeface="Roboto" panose="02000000000000000000" pitchFamily="2" charset="0"/>
              </a:rPr>
              <a:t>) yöntemleri devreye giriyor. Kelime temsil yöntemleri bir dil modelleme tekniğidir, sözcükleri veya cümleleri sayısallaştırıp birer vektör haline getiriyor böylelikle veri vektör uzayında temsil ediliyor.</a:t>
            </a:r>
          </a:p>
          <a:p>
            <a:pPr algn="l"/>
            <a:r>
              <a:rPr lang="tr-TR" b="0" i="0" dirty="0">
                <a:solidFill>
                  <a:srgbClr val="000000"/>
                </a:solidFill>
                <a:effectLst/>
                <a:latin typeface="Roboto" panose="02000000000000000000" pitchFamily="2" charset="0"/>
              </a:rPr>
              <a:t>Kelime temsil (</a:t>
            </a:r>
            <a:r>
              <a:rPr lang="tr-TR" b="0" i="0" dirty="0" err="1">
                <a:solidFill>
                  <a:srgbClr val="000000"/>
                </a:solidFill>
                <a:effectLst/>
                <a:latin typeface="Roboto" panose="02000000000000000000" pitchFamily="2" charset="0"/>
              </a:rPr>
              <a:t>word</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embedding</a:t>
            </a:r>
            <a:r>
              <a:rPr lang="tr-TR" b="0" i="0" dirty="0">
                <a:solidFill>
                  <a:srgbClr val="000000"/>
                </a:solidFill>
                <a:effectLst/>
                <a:latin typeface="Roboto" panose="02000000000000000000" pitchFamily="2" charset="0"/>
              </a:rPr>
              <a:t>)’i yapay sinir ağları, olasılık modelleri vb. gibi yöntemler kullanılarak üretilebilir.</a:t>
            </a:r>
          </a:p>
          <a:p>
            <a:pPr algn="l"/>
            <a:r>
              <a:rPr lang="tr-TR" b="1" i="0" dirty="0">
                <a:solidFill>
                  <a:srgbClr val="000000"/>
                </a:solidFill>
                <a:effectLst/>
                <a:latin typeface="Roboto" panose="02000000000000000000" pitchFamily="2" charset="0"/>
              </a:rPr>
              <a:t>Word2Vec</a:t>
            </a:r>
            <a:r>
              <a:rPr lang="tr-TR" b="0" i="0" dirty="0">
                <a:solidFill>
                  <a:srgbClr val="000000"/>
                </a:solidFill>
                <a:effectLst/>
                <a:latin typeface="Roboto" panose="02000000000000000000" pitchFamily="2" charset="0"/>
              </a:rPr>
              <a:t>; tahmin tabanlı (</a:t>
            </a:r>
            <a:r>
              <a:rPr lang="tr-TR" b="0" i="0" dirty="0" err="1">
                <a:solidFill>
                  <a:srgbClr val="000000"/>
                </a:solidFill>
                <a:effectLst/>
                <a:latin typeface="Roboto" panose="02000000000000000000" pitchFamily="2" charset="0"/>
              </a:rPr>
              <a:t>prediction-based</a:t>
            </a:r>
            <a:r>
              <a:rPr lang="tr-TR" b="0" i="0" dirty="0">
                <a:solidFill>
                  <a:srgbClr val="000000"/>
                </a:solidFill>
                <a:effectLst/>
                <a:latin typeface="Roboto" panose="02000000000000000000" pitchFamily="2" charset="0"/>
              </a:rPr>
              <a:t>) kelime temsil yöntemi olup, 2013 yılında Google araştırmacısı Thomas </a:t>
            </a:r>
            <a:r>
              <a:rPr lang="tr-TR" b="0" i="0" dirty="0" err="1">
                <a:solidFill>
                  <a:srgbClr val="000000"/>
                </a:solidFill>
                <a:effectLst/>
                <a:latin typeface="Roboto" panose="02000000000000000000" pitchFamily="2" charset="0"/>
              </a:rPr>
              <a:t>Mikolov</a:t>
            </a:r>
            <a:r>
              <a:rPr lang="tr-TR" b="0" i="0" dirty="0">
                <a:solidFill>
                  <a:srgbClr val="000000"/>
                </a:solidFill>
                <a:effectLst/>
                <a:latin typeface="Roboto" panose="02000000000000000000" pitchFamily="2" charset="0"/>
              </a:rPr>
              <a:t> ve ekip arkadaşları ile birlikte temelinde yapay sinir ağı ile iki farklı model kullanarak kelimelerin eğitilmesi amaçlanıp geliştirilmiştir.</a:t>
            </a:r>
          </a:p>
          <a:p>
            <a:pPr algn="l"/>
            <a:r>
              <a:rPr lang="tr-TR" b="0" i="0" dirty="0">
                <a:solidFill>
                  <a:srgbClr val="000000"/>
                </a:solidFill>
                <a:effectLst/>
                <a:latin typeface="Roboto" panose="02000000000000000000" pitchFamily="2" charset="0"/>
              </a:rPr>
              <a:t>Word2Vec’in kullandığı iki model CBOW(</a:t>
            </a:r>
            <a:r>
              <a:rPr lang="tr-TR" b="0" i="0" dirty="0" err="1">
                <a:solidFill>
                  <a:srgbClr val="000000"/>
                </a:solidFill>
                <a:effectLst/>
                <a:latin typeface="Roboto" panose="02000000000000000000" pitchFamily="2" charset="0"/>
              </a:rPr>
              <a:t>Continuous</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Bag</a:t>
            </a:r>
            <a:r>
              <a:rPr lang="tr-TR" b="0" i="0" dirty="0">
                <a:solidFill>
                  <a:srgbClr val="000000"/>
                </a:solidFill>
                <a:effectLst/>
                <a:latin typeface="Roboto" panose="02000000000000000000" pitchFamily="2" charset="0"/>
              </a:rPr>
              <a:t> of </a:t>
            </a:r>
            <a:r>
              <a:rPr lang="tr-TR" b="0" i="0" dirty="0" err="1">
                <a:solidFill>
                  <a:srgbClr val="000000"/>
                </a:solidFill>
                <a:effectLst/>
                <a:latin typeface="Roboto" panose="02000000000000000000" pitchFamily="2" charset="0"/>
              </a:rPr>
              <a:t>Words</a:t>
            </a:r>
            <a:r>
              <a:rPr lang="tr-TR" b="0" i="0" dirty="0">
                <a:solidFill>
                  <a:srgbClr val="000000"/>
                </a:solidFill>
                <a:effectLst/>
                <a:latin typeface="Roboto" panose="02000000000000000000" pitchFamily="2" charset="0"/>
              </a:rPr>
              <a:t>) ve </a:t>
            </a:r>
            <a:r>
              <a:rPr lang="tr-TR" b="0" i="0" dirty="0" err="1">
                <a:solidFill>
                  <a:srgbClr val="000000"/>
                </a:solidFill>
                <a:effectLst/>
                <a:latin typeface="Roboto" panose="02000000000000000000" pitchFamily="2" charset="0"/>
              </a:rPr>
              <a:t>Skip</a:t>
            </a:r>
            <a:r>
              <a:rPr lang="tr-TR" b="0" i="0" dirty="0">
                <a:solidFill>
                  <a:srgbClr val="000000"/>
                </a:solidFill>
                <a:effectLst/>
                <a:latin typeface="Roboto" panose="02000000000000000000" pitchFamily="2" charset="0"/>
              </a:rPr>
              <a:t>-Gram Model’dir. Bu iki modelin mimarisini inceleyecek olursak:</a:t>
            </a:r>
          </a:p>
          <a:p>
            <a:pPr algn="l">
              <a:buFont typeface="Arial" panose="020B0604020202020204" pitchFamily="34" charset="0"/>
              <a:buChar char="•"/>
            </a:pPr>
            <a:r>
              <a:rPr lang="tr-TR" b="1" i="0" dirty="0" err="1">
                <a:solidFill>
                  <a:srgbClr val="000000"/>
                </a:solidFill>
                <a:effectLst/>
                <a:latin typeface="Roboto" panose="02000000000000000000" pitchFamily="2" charset="0"/>
              </a:rPr>
              <a:t>Continuous</a:t>
            </a:r>
            <a:r>
              <a:rPr lang="tr-TR" b="1" i="0" dirty="0">
                <a:solidFill>
                  <a:srgbClr val="000000"/>
                </a:solidFill>
                <a:effectLst/>
                <a:latin typeface="Roboto" panose="02000000000000000000" pitchFamily="2" charset="0"/>
              </a:rPr>
              <a:t> </a:t>
            </a:r>
            <a:r>
              <a:rPr lang="tr-TR" b="1" i="0" dirty="0" err="1">
                <a:solidFill>
                  <a:srgbClr val="000000"/>
                </a:solidFill>
                <a:effectLst/>
                <a:latin typeface="Roboto" panose="02000000000000000000" pitchFamily="2" charset="0"/>
              </a:rPr>
              <a:t>Bag</a:t>
            </a:r>
            <a:r>
              <a:rPr lang="tr-TR" b="1" i="0" dirty="0">
                <a:solidFill>
                  <a:srgbClr val="000000"/>
                </a:solidFill>
                <a:effectLst/>
                <a:latin typeface="Roboto" panose="02000000000000000000" pitchFamily="2" charset="0"/>
              </a:rPr>
              <a:t> of </a:t>
            </a:r>
            <a:r>
              <a:rPr lang="tr-TR" b="1" i="0" dirty="0" err="1">
                <a:solidFill>
                  <a:srgbClr val="000000"/>
                </a:solidFill>
                <a:effectLst/>
                <a:latin typeface="Roboto" panose="02000000000000000000" pitchFamily="2" charset="0"/>
              </a:rPr>
              <a:t>Words</a:t>
            </a:r>
            <a:r>
              <a:rPr lang="tr-TR" b="0" i="0" dirty="0">
                <a:solidFill>
                  <a:srgbClr val="000000"/>
                </a:solidFill>
                <a:effectLst/>
                <a:latin typeface="Roboto" panose="02000000000000000000" pitchFamily="2" charset="0"/>
              </a:rPr>
              <a:t>: CBOW modelinde pencere boyutu merkezinde olmayan kelimeler girdi olarak alınıp, merkezinde olan kelimeler çıktı olarak tahmin edilmeye çalışılmaktadır. Bu durum aşağıdaki şekilde gösterilmeye çalışılmıştır. Burada w(t) ile gösterilen değer, cümlenin merkezinde bulunan ve tahmin edilmek istenen çıktı değeri iken, w(t-2)…..w(t+2) ile gösterilen değerler ise tercih edilen pencere boyutuna göre merkezde olmayan çıktı değerleridir.</a:t>
            </a:r>
          </a:p>
          <a:p>
            <a:endParaRPr lang="tr-TR" dirty="0"/>
          </a:p>
        </p:txBody>
      </p:sp>
    </p:spTree>
    <p:extLst>
      <p:ext uri="{BB962C8B-B14F-4D97-AF65-F5344CB8AC3E}">
        <p14:creationId xmlns:p14="http://schemas.microsoft.com/office/powerpoint/2010/main" val="358862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E406EA0-AFB5-41DC-8EA0-6B7813C16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565" y="799071"/>
            <a:ext cx="7899400" cy="470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90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FE22A9F-3D08-4D3F-BCBD-A4BB132423C4}"/>
              </a:ext>
            </a:extLst>
          </p:cNvPr>
          <p:cNvPicPr>
            <a:picLocks noChangeAspect="1"/>
          </p:cNvPicPr>
          <p:nvPr/>
        </p:nvPicPr>
        <p:blipFill>
          <a:blip r:embed="rId2"/>
          <a:stretch>
            <a:fillRect/>
          </a:stretch>
        </p:blipFill>
        <p:spPr>
          <a:xfrm>
            <a:off x="90616" y="318499"/>
            <a:ext cx="12192000" cy="5034753"/>
          </a:xfrm>
          <a:prstGeom prst="rect">
            <a:avLst/>
          </a:prstGeom>
        </p:spPr>
      </p:pic>
    </p:spTree>
    <p:extLst>
      <p:ext uri="{BB962C8B-B14F-4D97-AF65-F5344CB8AC3E}">
        <p14:creationId xmlns:p14="http://schemas.microsoft.com/office/powerpoint/2010/main" val="416832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F1E9E77-A71E-4265-BD77-99E994C52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767" y="307631"/>
            <a:ext cx="48768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0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D95CED-8F21-448B-A79D-F602DC0AE7A9}"/>
              </a:ext>
            </a:extLst>
          </p:cNvPr>
          <p:cNvSpPr>
            <a:spLocks noGrp="1"/>
          </p:cNvSpPr>
          <p:nvPr>
            <p:ph type="title"/>
          </p:nvPr>
        </p:nvSpPr>
        <p:spPr/>
        <p:txBody>
          <a:bodyPr/>
          <a:lstStyle/>
          <a:p>
            <a:r>
              <a:rPr lang="tr-TR" dirty="0" err="1"/>
              <a:t>Matlab</a:t>
            </a:r>
            <a:r>
              <a:rPr lang="tr-TR" dirty="0"/>
              <a:t> Uygulama</a:t>
            </a:r>
          </a:p>
        </p:txBody>
      </p:sp>
      <p:sp>
        <p:nvSpPr>
          <p:cNvPr id="3" name="İçerik Yer Tutucusu 2">
            <a:extLst>
              <a:ext uri="{FF2B5EF4-FFF2-40B4-BE49-F238E27FC236}">
                <a16:creationId xmlns:a16="http://schemas.microsoft.com/office/drawing/2014/main" id="{E0F9EEAD-1934-46DE-8F7E-F93C25FFC35E}"/>
              </a:ext>
            </a:extLst>
          </p:cNvPr>
          <p:cNvSpPr>
            <a:spLocks noGrp="1"/>
          </p:cNvSpPr>
          <p:nvPr>
            <p:ph idx="1"/>
          </p:nvPr>
        </p:nvSpPr>
        <p:spPr>
          <a:xfrm>
            <a:off x="838200" y="1825625"/>
            <a:ext cx="10515600" cy="3718440"/>
          </a:xfrm>
        </p:spPr>
        <p:txBody>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fastTextWordEmbedding</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028009"/>
                </a:solidFill>
                <a:latin typeface="Courier New" panose="02070309020205020404" pitchFamily="49" charset="0"/>
              </a:rPr>
              <a:t>%16 milyon kelime gömülmesi</a:t>
            </a:r>
          </a:p>
          <a:p>
            <a:r>
              <a:rPr lang="tr-TR" sz="1800" b="0" i="0" u="none" strike="noStrike" baseline="0" dirty="0" err="1">
                <a:solidFill>
                  <a:srgbClr val="000000"/>
                </a:solidFill>
                <a:latin typeface="Courier New" panose="02070309020205020404" pitchFamily="49" charset="0"/>
              </a:rPr>
              <a:t>italy</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Italy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028009"/>
                </a:solidFill>
                <a:latin typeface="Courier New" panose="02070309020205020404" pitchFamily="49" charset="0"/>
              </a:rPr>
              <a:t>% </a:t>
            </a:r>
            <a:r>
              <a:rPr lang="tr-TR" sz="1800" b="0" i="0" u="none" strike="noStrike" baseline="0" dirty="0" err="1">
                <a:solidFill>
                  <a:srgbClr val="028009"/>
                </a:solidFill>
                <a:latin typeface="Courier New" panose="02070309020205020404" pitchFamily="49" charset="0"/>
              </a:rPr>
              <a:t>Italy</a:t>
            </a:r>
            <a:r>
              <a:rPr lang="tr-TR" sz="1800" b="0" i="0" u="none" strike="noStrike" baseline="0" dirty="0">
                <a:solidFill>
                  <a:srgbClr val="028009"/>
                </a:solidFill>
                <a:latin typeface="Courier New" panose="02070309020205020404" pitchFamily="49" charset="0"/>
              </a:rPr>
              <a:t>, Rome ve </a:t>
            </a:r>
            <a:r>
              <a:rPr lang="tr-TR" sz="1800" b="0" i="0" u="none" strike="noStrike" baseline="0" dirty="0" err="1">
                <a:solidFill>
                  <a:srgbClr val="028009"/>
                </a:solidFill>
                <a:latin typeface="Courier New" panose="02070309020205020404" pitchFamily="49" charset="0"/>
              </a:rPr>
              <a:t>Prais</a:t>
            </a:r>
            <a:r>
              <a:rPr lang="tr-TR" sz="1800" b="0" i="0" u="none" strike="noStrike" baseline="0" dirty="0">
                <a:solidFill>
                  <a:srgbClr val="028009"/>
                </a:solidFill>
                <a:latin typeface="Courier New" panose="02070309020205020404" pitchFamily="49" charset="0"/>
              </a:rPr>
              <a:t> kelimeleri </a:t>
            </a:r>
            <a:r>
              <a:rPr lang="tr-TR" sz="1800" b="0" i="0" u="none" strike="noStrike" baseline="0" dirty="0" err="1">
                <a:solidFill>
                  <a:srgbClr val="028009"/>
                </a:solidFill>
                <a:latin typeface="Courier New" panose="02070309020205020404" pitchFamily="49" charset="0"/>
              </a:rPr>
              <a:t>haritalanýr</a:t>
            </a:r>
            <a:endParaRPr lang="tr-TR" sz="1800" b="0" i="0" u="none" strike="noStrike" baseline="0" dirty="0">
              <a:solidFill>
                <a:srgbClr val="028009"/>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word</a:t>
            </a:r>
            <a:r>
              <a:rPr lang="tr-TR" sz="1800" b="0" i="0" u="none" strike="noStrike" baseline="0" dirty="0">
                <a:solidFill>
                  <a:srgbClr val="000000"/>
                </a:solidFill>
                <a:latin typeface="Courier New" panose="02070309020205020404" pitchFamily="49" charset="0"/>
              </a:rPr>
              <a:t> = vec2word(</a:t>
            </a:r>
            <a:r>
              <a:rPr lang="tr-TR" sz="1800" b="0" i="0" u="none" strike="noStrike" baseline="0" dirty="0" err="1">
                <a:solidFill>
                  <a:srgbClr val="000000"/>
                </a:solidFill>
                <a:latin typeface="Courier New" panose="02070309020205020404" pitchFamily="49" charset="0"/>
              </a:rPr>
              <a:t>emb,italy</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028009"/>
                </a:solidFill>
                <a:latin typeface="Courier New" panose="02070309020205020404" pitchFamily="49" charset="0"/>
              </a:rPr>
              <a:t>% Bu kelimelere göre </a:t>
            </a:r>
            <a:r>
              <a:rPr lang="tr-TR" sz="1800" b="0" i="0" u="none" strike="noStrike" baseline="0" dirty="0" err="1">
                <a:solidFill>
                  <a:srgbClr val="028009"/>
                </a:solidFill>
                <a:latin typeface="Courier New" panose="02070309020205020404" pitchFamily="49" charset="0"/>
              </a:rPr>
              <a:t>oluþturulan</a:t>
            </a:r>
            <a:r>
              <a:rPr lang="tr-TR" sz="1800" b="0" i="0" u="none" strike="noStrike" baseline="0" dirty="0">
                <a:solidFill>
                  <a:srgbClr val="028009"/>
                </a:solidFill>
                <a:latin typeface="Courier New" panose="02070309020205020404" pitchFamily="49" charset="0"/>
              </a:rPr>
              <a:t> kelime</a:t>
            </a:r>
          </a:p>
          <a:p>
            <a:r>
              <a:rPr lang="tr-TR" sz="1800" b="0" i="0" u="none" strike="noStrike" baseline="0" dirty="0">
                <a:solidFill>
                  <a:srgbClr val="028009"/>
                </a:solidFill>
                <a:latin typeface="Courier New" panose="02070309020205020404" pitchFamily="49" charset="0"/>
              </a:rPr>
              <a:t>%Sonuç France </a:t>
            </a:r>
            <a:r>
              <a:rPr lang="tr-TR" sz="1800" b="0" i="0" u="none" strike="noStrike" baseline="0" dirty="0" err="1">
                <a:solidFill>
                  <a:srgbClr val="028009"/>
                </a:solidFill>
                <a:latin typeface="Courier New" panose="02070309020205020404" pitchFamily="49" charset="0"/>
              </a:rPr>
              <a:t>olacaktýr</a:t>
            </a:r>
            <a:endParaRPr lang="tr-TR" sz="1800" b="0" i="0" u="none" strike="noStrike" baseline="0" dirty="0">
              <a:solidFill>
                <a:srgbClr val="028009"/>
              </a:solidFill>
              <a:latin typeface="Courier New" panose="02070309020205020404" pitchFamily="49" charset="0"/>
            </a:endParaRPr>
          </a:p>
          <a:p>
            <a:endParaRPr lang="tr-TR" dirty="0"/>
          </a:p>
        </p:txBody>
      </p:sp>
    </p:spTree>
    <p:extLst>
      <p:ext uri="{BB962C8B-B14F-4D97-AF65-F5344CB8AC3E}">
        <p14:creationId xmlns:p14="http://schemas.microsoft.com/office/powerpoint/2010/main" val="129189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37C2F5-1692-436E-8E47-D5302BF2D898}"/>
              </a:ext>
            </a:extLst>
          </p:cNvPr>
          <p:cNvSpPr>
            <a:spLocks noGrp="1"/>
          </p:cNvSpPr>
          <p:nvPr>
            <p:ph type="title"/>
          </p:nvPr>
        </p:nvSpPr>
        <p:spPr/>
        <p:txBody>
          <a:bodyPr/>
          <a:lstStyle/>
          <a:p>
            <a:r>
              <a:rPr lang="tr-TR" dirty="0"/>
              <a:t>Kelime Vektörüne en yakın Kelime</a:t>
            </a:r>
          </a:p>
        </p:txBody>
      </p:sp>
      <p:sp>
        <p:nvSpPr>
          <p:cNvPr id="3" name="İçerik Yer Tutucusu 2">
            <a:extLst>
              <a:ext uri="{FF2B5EF4-FFF2-40B4-BE49-F238E27FC236}">
                <a16:creationId xmlns:a16="http://schemas.microsoft.com/office/drawing/2014/main" id="{6959B26C-2884-4572-B830-9B93A0DCE390}"/>
              </a:ext>
            </a:extLst>
          </p:cNvPr>
          <p:cNvSpPr>
            <a:spLocks noGrp="1"/>
          </p:cNvSpPr>
          <p:nvPr>
            <p:ph idx="1"/>
          </p:nvPr>
        </p:nvSpPr>
        <p:spPr>
          <a:xfrm>
            <a:off x="838200" y="1825625"/>
            <a:ext cx="7053649" cy="4351338"/>
          </a:xfrm>
        </p:spPr>
        <p:txBody>
          <a:bodyPr>
            <a:normAutofit fontScale="85000" lnSpcReduction="20000"/>
          </a:bodyPr>
          <a:lstStyle/>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fastTextWordEmbedding</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italy</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Italy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k = 5;</a:t>
            </a:r>
          </a:p>
          <a:p>
            <a:r>
              <a:rPr lang="tr-TR" sz="1800" b="0" i="0" u="none" strike="noStrike" baseline="0" dirty="0">
                <a:solidFill>
                  <a:srgbClr val="000000"/>
                </a:solidFill>
                <a:latin typeface="Courier New" panose="02070309020205020404" pitchFamily="49" charset="0"/>
              </a:rPr>
              <a:t>M = </a:t>
            </a:r>
            <a:r>
              <a:rPr lang="tr-TR" sz="1800" b="0" i="0" u="none" strike="noStrike" baseline="0" dirty="0" err="1">
                <a:solidFill>
                  <a:srgbClr val="000000"/>
                </a:solidFill>
                <a:latin typeface="Courier New" panose="02070309020205020404" pitchFamily="49" charset="0"/>
              </a:rPr>
              <a:t>italy</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words,dist</a:t>
            </a:r>
            <a:r>
              <a:rPr lang="en-US" sz="1800" b="0" i="0" u="none" strike="noStrike" baseline="0" dirty="0">
                <a:solidFill>
                  <a:srgbClr val="000000"/>
                </a:solidFill>
                <a:latin typeface="Courier New" panose="02070309020205020404" pitchFamily="49" charset="0"/>
              </a:rPr>
              <a:t>] = vec2word(emb,M,k,</a:t>
            </a:r>
            <a:r>
              <a:rPr lang="en-US" sz="1800" b="0" i="0" u="none" strike="noStrike" baseline="0" dirty="0">
                <a:solidFill>
                  <a:srgbClr val="AA04F9"/>
                </a:solidFill>
                <a:latin typeface="Courier New" panose="02070309020205020404" pitchFamily="49" charset="0"/>
              </a:rPr>
              <a:t>'Distance'</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euclidean</a:t>
            </a:r>
            <a:r>
              <a:rPr lang="en-US" sz="1800" b="0" i="0" u="none" strike="noStrike" baseline="0" dirty="0">
                <a:solidFill>
                  <a:srgbClr val="AA04F9"/>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bar(</a:t>
            </a:r>
            <a:r>
              <a:rPr lang="tr-TR" sz="1800" b="0" i="0" u="none" strike="noStrike" baseline="0" dirty="0" err="1">
                <a:solidFill>
                  <a:srgbClr val="000000"/>
                </a:solidFill>
                <a:latin typeface="Courier New" panose="02070309020205020404" pitchFamily="49" charset="0"/>
              </a:rPr>
              <a:t>dist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xticklabels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words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"Word"</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Distance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Distances</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to</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Vector</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endParaRPr lang="tr-TR" dirty="0"/>
          </a:p>
        </p:txBody>
      </p:sp>
      <p:pic>
        <p:nvPicPr>
          <p:cNvPr id="7" name="Resim 6">
            <a:extLst>
              <a:ext uri="{FF2B5EF4-FFF2-40B4-BE49-F238E27FC236}">
                <a16:creationId xmlns:a16="http://schemas.microsoft.com/office/drawing/2014/main" id="{28A0A974-1963-4496-BA49-66CC2433EDAC}"/>
              </a:ext>
            </a:extLst>
          </p:cNvPr>
          <p:cNvPicPr>
            <a:picLocks noChangeAspect="1"/>
          </p:cNvPicPr>
          <p:nvPr/>
        </p:nvPicPr>
        <p:blipFill>
          <a:blip r:embed="rId2"/>
          <a:stretch>
            <a:fillRect/>
          </a:stretch>
        </p:blipFill>
        <p:spPr>
          <a:xfrm>
            <a:off x="7701094" y="1378372"/>
            <a:ext cx="4721141" cy="4924425"/>
          </a:xfrm>
          <a:prstGeom prst="rect">
            <a:avLst/>
          </a:prstGeom>
        </p:spPr>
      </p:pic>
    </p:spTree>
    <p:extLst>
      <p:ext uri="{BB962C8B-B14F-4D97-AF65-F5344CB8AC3E}">
        <p14:creationId xmlns:p14="http://schemas.microsoft.com/office/powerpoint/2010/main" val="78875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8EDCFA-0810-4761-8140-971C86F86DA0}"/>
              </a:ext>
            </a:extLst>
          </p:cNvPr>
          <p:cNvSpPr>
            <a:spLocks noGrp="1"/>
          </p:cNvSpPr>
          <p:nvPr>
            <p:ph type="title"/>
          </p:nvPr>
        </p:nvSpPr>
        <p:spPr/>
        <p:txBody>
          <a:bodyPr/>
          <a:lstStyle/>
          <a:p>
            <a:r>
              <a:rPr lang="tr-TR" b="0" i="0" u="none" strike="noStrike" dirty="0">
                <a:solidFill>
                  <a:srgbClr val="004B87"/>
                </a:solidFill>
                <a:effectLst/>
                <a:latin typeface="Menlo"/>
                <a:hlinkClick r:id="rId2"/>
              </a:rPr>
              <a:t> word2ind</a:t>
            </a:r>
            <a:r>
              <a:rPr lang="tr-TR" b="0" i="0" u="none" strike="noStrike" dirty="0">
                <a:solidFill>
                  <a:srgbClr val="004B87"/>
                </a:solidFill>
                <a:effectLst/>
                <a:latin typeface="Menlo"/>
              </a:rPr>
              <a:t> ve ind2word Komutları </a:t>
            </a:r>
            <a:endParaRPr lang="tr-TR" dirty="0"/>
          </a:p>
        </p:txBody>
      </p:sp>
      <p:sp>
        <p:nvSpPr>
          <p:cNvPr id="3" name="İçerik Yer Tutucusu 2">
            <a:extLst>
              <a:ext uri="{FF2B5EF4-FFF2-40B4-BE49-F238E27FC236}">
                <a16:creationId xmlns:a16="http://schemas.microsoft.com/office/drawing/2014/main" id="{BC5B8EBD-4165-4CBC-A213-19DC6191BB68}"/>
              </a:ext>
            </a:extLst>
          </p:cNvPr>
          <p:cNvSpPr>
            <a:spLocks noGrp="1"/>
          </p:cNvSpPr>
          <p:nvPr>
            <p:ph idx="1"/>
          </p:nvPr>
        </p:nvSpPr>
        <p:spPr>
          <a:xfrm>
            <a:off x="838200" y="1825625"/>
            <a:ext cx="10515600" cy="975240"/>
          </a:xfrm>
        </p:spPr>
        <p:txBody>
          <a:bodyPr/>
          <a:lstStyle/>
          <a:p>
            <a:r>
              <a:rPr lang="tr-TR" dirty="0"/>
              <a:t>Bir kelime çantası içinden belirtilen kelimelerin </a:t>
            </a:r>
            <a:r>
              <a:rPr lang="tr-TR" dirty="0" err="1"/>
              <a:t>indexsi</a:t>
            </a:r>
            <a:r>
              <a:rPr lang="tr-TR" dirty="0"/>
              <a:t> veya indeksi verilmiş olan kelimelere ulaşılmasını sağlayan komutlar</a:t>
            </a:r>
          </a:p>
        </p:txBody>
      </p:sp>
      <p:sp>
        <p:nvSpPr>
          <p:cNvPr id="5" name="Metin kutusu 4">
            <a:extLst>
              <a:ext uri="{FF2B5EF4-FFF2-40B4-BE49-F238E27FC236}">
                <a16:creationId xmlns:a16="http://schemas.microsoft.com/office/drawing/2014/main" id="{E75F0243-B02C-49B8-9908-6D8270B99EC0}"/>
              </a:ext>
            </a:extLst>
          </p:cNvPr>
          <p:cNvSpPr txBox="1"/>
          <p:nvPr/>
        </p:nvSpPr>
        <p:spPr>
          <a:xfrm>
            <a:off x="1087395" y="3016240"/>
            <a:ext cx="6096000" cy="3416320"/>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(1:10)</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enc</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wordEncoding</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words</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rose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love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beauty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idx</a:t>
            </a:r>
            <a:r>
              <a:rPr lang="tr-TR" sz="1800" b="0" i="0" u="none" strike="noStrike" baseline="0" dirty="0">
                <a:solidFill>
                  <a:srgbClr val="000000"/>
                </a:solidFill>
                <a:latin typeface="Courier New" panose="02070309020205020404" pitchFamily="49" charset="0"/>
              </a:rPr>
              <a:t> = word2ind(</a:t>
            </a:r>
            <a:r>
              <a:rPr lang="tr-TR" sz="1800" b="0" i="0" u="none" strike="noStrike" baseline="0" dirty="0" err="1">
                <a:solidFill>
                  <a:srgbClr val="000000"/>
                </a:solidFill>
                <a:latin typeface="Courier New" panose="02070309020205020404" pitchFamily="49" charset="0"/>
              </a:rPr>
              <a:t>enc,words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idx</a:t>
            </a:r>
            <a:r>
              <a:rPr lang="tr-TR" sz="1800" b="0" i="0" u="none" strike="noStrike" baseline="0" dirty="0">
                <a:solidFill>
                  <a:srgbClr val="000000"/>
                </a:solidFill>
                <a:latin typeface="Courier New" panose="02070309020205020404" pitchFamily="49" charset="0"/>
              </a:rPr>
              <a:t> = [1 3 5];</a:t>
            </a:r>
          </a:p>
          <a:p>
            <a:r>
              <a:rPr lang="tr-TR" sz="1800" b="0" i="0" u="none" strike="noStrike" baseline="0" dirty="0" err="1">
                <a:solidFill>
                  <a:srgbClr val="000000"/>
                </a:solidFill>
                <a:latin typeface="Courier New" panose="02070309020205020404" pitchFamily="49" charset="0"/>
              </a:rPr>
              <a:t>words</a:t>
            </a:r>
            <a:r>
              <a:rPr lang="tr-TR" sz="1800" b="0" i="0" u="none" strike="noStrike" baseline="0" dirty="0">
                <a:solidFill>
                  <a:srgbClr val="000000"/>
                </a:solidFill>
                <a:latin typeface="Courier New" panose="02070309020205020404" pitchFamily="49" charset="0"/>
              </a:rPr>
              <a:t> = ind2word(</a:t>
            </a:r>
            <a:r>
              <a:rPr lang="tr-TR" sz="1800" b="0" i="0" u="none" strike="noStrike" baseline="0" dirty="0" err="1">
                <a:solidFill>
                  <a:srgbClr val="000000"/>
                </a:solidFill>
                <a:latin typeface="Courier New" panose="02070309020205020404" pitchFamily="49" charset="0"/>
              </a:rPr>
              <a:t>enc,idx</a:t>
            </a:r>
            <a:r>
              <a:rPr lang="tr-TR" sz="180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5811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3C7DC6D-6261-4007-8A98-90D97F5AA674}"/>
              </a:ext>
            </a:extLst>
          </p:cNvPr>
          <p:cNvPicPr>
            <a:picLocks noChangeAspect="1"/>
          </p:cNvPicPr>
          <p:nvPr/>
        </p:nvPicPr>
        <p:blipFill>
          <a:blip r:embed="rId2"/>
          <a:stretch>
            <a:fillRect/>
          </a:stretch>
        </p:blipFill>
        <p:spPr>
          <a:xfrm>
            <a:off x="648085" y="457458"/>
            <a:ext cx="9610725" cy="3867150"/>
          </a:xfrm>
          <a:prstGeom prst="rect">
            <a:avLst/>
          </a:prstGeom>
        </p:spPr>
      </p:pic>
    </p:spTree>
    <p:extLst>
      <p:ext uri="{BB962C8B-B14F-4D97-AF65-F5344CB8AC3E}">
        <p14:creationId xmlns:p14="http://schemas.microsoft.com/office/powerpoint/2010/main" val="135175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462F62-3293-4E54-BAA7-EEE34FA58A25}"/>
              </a:ext>
            </a:extLst>
          </p:cNvPr>
          <p:cNvSpPr>
            <a:spLocks noGrp="1"/>
          </p:cNvSpPr>
          <p:nvPr>
            <p:ph idx="1"/>
          </p:nvPr>
        </p:nvSpPr>
        <p:spPr>
          <a:xfrm>
            <a:off x="586001" y="1520349"/>
            <a:ext cx="6150359" cy="3463067"/>
          </a:xfrm>
        </p:spPr>
        <p:txBody>
          <a:bodyPr>
            <a:normAutofit fontScale="92500" lnSpcReduction="10000"/>
          </a:bodyPr>
          <a:lstStyle/>
          <a:p>
            <a:r>
              <a:rPr lang="tr-TR" sz="1800" b="0" i="0" u="none" strike="noStrike" baseline="0" dirty="0" err="1">
                <a:solidFill>
                  <a:srgbClr val="000000"/>
                </a:solidFill>
                <a:latin typeface="Courier New" panose="02070309020205020404" pitchFamily="49" charset="0"/>
              </a:rPr>
              <a:t>clear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all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dosya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(dosya);</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addPartOfSpeechDetails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tokenDetails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tokenlar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head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token_ayrinti</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endParaRPr lang="tr-TR" b="0" i="0" u="none" strike="noStrike" baseline="0" dirty="0"/>
          </a:p>
          <a:p>
            <a:endParaRPr lang="tr-TR" dirty="0"/>
          </a:p>
        </p:txBody>
      </p:sp>
      <p:sp>
        <p:nvSpPr>
          <p:cNvPr id="4" name="Rectangle 1">
            <a:extLst>
              <a:ext uri="{FF2B5EF4-FFF2-40B4-BE49-F238E27FC236}">
                <a16:creationId xmlns:a16="http://schemas.microsoft.com/office/drawing/2014/main" id="{4F9F8864-9934-4C02-A912-63E36F8E1D52}"/>
              </a:ext>
            </a:extLst>
          </p:cNvPr>
          <p:cNvSpPr>
            <a:spLocks noGrp="1" noChangeArrowheads="1"/>
          </p:cNvSpPr>
          <p:nvPr>
            <p:ph type="title"/>
          </p:nvPr>
        </p:nvSpPr>
        <p:spPr bwMode="auto">
          <a:xfrm>
            <a:off x="838200" y="535464"/>
            <a:ext cx="552964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0" i="0" u="none" strike="noStrike" cap="none" normalizeH="0" baseline="0" dirty="0" err="1">
                <a:ln>
                  <a:noFill/>
                </a:ln>
                <a:solidFill>
                  <a:srgbClr val="404040"/>
                </a:solidFill>
                <a:effectLst/>
                <a:latin typeface="Menlo"/>
              </a:rPr>
              <a:t>addPartOfSpeechDetails</a:t>
            </a:r>
            <a:r>
              <a:rPr kumimoji="0" lang="tr-TR" altLang="tr-TR" sz="3200" b="0" i="0" u="none" strike="noStrike" cap="none" normalizeH="0" baseline="0" dirty="0">
                <a:ln>
                  <a:noFill/>
                </a:ln>
                <a:solidFill>
                  <a:srgbClr val="404040"/>
                </a:solidFill>
                <a:effectLst/>
                <a:latin typeface="Menlo"/>
              </a:rPr>
              <a:t>  Komutu</a:t>
            </a:r>
            <a:br>
              <a:rPr kumimoji="0" lang="tr-TR" altLang="tr-TR" sz="3200" b="0" i="0" u="none" strike="noStrike" cap="none" normalizeH="0" baseline="0" dirty="0">
                <a:ln>
                  <a:noFill/>
                </a:ln>
                <a:solidFill>
                  <a:srgbClr val="404040"/>
                </a:solidFill>
                <a:effectLst/>
                <a:latin typeface="Menlo"/>
              </a:rPr>
            </a:br>
            <a:r>
              <a:rPr kumimoji="0" lang="tr-TR" altLang="tr-TR" sz="3200" b="0" i="0" u="none" strike="noStrike" cap="none" normalizeH="0" baseline="0" dirty="0">
                <a:ln>
                  <a:noFill/>
                </a:ln>
                <a:solidFill>
                  <a:srgbClr val="404040"/>
                </a:solidFill>
                <a:effectLst/>
                <a:latin typeface="Menlo"/>
              </a:rPr>
              <a:t>Kelime Türü Belirtme</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6" name="Resim 5">
            <a:extLst>
              <a:ext uri="{FF2B5EF4-FFF2-40B4-BE49-F238E27FC236}">
                <a16:creationId xmlns:a16="http://schemas.microsoft.com/office/drawing/2014/main" id="{2A553B04-D2E4-4CE3-89A0-AAFC0325BF52}"/>
              </a:ext>
            </a:extLst>
          </p:cNvPr>
          <p:cNvPicPr>
            <a:picLocks noChangeAspect="1"/>
          </p:cNvPicPr>
          <p:nvPr/>
        </p:nvPicPr>
        <p:blipFill>
          <a:blip r:embed="rId2"/>
          <a:stretch>
            <a:fillRect/>
          </a:stretch>
        </p:blipFill>
        <p:spPr>
          <a:xfrm>
            <a:off x="3899444" y="4158193"/>
            <a:ext cx="7230634" cy="2544612"/>
          </a:xfrm>
          <a:prstGeom prst="rect">
            <a:avLst/>
          </a:prstGeom>
        </p:spPr>
      </p:pic>
    </p:spTree>
    <p:extLst>
      <p:ext uri="{BB962C8B-B14F-4D97-AF65-F5344CB8AC3E}">
        <p14:creationId xmlns:p14="http://schemas.microsoft.com/office/powerpoint/2010/main" val="310530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2FFD95F-405A-484F-85C8-4F6BCDD4BE99}"/>
              </a:ext>
            </a:extLst>
          </p:cNvPr>
          <p:cNvPicPr>
            <a:picLocks noChangeAspect="1"/>
          </p:cNvPicPr>
          <p:nvPr/>
        </p:nvPicPr>
        <p:blipFill>
          <a:blip r:embed="rId2"/>
          <a:stretch>
            <a:fillRect/>
          </a:stretch>
        </p:blipFill>
        <p:spPr>
          <a:xfrm>
            <a:off x="507657" y="323206"/>
            <a:ext cx="8458200" cy="5915025"/>
          </a:xfrm>
          <a:prstGeom prst="rect">
            <a:avLst/>
          </a:prstGeom>
        </p:spPr>
      </p:pic>
    </p:spTree>
    <p:extLst>
      <p:ext uri="{BB962C8B-B14F-4D97-AF65-F5344CB8AC3E}">
        <p14:creationId xmlns:p14="http://schemas.microsoft.com/office/powerpoint/2010/main" val="289250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D9332644-C7EC-4F1B-8524-45B37BBF25B5}"/>
              </a:ext>
            </a:extLst>
          </p:cNvPr>
          <p:cNvPicPr>
            <a:picLocks noChangeAspect="1"/>
          </p:cNvPicPr>
          <p:nvPr/>
        </p:nvPicPr>
        <p:blipFill>
          <a:blip r:embed="rId2"/>
          <a:stretch>
            <a:fillRect/>
          </a:stretch>
        </p:blipFill>
        <p:spPr>
          <a:xfrm>
            <a:off x="549747" y="340454"/>
            <a:ext cx="10334625" cy="5172075"/>
          </a:xfrm>
          <a:prstGeom prst="rect">
            <a:avLst/>
          </a:prstGeom>
        </p:spPr>
      </p:pic>
    </p:spTree>
    <p:extLst>
      <p:ext uri="{BB962C8B-B14F-4D97-AF65-F5344CB8AC3E}">
        <p14:creationId xmlns:p14="http://schemas.microsoft.com/office/powerpoint/2010/main" val="407076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0783E5B5-24F1-41BC-B851-412CDF5B01D5}"/>
              </a:ext>
            </a:extLst>
          </p:cNvPr>
          <p:cNvPicPr>
            <a:picLocks noChangeAspect="1"/>
          </p:cNvPicPr>
          <p:nvPr/>
        </p:nvPicPr>
        <p:blipFill>
          <a:blip r:embed="rId3"/>
          <a:stretch>
            <a:fillRect/>
          </a:stretch>
        </p:blipFill>
        <p:spPr>
          <a:xfrm>
            <a:off x="337494" y="567896"/>
            <a:ext cx="11220450" cy="4914900"/>
          </a:xfrm>
          <a:prstGeom prst="rect">
            <a:avLst/>
          </a:prstGeom>
        </p:spPr>
      </p:pic>
    </p:spTree>
    <p:extLst>
      <p:ext uri="{BB962C8B-B14F-4D97-AF65-F5344CB8AC3E}">
        <p14:creationId xmlns:p14="http://schemas.microsoft.com/office/powerpoint/2010/main" val="422719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A40609D-2CC9-4935-9476-6C5BEDB8CBF5}"/>
              </a:ext>
            </a:extLst>
          </p:cNvPr>
          <p:cNvPicPr>
            <a:picLocks noChangeAspect="1"/>
          </p:cNvPicPr>
          <p:nvPr/>
        </p:nvPicPr>
        <p:blipFill>
          <a:blip r:embed="rId2"/>
          <a:stretch>
            <a:fillRect/>
          </a:stretch>
        </p:blipFill>
        <p:spPr>
          <a:xfrm>
            <a:off x="890587" y="595312"/>
            <a:ext cx="10410825" cy="5667375"/>
          </a:xfrm>
          <a:prstGeom prst="rect">
            <a:avLst/>
          </a:prstGeom>
        </p:spPr>
      </p:pic>
    </p:spTree>
    <p:extLst>
      <p:ext uri="{BB962C8B-B14F-4D97-AF65-F5344CB8AC3E}">
        <p14:creationId xmlns:p14="http://schemas.microsoft.com/office/powerpoint/2010/main" val="165490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72F617E-003B-44C2-A2A9-40E056AC8582}"/>
              </a:ext>
            </a:extLst>
          </p:cNvPr>
          <p:cNvPicPr>
            <a:picLocks noChangeAspect="1"/>
          </p:cNvPicPr>
          <p:nvPr/>
        </p:nvPicPr>
        <p:blipFill>
          <a:blip r:embed="rId2"/>
          <a:stretch>
            <a:fillRect/>
          </a:stretch>
        </p:blipFill>
        <p:spPr>
          <a:xfrm>
            <a:off x="607926" y="371475"/>
            <a:ext cx="9229725" cy="5505450"/>
          </a:xfrm>
          <a:prstGeom prst="rect">
            <a:avLst/>
          </a:prstGeom>
        </p:spPr>
      </p:pic>
    </p:spTree>
    <p:extLst>
      <p:ext uri="{BB962C8B-B14F-4D97-AF65-F5344CB8AC3E}">
        <p14:creationId xmlns:p14="http://schemas.microsoft.com/office/powerpoint/2010/main" val="79324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968C16-5A2C-44DF-8A1B-D7DCAB114985}"/>
              </a:ext>
            </a:extLst>
          </p:cNvPr>
          <p:cNvSpPr>
            <a:spLocks noGrp="1"/>
          </p:cNvSpPr>
          <p:nvPr>
            <p:ph type="title"/>
          </p:nvPr>
        </p:nvSpPr>
        <p:spPr/>
        <p:txBody>
          <a:bodyPr/>
          <a:lstStyle/>
          <a:p>
            <a:r>
              <a:rPr lang="tr-TR" b="1" i="0" dirty="0">
                <a:solidFill>
                  <a:srgbClr val="292929"/>
                </a:solidFill>
                <a:effectLst/>
                <a:latin typeface="sohne"/>
              </a:rPr>
              <a:t>Word2Vec Nedir</a:t>
            </a:r>
            <a:endParaRPr lang="tr-TR" dirty="0"/>
          </a:p>
        </p:txBody>
      </p:sp>
      <p:sp>
        <p:nvSpPr>
          <p:cNvPr id="3" name="İçerik Yer Tutucusu 2">
            <a:extLst>
              <a:ext uri="{FF2B5EF4-FFF2-40B4-BE49-F238E27FC236}">
                <a16:creationId xmlns:a16="http://schemas.microsoft.com/office/drawing/2014/main" id="{1EFA7E41-CD01-4F30-97AC-4D5362E709CB}"/>
              </a:ext>
            </a:extLst>
          </p:cNvPr>
          <p:cNvSpPr>
            <a:spLocks noGrp="1"/>
          </p:cNvSpPr>
          <p:nvPr>
            <p:ph idx="1"/>
          </p:nvPr>
        </p:nvSpPr>
        <p:spPr/>
        <p:txBody>
          <a:bodyPr>
            <a:normAutofit fontScale="92500" lnSpcReduction="10000"/>
          </a:bodyPr>
          <a:lstStyle/>
          <a:p>
            <a:pPr algn="l"/>
            <a:r>
              <a:rPr lang="tr-TR" b="0" i="0" dirty="0">
                <a:solidFill>
                  <a:srgbClr val="000000"/>
                </a:solidFill>
                <a:effectLst/>
                <a:latin typeface="Roboto" panose="02000000000000000000" pitchFamily="2" charset="0"/>
              </a:rPr>
              <a:t>Doğal dil işleme çalışmaları, büyük veri kavramına paralel olarak metin verilerinin artmasıyla birlikte son dönemlerde daha da önemli hale gelmiş yapılan çalışmalar ile oldukça popüler olmuştur. Metin sınıflandırma, duygu analizi, makine diline çeviri, bilginin çıkarılması, özetleme, soru-cevap sistemlerinin geliştirilmesi gibi çalışma alanlarında doğal dil işleme teknikleri kullanılmaktadır.</a:t>
            </a:r>
          </a:p>
          <a:p>
            <a:pPr algn="l"/>
            <a:r>
              <a:rPr lang="tr-TR" b="0" i="0" dirty="0">
                <a:solidFill>
                  <a:srgbClr val="000000"/>
                </a:solidFill>
                <a:effectLst/>
                <a:latin typeface="Roboto" panose="02000000000000000000" pitchFamily="2" charset="0"/>
              </a:rPr>
              <a:t>Metin sınıflandırma problemi, doğal dil işleme alanında en çok üzerinde durulan çalışmalardan biridir. Başta İngilizce olmak üzere bir çok dünya dilinde metin verileri ile çeşitli çalışmalar yapılmaktadır fakat Türkçe dili için bu sayı yetersizdir.</a:t>
            </a:r>
          </a:p>
          <a:p>
            <a:pPr algn="l"/>
            <a:r>
              <a:rPr lang="tr-TR" b="0" i="0" dirty="0">
                <a:solidFill>
                  <a:srgbClr val="000000"/>
                </a:solidFill>
                <a:effectLst/>
                <a:latin typeface="Roboto" panose="02000000000000000000" pitchFamily="2" charset="0"/>
              </a:rPr>
              <a:t>Word2Vec, </a:t>
            </a:r>
            <a:r>
              <a:rPr lang="tr-TR" b="1" i="0" dirty="0">
                <a:solidFill>
                  <a:srgbClr val="000000"/>
                </a:solidFill>
                <a:effectLst/>
                <a:latin typeface="Roboto" panose="02000000000000000000" pitchFamily="2" charset="0"/>
              </a:rPr>
              <a:t>kelime temsil (</a:t>
            </a:r>
            <a:r>
              <a:rPr lang="tr-TR" b="1" i="0" dirty="0" err="1">
                <a:solidFill>
                  <a:srgbClr val="000000"/>
                </a:solidFill>
                <a:effectLst/>
                <a:latin typeface="Roboto" panose="02000000000000000000" pitchFamily="2" charset="0"/>
              </a:rPr>
              <a:t>word</a:t>
            </a:r>
            <a:r>
              <a:rPr lang="tr-TR" b="1" i="0" dirty="0">
                <a:solidFill>
                  <a:srgbClr val="000000"/>
                </a:solidFill>
                <a:effectLst/>
                <a:latin typeface="Roboto" panose="02000000000000000000" pitchFamily="2" charset="0"/>
              </a:rPr>
              <a:t> </a:t>
            </a:r>
            <a:r>
              <a:rPr lang="tr-TR" b="1" i="0" dirty="0" err="1">
                <a:solidFill>
                  <a:srgbClr val="000000"/>
                </a:solidFill>
                <a:effectLst/>
                <a:latin typeface="Roboto" panose="02000000000000000000" pitchFamily="2" charset="0"/>
              </a:rPr>
              <a:t>embedding</a:t>
            </a:r>
            <a:r>
              <a:rPr lang="tr-TR" b="1" i="0" dirty="0">
                <a:solidFill>
                  <a:srgbClr val="000000"/>
                </a:solidFill>
                <a:effectLst/>
                <a:latin typeface="Roboto" panose="02000000000000000000" pitchFamily="2" charset="0"/>
              </a:rPr>
              <a:t>)</a:t>
            </a:r>
            <a:r>
              <a:rPr lang="tr-TR" b="0" i="0" dirty="0">
                <a:solidFill>
                  <a:srgbClr val="000000"/>
                </a:solidFill>
                <a:effectLst/>
                <a:latin typeface="Roboto" panose="02000000000000000000" pitchFamily="2" charset="0"/>
              </a:rPr>
              <a:t> yöntemidir. Peki kelime temsil yöntemi nedir?</a:t>
            </a:r>
          </a:p>
          <a:p>
            <a:endParaRPr lang="tr-TR" dirty="0"/>
          </a:p>
        </p:txBody>
      </p:sp>
    </p:spTree>
    <p:extLst>
      <p:ext uri="{BB962C8B-B14F-4D97-AF65-F5344CB8AC3E}">
        <p14:creationId xmlns:p14="http://schemas.microsoft.com/office/powerpoint/2010/main" val="202389002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647</Words>
  <Application>Microsoft Office PowerPoint</Application>
  <PresentationFormat>Geniş ekran</PresentationFormat>
  <Paragraphs>63</Paragraphs>
  <Slides>17</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Arial</vt:lpstr>
      <vt:lpstr>Calibri</vt:lpstr>
      <vt:lpstr>Calibri Light</vt:lpstr>
      <vt:lpstr>Courier New</vt:lpstr>
      <vt:lpstr>Menlo</vt:lpstr>
      <vt:lpstr>Roboto</vt:lpstr>
      <vt:lpstr>sohne</vt:lpstr>
      <vt:lpstr>Office Teması</vt:lpstr>
      <vt:lpstr>Metin Madenciliği</vt:lpstr>
      <vt:lpstr>PowerPoint Sunusu</vt:lpstr>
      <vt:lpstr>addPartOfSpeechDetails  Komutu Kelime Türü Belirtme </vt:lpstr>
      <vt:lpstr>PowerPoint Sunusu</vt:lpstr>
      <vt:lpstr>PowerPoint Sunusu</vt:lpstr>
      <vt:lpstr>PowerPoint Sunusu</vt:lpstr>
      <vt:lpstr>PowerPoint Sunusu</vt:lpstr>
      <vt:lpstr>PowerPoint Sunusu</vt:lpstr>
      <vt:lpstr>Word2Vec Nedir</vt:lpstr>
      <vt:lpstr>PowerPoint Sunusu</vt:lpstr>
      <vt:lpstr>PowerPoint Sunusu</vt:lpstr>
      <vt:lpstr>PowerPoint Sunusu</vt:lpstr>
      <vt:lpstr>PowerPoint Sunusu</vt:lpstr>
      <vt:lpstr>PowerPoint Sunusu</vt:lpstr>
      <vt:lpstr>Matlab Uygulama</vt:lpstr>
      <vt:lpstr>Kelime Vektörüne en yakın Kelime</vt:lpstr>
      <vt:lpstr> word2ind ve ind2word Komutları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96</cp:revision>
  <dcterms:created xsi:type="dcterms:W3CDTF">2021-08-13T17:14:06Z</dcterms:created>
  <dcterms:modified xsi:type="dcterms:W3CDTF">2023-12-09T17:09:54Z</dcterms:modified>
</cp:coreProperties>
</file>