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93"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02" autoAdjust="0"/>
  </p:normalViewPr>
  <p:slideViewPr>
    <p:cSldViewPr snapToGrid="0">
      <p:cViewPr varScale="1">
        <p:scale>
          <a:sx n="102" d="100"/>
          <a:sy n="102"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64492-1D17-4232-9C50-0B741A75B63C}" type="datetimeFigureOut">
              <a:rPr lang="tr-TR" smtClean="0"/>
              <a:t>10.12.2023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34CA9-7A37-46D9-97E0-EF4EB346E173}" type="slidenum">
              <a:rPr lang="tr-TR" smtClean="0"/>
              <a:t>‹#›</a:t>
            </a:fld>
            <a:endParaRPr lang="tr-TR"/>
          </a:p>
        </p:txBody>
      </p:sp>
    </p:spTree>
    <p:extLst>
      <p:ext uri="{BB962C8B-B14F-4D97-AF65-F5344CB8AC3E}">
        <p14:creationId xmlns:p14="http://schemas.microsoft.com/office/powerpoint/2010/main" val="368061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16AD3-307A-4A42-9566-EAC318D4582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9C52301-4F30-49D0-8BEE-CC79E3CA7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3F3AF4C-E950-4B8C-AC22-DD2B70DF6FE5}"/>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5" name="Alt Bilgi Yer Tutucusu 4">
            <a:extLst>
              <a:ext uri="{FF2B5EF4-FFF2-40B4-BE49-F238E27FC236}">
                <a16:creationId xmlns:a16="http://schemas.microsoft.com/office/drawing/2014/main" id="{411856C8-DD3C-4531-A7F8-FA36BEEEC8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3CE84E6-9502-402F-BE00-56AE7A3D7DE0}"/>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264361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F39E54-7577-423D-8428-589006FBBA6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9B2C652-4FB1-489E-AAAC-68C7345AC07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E2683E8-A85A-4B22-A203-08A93C9BDF4D}"/>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5" name="Alt Bilgi Yer Tutucusu 4">
            <a:extLst>
              <a:ext uri="{FF2B5EF4-FFF2-40B4-BE49-F238E27FC236}">
                <a16:creationId xmlns:a16="http://schemas.microsoft.com/office/drawing/2014/main" id="{43F42035-EA98-4473-873E-DD75552CE11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C2D49DE-74C0-4EE9-AEAA-DACF2E52DF34}"/>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091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BF09CE0-C45F-4755-BEDB-E4F05C85DD1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CDA0269-639C-47CE-8B11-9BAA727C3A6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41A58D-B1E8-4D08-B7BF-DB4B14F80D23}"/>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5" name="Alt Bilgi Yer Tutucusu 4">
            <a:extLst>
              <a:ext uri="{FF2B5EF4-FFF2-40B4-BE49-F238E27FC236}">
                <a16:creationId xmlns:a16="http://schemas.microsoft.com/office/drawing/2014/main" id="{A2FE31E9-DF81-47F9-A94B-A22C3F6076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F0E7245-D41D-45A4-9B15-75D627E7ABA5}"/>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385168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03EB51-C8AB-4858-9BBE-BF5D2F01AAC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C2DBFD-868B-496D-9F13-0FB87764D1F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491DB9-439E-48C8-B71C-C635F23223F0}"/>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5" name="Alt Bilgi Yer Tutucusu 4">
            <a:extLst>
              <a:ext uri="{FF2B5EF4-FFF2-40B4-BE49-F238E27FC236}">
                <a16:creationId xmlns:a16="http://schemas.microsoft.com/office/drawing/2014/main" id="{2D7B1527-D5FB-4715-9F96-F8AA3E94917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0CDC69B-37E4-4B7B-AA88-11F062CAEBF2}"/>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95893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1C8271-A6D7-49F5-8B2C-824A530CA39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3C429FF-59CE-4CC2-8749-CCAB77CCC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BAA7468-1558-4441-B6C4-2F63D16D4CA6}"/>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5" name="Alt Bilgi Yer Tutucusu 4">
            <a:extLst>
              <a:ext uri="{FF2B5EF4-FFF2-40B4-BE49-F238E27FC236}">
                <a16:creationId xmlns:a16="http://schemas.microsoft.com/office/drawing/2014/main" id="{C39E0C3F-F69D-4213-8A39-41361DAF15E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2A325DB-4CED-4239-B04A-460BA90C4777}"/>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60094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89680A-1E12-4C97-852D-5602F0966D8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C7A4597-C378-43A4-9F52-5C6B264F8A2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4BA8396-BB53-4460-8AC0-1B655D32E4C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DBAAAEF-F8EB-4E95-AD56-1A7371C64465}"/>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6" name="Alt Bilgi Yer Tutucusu 5">
            <a:extLst>
              <a:ext uri="{FF2B5EF4-FFF2-40B4-BE49-F238E27FC236}">
                <a16:creationId xmlns:a16="http://schemas.microsoft.com/office/drawing/2014/main" id="{28A932BC-5078-4958-BBF5-30E68E0AC55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CE949B9-EAA6-4AC9-8160-018AFC8E267F}"/>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283182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95EE5-18E5-4391-ACFD-BC3C039C722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5647B66-7B61-43D5-8FAA-16BB240A6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FEE35CD-E264-4AD2-825F-46B5C4012CB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3E86A46-0BA1-4AA8-881F-0F7E1108B1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6C4DEB1-4444-4040-90DA-F1028A9322D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4A5BD1B-21C4-4D03-8A6B-6DFB541DC558}"/>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8" name="Alt Bilgi Yer Tutucusu 7">
            <a:extLst>
              <a:ext uri="{FF2B5EF4-FFF2-40B4-BE49-F238E27FC236}">
                <a16:creationId xmlns:a16="http://schemas.microsoft.com/office/drawing/2014/main" id="{B291B7FE-C908-4212-B559-834874F395E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377F2FD-D95D-4586-8478-FEC5C8C3487C}"/>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15029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79F2F3-9831-42E5-8369-B3D3681351B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B0FE1B3-2ABB-4483-84D3-047E7A3B49AE}"/>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4" name="Alt Bilgi Yer Tutucusu 3">
            <a:extLst>
              <a:ext uri="{FF2B5EF4-FFF2-40B4-BE49-F238E27FC236}">
                <a16:creationId xmlns:a16="http://schemas.microsoft.com/office/drawing/2014/main" id="{67A2EC89-9B28-44EB-96B2-F5158D077D7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795B455-526C-45B9-BDE3-7F0E44D087E5}"/>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57120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035A241-7C09-4DB7-A8CE-E887A3CBFDAD}"/>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3" name="Alt Bilgi Yer Tutucusu 2">
            <a:extLst>
              <a:ext uri="{FF2B5EF4-FFF2-40B4-BE49-F238E27FC236}">
                <a16:creationId xmlns:a16="http://schemas.microsoft.com/office/drawing/2014/main" id="{D02A7C89-2FD7-43E8-8766-1DCA7B4B374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E3980CE-0063-4276-8533-0228066819AC}"/>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26181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331117-8497-4779-BE8A-7B3F1BD27EF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FA45E5B-9E97-4AF4-9A5A-1CC51331E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EE01A3B-92FB-48DC-A14E-502686219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502519B-43C6-4E92-8138-EA04E85D12E0}"/>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6" name="Alt Bilgi Yer Tutucusu 5">
            <a:extLst>
              <a:ext uri="{FF2B5EF4-FFF2-40B4-BE49-F238E27FC236}">
                <a16:creationId xmlns:a16="http://schemas.microsoft.com/office/drawing/2014/main" id="{D23BAA05-9D94-4565-ACF4-AEDA865F2E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844616-C4C5-47EA-988E-C305CB45B523}"/>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38216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D77C9-6844-4F8F-A366-6D9A02DB9DF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1DBD994-B620-4A4B-85CA-936882FBA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A2C6FA7-BD74-448C-B363-4BC8C8516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A8B195D-0751-422A-9042-E69F04747AD9}"/>
              </a:ext>
            </a:extLst>
          </p:cNvPr>
          <p:cNvSpPr>
            <a:spLocks noGrp="1"/>
          </p:cNvSpPr>
          <p:nvPr>
            <p:ph type="dt" sz="half" idx="10"/>
          </p:nvPr>
        </p:nvSpPr>
        <p:spPr/>
        <p:txBody>
          <a:bodyPr/>
          <a:lstStyle/>
          <a:p>
            <a:fld id="{2652A8D8-C66F-4061-ABDF-EF1975139306}" type="datetimeFigureOut">
              <a:rPr lang="tr-TR" smtClean="0"/>
              <a:t>10.12.2023</a:t>
            </a:fld>
            <a:endParaRPr lang="tr-TR"/>
          </a:p>
        </p:txBody>
      </p:sp>
      <p:sp>
        <p:nvSpPr>
          <p:cNvPr id="6" name="Alt Bilgi Yer Tutucusu 5">
            <a:extLst>
              <a:ext uri="{FF2B5EF4-FFF2-40B4-BE49-F238E27FC236}">
                <a16:creationId xmlns:a16="http://schemas.microsoft.com/office/drawing/2014/main" id="{48C02A2C-553E-48CC-81FD-ECA354C33B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01BC88-C545-4759-856C-367ACC8D65C7}"/>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54659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4A036CD-2915-4A6A-AE97-1FDF13F4F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9667CC8-69CA-4DC5-AD85-A0B1AA866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7044924-9CC2-43DB-B527-C88BC2C14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2A8D8-C66F-4061-ABDF-EF1975139306}" type="datetimeFigureOut">
              <a:rPr lang="tr-TR" smtClean="0"/>
              <a:t>10.12.2023</a:t>
            </a:fld>
            <a:endParaRPr lang="tr-TR"/>
          </a:p>
        </p:txBody>
      </p:sp>
      <p:sp>
        <p:nvSpPr>
          <p:cNvPr id="5" name="Alt Bilgi Yer Tutucusu 4">
            <a:extLst>
              <a:ext uri="{FF2B5EF4-FFF2-40B4-BE49-F238E27FC236}">
                <a16:creationId xmlns:a16="http://schemas.microsoft.com/office/drawing/2014/main" id="{93630489-58D4-4B48-929C-29F4744DC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EA57812-2C5E-45A5-8509-2CAE3B72F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586AF-FFAF-4E2C-A4AE-6820FC589338}" type="slidenum">
              <a:rPr lang="tr-TR" smtClean="0"/>
              <a:t>‹#›</a:t>
            </a:fld>
            <a:endParaRPr lang="tr-TR"/>
          </a:p>
        </p:txBody>
      </p:sp>
    </p:spTree>
    <p:extLst>
      <p:ext uri="{BB962C8B-B14F-4D97-AF65-F5344CB8AC3E}">
        <p14:creationId xmlns:p14="http://schemas.microsoft.com/office/powerpoint/2010/main" val="83582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99856-E0D0-45C4-997F-DEE8B63415FA}"/>
              </a:ext>
            </a:extLst>
          </p:cNvPr>
          <p:cNvSpPr>
            <a:spLocks noGrp="1"/>
          </p:cNvSpPr>
          <p:nvPr>
            <p:ph type="ctrTitle"/>
          </p:nvPr>
        </p:nvSpPr>
        <p:spPr/>
        <p:txBody>
          <a:bodyPr/>
          <a:lstStyle/>
          <a:p>
            <a:r>
              <a:rPr lang="tr-TR" dirty="0"/>
              <a:t>Metin Madenciliği</a:t>
            </a:r>
          </a:p>
        </p:txBody>
      </p:sp>
      <p:sp>
        <p:nvSpPr>
          <p:cNvPr id="3" name="Alt Başlık 2">
            <a:extLst>
              <a:ext uri="{FF2B5EF4-FFF2-40B4-BE49-F238E27FC236}">
                <a16:creationId xmlns:a16="http://schemas.microsoft.com/office/drawing/2014/main" id="{34A6BB82-4053-4EC5-8585-AE58B2DC244E}"/>
              </a:ext>
            </a:extLst>
          </p:cNvPr>
          <p:cNvSpPr>
            <a:spLocks noGrp="1"/>
          </p:cNvSpPr>
          <p:nvPr>
            <p:ph type="subTitle" idx="1"/>
          </p:nvPr>
        </p:nvSpPr>
        <p:spPr/>
        <p:txBody>
          <a:bodyPr/>
          <a:lstStyle/>
          <a:p>
            <a:r>
              <a:rPr lang="tr-TR" dirty="0"/>
              <a:t>Doç. Dr. Yılmaz KAYA</a:t>
            </a:r>
          </a:p>
          <a:p>
            <a:r>
              <a:rPr lang="tr-TR" dirty="0"/>
              <a:t>Öznitelik Çıkarımı</a:t>
            </a:r>
          </a:p>
          <a:p>
            <a:r>
              <a:rPr lang="tr-TR" dirty="0"/>
              <a:t>Açı, LBP, Motif, N-gram</a:t>
            </a:r>
          </a:p>
        </p:txBody>
      </p:sp>
    </p:spTree>
    <p:extLst>
      <p:ext uri="{BB962C8B-B14F-4D97-AF65-F5344CB8AC3E}">
        <p14:creationId xmlns:p14="http://schemas.microsoft.com/office/powerpoint/2010/main" val="94665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a:extLst>
              <a:ext uri="{FF2B5EF4-FFF2-40B4-BE49-F238E27FC236}">
                <a16:creationId xmlns:a16="http://schemas.microsoft.com/office/drawing/2014/main" id="{5DAD90C7-8D41-4BB0-8103-75A1F66BD7FF}"/>
              </a:ext>
            </a:extLst>
          </p:cNvPr>
          <p:cNvGraphicFramePr>
            <a:graphicFrameLocks noGrp="1"/>
          </p:cNvGraphicFramePr>
          <p:nvPr>
            <p:extLst>
              <p:ext uri="{D42A27DB-BD31-4B8C-83A1-F6EECF244321}">
                <p14:modId xmlns:p14="http://schemas.microsoft.com/office/powerpoint/2010/main" val="521137294"/>
              </p:ext>
            </p:extLst>
          </p:nvPr>
        </p:nvGraphicFramePr>
        <p:xfrm>
          <a:off x="684073" y="288718"/>
          <a:ext cx="8071736" cy="1954150"/>
        </p:xfrm>
        <a:graphic>
          <a:graphicData uri="http://schemas.openxmlformats.org/drawingml/2006/table">
            <a:tbl>
              <a:tblPr firstRow="1" firstCol="1" bandRow="1">
                <a:tableStyleId>{5C22544A-7EE6-4342-B048-85BDC9FD1C3A}</a:tableStyleId>
              </a:tblPr>
              <a:tblGrid>
                <a:gridCol w="1357879">
                  <a:extLst>
                    <a:ext uri="{9D8B030D-6E8A-4147-A177-3AD203B41FA5}">
                      <a16:colId xmlns:a16="http://schemas.microsoft.com/office/drawing/2014/main" val="2320157532"/>
                    </a:ext>
                  </a:extLst>
                </a:gridCol>
                <a:gridCol w="1357879">
                  <a:extLst>
                    <a:ext uri="{9D8B030D-6E8A-4147-A177-3AD203B41FA5}">
                      <a16:colId xmlns:a16="http://schemas.microsoft.com/office/drawing/2014/main" val="2158357777"/>
                    </a:ext>
                  </a:extLst>
                </a:gridCol>
                <a:gridCol w="1357879">
                  <a:extLst>
                    <a:ext uri="{9D8B030D-6E8A-4147-A177-3AD203B41FA5}">
                      <a16:colId xmlns:a16="http://schemas.microsoft.com/office/drawing/2014/main" val="241356948"/>
                    </a:ext>
                  </a:extLst>
                </a:gridCol>
                <a:gridCol w="1357879">
                  <a:extLst>
                    <a:ext uri="{9D8B030D-6E8A-4147-A177-3AD203B41FA5}">
                      <a16:colId xmlns:a16="http://schemas.microsoft.com/office/drawing/2014/main" val="1644098053"/>
                    </a:ext>
                  </a:extLst>
                </a:gridCol>
                <a:gridCol w="1320110">
                  <a:extLst>
                    <a:ext uri="{9D8B030D-6E8A-4147-A177-3AD203B41FA5}">
                      <a16:colId xmlns:a16="http://schemas.microsoft.com/office/drawing/2014/main" val="1144280112"/>
                    </a:ext>
                  </a:extLst>
                </a:gridCol>
                <a:gridCol w="1320110">
                  <a:extLst>
                    <a:ext uri="{9D8B030D-6E8A-4147-A177-3AD203B41FA5}">
                      <a16:colId xmlns:a16="http://schemas.microsoft.com/office/drawing/2014/main" val="1598214534"/>
                    </a:ext>
                  </a:extLst>
                </a:gridCol>
              </a:tblGrid>
              <a:tr h="390830">
                <a:tc>
                  <a:txBody>
                    <a:bodyPr/>
                    <a:lstStyle/>
                    <a:p>
                      <a:pPr algn="just">
                        <a:lnSpc>
                          <a:spcPct val="107000"/>
                        </a:lnSpc>
                        <a:spcAft>
                          <a:spcPts val="800"/>
                        </a:spcAft>
                      </a:pPr>
                      <a:r>
                        <a:rPr lang="tr-TR" sz="1400">
                          <a:effectLst/>
                        </a:rPr>
                        <a:t>VeriSeti</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#karakter=100</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#karakter=200</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#karakter=300</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#karakter=400</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#karakter=500</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4572147"/>
                  </a:ext>
                </a:extLst>
              </a:tr>
              <a:tr h="390830">
                <a:tc>
                  <a:txBody>
                    <a:bodyPr/>
                    <a:lstStyle/>
                    <a:p>
                      <a:pPr algn="just">
                        <a:lnSpc>
                          <a:spcPct val="107000"/>
                        </a:lnSpc>
                        <a:spcAft>
                          <a:spcPts val="800"/>
                        </a:spcAft>
                      </a:pPr>
                      <a:r>
                        <a:rPr lang="tr-TR" sz="1400">
                          <a:effectLst/>
                        </a:rPr>
                        <a:t>VS-1</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89.5898</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95.8433</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96.768</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96.8504</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96.8687</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6451477"/>
                  </a:ext>
                </a:extLst>
              </a:tr>
              <a:tr h="390830">
                <a:tc>
                  <a:txBody>
                    <a:bodyPr/>
                    <a:lstStyle/>
                    <a:p>
                      <a:pPr algn="just">
                        <a:lnSpc>
                          <a:spcPct val="107000"/>
                        </a:lnSpc>
                        <a:spcAft>
                          <a:spcPts val="800"/>
                        </a:spcAft>
                      </a:pPr>
                      <a:r>
                        <a:rPr lang="tr-TR" sz="1400">
                          <a:effectLst/>
                        </a:rPr>
                        <a:t>VS-2</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92.5962</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98.2936</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99.0692</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99.168</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99.1539</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0573516"/>
                  </a:ext>
                </a:extLst>
              </a:tr>
              <a:tr h="390830">
                <a:tc>
                  <a:txBody>
                    <a:bodyPr/>
                    <a:lstStyle/>
                    <a:p>
                      <a:pPr algn="just">
                        <a:lnSpc>
                          <a:spcPct val="107000"/>
                        </a:lnSpc>
                        <a:spcAft>
                          <a:spcPts val="800"/>
                        </a:spcAft>
                      </a:pPr>
                      <a:r>
                        <a:rPr lang="tr-TR" sz="1400">
                          <a:effectLst/>
                        </a:rPr>
                        <a:t>VS-3</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84.9773</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92.7273</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93.4318</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93.3864</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93.4318</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1447418"/>
                  </a:ext>
                </a:extLst>
              </a:tr>
              <a:tr h="390830">
                <a:tc>
                  <a:txBody>
                    <a:bodyPr/>
                    <a:lstStyle/>
                    <a:p>
                      <a:pPr algn="just">
                        <a:lnSpc>
                          <a:spcPct val="107000"/>
                        </a:lnSpc>
                        <a:spcAft>
                          <a:spcPts val="800"/>
                        </a:spcAft>
                      </a:pPr>
                      <a:r>
                        <a:rPr lang="tr-TR" sz="1400">
                          <a:effectLst/>
                        </a:rPr>
                        <a:t>VS-4</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92.6128</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97.5117</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98.7558</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a:effectLst/>
                        </a:rPr>
                        <a:t>98.7558</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400" dirty="0">
                          <a:effectLst/>
                        </a:rPr>
                        <a:t>98.7558</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9457705"/>
                  </a:ext>
                </a:extLst>
              </a:tr>
            </a:tbl>
          </a:graphicData>
        </a:graphic>
      </p:graphicFrame>
      <p:pic>
        <p:nvPicPr>
          <p:cNvPr id="6" name="Resim 5">
            <a:extLst>
              <a:ext uri="{FF2B5EF4-FFF2-40B4-BE49-F238E27FC236}">
                <a16:creationId xmlns:a16="http://schemas.microsoft.com/office/drawing/2014/main" id="{5ADE0864-71B8-43AE-B3DC-0249D84DC3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9140" y="2728176"/>
            <a:ext cx="5356860" cy="3299460"/>
          </a:xfrm>
          <a:prstGeom prst="rect">
            <a:avLst/>
          </a:prstGeom>
          <a:noFill/>
          <a:ln>
            <a:noFill/>
          </a:ln>
        </p:spPr>
      </p:pic>
    </p:spTree>
    <p:extLst>
      <p:ext uri="{BB962C8B-B14F-4D97-AF65-F5344CB8AC3E}">
        <p14:creationId xmlns:p14="http://schemas.microsoft.com/office/powerpoint/2010/main" val="309755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F8E1F-F069-4ED4-823B-4EAFE11B6FFD}"/>
              </a:ext>
            </a:extLst>
          </p:cNvPr>
          <p:cNvSpPr>
            <a:spLocks noGrp="1"/>
          </p:cNvSpPr>
          <p:nvPr>
            <p:ph type="title"/>
          </p:nvPr>
        </p:nvSpPr>
        <p:spPr/>
        <p:txBody>
          <a:bodyPr/>
          <a:lstStyle/>
          <a:p>
            <a:r>
              <a:rPr lang="tr-TR" dirty="0" err="1"/>
              <a:t>Local</a:t>
            </a:r>
            <a:r>
              <a:rPr lang="tr-TR" dirty="0"/>
              <a:t> </a:t>
            </a:r>
            <a:r>
              <a:rPr lang="tr-TR" dirty="0" err="1"/>
              <a:t>Binary</a:t>
            </a:r>
            <a:r>
              <a:rPr lang="tr-TR" dirty="0"/>
              <a:t> Pattern</a:t>
            </a:r>
          </a:p>
        </p:txBody>
      </p:sp>
      <p:sp>
        <p:nvSpPr>
          <p:cNvPr id="3" name="İçerik Yer Tutucusu 2">
            <a:extLst>
              <a:ext uri="{FF2B5EF4-FFF2-40B4-BE49-F238E27FC236}">
                <a16:creationId xmlns:a16="http://schemas.microsoft.com/office/drawing/2014/main" id="{15A809E3-EC33-4C14-A0F4-CD19EE458800}"/>
              </a:ext>
            </a:extLst>
          </p:cNvPr>
          <p:cNvSpPr>
            <a:spLocks noGrp="1"/>
          </p:cNvSpPr>
          <p:nvPr>
            <p:ph idx="1"/>
          </p:nvPr>
        </p:nvSpPr>
        <p:spPr>
          <a:xfrm>
            <a:off x="838200" y="1825625"/>
            <a:ext cx="10515600" cy="4126601"/>
          </a:xfrm>
        </p:spPr>
        <p:txBody>
          <a:bodyPr/>
          <a:lstStyle/>
          <a:p>
            <a:r>
              <a:rPr lang="tr-TR" dirty="0"/>
              <a:t>1B-YİD yöntemi metinlerden yeni öznitelik çıkarımı için görüntü işlemede yaygın bir şekilde kullanılan YİD metodundan geliştirilmiştir [37]. 1B-YİD yöntemi işleyiş olarak görüntü işlemede kullanılan YİD yöntemi ile benzerlik göstermektedir. Ancak, 1B-YİD yöntemi görüntü yerine zaman serisi şeklinde dizilmiş tek boyutlu sinyallere ve metinlere uygulanmıştır. 1B-YİD yönteminde sinyaldeki her bir değer için ile komşuları arasında yapılan karşılaştırmalar sonucu ikili dizgeler üretilir. Elde edilen bu dizgelerin onluk karşılıkları sinyalin 1B-YİD dönüşümü olarak ifade edilebilir. İkili karşılaştırmalar Eş. 1’de verilen şekilde hesaplanmaktadır. </a:t>
            </a:r>
          </a:p>
        </p:txBody>
      </p:sp>
    </p:spTree>
    <p:extLst>
      <p:ext uri="{BB962C8B-B14F-4D97-AF65-F5344CB8AC3E}">
        <p14:creationId xmlns:p14="http://schemas.microsoft.com/office/powerpoint/2010/main" val="210816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8A6B37-2360-4BC8-807B-7EBF1062FAB5}"/>
              </a:ext>
            </a:extLst>
          </p:cNvPr>
          <p:cNvSpPr>
            <a:spLocks noGrp="1"/>
          </p:cNvSpPr>
          <p:nvPr>
            <p:ph type="title"/>
          </p:nvPr>
        </p:nvSpPr>
        <p:spPr/>
        <p:txBody>
          <a:bodyPr/>
          <a:lstStyle/>
          <a:p>
            <a:r>
              <a:rPr lang="tr-TR" dirty="0" err="1"/>
              <a:t>Local</a:t>
            </a:r>
            <a:r>
              <a:rPr lang="tr-TR" dirty="0"/>
              <a:t> </a:t>
            </a:r>
            <a:r>
              <a:rPr lang="tr-TR" dirty="0" err="1"/>
              <a:t>Binary</a:t>
            </a:r>
            <a:r>
              <a:rPr lang="tr-TR" dirty="0"/>
              <a:t> Pattern</a:t>
            </a:r>
          </a:p>
        </p:txBody>
      </p:sp>
      <p:pic>
        <p:nvPicPr>
          <p:cNvPr id="5" name="Resim 4">
            <a:extLst>
              <a:ext uri="{FF2B5EF4-FFF2-40B4-BE49-F238E27FC236}">
                <a16:creationId xmlns:a16="http://schemas.microsoft.com/office/drawing/2014/main" id="{E6CA405E-A6C7-4F40-A6F3-35E574A10261}"/>
              </a:ext>
            </a:extLst>
          </p:cNvPr>
          <p:cNvPicPr>
            <a:picLocks noChangeAspect="1"/>
          </p:cNvPicPr>
          <p:nvPr/>
        </p:nvPicPr>
        <p:blipFill>
          <a:blip r:embed="rId2"/>
          <a:stretch>
            <a:fillRect/>
          </a:stretch>
        </p:blipFill>
        <p:spPr>
          <a:xfrm>
            <a:off x="838200" y="1575939"/>
            <a:ext cx="6317860" cy="4990088"/>
          </a:xfrm>
          <a:prstGeom prst="rect">
            <a:avLst/>
          </a:prstGeom>
        </p:spPr>
      </p:pic>
    </p:spTree>
    <p:extLst>
      <p:ext uri="{BB962C8B-B14F-4D97-AF65-F5344CB8AC3E}">
        <p14:creationId xmlns:p14="http://schemas.microsoft.com/office/powerpoint/2010/main" val="76502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D9E1A9-0E18-4FA4-B07A-33AC73AACC23}"/>
              </a:ext>
            </a:extLst>
          </p:cNvPr>
          <p:cNvSpPr>
            <a:spLocks noGrp="1"/>
          </p:cNvSpPr>
          <p:nvPr>
            <p:ph type="title"/>
          </p:nvPr>
        </p:nvSpPr>
        <p:spPr/>
        <p:txBody>
          <a:bodyPr/>
          <a:lstStyle/>
          <a:p>
            <a:r>
              <a:rPr lang="tr-TR" dirty="0" err="1"/>
              <a:t>Local</a:t>
            </a:r>
            <a:r>
              <a:rPr lang="tr-TR" dirty="0"/>
              <a:t> </a:t>
            </a:r>
            <a:r>
              <a:rPr lang="tr-TR" dirty="0" err="1"/>
              <a:t>Binary</a:t>
            </a:r>
            <a:r>
              <a:rPr lang="tr-TR" dirty="0"/>
              <a:t> Pattern</a:t>
            </a:r>
          </a:p>
        </p:txBody>
      </p:sp>
      <p:sp>
        <p:nvSpPr>
          <p:cNvPr id="3" name="İçerik Yer Tutucusu 2">
            <a:extLst>
              <a:ext uri="{FF2B5EF4-FFF2-40B4-BE49-F238E27FC236}">
                <a16:creationId xmlns:a16="http://schemas.microsoft.com/office/drawing/2014/main" id="{52D013CA-697B-4447-AC16-202459360DB4}"/>
              </a:ext>
            </a:extLst>
          </p:cNvPr>
          <p:cNvSpPr>
            <a:spLocks noGrp="1"/>
          </p:cNvSpPr>
          <p:nvPr>
            <p:ph idx="1"/>
          </p:nvPr>
        </p:nvSpPr>
        <p:spPr/>
        <p:txBody>
          <a:bodyPr>
            <a:normAutofit lnSpcReduction="10000"/>
          </a:bodyPr>
          <a:lstStyle/>
          <a:p>
            <a:r>
              <a:rPr lang="tr-TR" dirty="0"/>
              <a:t>1B-YİD yönteminde sinyaldeki her bir değer kendi komşuları ile karşılaştırılmaktadır. Sinyaldeki her bir değerin öncesinden ve sonrasından (sağından ve solundan) P/2 kadar değer o değerin komşusu alınır. Örneğin P=8 olması durumunda Şekil 1’de gösterildiği gibi her değerin (</a:t>
            </a:r>
            <a:r>
              <a:rPr lang="tr-TR" dirty="0" err="1"/>
              <a:t>Pc</a:t>
            </a:r>
            <a:r>
              <a:rPr lang="tr-TR" dirty="0"/>
              <a:t>) öncesinde 4 komşu (P0, P1, P2, P3) ve sonrasında 4 komşu (P4, P5, P6, P7) alınır. Daha sonra merkez değer (</a:t>
            </a:r>
            <a:r>
              <a:rPr lang="tr-TR" dirty="0" err="1"/>
              <a:t>Pc</a:t>
            </a:r>
            <a:r>
              <a:rPr lang="tr-TR" dirty="0"/>
              <a:t>) ile bu değerin komşuları (Pi) karşılaştırılıp Eş. 1’e göre her bir karşılaştırma için bir ikili değer elde edilir. Karşılaştırmalarda eğer Pi değeri </a:t>
            </a:r>
            <a:r>
              <a:rPr lang="tr-TR" dirty="0" err="1"/>
              <a:t>Pc</a:t>
            </a:r>
            <a:r>
              <a:rPr lang="tr-TR" dirty="0"/>
              <a:t> ’den büyük ve eşit ise 1, diğer durumlarda 0 alınır ve bu karşılaştırmalar sonucunda 1B-YİD kodu oluşur. Şekil 1’de gösterilen sinyal parçacığı için elde edilen karşılaştırma sonuçları (ikili değerler) ve bu değerlerin onluk karşılığı Şekil 2’de gösterilmiştir.</a:t>
            </a:r>
          </a:p>
        </p:txBody>
      </p:sp>
    </p:spTree>
    <p:extLst>
      <p:ext uri="{BB962C8B-B14F-4D97-AF65-F5344CB8AC3E}">
        <p14:creationId xmlns:p14="http://schemas.microsoft.com/office/powerpoint/2010/main" val="321083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AF580A-B1A5-4B61-A6CF-0CDCD83E92FE}"/>
              </a:ext>
            </a:extLst>
          </p:cNvPr>
          <p:cNvSpPr>
            <a:spLocks noGrp="1"/>
          </p:cNvSpPr>
          <p:nvPr>
            <p:ph type="title"/>
          </p:nvPr>
        </p:nvSpPr>
        <p:spPr/>
        <p:txBody>
          <a:bodyPr/>
          <a:lstStyle/>
          <a:p>
            <a:r>
              <a:rPr lang="tr-TR" dirty="0" err="1"/>
              <a:t>Local</a:t>
            </a:r>
            <a:r>
              <a:rPr lang="tr-TR" dirty="0"/>
              <a:t> </a:t>
            </a:r>
            <a:r>
              <a:rPr lang="tr-TR" dirty="0" err="1"/>
              <a:t>Binary</a:t>
            </a:r>
            <a:r>
              <a:rPr lang="tr-TR" dirty="0"/>
              <a:t> Pattern</a:t>
            </a:r>
          </a:p>
        </p:txBody>
      </p:sp>
      <p:pic>
        <p:nvPicPr>
          <p:cNvPr id="7" name="Resim 6">
            <a:extLst>
              <a:ext uri="{FF2B5EF4-FFF2-40B4-BE49-F238E27FC236}">
                <a16:creationId xmlns:a16="http://schemas.microsoft.com/office/drawing/2014/main" id="{C9BC6C9F-67F1-44CD-9361-9850ACBF5494}"/>
              </a:ext>
            </a:extLst>
          </p:cNvPr>
          <p:cNvPicPr>
            <a:picLocks noChangeAspect="1"/>
          </p:cNvPicPr>
          <p:nvPr/>
        </p:nvPicPr>
        <p:blipFill>
          <a:blip r:embed="rId2"/>
          <a:stretch>
            <a:fillRect/>
          </a:stretch>
        </p:blipFill>
        <p:spPr>
          <a:xfrm>
            <a:off x="1816040" y="1501775"/>
            <a:ext cx="7524750" cy="4991100"/>
          </a:xfrm>
          <a:prstGeom prst="rect">
            <a:avLst/>
          </a:prstGeom>
        </p:spPr>
      </p:pic>
    </p:spTree>
    <p:extLst>
      <p:ext uri="{BB962C8B-B14F-4D97-AF65-F5344CB8AC3E}">
        <p14:creationId xmlns:p14="http://schemas.microsoft.com/office/powerpoint/2010/main" val="303661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A4F9A0-5826-4867-A837-0847C1D84892}"/>
              </a:ext>
            </a:extLst>
          </p:cNvPr>
          <p:cNvSpPr>
            <a:spLocks noGrp="1"/>
          </p:cNvSpPr>
          <p:nvPr>
            <p:ph type="title"/>
          </p:nvPr>
        </p:nvSpPr>
        <p:spPr/>
        <p:txBody>
          <a:bodyPr/>
          <a:lstStyle/>
          <a:p>
            <a:r>
              <a:rPr lang="tr-TR" dirty="0" err="1"/>
              <a:t>Local</a:t>
            </a:r>
            <a:r>
              <a:rPr lang="tr-TR" dirty="0"/>
              <a:t> </a:t>
            </a:r>
            <a:r>
              <a:rPr lang="tr-TR" dirty="0" err="1"/>
              <a:t>Binary</a:t>
            </a:r>
            <a:r>
              <a:rPr lang="tr-TR" dirty="0"/>
              <a:t> Pattern</a:t>
            </a:r>
          </a:p>
        </p:txBody>
      </p:sp>
      <p:pic>
        <p:nvPicPr>
          <p:cNvPr id="4" name="Resim 3">
            <a:extLst>
              <a:ext uri="{FF2B5EF4-FFF2-40B4-BE49-F238E27FC236}">
                <a16:creationId xmlns:a16="http://schemas.microsoft.com/office/drawing/2014/main" id="{8A6C3A45-37D6-4A1A-856C-27EBBD4DC80A}"/>
              </a:ext>
            </a:extLst>
          </p:cNvPr>
          <p:cNvPicPr>
            <a:picLocks noChangeAspect="1"/>
          </p:cNvPicPr>
          <p:nvPr/>
        </p:nvPicPr>
        <p:blipFill>
          <a:blip r:embed="rId2"/>
          <a:stretch>
            <a:fillRect/>
          </a:stretch>
        </p:blipFill>
        <p:spPr>
          <a:xfrm>
            <a:off x="923024" y="1961365"/>
            <a:ext cx="10241201" cy="4008113"/>
          </a:xfrm>
          <a:prstGeom prst="rect">
            <a:avLst/>
          </a:prstGeom>
        </p:spPr>
      </p:pic>
    </p:spTree>
    <p:extLst>
      <p:ext uri="{BB962C8B-B14F-4D97-AF65-F5344CB8AC3E}">
        <p14:creationId xmlns:p14="http://schemas.microsoft.com/office/powerpoint/2010/main" val="385616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08B962-397C-4566-8906-B6AC9573CB01}"/>
              </a:ext>
            </a:extLst>
          </p:cNvPr>
          <p:cNvSpPr>
            <a:spLocks noGrp="1"/>
          </p:cNvSpPr>
          <p:nvPr>
            <p:ph type="title"/>
          </p:nvPr>
        </p:nvSpPr>
        <p:spPr/>
        <p:txBody>
          <a:bodyPr/>
          <a:lstStyle/>
          <a:p>
            <a:r>
              <a:rPr lang="tr-TR" dirty="0" err="1"/>
              <a:t>Local</a:t>
            </a:r>
            <a:r>
              <a:rPr lang="tr-TR" dirty="0"/>
              <a:t> </a:t>
            </a:r>
            <a:r>
              <a:rPr lang="tr-TR" dirty="0" err="1"/>
              <a:t>Binary</a:t>
            </a:r>
            <a:r>
              <a:rPr lang="tr-TR" dirty="0"/>
              <a:t> Pattern</a:t>
            </a:r>
          </a:p>
        </p:txBody>
      </p:sp>
      <p:sp>
        <p:nvSpPr>
          <p:cNvPr id="3" name="İçerik Yer Tutucusu 2">
            <a:extLst>
              <a:ext uri="{FF2B5EF4-FFF2-40B4-BE49-F238E27FC236}">
                <a16:creationId xmlns:a16="http://schemas.microsoft.com/office/drawing/2014/main" id="{86EEACE7-42FD-4F1A-BA78-9A28BDC9273E}"/>
              </a:ext>
            </a:extLst>
          </p:cNvPr>
          <p:cNvSpPr>
            <a:spLocks noGrp="1"/>
          </p:cNvSpPr>
          <p:nvPr>
            <p:ph idx="1"/>
          </p:nvPr>
        </p:nvSpPr>
        <p:spPr/>
        <p:txBody>
          <a:bodyPr>
            <a:normAutofit fontScale="92500" lnSpcReduction="10000"/>
          </a:bodyPr>
          <a:lstStyle/>
          <a:p>
            <a:r>
              <a:rPr lang="tr-TR" dirty="0"/>
              <a:t>Her bir </a:t>
            </a:r>
            <a:r>
              <a:rPr lang="tr-TR" dirty="0" err="1"/>
              <a:t>Pc</a:t>
            </a:r>
            <a:r>
              <a:rPr lang="tr-TR" dirty="0"/>
              <a:t> için elde edilen ikili kodların onlu karşılığı o </a:t>
            </a:r>
            <a:r>
              <a:rPr lang="tr-TR" dirty="0" err="1"/>
              <a:t>Pc</a:t>
            </a:r>
            <a:r>
              <a:rPr lang="tr-TR" dirty="0"/>
              <a:t> noktasının etrafındaki yerel bilgileri ifade etmektedir. Yukarıda ifade edilen aşamalar sinyal üzerindeki her bir değer için gerçekleştirilmekte ve sinyalin 1B-YİD karşılığı elde edilmektedir. Sinyalin 1B-YİD karşılığındaki her değerin frekansı farklı bir deseni ifade etmektedir. P=8 olması durumunda 1B-YİD sinyali üzerindeki tüm değerler 0 ile 255 arasındaki değişim göstermektedir. Elde edilen 1B-YİD sinyalinin tümünü içeren YİD </a:t>
            </a:r>
            <a:r>
              <a:rPr lang="tr-TR" dirty="0" err="1"/>
              <a:t>Tumu</a:t>
            </a:r>
            <a:r>
              <a:rPr lang="tr-TR" dirty="0"/>
              <a:t> , tekdüze olanları (YİD u2) ve tekdüze olmayan (YİD nu2) şeklinde kullanılabilmektedir. Tekdüze özellikler ikili dizgideki bit geçiş (0’dan 1’e veya 1’den 0’a) sayısı en fazla 2 olan özniteliklerdir. Örneğin 11100001 deseninde geçiş sayısı 2 olduğu için tekdüze özelliktir. 11110101 deseninde ise geçiş sayısı 4 olduğundan tek düze özellik değildir. P=8 olması durumunda sinyalden çıkarılacak özellik sayısı YİD </a:t>
            </a:r>
            <a:r>
              <a:rPr lang="tr-TR" dirty="0" err="1"/>
              <a:t>Tumu</a:t>
            </a:r>
            <a:r>
              <a:rPr lang="tr-TR" dirty="0"/>
              <a:t> için 256 iken YİD u2 için 58’dir. </a:t>
            </a:r>
          </a:p>
        </p:txBody>
      </p:sp>
    </p:spTree>
    <p:extLst>
      <p:ext uri="{BB962C8B-B14F-4D97-AF65-F5344CB8AC3E}">
        <p14:creationId xmlns:p14="http://schemas.microsoft.com/office/powerpoint/2010/main" val="204276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0B3079-030D-47A8-BCD4-14E148C4E0C3}"/>
              </a:ext>
            </a:extLst>
          </p:cNvPr>
          <p:cNvSpPr>
            <a:spLocks noGrp="1"/>
          </p:cNvSpPr>
          <p:nvPr>
            <p:ph type="title"/>
          </p:nvPr>
        </p:nvSpPr>
        <p:spPr/>
        <p:txBody>
          <a:bodyPr/>
          <a:lstStyle/>
          <a:p>
            <a:r>
              <a:rPr lang="tr-TR" dirty="0"/>
              <a:t>METOT</a:t>
            </a:r>
          </a:p>
        </p:txBody>
      </p:sp>
      <p:pic>
        <p:nvPicPr>
          <p:cNvPr id="5" name="Resim 4">
            <a:extLst>
              <a:ext uri="{FF2B5EF4-FFF2-40B4-BE49-F238E27FC236}">
                <a16:creationId xmlns:a16="http://schemas.microsoft.com/office/drawing/2014/main" id="{05847AB7-079B-478F-8CAA-1E3BAA4D942E}"/>
              </a:ext>
            </a:extLst>
          </p:cNvPr>
          <p:cNvPicPr>
            <a:picLocks noChangeAspect="1"/>
          </p:cNvPicPr>
          <p:nvPr/>
        </p:nvPicPr>
        <p:blipFill>
          <a:blip r:embed="rId2"/>
          <a:stretch>
            <a:fillRect/>
          </a:stretch>
        </p:blipFill>
        <p:spPr>
          <a:xfrm>
            <a:off x="0" y="1651869"/>
            <a:ext cx="11838776" cy="2635640"/>
          </a:xfrm>
          <a:prstGeom prst="rect">
            <a:avLst/>
          </a:prstGeom>
        </p:spPr>
      </p:pic>
    </p:spTree>
    <p:extLst>
      <p:ext uri="{BB962C8B-B14F-4D97-AF65-F5344CB8AC3E}">
        <p14:creationId xmlns:p14="http://schemas.microsoft.com/office/powerpoint/2010/main" val="5668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490CBB6-8C93-4DF9-BFC3-C95A59EEAD9A}"/>
              </a:ext>
            </a:extLst>
          </p:cNvPr>
          <p:cNvSpPr>
            <a:spLocks noGrp="1"/>
          </p:cNvSpPr>
          <p:nvPr>
            <p:ph idx="1"/>
          </p:nvPr>
        </p:nvSpPr>
        <p:spPr>
          <a:xfrm>
            <a:off x="734683" y="651263"/>
            <a:ext cx="10515600" cy="1823348"/>
          </a:xfrm>
        </p:spPr>
        <p:txBody>
          <a:bodyPr>
            <a:noAutofit/>
          </a:bodyPr>
          <a:lstStyle/>
          <a:p>
            <a:r>
              <a:rPr lang="tr-TR" sz="1600" b="1" dirty="0"/>
              <a:t>Blok 1</a:t>
            </a:r>
            <a:r>
              <a:rPr lang="tr-TR" sz="1600" dirty="0"/>
              <a:t>: Bu blokta metin içende geçen boşluklar, noktalama işaretleri, yeni satır gibi özel karakterler atılır ve metin </a:t>
            </a:r>
            <a:r>
              <a:rPr lang="tr-TR" sz="1600" dirty="0" err="1"/>
              <a:t>Unicode’lara</a:t>
            </a:r>
            <a:r>
              <a:rPr lang="tr-TR" sz="1600" dirty="0"/>
              <a:t> dönüştürülür. </a:t>
            </a:r>
            <a:r>
              <a:rPr lang="tr-TR" sz="1600" dirty="0" err="1"/>
              <a:t>Unicode’lerden</a:t>
            </a:r>
            <a:r>
              <a:rPr lang="tr-TR" sz="1600" dirty="0"/>
              <a:t> oluşan yeni dizi bir boyutlu sinyal olarak ele alınır. Örneğin metin olarak: “Doküman dili tanıma için yeni bir öznitelik çıkarım yaklaşımı: İkili Desenler” alındığında öncelikle metin içendeki istenilmeyen karakterler atılır ve geriye kalan metin: “Doküman dili tanıma için yeni bir öznitelik çıkarım yaklaşımı İkili Desenler” olup, bu metin UTF-8 kodlarına dönüştürülmesi sonucunda aşağıdaki bir sinyal aşağıdaki gibi olur. </a:t>
            </a:r>
          </a:p>
          <a:p>
            <a:r>
              <a:rPr lang="tr-TR" sz="1600" dirty="0"/>
              <a:t>“68, 111, 107, 252, 109, 97, 110, 100, 105, 108, 105, 116, 97, 110, 253, 109, 97, 105, 231, 105, 110, 121, 101, 110, 105, 98, 105, 114, 246, 122, 110, 105, 116, 101, 108, 105, 107, 231, 253, 107, 97, 114, 253, 109, 121, 97, 107, 108, 97, 254, 253, 109, 253, 221, 107, 105, 108, 105, 68, 101, 115, 101, 110, 108, 101, 114” </a:t>
            </a:r>
          </a:p>
        </p:txBody>
      </p:sp>
      <p:sp>
        <p:nvSpPr>
          <p:cNvPr id="5" name="Metin kutusu 4">
            <a:extLst>
              <a:ext uri="{FF2B5EF4-FFF2-40B4-BE49-F238E27FC236}">
                <a16:creationId xmlns:a16="http://schemas.microsoft.com/office/drawing/2014/main" id="{3069B16A-1266-4D13-8172-1CF23144C758}"/>
              </a:ext>
            </a:extLst>
          </p:cNvPr>
          <p:cNvSpPr txBox="1"/>
          <p:nvPr/>
        </p:nvSpPr>
        <p:spPr>
          <a:xfrm>
            <a:off x="1020072" y="2714091"/>
            <a:ext cx="10515600" cy="1077218"/>
          </a:xfrm>
          <a:prstGeom prst="rect">
            <a:avLst/>
          </a:prstGeom>
          <a:noFill/>
        </p:spPr>
        <p:txBody>
          <a:bodyPr wrap="square">
            <a:spAutoFit/>
          </a:bodyPr>
          <a:lstStyle/>
          <a:p>
            <a:r>
              <a:rPr lang="tr-TR" sz="1600" b="1" dirty="0"/>
              <a:t>Blok 2: </a:t>
            </a:r>
            <a:r>
              <a:rPr lang="tr-TR" sz="1600" dirty="0"/>
              <a:t>Elde edilen UTF-8 kodlarını içeren sinyali 1B-YİD metodu ile yeni bir düzleme taşınmaktadır. Bu düzlemde her bir değerin frekansı farklı bir örüntü tanımlamaktadır. Farklı P, </a:t>
            </a:r>
            <a:r>
              <a:rPr lang="el-GR" sz="1600" dirty="0"/>
              <a:t>α </a:t>
            </a:r>
            <a:r>
              <a:rPr lang="tr-TR" sz="1600" dirty="0"/>
              <a:t>ve </a:t>
            </a:r>
            <a:r>
              <a:rPr lang="el-GR" sz="1600" dirty="0"/>
              <a:t>β </a:t>
            </a:r>
            <a:r>
              <a:rPr lang="tr-TR" sz="1600" dirty="0"/>
              <a:t>parametreleri alındığında farklı örnekler Şekil 4’te gösterildiği gibi elde edilmektedir. Şekil 4’te görüldüğü gibi 1B-YİD parametrelerinin farklı değerlerine göre aynı sinyal parçası için farklı örüntüler elde edilmektedir.</a:t>
            </a:r>
          </a:p>
        </p:txBody>
      </p:sp>
      <p:sp>
        <p:nvSpPr>
          <p:cNvPr id="7" name="Metin kutusu 6">
            <a:extLst>
              <a:ext uri="{FF2B5EF4-FFF2-40B4-BE49-F238E27FC236}">
                <a16:creationId xmlns:a16="http://schemas.microsoft.com/office/drawing/2014/main" id="{B9141C86-C525-4191-A0AA-6410C820F95E}"/>
              </a:ext>
            </a:extLst>
          </p:cNvPr>
          <p:cNvSpPr txBox="1"/>
          <p:nvPr/>
        </p:nvSpPr>
        <p:spPr>
          <a:xfrm>
            <a:off x="981252" y="4030789"/>
            <a:ext cx="10720479" cy="584775"/>
          </a:xfrm>
          <a:prstGeom prst="rect">
            <a:avLst/>
          </a:prstGeom>
          <a:noFill/>
        </p:spPr>
        <p:txBody>
          <a:bodyPr wrap="square">
            <a:spAutoFit/>
          </a:bodyPr>
          <a:lstStyle/>
          <a:p>
            <a:r>
              <a:rPr lang="tr-TR" sz="1600" b="1" dirty="0"/>
              <a:t>Blok 3</a:t>
            </a:r>
            <a:r>
              <a:rPr lang="tr-TR" sz="1600" dirty="0"/>
              <a:t>: Bu blokta metne karşılık gelen 1B-YİD sinyaline ait </a:t>
            </a:r>
            <a:r>
              <a:rPr lang="tr-TR" sz="1600" dirty="0" err="1"/>
              <a:t>histogram</a:t>
            </a:r>
            <a:r>
              <a:rPr lang="tr-TR" sz="1600" dirty="0"/>
              <a:t> elde edilmektedir. </a:t>
            </a:r>
            <a:r>
              <a:rPr lang="tr-TR" sz="1600" dirty="0" err="1"/>
              <a:t>Histogramın</a:t>
            </a:r>
            <a:r>
              <a:rPr lang="tr-TR" sz="1600" dirty="0"/>
              <a:t> her bir değeri bir örüntü veya öznitelik olarak değerlendirilir. P=8 olması durumunda 256 örüntü bulunmaktadır.</a:t>
            </a:r>
          </a:p>
        </p:txBody>
      </p:sp>
      <p:sp>
        <p:nvSpPr>
          <p:cNvPr id="9" name="Metin kutusu 8">
            <a:extLst>
              <a:ext uri="{FF2B5EF4-FFF2-40B4-BE49-F238E27FC236}">
                <a16:creationId xmlns:a16="http://schemas.microsoft.com/office/drawing/2014/main" id="{970B6C2B-20F0-474F-A57F-A4483CD7A491}"/>
              </a:ext>
            </a:extLst>
          </p:cNvPr>
          <p:cNvSpPr txBox="1"/>
          <p:nvPr/>
        </p:nvSpPr>
        <p:spPr>
          <a:xfrm>
            <a:off x="942435" y="4921106"/>
            <a:ext cx="10798115" cy="1323439"/>
          </a:xfrm>
          <a:prstGeom prst="rect">
            <a:avLst/>
          </a:prstGeom>
          <a:noFill/>
        </p:spPr>
        <p:txBody>
          <a:bodyPr wrap="square">
            <a:spAutoFit/>
          </a:bodyPr>
          <a:lstStyle/>
          <a:p>
            <a:r>
              <a:rPr lang="tr-TR" sz="1600" b="1" dirty="0"/>
              <a:t>Blok 4</a:t>
            </a:r>
            <a:r>
              <a:rPr lang="tr-TR" sz="1600" dirty="0"/>
              <a:t>: Elde edilen özellikler tekdüze ve tek düze olmayan özellikler şeklinde ayrıştırılmış ve farklı veri kümeleri olarak kullanılmıştır. </a:t>
            </a:r>
          </a:p>
          <a:p>
            <a:endParaRPr lang="tr-TR" sz="1600" dirty="0"/>
          </a:p>
          <a:p>
            <a:r>
              <a:rPr lang="tr-TR" sz="1600" b="1" dirty="0"/>
              <a:t>Blok 5</a:t>
            </a:r>
            <a:r>
              <a:rPr lang="tr-TR" sz="1600" dirty="0"/>
              <a:t>: Bu aşamada elde edilen öznitelikler YSA, DVM ve ÇTNB gibi farklı sınıflandırma metotları ile 10 katlı çapraz doğrulama yöntemine göre sınıflandırılmıştır.</a:t>
            </a:r>
          </a:p>
        </p:txBody>
      </p:sp>
    </p:spTree>
    <p:extLst>
      <p:ext uri="{BB962C8B-B14F-4D97-AF65-F5344CB8AC3E}">
        <p14:creationId xmlns:p14="http://schemas.microsoft.com/office/powerpoint/2010/main" val="39666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C790B3-6C78-4EBB-933F-ADD4BFE44770}"/>
              </a:ext>
            </a:extLst>
          </p:cNvPr>
          <p:cNvSpPr>
            <a:spLocks noGrp="1"/>
          </p:cNvSpPr>
          <p:nvPr>
            <p:ph type="title"/>
          </p:nvPr>
        </p:nvSpPr>
        <p:spPr/>
        <p:txBody>
          <a:bodyPr/>
          <a:lstStyle/>
          <a:p>
            <a:r>
              <a:rPr lang="tr-TR" dirty="0"/>
              <a:t>Sonuçlar</a:t>
            </a:r>
          </a:p>
        </p:txBody>
      </p:sp>
      <p:pic>
        <p:nvPicPr>
          <p:cNvPr id="5" name="Resim 4">
            <a:extLst>
              <a:ext uri="{FF2B5EF4-FFF2-40B4-BE49-F238E27FC236}">
                <a16:creationId xmlns:a16="http://schemas.microsoft.com/office/drawing/2014/main" id="{5CC6A2B0-B2E7-479D-AF52-BEEC0BC330C1}"/>
              </a:ext>
            </a:extLst>
          </p:cNvPr>
          <p:cNvPicPr>
            <a:picLocks noChangeAspect="1"/>
          </p:cNvPicPr>
          <p:nvPr/>
        </p:nvPicPr>
        <p:blipFill>
          <a:blip r:embed="rId2"/>
          <a:stretch>
            <a:fillRect/>
          </a:stretch>
        </p:blipFill>
        <p:spPr>
          <a:xfrm>
            <a:off x="569073" y="1381574"/>
            <a:ext cx="8712950" cy="5254206"/>
          </a:xfrm>
          <a:prstGeom prst="rect">
            <a:avLst/>
          </a:prstGeom>
        </p:spPr>
      </p:pic>
    </p:spTree>
    <p:extLst>
      <p:ext uri="{BB962C8B-B14F-4D97-AF65-F5344CB8AC3E}">
        <p14:creationId xmlns:p14="http://schemas.microsoft.com/office/powerpoint/2010/main" val="351730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54EACD-AC21-4C64-B7DE-A7C44D0DA74C}"/>
              </a:ext>
            </a:extLst>
          </p:cNvPr>
          <p:cNvSpPr>
            <a:spLocks noGrp="1"/>
          </p:cNvSpPr>
          <p:nvPr>
            <p:ph type="title"/>
          </p:nvPr>
        </p:nvSpPr>
        <p:spPr/>
        <p:txBody>
          <a:bodyPr/>
          <a:lstStyle/>
          <a:p>
            <a:r>
              <a:rPr lang="tr-TR" dirty="0"/>
              <a:t>Açı Öznitelikler</a:t>
            </a:r>
          </a:p>
        </p:txBody>
      </p:sp>
      <p:sp>
        <p:nvSpPr>
          <p:cNvPr id="3" name="İçerik Yer Tutucusu 2">
            <a:extLst>
              <a:ext uri="{FF2B5EF4-FFF2-40B4-BE49-F238E27FC236}">
                <a16:creationId xmlns:a16="http://schemas.microsoft.com/office/drawing/2014/main" id="{0A246B68-AA17-4083-8456-FBF395F3A2BB}"/>
              </a:ext>
            </a:extLst>
          </p:cNvPr>
          <p:cNvSpPr>
            <a:spLocks noGrp="1"/>
          </p:cNvSpPr>
          <p:nvPr>
            <p:ph idx="1"/>
          </p:nvPr>
        </p:nvSpPr>
        <p:spPr>
          <a:xfrm>
            <a:off x="838200" y="1825625"/>
            <a:ext cx="10515600" cy="1603375"/>
          </a:xfrm>
        </p:spPr>
        <p:txBody>
          <a:bodyPr/>
          <a:lstStyle/>
          <a:p>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 çalışmada DT için yeni bir yaklaşım önerilmiştir. Açı Örüntüler, metinlerin tek boyutlu sinyal olarak düşünülmesi ve bu sinyal örneklerinin karakterin </a:t>
            </a:r>
            <a:r>
              <a:rPr lang="tr-TR"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Unikod</a:t>
            </a:r>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değerleriyle ifade edilmesi esasına dayanır. Buna göre, metinlerden etkin özelliklerin elde edilmesi için işaretler üzerindeki </a:t>
            </a:r>
            <a:r>
              <a:rPr lang="tr-TR"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unikod</a:t>
            </a:r>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değerlerin birbirleri ile oluşturdukları açı bilgilerini kullanan istatistiksel yeni bir yaklaşım önerilmektedir. Şekil 2’de metindeki karakterlerin </a:t>
            </a:r>
            <a:r>
              <a:rPr lang="tr-TR"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unikod</a:t>
            </a:r>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değerleri kullanılarak elde edilen sinyal üzerinde örnek noktalar gösterilmiştir.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7" name="Resim 6">
            <a:extLst>
              <a:ext uri="{FF2B5EF4-FFF2-40B4-BE49-F238E27FC236}">
                <a16:creationId xmlns:a16="http://schemas.microsoft.com/office/drawing/2014/main" id="{C381F032-0E35-4C1D-8605-286AB42DB6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3787" y="3182296"/>
            <a:ext cx="6033171" cy="3519386"/>
          </a:xfrm>
          <a:prstGeom prst="rect">
            <a:avLst/>
          </a:prstGeom>
          <a:noFill/>
          <a:ln>
            <a:noFill/>
          </a:ln>
        </p:spPr>
      </p:pic>
    </p:spTree>
    <p:extLst>
      <p:ext uri="{BB962C8B-B14F-4D97-AF65-F5344CB8AC3E}">
        <p14:creationId xmlns:p14="http://schemas.microsoft.com/office/powerpoint/2010/main" val="2142447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EB0C714-25E5-484D-9329-C1C50D71A7FB}"/>
              </a:ext>
            </a:extLst>
          </p:cNvPr>
          <p:cNvPicPr>
            <a:picLocks noChangeAspect="1"/>
          </p:cNvPicPr>
          <p:nvPr/>
        </p:nvPicPr>
        <p:blipFill>
          <a:blip r:embed="rId2"/>
          <a:stretch>
            <a:fillRect/>
          </a:stretch>
        </p:blipFill>
        <p:spPr>
          <a:xfrm>
            <a:off x="355121" y="375429"/>
            <a:ext cx="5779596" cy="5645809"/>
          </a:xfrm>
          <a:prstGeom prst="rect">
            <a:avLst/>
          </a:prstGeom>
        </p:spPr>
      </p:pic>
    </p:spTree>
    <p:extLst>
      <p:ext uri="{BB962C8B-B14F-4D97-AF65-F5344CB8AC3E}">
        <p14:creationId xmlns:p14="http://schemas.microsoft.com/office/powerpoint/2010/main" val="3424575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9F937A1D-D009-4914-B47E-697A8C5916C2}"/>
              </a:ext>
            </a:extLst>
          </p:cNvPr>
          <p:cNvPicPr>
            <a:picLocks noChangeAspect="1"/>
          </p:cNvPicPr>
          <p:nvPr/>
        </p:nvPicPr>
        <p:blipFill>
          <a:blip r:embed="rId2"/>
          <a:stretch>
            <a:fillRect/>
          </a:stretch>
        </p:blipFill>
        <p:spPr>
          <a:xfrm>
            <a:off x="659381" y="271102"/>
            <a:ext cx="11340293" cy="4085238"/>
          </a:xfrm>
          <a:prstGeom prst="rect">
            <a:avLst/>
          </a:prstGeom>
        </p:spPr>
      </p:pic>
    </p:spTree>
    <p:extLst>
      <p:ext uri="{BB962C8B-B14F-4D97-AF65-F5344CB8AC3E}">
        <p14:creationId xmlns:p14="http://schemas.microsoft.com/office/powerpoint/2010/main" val="1386335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626D8C-C26C-4820-A506-70161B98C358}"/>
              </a:ext>
            </a:extLst>
          </p:cNvPr>
          <p:cNvPicPr>
            <a:picLocks noChangeAspect="1"/>
          </p:cNvPicPr>
          <p:nvPr/>
        </p:nvPicPr>
        <p:blipFill>
          <a:blip r:embed="rId2"/>
          <a:stretch>
            <a:fillRect/>
          </a:stretch>
        </p:blipFill>
        <p:spPr>
          <a:xfrm>
            <a:off x="603220" y="296353"/>
            <a:ext cx="8635671" cy="6367609"/>
          </a:xfrm>
          <a:prstGeom prst="rect">
            <a:avLst/>
          </a:prstGeom>
        </p:spPr>
      </p:pic>
    </p:spTree>
    <p:extLst>
      <p:ext uri="{BB962C8B-B14F-4D97-AF65-F5344CB8AC3E}">
        <p14:creationId xmlns:p14="http://schemas.microsoft.com/office/powerpoint/2010/main" val="115123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53E8579-7D97-451F-B29C-072AE556B8E1}"/>
              </a:ext>
            </a:extLst>
          </p:cNvPr>
          <p:cNvPicPr>
            <a:picLocks noChangeAspect="1"/>
          </p:cNvPicPr>
          <p:nvPr/>
        </p:nvPicPr>
        <p:blipFill>
          <a:blip r:embed="rId2"/>
          <a:stretch>
            <a:fillRect/>
          </a:stretch>
        </p:blipFill>
        <p:spPr>
          <a:xfrm>
            <a:off x="762089" y="350267"/>
            <a:ext cx="5871624" cy="5353127"/>
          </a:xfrm>
          <a:prstGeom prst="rect">
            <a:avLst/>
          </a:prstGeom>
        </p:spPr>
      </p:pic>
    </p:spTree>
    <p:extLst>
      <p:ext uri="{BB962C8B-B14F-4D97-AF65-F5344CB8AC3E}">
        <p14:creationId xmlns:p14="http://schemas.microsoft.com/office/powerpoint/2010/main" val="14528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a:extLst>
              <a:ext uri="{FF2B5EF4-FFF2-40B4-BE49-F238E27FC236}">
                <a16:creationId xmlns:a16="http://schemas.microsoft.com/office/drawing/2014/main" id="{40C30CA0-6F45-4FF3-9EA1-509C91C3FE40}"/>
              </a:ext>
            </a:extLst>
          </p:cNvPr>
          <p:cNvGraphicFramePr>
            <a:graphicFrameLocks noGrp="1"/>
          </p:cNvGraphicFramePr>
          <p:nvPr>
            <p:extLst>
              <p:ext uri="{D42A27DB-BD31-4B8C-83A1-F6EECF244321}">
                <p14:modId xmlns:p14="http://schemas.microsoft.com/office/powerpoint/2010/main" val="3706310997"/>
              </p:ext>
            </p:extLst>
          </p:nvPr>
        </p:nvGraphicFramePr>
        <p:xfrm>
          <a:off x="2692145" y="164584"/>
          <a:ext cx="5393690" cy="3169920"/>
        </p:xfrm>
        <a:graphic>
          <a:graphicData uri="http://schemas.openxmlformats.org/drawingml/2006/table">
            <a:tbl>
              <a:tblPr firstRow="1" firstCol="1" bandRow="1">
                <a:tableStyleId>{5C22544A-7EE6-4342-B048-85BDC9FD1C3A}</a:tableStyleId>
              </a:tblPr>
              <a:tblGrid>
                <a:gridCol w="5393690">
                  <a:extLst>
                    <a:ext uri="{9D8B030D-6E8A-4147-A177-3AD203B41FA5}">
                      <a16:colId xmlns:a16="http://schemas.microsoft.com/office/drawing/2014/main" val="1328754691"/>
                    </a:ext>
                  </a:extLst>
                </a:gridCol>
              </a:tblGrid>
              <a:tr h="0">
                <a:tc>
                  <a:txBody>
                    <a:bodyPr/>
                    <a:lstStyle/>
                    <a:p>
                      <a:pPr algn="just"/>
                      <a:r>
                        <a:rPr lang="tr-TR" sz="1600" dirty="0">
                          <a:effectLst/>
                        </a:rPr>
                        <a:t>in </a:t>
                      </a:r>
                      <a:r>
                        <a:rPr lang="tr-TR" sz="1600" dirty="0" err="1">
                          <a:effectLst/>
                        </a:rPr>
                        <a:t>adding</a:t>
                      </a:r>
                      <a:r>
                        <a:rPr lang="tr-TR" sz="1600" dirty="0">
                          <a:effectLst/>
                        </a:rPr>
                        <a:t> </a:t>
                      </a:r>
                      <a:r>
                        <a:rPr lang="tr-TR" sz="1600" dirty="0" err="1">
                          <a:effectLst/>
                        </a:rPr>
                        <a:t>cream</a:t>
                      </a:r>
                      <a:r>
                        <a:rPr lang="tr-TR" sz="1600" dirty="0">
                          <a:effectLst/>
                        </a:rPr>
                        <a:t> </a:t>
                      </a:r>
                      <a:r>
                        <a:rPr lang="tr-TR" sz="1600" dirty="0" err="1">
                          <a:effectLst/>
                        </a:rPr>
                        <a:t>to</a:t>
                      </a:r>
                      <a:r>
                        <a:rPr lang="tr-TR" sz="1600" dirty="0">
                          <a:effectLst/>
                        </a:rPr>
                        <a:t> </a:t>
                      </a:r>
                      <a:r>
                        <a:rPr lang="tr-TR" sz="1600" dirty="0" err="1">
                          <a:effectLst/>
                        </a:rPr>
                        <a:t>spaghetti</a:t>
                      </a:r>
                      <a:r>
                        <a:rPr lang="tr-TR" sz="1600" dirty="0">
                          <a:effectLst/>
                        </a:rPr>
                        <a:t> </a:t>
                      </a:r>
                      <a:r>
                        <a:rPr lang="tr-TR" sz="1600" dirty="0" err="1">
                          <a:effectLst/>
                        </a:rPr>
                        <a:t>carbonara</a:t>
                      </a:r>
                      <a:r>
                        <a:rPr lang="tr-TR" sz="1600" dirty="0">
                          <a:effectLst/>
                        </a:rPr>
                        <a:t> </a:t>
                      </a:r>
                      <a:r>
                        <a:rPr lang="tr-TR" sz="1600" dirty="0" err="1">
                          <a:effectLst/>
                        </a:rPr>
                        <a:t>which</a:t>
                      </a:r>
                      <a:r>
                        <a:rPr lang="tr-TR" sz="1600" dirty="0">
                          <a:effectLst/>
                        </a:rPr>
                        <a:t> has the </a:t>
                      </a:r>
                      <a:r>
                        <a:rPr lang="tr-TR" sz="1600" dirty="0" err="1">
                          <a:effectLst/>
                        </a:rPr>
                        <a:t>same</a:t>
                      </a:r>
                      <a:r>
                        <a:rPr lang="tr-TR" sz="1600" dirty="0">
                          <a:effectLst/>
                        </a:rPr>
                        <a:t> </a:t>
                      </a:r>
                      <a:r>
                        <a:rPr lang="tr-TR" sz="1600" dirty="0" err="1">
                          <a:effectLst/>
                        </a:rPr>
                        <a:t>effect</a:t>
                      </a:r>
                      <a:r>
                        <a:rPr lang="tr-TR" sz="1600" dirty="0">
                          <a:effectLst/>
                        </a:rPr>
                        <a:t> on pasta as </a:t>
                      </a:r>
                      <a:r>
                        <a:rPr lang="tr-TR" sz="1600" dirty="0" err="1">
                          <a:effectLst/>
                        </a:rPr>
                        <a:t>making</a:t>
                      </a:r>
                      <a:r>
                        <a:rPr lang="tr-TR" sz="1600" dirty="0">
                          <a:effectLst/>
                        </a:rPr>
                        <a:t> a pizza a </a:t>
                      </a:r>
                      <a:r>
                        <a:rPr lang="tr-TR" sz="1600" dirty="0" err="1">
                          <a:effectLst/>
                        </a:rPr>
                        <a:t>deep</a:t>
                      </a:r>
                      <a:r>
                        <a:rPr lang="tr-TR" sz="1600" dirty="0">
                          <a:effectLst/>
                        </a:rPr>
                        <a:t> </a:t>
                      </a:r>
                      <a:r>
                        <a:rPr lang="tr-TR" sz="1600" dirty="0" err="1">
                          <a:effectLst/>
                        </a:rPr>
                        <a:t>pie</a:t>
                      </a:r>
                      <a:r>
                        <a:rPr lang="tr-TR" sz="1600" dirty="0">
                          <a:effectLst/>
                        </a:rPr>
                        <a:t> i </a:t>
                      </a:r>
                      <a:r>
                        <a:rPr lang="tr-TR" sz="1600" dirty="0" err="1">
                          <a:effectLst/>
                        </a:rPr>
                        <a:t>just</a:t>
                      </a:r>
                      <a:r>
                        <a:rPr lang="tr-TR" sz="1600" dirty="0">
                          <a:effectLst/>
                        </a:rPr>
                        <a:t> had </a:t>
                      </a:r>
                      <a:r>
                        <a:rPr lang="tr-TR" sz="1600" dirty="0" err="1">
                          <a:effectLst/>
                        </a:rPr>
                        <a:t>to</a:t>
                      </a:r>
                      <a:r>
                        <a:rPr lang="tr-TR" sz="1600" dirty="0">
                          <a:effectLst/>
                        </a:rPr>
                        <a:t> </a:t>
                      </a:r>
                      <a:r>
                        <a:rPr lang="tr-TR" sz="1600" dirty="0" err="1">
                          <a:effectLst/>
                        </a:rPr>
                        <a:t>jump</a:t>
                      </a:r>
                      <a:r>
                        <a:rPr lang="tr-TR" sz="1600" dirty="0">
                          <a:effectLst/>
                        </a:rPr>
                        <a:t> in here as </a:t>
                      </a:r>
                      <a:r>
                        <a:rPr lang="tr-TR" sz="1600" dirty="0" err="1">
                          <a:effectLst/>
                        </a:rPr>
                        <a:t>carbonara</a:t>
                      </a:r>
                      <a:r>
                        <a:rPr lang="tr-TR" sz="1600" dirty="0">
                          <a:effectLst/>
                        </a:rPr>
                        <a:t> is </a:t>
                      </a:r>
                      <a:r>
                        <a:rPr lang="tr-TR" sz="1600" dirty="0" err="1">
                          <a:effectLst/>
                        </a:rPr>
                        <a:t>one</a:t>
                      </a:r>
                      <a:r>
                        <a:rPr lang="tr-TR" sz="1600" dirty="0">
                          <a:effectLst/>
                        </a:rPr>
                        <a:t> of </a:t>
                      </a:r>
                      <a:r>
                        <a:rPr lang="tr-TR" sz="1600" dirty="0" err="1">
                          <a:effectLst/>
                        </a:rPr>
                        <a:t>my</a:t>
                      </a:r>
                      <a:r>
                        <a:rPr lang="tr-TR" sz="1600" dirty="0">
                          <a:effectLst/>
                        </a:rPr>
                        <a:t> </a:t>
                      </a:r>
                      <a:r>
                        <a:rPr lang="tr-TR" sz="1600" dirty="0" err="1">
                          <a:effectLst/>
                        </a:rPr>
                        <a:t>favourites</a:t>
                      </a:r>
                      <a:r>
                        <a:rPr lang="tr-TR" sz="1600" dirty="0">
                          <a:effectLst/>
                        </a:rPr>
                        <a:t> </a:t>
                      </a:r>
                      <a:r>
                        <a:rPr lang="tr-TR" sz="1600" dirty="0" err="1">
                          <a:effectLst/>
                        </a:rPr>
                        <a:t>to</a:t>
                      </a:r>
                      <a:r>
                        <a:rPr lang="tr-TR" sz="1600" dirty="0">
                          <a:effectLst/>
                        </a:rPr>
                        <a:t> </a:t>
                      </a:r>
                      <a:r>
                        <a:rPr lang="tr-TR" sz="1600" dirty="0" err="1">
                          <a:effectLst/>
                        </a:rPr>
                        <a:t>make</a:t>
                      </a:r>
                      <a:r>
                        <a:rPr lang="tr-TR" sz="1600" dirty="0">
                          <a:effectLst/>
                        </a:rPr>
                        <a:t> and ask </a:t>
                      </a:r>
                      <a:r>
                        <a:rPr lang="tr-TR" sz="1600" dirty="0" err="1">
                          <a:effectLst/>
                        </a:rPr>
                        <a:t>what</a:t>
                      </a:r>
                      <a:r>
                        <a:rPr lang="tr-TR" sz="1600" dirty="0">
                          <a:effectLst/>
                        </a:rPr>
                        <a:t> the </a:t>
                      </a:r>
                      <a:r>
                        <a:rPr lang="tr-TR" sz="1600" dirty="0" err="1">
                          <a:effectLst/>
                        </a:rPr>
                        <a:t>hell</a:t>
                      </a:r>
                      <a:r>
                        <a:rPr lang="tr-TR" sz="1600" dirty="0">
                          <a:effectLst/>
                        </a:rPr>
                        <a:t> </a:t>
                      </a:r>
                      <a:r>
                        <a:rPr lang="tr-TR" sz="1600" dirty="0" err="1">
                          <a:effectLst/>
                        </a:rPr>
                        <a:t>are</a:t>
                      </a:r>
                      <a:r>
                        <a:rPr lang="tr-TR" sz="1600" dirty="0">
                          <a:effectLst/>
                        </a:rPr>
                        <a:t> </a:t>
                      </a:r>
                      <a:r>
                        <a:rPr lang="tr-TR" sz="1600" dirty="0" err="1">
                          <a:effectLst/>
                        </a:rPr>
                        <a:t>you</a:t>
                      </a:r>
                      <a:r>
                        <a:rPr lang="tr-TR" sz="1600" dirty="0">
                          <a:effectLst/>
                        </a:rPr>
                        <a:t> </a:t>
                      </a:r>
                      <a:r>
                        <a:rPr lang="tr-TR" sz="1600" dirty="0" err="1">
                          <a:effectLst/>
                        </a:rPr>
                        <a:t>supposed</a:t>
                      </a:r>
                      <a:r>
                        <a:rPr lang="tr-TR" sz="1600" dirty="0">
                          <a:effectLst/>
                        </a:rPr>
                        <a:t> </a:t>
                      </a:r>
                      <a:r>
                        <a:rPr lang="tr-TR" sz="1600" dirty="0" err="1">
                          <a:effectLst/>
                        </a:rPr>
                        <a:t>to</a:t>
                      </a:r>
                      <a:r>
                        <a:rPr lang="tr-TR" sz="1600" dirty="0">
                          <a:effectLst/>
                        </a:rPr>
                        <a:t> </a:t>
                      </a:r>
                      <a:r>
                        <a:rPr lang="tr-TR" sz="1600" dirty="0" err="1">
                          <a:effectLst/>
                        </a:rPr>
                        <a:t>use</a:t>
                      </a:r>
                      <a:r>
                        <a:rPr lang="tr-TR" sz="1600" dirty="0">
                          <a:effectLst/>
                        </a:rPr>
                        <a:t> </a:t>
                      </a:r>
                      <a:r>
                        <a:rPr lang="tr-TR" sz="1600" dirty="0" err="1">
                          <a:effectLst/>
                        </a:rPr>
                        <a:t>instead</a:t>
                      </a:r>
                      <a:r>
                        <a:rPr lang="tr-TR" sz="1600" dirty="0">
                          <a:effectLst/>
                        </a:rPr>
                        <a:t> of </a:t>
                      </a:r>
                      <a:r>
                        <a:rPr lang="tr-TR" sz="1600" dirty="0" err="1">
                          <a:effectLst/>
                        </a:rPr>
                        <a:t>cream</a:t>
                      </a:r>
                      <a:r>
                        <a:rPr lang="tr-TR" sz="1600" dirty="0">
                          <a:effectLst/>
                        </a:rPr>
                        <a:t> i ve </a:t>
                      </a:r>
                      <a:r>
                        <a:rPr lang="tr-TR" sz="1600" dirty="0" err="1">
                          <a:effectLst/>
                        </a:rPr>
                        <a:t>never</a:t>
                      </a:r>
                      <a:r>
                        <a:rPr lang="tr-TR" sz="1600" dirty="0">
                          <a:effectLst/>
                        </a:rPr>
                        <a:t> </a:t>
                      </a:r>
                      <a:r>
                        <a:rPr lang="tr-TR" sz="1600" dirty="0" err="1">
                          <a:effectLst/>
                        </a:rPr>
                        <a:t>seen</a:t>
                      </a:r>
                      <a:r>
                        <a:rPr lang="tr-TR" sz="1600" dirty="0">
                          <a:effectLst/>
                        </a:rPr>
                        <a:t> a </a:t>
                      </a:r>
                      <a:r>
                        <a:rPr lang="tr-TR" sz="1600" dirty="0" err="1">
                          <a:effectLst/>
                        </a:rPr>
                        <a:t>recipe</a:t>
                      </a:r>
                      <a:r>
                        <a:rPr lang="tr-TR" sz="1600" dirty="0">
                          <a:effectLst/>
                        </a:rPr>
                        <a:t> </a:t>
                      </a:r>
                      <a:r>
                        <a:rPr lang="tr-TR" sz="1600" dirty="0" err="1">
                          <a:effectLst/>
                        </a:rPr>
                        <a:t>that</a:t>
                      </a:r>
                      <a:r>
                        <a:rPr lang="tr-TR" sz="1600" dirty="0">
                          <a:effectLst/>
                        </a:rPr>
                        <a:t> </a:t>
                      </a:r>
                      <a:r>
                        <a:rPr lang="tr-TR" sz="1600" dirty="0" err="1">
                          <a:effectLst/>
                        </a:rPr>
                        <a:t>hasn</a:t>
                      </a:r>
                      <a:r>
                        <a:rPr lang="tr-TR" sz="1600" dirty="0">
                          <a:effectLst/>
                        </a:rPr>
                        <a:t> t </a:t>
                      </a:r>
                      <a:r>
                        <a:rPr lang="tr-TR" sz="1600" dirty="0" err="1">
                          <a:effectLst/>
                        </a:rPr>
                        <a:t>used</a:t>
                      </a:r>
                      <a:r>
                        <a:rPr lang="tr-TR" sz="1600" dirty="0">
                          <a:effectLst/>
                        </a:rPr>
                        <a:t> </a:t>
                      </a:r>
                      <a:r>
                        <a:rPr lang="tr-TR" sz="1600" dirty="0" err="1">
                          <a:effectLst/>
                        </a:rPr>
                        <a:t>this</a:t>
                      </a:r>
                      <a:r>
                        <a:rPr lang="tr-TR" sz="1600" dirty="0">
                          <a:effectLst/>
                        </a:rPr>
                        <a:t> </a:t>
                      </a:r>
                      <a:r>
                        <a:rPr lang="tr-TR" sz="1600" dirty="0" err="1">
                          <a:effectLst/>
                        </a:rPr>
                        <a:t>personally</a:t>
                      </a:r>
                      <a:r>
                        <a:rPr lang="tr-TR" sz="1600" dirty="0">
                          <a:effectLst/>
                        </a:rPr>
                        <a:t> i </a:t>
                      </a:r>
                      <a:r>
                        <a:rPr lang="tr-TR" sz="1600" dirty="0" err="1">
                          <a:effectLst/>
                        </a:rPr>
                        <a:t>use</a:t>
                      </a:r>
                      <a:r>
                        <a:rPr lang="tr-TR" sz="1600" dirty="0">
                          <a:effectLst/>
                        </a:rPr>
                        <a:t> </a:t>
                      </a:r>
                      <a:r>
                        <a:rPr lang="tr-TR" sz="1600" dirty="0" err="1">
                          <a:effectLst/>
                        </a:rPr>
                        <a:t>low</a:t>
                      </a:r>
                      <a:r>
                        <a:rPr lang="tr-TR" sz="1600" dirty="0">
                          <a:effectLst/>
                        </a:rPr>
                        <a:t> </a:t>
                      </a:r>
                      <a:r>
                        <a:rPr lang="tr-TR" sz="1600" dirty="0" err="1">
                          <a:effectLst/>
                        </a:rPr>
                        <a:t>fat</a:t>
                      </a:r>
                      <a:r>
                        <a:rPr lang="tr-TR" sz="1600" dirty="0">
                          <a:effectLst/>
                        </a:rPr>
                        <a:t> </a:t>
                      </a:r>
                      <a:r>
                        <a:rPr lang="tr-TR" sz="1600" dirty="0" err="1">
                          <a:effectLst/>
                        </a:rPr>
                        <a:t>creme</a:t>
                      </a:r>
                      <a:r>
                        <a:rPr lang="tr-TR" sz="1600" dirty="0">
                          <a:effectLst/>
                        </a:rPr>
                        <a:t> </a:t>
                      </a:r>
                      <a:r>
                        <a:rPr lang="tr-TR" sz="1600" dirty="0" err="1">
                          <a:effectLst/>
                        </a:rPr>
                        <a:t>fraiche</a:t>
                      </a:r>
                      <a:r>
                        <a:rPr lang="tr-TR" sz="1600" dirty="0">
                          <a:effectLst/>
                        </a:rPr>
                        <a:t> </a:t>
                      </a:r>
                      <a:r>
                        <a:rPr lang="tr-TR" sz="1600" dirty="0" err="1">
                          <a:effectLst/>
                        </a:rPr>
                        <a:t>because</a:t>
                      </a:r>
                      <a:r>
                        <a:rPr lang="tr-TR" sz="1600" dirty="0">
                          <a:effectLst/>
                        </a:rPr>
                        <a:t> it </a:t>
                      </a:r>
                      <a:r>
                        <a:rPr lang="tr-TR" sz="1600" dirty="0" err="1">
                          <a:effectLst/>
                        </a:rPr>
                        <a:t>works</a:t>
                      </a:r>
                      <a:r>
                        <a:rPr lang="tr-TR" sz="1600" dirty="0">
                          <a:effectLst/>
                        </a:rPr>
                        <a:t> </a:t>
                      </a:r>
                      <a:r>
                        <a:rPr lang="tr-TR" sz="1600" dirty="0" err="1">
                          <a:effectLst/>
                        </a:rPr>
                        <a:t>quite</a:t>
                      </a:r>
                      <a:r>
                        <a:rPr lang="tr-TR" sz="1600" dirty="0">
                          <a:effectLst/>
                        </a:rPr>
                        <a:t> </a:t>
                      </a:r>
                      <a:r>
                        <a:rPr lang="tr-TR" sz="1600" dirty="0" err="1">
                          <a:effectLst/>
                        </a:rPr>
                        <a:t>nicely</a:t>
                      </a:r>
                      <a:r>
                        <a:rPr lang="tr-TR" sz="1600" dirty="0">
                          <a:effectLst/>
                        </a:rPr>
                        <a:t> but the </a:t>
                      </a:r>
                      <a:r>
                        <a:rPr lang="tr-TR" sz="1600" dirty="0" err="1">
                          <a:effectLst/>
                        </a:rPr>
                        <a:t>only</a:t>
                      </a:r>
                      <a:r>
                        <a:rPr lang="tr-TR" sz="1600" dirty="0">
                          <a:effectLst/>
                        </a:rPr>
                        <a:t> time i ve </a:t>
                      </a:r>
                      <a:r>
                        <a:rPr lang="tr-TR" sz="1600" dirty="0" err="1">
                          <a:effectLst/>
                        </a:rPr>
                        <a:t>seen</a:t>
                      </a:r>
                      <a:r>
                        <a:rPr lang="tr-TR" sz="1600" dirty="0">
                          <a:effectLst/>
                        </a:rPr>
                        <a:t> an </a:t>
                      </a:r>
                      <a:r>
                        <a:rPr lang="tr-TR" sz="1600" dirty="0" err="1">
                          <a:effectLst/>
                        </a:rPr>
                        <a:t>supposedly</a:t>
                      </a:r>
                      <a:r>
                        <a:rPr lang="tr-TR" sz="1600" dirty="0">
                          <a:effectLst/>
                        </a:rPr>
                        <a:t> </a:t>
                      </a:r>
                      <a:r>
                        <a:rPr lang="tr-TR" sz="1600" dirty="0" err="1">
                          <a:effectLst/>
                        </a:rPr>
                        <a:t>authentic</a:t>
                      </a:r>
                      <a:r>
                        <a:rPr lang="tr-TR" sz="1600" dirty="0">
                          <a:effectLst/>
                        </a:rPr>
                        <a:t> </a:t>
                      </a:r>
                      <a:r>
                        <a:rPr lang="tr-TR" sz="1600" dirty="0" err="1">
                          <a:effectLst/>
                        </a:rPr>
                        <a:t>recipe</a:t>
                      </a:r>
                      <a:r>
                        <a:rPr lang="tr-TR" sz="1600" dirty="0">
                          <a:effectLst/>
                        </a:rPr>
                        <a:t> for </a:t>
                      </a:r>
                      <a:r>
                        <a:rPr lang="tr-TR" sz="1600" dirty="0" err="1">
                          <a:effectLst/>
                        </a:rPr>
                        <a:t>carbonara</a:t>
                      </a:r>
                      <a:r>
                        <a:rPr lang="tr-TR" sz="1600" dirty="0">
                          <a:effectLst/>
                        </a:rPr>
                        <a:t> it </a:t>
                      </a:r>
                      <a:r>
                        <a:rPr lang="tr-TR" sz="1600" dirty="0" err="1">
                          <a:effectLst/>
                        </a:rPr>
                        <a:t>was</a:t>
                      </a:r>
                      <a:r>
                        <a:rPr lang="tr-TR" sz="1600" dirty="0">
                          <a:effectLst/>
                        </a:rPr>
                        <a:t> </a:t>
                      </a:r>
                      <a:r>
                        <a:rPr lang="tr-TR" sz="1600" dirty="0" err="1">
                          <a:effectLst/>
                        </a:rPr>
                        <a:t>identical</a:t>
                      </a:r>
                      <a:r>
                        <a:rPr lang="tr-TR" sz="1600" dirty="0">
                          <a:effectLst/>
                        </a:rPr>
                        <a:t> </a:t>
                      </a:r>
                      <a:r>
                        <a:rPr lang="tr-TR" sz="1600" dirty="0" err="1">
                          <a:effectLst/>
                        </a:rPr>
                        <a:t>to</a:t>
                      </a:r>
                      <a:r>
                        <a:rPr lang="tr-TR" sz="1600" dirty="0">
                          <a:effectLst/>
                        </a:rPr>
                        <a:t> mine </a:t>
                      </a:r>
                      <a:r>
                        <a:rPr lang="tr-TR" sz="1600" dirty="0" err="1">
                          <a:effectLst/>
                        </a:rPr>
                        <a:t>cream</a:t>
                      </a:r>
                      <a:r>
                        <a:rPr lang="tr-TR" sz="1600" dirty="0">
                          <a:effectLst/>
                        </a:rPr>
                        <a:t> </a:t>
                      </a:r>
                      <a:r>
                        <a:rPr lang="tr-TR" sz="1600" dirty="0" err="1">
                          <a:effectLst/>
                        </a:rPr>
                        <a:t>eggs</a:t>
                      </a:r>
                      <a:r>
                        <a:rPr lang="tr-TR" sz="1600" dirty="0">
                          <a:effectLst/>
                        </a:rPr>
                        <a:t> and </a:t>
                      </a:r>
                      <a:r>
                        <a:rPr lang="tr-TR" sz="1600" dirty="0" err="1">
                          <a:effectLst/>
                        </a:rPr>
                        <a:t>lots</a:t>
                      </a:r>
                      <a:r>
                        <a:rPr lang="tr-TR" sz="1600" dirty="0">
                          <a:effectLst/>
                        </a:rPr>
                        <a:t> of </a:t>
                      </a:r>
                      <a:r>
                        <a:rPr lang="tr-TR" sz="1600" dirty="0" err="1">
                          <a:effectLst/>
                        </a:rPr>
                        <a:t>fresh</a:t>
                      </a:r>
                      <a:r>
                        <a:rPr lang="tr-TR" sz="1600" dirty="0">
                          <a:effectLst/>
                        </a:rPr>
                        <a:t> </a:t>
                      </a:r>
                      <a:r>
                        <a:rPr lang="tr-TR" sz="1600" dirty="0" err="1">
                          <a:effectLst/>
                        </a:rPr>
                        <a:t>parmesan</a:t>
                      </a:r>
                      <a:r>
                        <a:rPr lang="tr-TR" sz="1600" dirty="0">
                          <a:effectLst/>
                        </a:rPr>
                        <a:t> </a:t>
                      </a:r>
                      <a:r>
                        <a:rPr lang="tr-TR" sz="1600" dirty="0" err="1">
                          <a:effectLst/>
                        </a:rPr>
                        <a:t>except</a:t>
                      </a:r>
                      <a:r>
                        <a:rPr lang="tr-TR" sz="1600" dirty="0">
                          <a:effectLst/>
                        </a:rPr>
                        <a:t> for the </a:t>
                      </a:r>
                      <a:r>
                        <a:rPr lang="tr-TR" sz="1600" dirty="0" err="1">
                          <a:effectLst/>
                        </a:rPr>
                        <a:t>creme</a:t>
                      </a:r>
                      <a:r>
                        <a:rPr lang="tr-TR" sz="1600" dirty="0">
                          <a:effectLst/>
                        </a:rPr>
                        <a:t> </a:t>
                      </a:r>
                      <a:r>
                        <a:rPr lang="tr-TR" sz="1600" dirty="0" err="1">
                          <a:effectLst/>
                        </a:rPr>
                        <a:t>fraiche</a:t>
                      </a:r>
                      <a:r>
                        <a:rPr lang="tr-TR" sz="1600" dirty="0">
                          <a:effectLst/>
                        </a:rPr>
                        <a:t> </a:t>
                      </a:r>
                      <a:r>
                        <a:rPr lang="tr-TR" sz="1600" dirty="0" err="1">
                          <a:effectLst/>
                        </a:rPr>
                        <a:t>stew</a:t>
                      </a:r>
                      <a:r>
                        <a:rPr lang="tr-TR" sz="1600" dirty="0">
                          <a:effectLst/>
                        </a:rPr>
                        <a:t> </a:t>
                      </a:r>
                      <a:r>
                        <a:rPr lang="tr-TR" sz="1600" dirty="0" err="1">
                          <a:effectLst/>
                        </a:rPr>
                        <a:t>stewart</a:t>
                      </a:r>
                      <a:r>
                        <a:rPr lang="tr-TR" sz="1600" dirty="0">
                          <a:effectLst/>
                        </a:rPr>
                        <a:t> </a:t>
                      </a:r>
                      <a:r>
                        <a:rPr lang="tr-TR" sz="1600" dirty="0" err="1">
                          <a:effectLst/>
                        </a:rPr>
                        <a:t>smith</a:t>
                      </a:r>
                      <a:r>
                        <a:rPr lang="tr-TR" sz="1600" dirty="0">
                          <a:effectLst/>
                        </a:rPr>
                        <a:t> </a:t>
                      </a:r>
                      <a:r>
                        <a:rPr lang="tr-TR" sz="1600" dirty="0" err="1">
                          <a:effectLst/>
                        </a:rPr>
                        <a:t>scottish</a:t>
                      </a:r>
                      <a:r>
                        <a:rPr lang="tr-TR" sz="1600" dirty="0">
                          <a:effectLst/>
                        </a:rPr>
                        <a:t> </a:t>
                      </a:r>
                      <a:r>
                        <a:rPr lang="tr-TR" sz="1600" dirty="0" err="1">
                          <a:effectLst/>
                        </a:rPr>
                        <a:t>microelectronics</a:t>
                      </a:r>
                      <a:r>
                        <a:rPr lang="tr-TR" sz="1600" dirty="0">
                          <a:effectLst/>
                        </a:rPr>
                        <a:t> </a:t>
                      </a:r>
                      <a:r>
                        <a:rPr lang="tr-TR" sz="1600" dirty="0" err="1">
                          <a:effectLst/>
                        </a:rPr>
                        <a:t>centre</a:t>
                      </a:r>
                      <a:r>
                        <a:rPr lang="tr-TR" sz="1600" dirty="0">
                          <a:effectLst/>
                        </a:rPr>
                        <a:t> </a:t>
                      </a:r>
                      <a:r>
                        <a:rPr lang="tr-TR" sz="1600" dirty="0" err="1">
                          <a:effectLst/>
                        </a:rPr>
                        <a:t>university</a:t>
                      </a:r>
                      <a:r>
                        <a:rPr lang="tr-TR" sz="1600" dirty="0">
                          <a:effectLst/>
                        </a:rPr>
                        <a:t> of </a:t>
                      </a:r>
                      <a:r>
                        <a:rPr lang="tr-TR" sz="1600" dirty="0" err="1">
                          <a:effectLst/>
                        </a:rPr>
                        <a:t>edinburgh</a:t>
                      </a:r>
                      <a:r>
                        <a:rPr lang="tr-TR" sz="1600" dirty="0">
                          <a:effectLst/>
                        </a:rPr>
                        <a:t> URL </a:t>
                      </a:r>
                      <a:r>
                        <a:rPr lang="tr-TR" sz="1600" dirty="0" err="1">
                          <a:effectLst/>
                        </a:rPr>
                        <a:t>yahoo</a:t>
                      </a:r>
                      <a:r>
                        <a:rPr lang="tr-TR" sz="1600" dirty="0">
                          <a:effectLst/>
                        </a:rPr>
                        <a:t> </a:t>
                      </a:r>
                      <a:r>
                        <a:rPr lang="tr-TR" sz="1600" dirty="0" err="1">
                          <a:effectLst/>
                        </a:rPr>
                        <a:t>groups</a:t>
                      </a:r>
                      <a:r>
                        <a:rPr lang="tr-TR" sz="1600" dirty="0">
                          <a:effectLst/>
                        </a:rPr>
                        <a:t> sponsor NUMBER </a:t>
                      </a:r>
                      <a:r>
                        <a:rPr lang="tr-TR" sz="1600" dirty="0" err="1">
                          <a:effectLst/>
                        </a:rPr>
                        <a:t>dvds</a:t>
                      </a:r>
                      <a:r>
                        <a:rPr lang="tr-TR" sz="1600" dirty="0">
                          <a:effectLst/>
                        </a:rPr>
                        <a:t> </a:t>
                      </a:r>
                      <a:r>
                        <a:rPr lang="tr-TR" sz="1600" dirty="0" err="1">
                          <a:effectLst/>
                        </a:rPr>
                        <a:t>free</a:t>
                      </a:r>
                      <a:r>
                        <a:rPr lang="tr-TR" sz="1600" dirty="0">
                          <a:effectLst/>
                        </a:rPr>
                        <a:t> s p </a:t>
                      </a:r>
                      <a:r>
                        <a:rPr lang="tr-TR" sz="1600" dirty="0" err="1">
                          <a:effectLst/>
                        </a:rPr>
                        <a:t>join</a:t>
                      </a:r>
                      <a:r>
                        <a:rPr lang="tr-TR" sz="1600" dirty="0">
                          <a:effectLst/>
                        </a:rPr>
                        <a:t> </a:t>
                      </a:r>
                      <a:r>
                        <a:rPr lang="tr-TR" sz="1600" dirty="0" err="1">
                          <a:effectLst/>
                        </a:rPr>
                        <a:t>now</a:t>
                      </a:r>
                      <a:r>
                        <a:rPr lang="tr-TR" sz="1600" dirty="0">
                          <a:effectLst/>
                        </a:rPr>
                        <a:t> URL </a:t>
                      </a:r>
                      <a:r>
                        <a:rPr lang="tr-TR" sz="1600" dirty="0" err="1">
                          <a:effectLst/>
                        </a:rPr>
                        <a:t>to</a:t>
                      </a:r>
                      <a:r>
                        <a:rPr lang="tr-TR" sz="1600" dirty="0">
                          <a:effectLst/>
                        </a:rPr>
                        <a:t> </a:t>
                      </a:r>
                      <a:r>
                        <a:rPr lang="tr-TR" sz="1600" dirty="0" err="1">
                          <a:effectLst/>
                        </a:rPr>
                        <a:t>unsubscribe</a:t>
                      </a:r>
                      <a:r>
                        <a:rPr lang="tr-TR" sz="1600" dirty="0">
                          <a:effectLst/>
                        </a:rPr>
                        <a:t> </a:t>
                      </a:r>
                      <a:r>
                        <a:rPr lang="tr-TR" sz="1600" dirty="0" err="1">
                          <a:effectLst/>
                        </a:rPr>
                        <a:t>from</a:t>
                      </a:r>
                      <a:r>
                        <a:rPr lang="tr-TR" sz="1600" dirty="0">
                          <a:effectLst/>
                        </a:rPr>
                        <a:t> </a:t>
                      </a:r>
                      <a:r>
                        <a:rPr lang="tr-TR" sz="1600" dirty="0" err="1">
                          <a:effectLst/>
                        </a:rPr>
                        <a:t>this</a:t>
                      </a:r>
                      <a:r>
                        <a:rPr lang="tr-TR" sz="1600" dirty="0">
                          <a:effectLst/>
                        </a:rPr>
                        <a:t> </a:t>
                      </a:r>
                      <a:r>
                        <a:rPr lang="tr-TR" sz="1600" dirty="0" err="1">
                          <a:effectLst/>
                        </a:rPr>
                        <a:t>group</a:t>
                      </a:r>
                      <a:r>
                        <a:rPr lang="tr-TR" sz="1600" dirty="0">
                          <a:effectLst/>
                        </a:rPr>
                        <a:t> </a:t>
                      </a:r>
                      <a:r>
                        <a:rPr lang="tr-TR" sz="1600" dirty="0" err="1">
                          <a:effectLst/>
                        </a:rPr>
                        <a:t>send</a:t>
                      </a:r>
                      <a:r>
                        <a:rPr lang="tr-TR" sz="1600" dirty="0">
                          <a:effectLst/>
                        </a:rPr>
                        <a:t> an </a:t>
                      </a:r>
                      <a:r>
                        <a:rPr lang="tr-TR" sz="1600" dirty="0" err="1">
                          <a:effectLst/>
                        </a:rPr>
                        <a:t>email</a:t>
                      </a:r>
                      <a:r>
                        <a:rPr lang="tr-TR" sz="1600" dirty="0">
                          <a:effectLst/>
                        </a:rPr>
                        <a:t> </a:t>
                      </a:r>
                      <a:r>
                        <a:rPr lang="tr-TR" sz="1600" dirty="0" err="1">
                          <a:effectLst/>
                        </a:rPr>
                        <a:t>to</a:t>
                      </a:r>
                      <a:r>
                        <a:rPr lang="tr-TR" sz="1600" dirty="0">
                          <a:effectLst/>
                        </a:rPr>
                        <a:t> </a:t>
                      </a:r>
                      <a:r>
                        <a:rPr lang="tr-TR" sz="1600" dirty="0" err="1">
                          <a:effectLst/>
                        </a:rPr>
                        <a:t>forteana</a:t>
                      </a:r>
                      <a:r>
                        <a:rPr lang="tr-TR" sz="1600" dirty="0">
                          <a:effectLst/>
                        </a:rPr>
                        <a:t> </a:t>
                      </a:r>
                      <a:r>
                        <a:rPr lang="tr-TR" sz="1600" dirty="0" err="1">
                          <a:effectLst/>
                        </a:rPr>
                        <a:t>unsubscribe</a:t>
                      </a:r>
                      <a:r>
                        <a:rPr lang="tr-TR" sz="1600" dirty="0">
                          <a:effectLst/>
                        </a:rPr>
                        <a:t> URL </a:t>
                      </a:r>
                      <a:r>
                        <a:rPr lang="tr-TR" sz="1600" dirty="0" err="1">
                          <a:effectLst/>
                        </a:rPr>
                        <a:t>your</a:t>
                      </a:r>
                      <a:r>
                        <a:rPr lang="tr-TR" sz="1600" dirty="0">
                          <a:effectLst/>
                        </a:rPr>
                        <a:t> </a:t>
                      </a:r>
                      <a:r>
                        <a:rPr lang="tr-TR" sz="1600" dirty="0" err="1">
                          <a:effectLst/>
                        </a:rPr>
                        <a:t>use</a:t>
                      </a:r>
                      <a:r>
                        <a:rPr lang="tr-TR" sz="1600" dirty="0">
                          <a:effectLst/>
                        </a:rPr>
                        <a:t> of </a:t>
                      </a:r>
                      <a:r>
                        <a:rPr lang="tr-TR" sz="1600" dirty="0" err="1">
                          <a:effectLst/>
                        </a:rPr>
                        <a:t>yahoo</a:t>
                      </a:r>
                      <a:r>
                        <a:rPr lang="tr-TR" sz="1600" dirty="0">
                          <a:effectLst/>
                        </a:rPr>
                        <a:t> </a:t>
                      </a:r>
                      <a:r>
                        <a:rPr lang="tr-TR" sz="1600" dirty="0" err="1">
                          <a:effectLst/>
                        </a:rPr>
                        <a:t>groups</a:t>
                      </a:r>
                      <a:r>
                        <a:rPr lang="tr-TR" sz="1600" dirty="0">
                          <a:effectLst/>
                        </a:rPr>
                        <a:t> is </a:t>
                      </a:r>
                      <a:r>
                        <a:rPr lang="tr-TR" sz="1600" dirty="0" err="1">
                          <a:effectLst/>
                        </a:rPr>
                        <a:t>subject</a:t>
                      </a:r>
                      <a:r>
                        <a:rPr lang="tr-TR" sz="1600" dirty="0">
                          <a:effectLst/>
                        </a:rPr>
                        <a:t> </a:t>
                      </a:r>
                      <a:r>
                        <a:rPr lang="tr-TR" sz="1600" dirty="0" err="1">
                          <a:effectLst/>
                        </a:rPr>
                        <a:t>to</a:t>
                      </a:r>
                      <a:r>
                        <a:rPr lang="tr-TR" sz="1600" dirty="0">
                          <a:effectLst/>
                        </a:rPr>
                        <a:t> URL</a:t>
                      </a:r>
                      <a:endParaRPr lang="tr-T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4743767"/>
                  </a:ext>
                </a:extLst>
              </a:tr>
            </a:tbl>
          </a:graphicData>
        </a:graphic>
      </p:graphicFrame>
      <p:graphicFrame>
        <p:nvGraphicFramePr>
          <p:cNvPr id="6" name="Tablo 5">
            <a:extLst>
              <a:ext uri="{FF2B5EF4-FFF2-40B4-BE49-F238E27FC236}">
                <a16:creationId xmlns:a16="http://schemas.microsoft.com/office/drawing/2014/main" id="{0DB17610-9CE3-453C-AEB4-F1C4FE98CFA0}"/>
              </a:ext>
            </a:extLst>
          </p:cNvPr>
          <p:cNvGraphicFramePr>
            <a:graphicFrameLocks noGrp="1"/>
          </p:cNvGraphicFramePr>
          <p:nvPr>
            <p:extLst>
              <p:ext uri="{D42A27DB-BD31-4B8C-83A1-F6EECF244321}">
                <p14:modId xmlns:p14="http://schemas.microsoft.com/office/powerpoint/2010/main" val="1787429609"/>
              </p:ext>
            </p:extLst>
          </p:nvPr>
        </p:nvGraphicFramePr>
        <p:xfrm>
          <a:off x="1282046" y="2506662"/>
          <a:ext cx="7894524" cy="10698480"/>
        </p:xfrm>
        <a:graphic>
          <a:graphicData uri="http://schemas.openxmlformats.org/drawingml/2006/table">
            <a:tbl>
              <a:tblPr firstRow="1" firstCol="1" bandRow="1">
                <a:tableStyleId>{5C22544A-7EE6-4342-B048-85BDC9FD1C3A}</a:tableStyleId>
              </a:tblPr>
              <a:tblGrid>
                <a:gridCol w="7894524">
                  <a:extLst>
                    <a:ext uri="{9D8B030D-6E8A-4147-A177-3AD203B41FA5}">
                      <a16:colId xmlns:a16="http://schemas.microsoft.com/office/drawing/2014/main" val="4244480534"/>
                    </a:ext>
                  </a:extLst>
                </a:gridCol>
              </a:tblGrid>
              <a:tr h="2942031">
                <a:tc>
                  <a:txBody>
                    <a:bodyPr/>
                    <a:lstStyle/>
                    <a:p>
                      <a:pPr algn="just"/>
                      <a:r>
                        <a:rPr lang="tr-TR" sz="1800" dirty="0">
                          <a:effectLst/>
                        </a:rPr>
                        <a:t>105	110	97	100	100	105	110	103	99	114	101	97	109	116	111	115	112	97	103	104	101	116	116	105	99	97	114	98	111	110	97	114	97	119	104	105	99	104	104	97	115	116	104	101	115	97	109	101	101	102	102	101	99	116	111	110	112	97	115	116	97	97	115	109	97	107	105	110	103	97	112	105	122	122	97	97	100	101	101	112	112	105	101	105	106	117	115	116	104	97	100	116	111	106	117	109	112	105	110	104	101	114	101	97	115	99	97	114	98	111	110	97	114	97	105	115	111	110	101	111	102	109	121	102	97	118	111	117	114	105	116	101	115	116	111	109	97	107	101	97	110	100	97	115	107	119	104	97	116	116	104	101	104	101	108	108	97	114	101	121	111	117	115	117	112	112	111	115	101	100	116	111	117	115	101	105	110	115	116	101	97	100	111	102	99	114	101	97	109	105	118	101	110	101	118	101	114	115	101	101	110	97	114	101	99	105	112	101	116	104	97	116	104	97	115	110	116	117	115	101	100	116	104	105	115	112	101	114	115	111	110	97	108	108	121	105	117	115	101	108	111	119	102	97	116	99	114	101	109	101	102	114	97	105	99	104	101	98	101	99	97	117	115	101	105	116	119	111	114	107	115	113	117	105	116	101	110	105	99	101	108	121	98	117	116	116	104	101	111	110	108	121	116	105	109	101	105	118	101	115	101	101	…</a:t>
                      </a:r>
                    </a:p>
                    <a:p>
                      <a:pPr algn="just"/>
                      <a:r>
                        <a:rPr lang="tr-TR" sz="1800" dirty="0">
                          <a:effectLst/>
                        </a:rPr>
                        <a:t>………………………</a:t>
                      </a: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319" marR="26319" marT="0" marB="0"/>
                </a:tc>
                <a:extLst>
                  <a:ext uri="{0D108BD9-81ED-4DB2-BD59-A6C34878D82A}">
                    <a16:rowId xmlns:a16="http://schemas.microsoft.com/office/drawing/2014/main" val="3372094943"/>
                  </a:ext>
                </a:extLst>
              </a:tr>
            </a:tbl>
          </a:graphicData>
        </a:graphic>
      </p:graphicFrame>
    </p:spTree>
    <p:extLst>
      <p:ext uri="{BB962C8B-B14F-4D97-AF65-F5344CB8AC3E}">
        <p14:creationId xmlns:p14="http://schemas.microsoft.com/office/powerpoint/2010/main" val="2806311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C2A2F4-AA36-4105-9825-EF68D386954C}"/>
              </a:ext>
            </a:extLst>
          </p:cNvPr>
          <p:cNvSpPr>
            <a:spLocks noGrp="1"/>
          </p:cNvSpPr>
          <p:nvPr>
            <p:ph type="title"/>
          </p:nvPr>
        </p:nvSpPr>
        <p:spPr/>
        <p:txBody>
          <a:bodyPr/>
          <a:lstStyle/>
          <a:p>
            <a:r>
              <a:rPr lang="tr-TR" dirty="0"/>
              <a:t>Motif Örüntüler</a:t>
            </a:r>
          </a:p>
        </p:txBody>
      </p:sp>
      <p:sp>
        <p:nvSpPr>
          <p:cNvPr id="3" name="İçerik Yer Tutucusu 2">
            <a:extLst>
              <a:ext uri="{FF2B5EF4-FFF2-40B4-BE49-F238E27FC236}">
                <a16:creationId xmlns:a16="http://schemas.microsoft.com/office/drawing/2014/main" id="{5517FB02-D6F8-4C3C-8F7B-EC40C89B9DBE}"/>
              </a:ext>
            </a:extLst>
          </p:cNvPr>
          <p:cNvSpPr>
            <a:spLocks noGrp="1"/>
          </p:cNvSpPr>
          <p:nvPr>
            <p:ph idx="1"/>
          </p:nvPr>
        </p:nvSpPr>
        <p:spPr>
          <a:xfrm>
            <a:off x="838200" y="1825625"/>
            <a:ext cx="10515600" cy="2349560"/>
          </a:xfrm>
        </p:spPr>
        <p:txBody>
          <a:bodyPr>
            <a:normAutofit fontScale="77500" lnSpcReduction="20000"/>
          </a:bodyPr>
          <a:lstStyle/>
          <a:p>
            <a:r>
              <a:rPr lang="tr-TR" dirty="0">
                <a:effectLst/>
                <a:latin typeface="g_d0_f2"/>
              </a:rPr>
              <a:t>Motif örüntü yönteminde öncelikle tüm </a:t>
            </a:r>
            <a:r>
              <a:rPr lang="tr-TR" dirty="0" err="1">
                <a:effectLst/>
                <a:latin typeface="g_d0_f2"/>
              </a:rPr>
              <a:t>text</a:t>
            </a:r>
            <a:r>
              <a:rPr lang="tr-TR" dirty="0">
                <a:effectLst/>
                <a:latin typeface="g_d0_f2"/>
              </a:rPr>
              <a:t> mesajlarda bulunan karakterlerin </a:t>
            </a:r>
            <a:r>
              <a:rPr lang="tr-TR" dirty="0" err="1">
                <a:effectLst/>
                <a:latin typeface="g_d0_f2"/>
              </a:rPr>
              <a:t>asciitablosuna</a:t>
            </a:r>
            <a:r>
              <a:rPr lang="tr-TR" dirty="0">
                <a:effectLst/>
                <a:latin typeface="g_d0_f2"/>
              </a:rPr>
              <a:t> göre sayısal değerleri alınır. Hesaplamalar </a:t>
            </a:r>
            <a:r>
              <a:rPr lang="tr-TR" dirty="0" err="1">
                <a:effectLst/>
                <a:latin typeface="g_d0_f2"/>
              </a:rPr>
              <a:t>ascii</a:t>
            </a:r>
            <a:r>
              <a:rPr lang="tr-TR" dirty="0">
                <a:effectLst/>
                <a:latin typeface="g_d0_f2"/>
              </a:rPr>
              <a:t> karakterler </a:t>
            </a:r>
            <a:r>
              <a:rPr lang="tr-TR" dirty="0" err="1">
                <a:effectLst/>
                <a:latin typeface="g_d0_f2"/>
              </a:rPr>
              <a:t>üzerindenyapılır</a:t>
            </a:r>
            <a:r>
              <a:rPr lang="tr-TR" dirty="0">
                <a:effectLst/>
                <a:latin typeface="g_d0_f2"/>
              </a:rPr>
              <a:t>. Ardından her bir karakterin komşu sayısına (pencere boyutuna (PB) ) </a:t>
            </a:r>
            <a:r>
              <a:rPr lang="tr-TR" dirty="0" err="1">
                <a:effectLst/>
                <a:latin typeface="g_d0_f2"/>
              </a:rPr>
              <a:t>bakılır.Örneğin</a:t>
            </a:r>
            <a:r>
              <a:rPr lang="tr-TR" dirty="0">
                <a:effectLst/>
                <a:latin typeface="g_d0_f2"/>
              </a:rPr>
              <a:t> PC=4 ise 4!=4*3*2*1=24, PB= 5 ise 5!=5*4*3*2*1=120 motif elde </a:t>
            </a:r>
            <a:r>
              <a:rPr lang="tr-TR" dirty="0" err="1">
                <a:effectLst/>
                <a:latin typeface="g_d0_f2"/>
              </a:rPr>
              <a:t>edilir.Motif</a:t>
            </a:r>
            <a:r>
              <a:rPr lang="tr-TR" dirty="0">
                <a:effectLst/>
                <a:latin typeface="g_d0_f2"/>
              </a:rPr>
              <a:t> örüntülerin oluşumu Şekil 2’deki örnek üzerinde anlatılmıştır. </a:t>
            </a:r>
            <a:r>
              <a:rPr lang="tr-TR" dirty="0" err="1">
                <a:effectLst/>
                <a:latin typeface="g_d0_f2"/>
              </a:rPr>
              <a:t>Aşağıdakiörnekte</a:t>
            </a:r>
            <a:r>
              <a:rPr lang="tr-TR" dirty="0">
                <a:effectLst/>
                <a:latin typeface="g_d0_f2"/>
              </a:rPr>
              <a:t> PB=4 olarak alınmıştır. Her pencere içinde 4 adet işaret değeri (P1,P2,P3 veP4) bulunur. Bu değerlerin birbirlerine göre büyüklükleri bir motif olarak alınmaktadır</a:t>
            </a:r>
            <a:r>
              <a:rPr lang="tr-TR" dirty="0"/>
              <a:t> </a:t>
            </a:r>
            <a:br>
              <a:rPr lang="tr-TR" dirty="0"/>
            </a:br>
            <a:endParaRPr lang="tr-TR" dirty="0"/>
          </a:p>
        </p:txBody>
      </p:sp>
      <p:pic>
        <p:nvPicPr>
          <p:cNvPr id="5" name="Resim 4">
            <a:extLst>
              <a:ext uri="{FF2B5EF4-FFF2-40B4-BE49-F238E27FC236}">
                <a16:creationId xmlns:a16="http://schemas.microsoft.com/office/drawing/2014/main" id="{D194BF50-AECF-458B-B69B-54917B1B23BB}"/>
              </a:ext>
            </a:extLst>
          </p:cNvPr>
          <p:cNvPicPr>
            <a:picLocks noChangeAspect="1"/>
          </p:cNvPicPr>
          <p:nvPr/>
        </p:nvPicPr>
        <p:blipFill>
          <a:blip r:embed="rId2"/>
          <a:stretch>
            <a:fillRect/>
          </a:stretch>
        </p:blipFill>
        <p:spPr>
          <a:xfrm>
            <a:off x="1027172" y="3969588"/>
            <a:ext cx="9344025" cy="2438400"/>
          </a:xfrm>
          <a:prstGeom prst="rect">
            <a:avLst/>
          </a:prstGeom>
        </p:spPr>
      </p:pic>
    </p:spTree>
    <p:extLst>
      <p:ext uri="{BB962C8B-B14F-4D97-AF65-F5344CB8AC3E}">
        <p14:creationId xmlns:p14="http://schemas.microsoft.com/office/powerpoint/2010/main" val="2852245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0BC489B-492D-4057-86BE-6344A78A614C}"/>
              </a:ext>
            </a:extLst>
          </p:cNvPr>
          <p:cNvPicPr>
            <a:picLocks noChangeAspect="1"/>
          </p:cNvPicPr>
          <p:nvPr/>
        </p:nvPicPr>
        <p:blipFill>
          <a:blip r:embed="rId2"/>
          <a:stretch>
            <a:fillRect/>
          </a:stretch>
        </p:blipFill>
        <p:spPr>
          <a:xfrm>
            <a:off x="622360" y="408676"/>
            <a:ext cx="9995340" cy="5077724"/>
          </a:xfrm>
          <a:prstGeom prst="rect">
            <a:avLst/>
          </a:prstGeom>
        </p:spPr>
      </p:pic>
    </p:spTree>
    <p:extLst>
      <p:ext uri="{BB962C8B-B14F-4D97-AF65-F5344CB8AC3E}">
        <p14:creationId xmlns:p14="http://schemas.microsoft.com/office/powerpoint/2010/main" val="926813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08E5B25-D5D6-4FEB-8420-C301EEA298EE}"/>
              </a:ext>
            </a:extLst>
          </p:cNvPr>
          <p:cNvPicPr>
            <a:picLocks noChangeAspect="1"/>
          </p:cNvPicPr>
          <p:nvPr/>
        </p:nvPicPr>
        <p:blipFill>
          <a:blip r:embed="rId2"/>
          <a:stretch>
            <a:fillRect/>
          </a:stretch>
        </p:blipFill>
        <p:spPr>
          <a:xfrm>
            <a:off x="796325" y="541577"/>
            <a:ext cx="10070605" cy="5729827"/>
          </a:xfrm>
          <a:prstGeom prst="rect">
            <a:avLst/>
          </a:prstGeom>
        </p:spPr>
      </p:pic>
    </p:spTree>
    <p:extLst>
      <p:ext uri="{BB962C8B-B14F-4D97-AF65-F5344CB8AC3E}">
        <p14:creationId xmlns:p14="http://schemas.microsoft.com/office/powerpoint/2010/main" val="260375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EFF308-D180-4483-954D-5F25E173AB97}"/>
              </a:ext>
            </a:extLst>
          </p:cNvPr>
          <p:cNvSpPr>
            <a:spLocks noGrp="1"/>
          </p:cNvSpPr>
          <p:nvPr>
            <p:ph type="title"/>
          </p:nvPr>
        </p:nvSpPr>
        <p:spPr/>
        <p:txBody>
          <a:bodyPr/>
          <a:lstStyle/>
          <a:p>
            <a:r>
              <a:rPr lang="tr-TR" dirty="0"/>
              <a:t>Sonuçlar</a:t>
            </a:r>
          </a:p>
        </p:txBody>
      </p:sp>
      <p:pic>
        <p:nvPicPr>
          <p:cNvPr id="5" name="Resim 4">
            <a:extLst>
              <a:ext uri="{FF2B5EF4-FFF2-40B4-BE49-F238E27FC236}">
                <a16:creationId xmlns:a16="http://schemas.microsoft.com/office/drawing/2014/main" id="{23C6E920-0930-490F-903E-E80F88403B8A}"/>
              </a:ext>
            </a:extLst>
          </p:cNvPr>
          <p:cNvPicPr>
            <a:picLocks noChangeAspect="1"/>
          </p:cNvPicPr>
          <p:nvPr/>
        </p:nvPicPr>
        <p:blipFill>
          <a:blip r:embed="rId2"/>
          <a:stretch>
            <a:fillRect/>
          </a:stretch>
        </p:blipFill>
        <p:spPr>
          <a:xfrm>
            <a:off x="608162" y="1569648"/>
            <a:ext cx="8991600" cy="1562100"/>
          </a:xfrm>
          <a:prstGeom prst="rect">
            <a:avLst/>
          </a:prstGeom>
        </p:spPr>
      </p:pic>
    </p:spTree>
    <p:extLst>
      <p:ext uri="{BB962C8B-B14F-4D97-AF65-F5344CB8AC3E}">
        <p14:creationId xmlns:p14="http://schemas.microsoft.com/office/powerpoint/2010/main" val="242269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ECA8DED-A8A7-4752-9445-07C9D936A7F7}"/>
              </a:ext>
            </a:extLst>
          </p:cNvPr>
          <p:cNvPicPr>
            <a:picLocks noChangeAspect="1"/>
          </p:cNvPicPr>
          <p:nvPr/>
        </p:nvPicPr>
        <p:blipFill>
          <a:blip r:embed="rId2"/>
          <a:stretch>
            <a:fillRect/>
          </a:stretch>
        </p:blipFill>
        <p:spPr>
          <a:xfrm>
            <a:off x="273889" y="123825"/>
            <a:ext cx="9677400" cy="6610350"/>
          </a:xfrm>
          <a:prstGeom prst="rect">
            <a:avLst/>
          </a:prstGeom>
        </p:spPr>
      </p:pic>
    </p:spTree>
    <p:extLst>
      <p:ext uri="{BB962C8B-B14F-4D97-AF65-F5344CB8AC3E}">
        <p14:creationId xmlns:p14="http://schemas.microsoft.com/office/powerpoint/2010/main" val="22503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BB50F-4F6C-4C64-8347-4D05495227C0}"/>
              </a:ext>
            </a:extLst>
          </p:cNvPr>
          <p:cNvSpPr>
            <a:spLocks noGrp="1"/>
          </p:cNvSpPr>
          <p:nvPr>
            <p:ph type="title"/>
          </p:nvPr>
        </p:nvSpPr>
        <p:spPr/>
        <p:txBody>
          <a:bodyPr/>
          <a:lstStyle/>
          <a:p>
            <a:r>
              <a:rPr lang="tr-TR" dirty="0"/>
              <a:t>Açı Öznitelikler</a:t>
            </a:r>
          </a:p>
        </p:txBody>
      </p:sp>
      <p:sp>
        <p:nvSpPr>
          <p:cNvPr id="3" name="İçerik Yer Tutucusu 2">
            <a:extLst>
              <a:ext uri="{FF2B5EF4-FFF2-40B4-BE49-F238E27FC236}">
                <a16:creationId xmlns:a16="http://schemas.microsoft.com/office/drawing/2014/main" id="{BBCCF837-87C8-454D-9BBE-CA26F942D060}"/>
              </a:ext>
            </a:extLst>
          </p:cNvPr>
          <p:cNvSpPr>
            <a:spLocks noGrp="1"/>
          </p:cNvSpPr>
          <p:nvPr>
            <p:ph idx="1"/>
          </p:nvPr>
        </p:nvSpPr>
        <p:spPr>
          <a:xfrm>
            <a:off x="838200" y="1825625"/>
            <a:ext cx="10515600" cy="1133235"/>
          </a:xfrm>
        </p:spPr>
        <p:txBody>
          <a:bodyPr/>
          <a:lstStyle/>
          <a:p>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 yöntemde öncelikle metinlerin oluşturdukları işaretler üzerindeki sırası ile Şekil 2’de gösterildiği gibi her 3 nokta arasındaki açı değerlerini hesaplamaktadır.  Daha sonra oluşan açıların frekansları hesaplanmaktadır. Diğer bir deyişle yeni oluşan açı işaretlerine ait </a:t>
            </a:r>
            <a:r>
              <a:rPr lang="tr-TR"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histogram</a:t>
            </a:r>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elde edilmektedir. Komşu 3 nokta arasındaki aşağı bakan açı hesaplanmaktadır. Örnek açılar Şekil 3’te gösterilmiştir.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354211E1-6B8E-4FA8-9ACC-CEE40C469B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3412" y="3060940"/>
            <a:ext cx="6625086" cy="1433421"/>
          </a:xfrm>
          <a:prstGeom prst="rect">
            <a:avLst/>
          </a:prstGeom>
          <a:noFill/>
          <a:ln>
            <a:noFill/>
          </a:ln>
        </p:spPr>
      </p:pic>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46BF7FE6-872D-4D61-90EF-E3967590AFF3}"/>
                  </a:ext>
                </a:extLst>
              </p:cNvPr>
              <p:cNvSpPr txBox="1"/>
              <p:nvPr/>
            </p:nvSpPr>
            <p:spPr>
              <a:xfrm>
                <a:off x="1321997" y="4712087"/>
                <a:ext cx="8348213" cy="1407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r-TR" i="1" smtClean="0">
                              <a:solidFill>
                                <a:srgbClr val="836967"/>
                              </a:solidFill>
                              <a:latin typeface="Cambria Math" panose="02040503050406030204" pitchFamily="18" charset="0"/>
                            </a:rPr>
                          </m:ctrlPr>
                        </m:sSubPr>
                        <m:e>
                          <m:r>
                            <a:rPr lang="tr-TR" i="1">
                              <a:latin typeface="Cambria Math" panose="02040503050406030204" pitchFamily="18" charset="0"/>
                            </a:rPr>
                            <m:t>𝜃</m:t>
                          </m:r>
                        </m:e>
                        <m:sub>
                          <m:r>
                            <a:rPr lang="tr-TR" i="1">
                              <a:latin typeface="Cambria Math" panose="02040503050406030204" pitchFamily="18" charset="0"/>
                            </a:rPr>
                            <m:t>𝑖</m:t>
                          </m:r>
                        </m:sub>
                      </m:sSub>
                      <m:r>
                        <a:rPr lang="tr-TR" i="0">
                          <a:latin typeface="Cambria Math" panose="02040503050406030204" pitchFamily="18" charset="0"/>
                        </a:rPr>
                        <m:t>=</m:t>
                      </m:r>
                      <m:r>
                        <m:rPr>
                          <m:sty m:val="p"/>
                        </m:rPr>
                        <a:rPr lang="tr-TR" i="0">
                          <a:latin typeface="Cambria Math" panose="02040503050406030204" pitchFamily="18" charset="0"/>
                        </a:rPr>
                        <m:t>arcta</m:t>
                      </m:r>
                      <m:func>
                        <m:funcPr>
                          <m:ctrlPr>
                            <a:rPr lang="tr-TR" i="1">
                              <a:latin typeface="Cambria Math" panose="02040503050406030204" pitchFamily="18" charset="0"/>
                            </a:rPr>
                          </m:ctrlPr>
                        </m:funcPr>
                        <m:fName>
                          <m:r>
                            <m:rPr>
                              <m:sty m:val="p"/>
                            </m:rPr>
                            <a:rPr lang="tr-TR" i="0">
                              <a:latin typeface="Cambria Math" panose="02040503050406030204" pitchFamily="18" charset="0"/>
                            </a:rPr>
                            <m:t>n</m:t>
                          </m:r>
                        </m:fName>
                        <m:e>
                          <m:d>
                            <m:dPr>
                              <m:ctrlPr>
                                <a:rPr lang="tr-TR" i="1">
                                  <a:solidFill>
                                    <a:srgbClr val="836967"/>
                                  </a:solidFill>
                                  <a:latin typeface="Cambria Math" panose="02040503050406030204" pitchFamily="18" charset="0"/>
                                </a:rPr>
                              </m:ctrlPr>
                            </m:dPr>
                            <m:e>
                              <m:f>
                                <m:fPr>
                                  <m:ctrlPr>
                                    <a:rPr lang="tr-TR" i="1">
                                      <a:solidFill>
                                        <a:srgbClr val="836967"/>
                                      </a:solidFill>
                                      <a:latin typeface="Cambria Math" panose="02040503050406030204" pitchFamily="18" charset="0"/>
                                    </a:rPr>
                                  </m:ctrlPr>
                                </m:fPr>
                                <m:num>
                                  <m:d>
                                    <m:dPr>
                                      <m:begChr m:val="|"/>
                                      <m:endChr m:val="|"/>
                                      <m:ctrlPr>
                                        <a:rPr lang="tr-TR" i="1">
                                          <a:solidFill>
                                            <a:srgbClr val="836967"/>
                                          </a:solidFill>
                                          <a:latin typeface="Cambria Math" panose="02040503050406030204" pitchFamily="18" charset="0"/>
                                        </a:rPr>
                                      </m:ctrlPr>
                                    </m:dPr>
                                    <m:e>
                                      <m:r>
                                        <a:rPr lang="tr-TR" i="1">
                                          <a:latin typeface="Cambria Math" panose="02040503050406030204" pitchFamily="18" charset="0"/>
                                        </a:rPr>
                                        <m:t>𝑑𝑒𝑡</m:t>
                                      </m:r>
                                      <m:d>
                                        <m:dPr>
                                          <m:begChr m:val="|"/>
                                          <m:endChr m:val="|"/>
                                          <m:ctrlPr>
                                            <a:rPr lang="tr-TR" i="1">
                                              <a:solidFill>
                                                <a:srgbClr val="836967"/>
                                              </a:solidFill>
                                              <a:latin typeface="Cambria Math" panose="02040503050406030204" pitchFamily="18" charset="0"/>
                                            </a:rPr>
                                          </m:ctrlPr>
                                        </m:dPr>
                                        <m:e>
                                          <m:m>
                                            <m:mPr>
                                              <m:plcHide m:val="on"/>
                                              <m:mcs>
                                                <m:mc>
                                                  <m:mcPr>
                                                    <m:count m:val="2"/>
                                                    <m:mcJc m:val="center"/>
                                                  </m:mcPr>
                                                </m:mc>
                                              </m:mcs>
                                              <m:ctrlPr>
                                                <a:rPr lang="tr-TR" i="1">
                                                  <a:solidFill>
                                                    <a:srgbClr val="836967"/>
                                                  </a:solidFill>
                                                  <a:latin typeface="Cambria Math" panose="02040503050406030204" pitchFamily="18" charset="0"/>
                                                </a:rPr>
                                              </m:ctrlPr>
                                            </m:mPr>
                                            <m:mr>
                                              <m:e>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r>
                                                      <a:rPr lang="tr-TR" i="0">
                                                        <a:latin typeface="Cambria Math" panose="02040503050406030204" pitchFamily="18" charset="0"/>
                                                      </a:rPr>
                                                      <m:t>−1</m:t>
                                                    </m:r>
                                                  </m:sub>
                                                  <m:sup>
                                                    <m:r>
                                                      <a:rPr lang="tr-TR" i="1">
                                                        <a:latin typeface="Cambria Math" panose="02040503050406030204" pitchFamily="18" charset="0"/>
                                                      </a:rPr>
                                                      <m:t>𝑥</m:t>
                                                    </m:r>
                                                  </m:sup>
                                                </m:sSubSup>
                                                <m:r>
                                                  <a:rPr lang="tr-TR" i="0">
                                                    <a:latin typeface="Cambria Math" panose="02040503050406030204" pitchFamily="18" charset="0"/>
                                                  </a:rPr>
                                                  <m:t>−</m:t>
                                                </m:r>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sub>
                                                  <m:sup>
                                                    <m:r>
                                                      <a:rPr lang="tr-TR" i="1">
                                                        <a:latin typeface="Cambria Math" panose="02040503050406030204" pitchFamily="18" charset="0"/>
                                                      </a:rPr>
                                                      <m:t>𝑥</m:t>
                                                    </m:r>
                                                  </m:sup>
                                                </m:sSubSup>
                                              </m:e>
                                              <m:e>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r>
                                                      <a:rPr lang="tr-TR" i="0">
                                                        <a:latin typeface="Cambria Math" panose="02040503050406030204" pitchFamily="18" charset="0"/>
                                                      </a:rPr>
                                                      <m:t>−1</m:t>
                                                    </m:r>
                                                  </m:sub>
                                                  <m:sup>
                                                    <m:r>
                                                      <a:rPr lang="tr-TR" i="1">
                                                        <a:latin typeface="Cambria Math" panose="02040503050406030204" pitchFamily="18" charset="0"/>
                                                      </a:rPr>
                                                      <m:t>𝑦</m:t>
                                                    </m:r>
                                                  </m:sup>
                                                </m:sSubSup>
                                                <m:r>
                                                  <a:rPr lang="tr-TR" i="0">
                                                    <a:latin typeface="Cambria Math" panose="02040503050406030204" pitchFamily="18" charset="0"/>
                                                  </a:rPr>
                                                  <m:t>−</m:t>
                                                </m:r>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sub>
                                                  <m:sup>
                                                    <m:r>
                                                      <a:rPr lang="tr-TR" i="1">
                                                        <a:latin typeface="Cambria Math" panose="02040503050406030204" pitchFamily="18" charset="0"/>
                                                      </a:rPr>
                                                      <m:t>𝑦</m:t>
                                                    </m:r>
                                                  </m:sup>
                                                </m:sSubSup>
                                              </m:e>
                                            </m:mr>
                                            <m:mr>
                                              <m:e>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sub>
                                                  <m:sup>
                                                    <m:r>
                                                      <a:rPr lang="tr-TR" i="1">
                                                        <a:latin typeface="Cambria Math" panose="02040503050406030204" pitchFamily="18" charset="0"/>
                                                      </a:rPr>
                                                      <m:t>𝑥</m:t>
                                                    </m:r>
                                                  </m:sup>
                                                </m:sSubSup>
                                                <m:r>
                                                  <a:rPr lang="tr-TR" i="0">
                                                    <a:latin typeface="Cambria Math" panose="02040503050406030204" pitchFamily="18" charset="0"/>
                                                  </a:rPr>
                                                  <m:t>−</m:t>
                                                </m:r>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r>
                                                      <a:rPr lang="tr-TR" i="0">
                                                        <a:latin typeface="Cambria Math" panose="02040503050406030204" pitchFamily="18" charset="0"/>
                                                      </a:rPr>
                                                      <m:t>+1</m:t>
                                                    </m:r>
                                                  </m:sub>
                                                  <m:sup>
                                                    <m:r>
                                                      <a:rPr lang="tr-TR" i="1">
                                                        <a:latin typeface="Cambria Math" panose="02040503050406030204" pitchFamily="18" charset="0"/>
                                                      </a:rPr>
                                                      <m:t>𝑥</m:t>
                                                    </m:r>
                                                  </m:sup>
                                                </m:sSubSup>
                                              </m:e>
                                              <m:e>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sub>
                                                  <m:sup>
                                                    <m:r>
                                                      <a:rPr lang="tr-TR" i="1">
                                                        <a:latin typeface="Cambria Math" panose="02040503050406030204" pitchFamily="18" charset="0"/>
                                                      </a:rPr>
                                                      <m:t>𝑦</m:t>
                                                    </m:r>
                                                  </m:sup>
                                                </m:sSubSup>
                                                <m:r>
                                                  <a:rPr lang="tr-TR" i="0">
                                                    <a:latin typeface="Cambria Math" panose="02040503050406030204" pitchFamily="18" charset="0"/>
                                                  </a:rPr>
                                                  <m:t>−</m:t>
                                                </m:r>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r>
                                                      <a:rPr lang="tr-TR" i="0">
                                                        <a:latin typeface="Cambria Math" panose="02040503050406030204" pitchFamily="18" charset="0"/>
                                                      </a:rPr>
                                                      <m:t>+1</m:t>
                                                    </m:r>
                                                  </m:sub>
                                                  <m:sup>
                                                    <m:r>
                                                      <a:rPr lang="tr-TR" i="1">
                                                        <a:latin typeface="Cambria Math" panose="02040503050406030204" pitchFamily="18" charset="0"/>
                                                      </a:rPr>
                                                      <m:t>𝑦</m:t>
                                                    </m:r>
                                                  </m:sup>
                                                </m:sSubSup>
                                              </m:e>
                                            </m:mr>
                                          </m:m>
                                        </m:e>
                                      </m:d>
                                    </m:e>
                                  </m:d>
                                </m:num>
                                <m:den>
                                  <m:d>
                                    <m:dPr>
                                      <m:ctrlPr>
                                        <a:rPr lang="tr-TR" i="1">
                                          <a:solidFill>
                                            <a:srgbClr val="836967"/>
                                          </a:solidFill>
                                          <a:latin typeface="Cambria Math" panose="02040503050406030204" pitchFamily="18" charset="0"/>
                                        </a:rPr>
                                      </m:ctrlPr>
                                    </m:dPr>
                                    <m:e>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r>
                                            <a:rPr lang="tr-TR" i="0">
                                              <a:latin typeface="Cambria Math" panose="02040503050406030204" pitchFamily="18" charset="0"/>
                                            </a:rPr>
                                            <m:t>−1</m:t>
                                          </m:r>
                                        </m:sub>
                                        <m:sup>
                                          <m:r>
                                            <a:rPr lang="tr-TR" i="1">
                                              <a:latin typeface="Cambria Math" panose="02040503050406030204" pitchFamily="18" charset="0"/>
                                            </a:rPr>
                                            <m:t>𝑥</m:t>
                                          </m:r>
                                        </m:sup>
                                      </m:sSubSup>
                                      <m:r>
                                        <a:rPr lang="tr-TR" i="0">
                                          <a:latin typeface="Cambria Math" panose="02040503050406030204" pitchFamily="18" charset="0"/>
                                        </a:rPr>
                                        <m:t>−</m:t>
                                      </m:r>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sub>
                                        <m:sup>
                                          <m:r>
                                            <a:rPr lang="tr-TR" i="1">
                                              <a:latin typeface="Cambria Math" panose="02040503050406030204" pitchFamily="18" charset="0"/>
                                            </a:rPr>
                                            <m:t>𝑥</m:t>
                                          </m:r>
                                        </m:sup>
                                      </m:sSubSup>
                                    </m:e>
                                  </m:d>
                                  <m:d>
                                    <m:dPr>
                                      <m:ctrlPr>
                                        <a:rPr lang="tr-TR" i="1">
                                          <a:solidFill>
                                            <a:srgbClr val="836967"/>
                                          </a:solidFill>
                                          <a:latin typeface="Cambria Math" panose="02040503050406030204" pitchFamily="18" charset="0"/>
                                        </a:rPr>
                                      </m:ctrlPr>
                                    </m:dPr>
                                    <m:e>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sub>
                                        <m:sup>
                                          <m:r>
                                            <a:rPr lang="tr-TR" i="1">
                                              <a:latin typeface="Cambria Math" panose="02040503050406030204" pitchFamily="18" charset="0"/>
                                            </a:rPr>
                                            <m:t>𝑥</m:t>
                                          </m:r>
                                        </m:sup>
                                      </m:sSubSup>
                                      <m:r>
                                        <a:rPr lang="tr-TR" i="0">
                                          <a:latin typeface="Cambria Math" panose="02040503050406030204" pitchFamily="18" charset="0"/>
                                        </a:rPr>
                                        <m:t>−</m:t>
                                      </m:r>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r>
                                            <a:rPr lang="tr-TR" i="0">
                                              <a:latin typeface="Cambria Math" panose="02040503050406030204" pitchFamily="18" charset="0"/>
                                            </a:rPr>
                                            <m:t>+1</m:t>
                                          </m:r>
                                        </m:sub>
                                        <m:sup>
                                          <m:r>
                                            <a:rPr lang="tr-TR" i="1">
                                              <a:latin typeface="Cambria Math" panose="02040503050406030204" pitchFamily="18" charset="0"/>
                                            </a:rPr>
                                            <m:t>𝑥</m:t>
                                          </m:r>
                                        </m:sup>
                                      </m:sSubSup>
                                    </m:e>
                                  </m:d>
                                  <m:r>
                                    <a:rPr lang="tr-TR" i="0">
                                      <a:latin typeface="Cambria Math" panose="02040503050406030204" pitchFamily="18" charset="0"/>
                                    </a:rPr>
                                    <m:t>+</m:t>
                                  </m:r>
                                  <m:d>
                                    <m:dPr>
                                      <m:ctrlPr>
                                        <a:rPr lang="tr-TR" i="1">
                                          <a:solidFill>
                                            <a:srgbClr val="836967"/>
                                          </a:solidFill>
                                          <a:latin typeface="Cambria Math" panose="02040503050406030204" pitchFamily="18" charset="0"/>
                                        </a:rPr>
                                      </m:ctrlPr>
                                    </m:dPr>
                                    <m:e>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r>
                                            <a:rPr lang="tr-TR" i="0">
                                              <a:latin typeface="Cambria Math" panose="02040503050406030204" pitchFamily="18" charset="0"/>
                                            </a:rPr>
                                            <m:t>−1</m:t>
                                          </m:r>
                                        </m:sub>
                                        <m:sup>
                                          <m:r>
                                            <a:rPr lang="tr-TR" i="1">
                                              <a:latin typeface="Cambria Math" panose="02040503050406030204" pitchFamily="18" charset="0"/>
                                            </a:rPr>
                                            <m:t>𝑦</m:t>
                                          </m:r>
                                        </m:sup>
                                      </m:sSubSup>
                                      <m:r>
                                        <a:rPr lang="tr-TR" i="0">
                                          <a:latin typeface="Cambria Math" panose="02040503050406030204" pitchFamily="18" charset="0"/>
                                        </a:rPr>
                                        <m:t>−</m:t>
                                      </m:r>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sub>
                                        <m:sup>
                                          <m:r>
                                            <a:rPr lang="tr-TR" i="1">
                                              <a:latin typeface="Cambria Math" panose="02040503050406030204" pitchFamily="18" charset="0"/>
                                            </a:rPr>
                                            <m:t>𝑦</m:t>
                                          </m:r>
                                        </m:sup>
                                      </m:sSubSup>
                                    </m:e>
                                  </m:d>
                                  <m:d>
                                    <m:dPr>
                                      <m:ctrlPr>
                                        <a:rPr lang="tr-TR" i="1">
                                          <a:solidFill>
                                            <a:srgbClr val="836967"/>
                                          </a:solidFill>
                                          <a:latin typeface="Cambria Math" panose="02040503050406030204" pitchFamily="18" charset="0"/>
                                        </a:rPr>
                                      </m:ctrlPr>
                                    </m:dPr>
                                    <m:e>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sub>
                                        <m:sup>
                                          <m:r>
                                            <a:rPr lang="tr-TR" i="1">
                                              <a:latin typeface="Cambria Math" panose="02040503050406030204" pitchFamily="18" charset="0"/>
                                            </a:rPr>
                                            <m:t>𝑦</m:t>
                                          </m:r>
                                        </m:sup>
                                      </m:sSubSup>
                                      <m:r>
                                        <a:rPr lang="tr-TR" i="0">
                                          <a:latin typeface="Cambria Math" panose="02040503050406030204" pitchFamily="18" charset="0"/>
                                        </a:rPr>
                                        <m:t>−</m:t>
                                      </m:r>
                                      <m:sSubSup>
                                        <m:sSubSupPr>
                                          <m:ctrlPr>
                                            <a:rPr lang="tr-TR" i="1">
                                              <a:solidFill>
                                                <a:srgbClr val="836967"/>
                                              </a:solidFill>
                                              <a:latin typeface="Cambria Math" panose="02040503050406030204" pitchFamily="18" charset="0"/>
                                            </a:rPr>
                                          </m:ctrlPr>
                                        </m:sSubSupPr>
                                        <m:e>
                                          <m:r>
                                            <a:rPr lang="tr-TR" i="1">
                                              <a:latin typeface="Cambria Math" panose="02040503050406030204" pitchFamily="18" charset="0"/>
                                            </a:rPr>
                                            <m:t>𝑃</m:t>
                                          </m:r>
                                        </m:e>
                                        <m:sub>
                                          <m:r>
                                            <a:rPr lang="tr-TR" i="1">
                                              <a:latin typeface="Cambria Math" panose="02040503050406030204" pitchFamily="18" charset="0"/>
                                            </a:rPr>
                                            <m:t>𝑖</m:t>
                                          </m:r>
                                          <m:r>
                                            <a:rPr lang="tr-TR" i="0">
                                              <a:latin typeface="Cambria Math" panose="02040503050406030204" pitchFamily="18" charset="0"/>
                                            </a:rPr>
                                            <m:t>+1</m:t>
                                          </m:r>
                                        </m:sub>
                                        <m:sup>
                                          <m:r>
                                            <a:rPr lang="tr-TR" i="1">
                                              <a:latin typeface="Cambria Math" panose="02040503050406030204" pitchFamily="18" charset="0"/>
                                            </a:rPr>
                                            <m:t>𝑦</m:t>
                                          </m:r>
                                        </m:sup>
                                      </m:sSubSup>
                                    </m:e>
                                  </m:d>
                                </m:den>
                              </m:f>
                            </m:e>
                          </m:d>
                        </m:e>
                      </m:func>
                    </m:oMath>
                  </m:oMathPara>
                </a14:m>
                <a:endParaRPr lang="tr-TR" dirty="0"/>
              </a:p>
            </p:txBody>
          </p:sp>
        </mc:Choice>
        <mc:Fallback xmlns="">
          <p:sp>
            <p:nvSpPr>
              <p:cNvPr id="6" name="Metin kutusu 5">
                <a:extLst>
                  <a:ext uri="{FF2B5EF4-FFF2-40B4-BE49-F238E27FC236}">
                    <a16:creationId xmlns:a16="http://schemas.microsoft.com/office/drawing/2014/main" id="{46BF7FE6-872D-4D61-90EF-E3967590AFF3}"/>
                  </a:ext>
                </a:extLst>
              </p:cNvPr>
              <p:cNvSpPr txBox="1">
                <a:spLocks noRot="1" noChangeAspect="1" noMove="1" noResize="1" noEditPoints="1" noAdjustHandles="1" noChangeArrowheads="1" noChangeShapeType="1" noTextEdit="1"/>
              </p:cNvSpPr>
              <p:nvPr/>
            </p:nvSpPr>
            <p:spPr>
              <a:xfrm>
                <a:off x="1321997" y="4712087"/>
                <a:ext cx="8348213" cy="1407373"/>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029346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0B0B9EF-A2DF-4EAD-8B19-DF8A2CF72FDF}"/>
              </a:ext>
            </a:extLst>
          </p:cNvPr>
          <p:cNvPicPr>
            <a:picLocks noChangeAspect="1"/>
          </p:cNvPicPr>
          <p:nvPr/>
        </p:nvPicPr>
        <p:blipFill>
          <a:blip r:embed="rId2"/>
          <a:stretch>
            <a:fillRect/>
          </a:stretch>
        </p:blipFill>
        <p:spPr>
          <a:xfrm>
            <a:off x="291770" y="376687"/>
            <a:ext cx="9998881" cy="3979654"/>
          </a:xfrm>
          <a:prstGeom prst="rect">
            <a:avLst/>
          </a:prstGeom>
        </p:spPr>
      </p:pic>
      <p:pic>
        <p:nvPicPr>
          <p:cNvPr id="7" name="Resim 6">
            <a:extLst>
              <a:ext uri="{FF2B5EF4-FFF2-40B4-BE49-F238E27FC236}">
                <a16:creationId xmlns:a16="http://schemas.microsoft.com/office/drawing/2014/main" id="{B7C5CAE4-7287-48E3-9BF8-F817696D36DE}"/>
              </a:ext>
            </a:extLst>
          </p:cNvPr>
          <p:cNvPicPr>
            <a:picLocks noChangeAspect="1"/>
          </p:cNvPicPr>
          <p:nvPr/>
        </p:nvPicPr>
        <p:blipFill>
          <a:blip r:embed="rId3"/>
          <a:stretch>
            <a:fillRect/>
          </a:stretch>
        </p:blipFill>
        <p:spPr>
          <a:xfrm>
            <a:off x="378394" y="4258033"/>
            <a:ext cx="9800776" cy="1890505"/>
          </a:xfrm>
          <a:prstGeom prst="rect">
            <a:avLst/>
          </a:prstGeom>
        </p:spPr>
      </p:pic>
    </p:spTree>
    <p:extLst>
      <p:ext uri="{BB962C8B-B14F-4D97-AF65-F5344CB8AC3E}">
        <p14:creationId xmlns:p14="http://schemas.microsoft.com/office/powerpoint/2010/main" val="1122991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C69BA6-2C0B-46AF-A971-9E7F4E01F31B}"/>
              </a:ext>
            </a:extLst>
          </p:cNvPr>
          <p:cNvSpPr>
            <a:spLocks noGrp="1"/>
          </p:cNvSpPr>
          <p:nvPr>
            <p:ph type="title"/>
          </p:nvPr>
        </p:nvSpPr>
        <p:spPr/>
        <p:txBody>
          <a:bodyPr/>
          <a:lstStyle/>
          <a:p>
            <a:r>
              <a:rPr lang="tr-TR" dirty="0"/>
              <a:t>N-gram Model </a:t>
            </a:r>
          </a:p>
        </p:txBody>
      </p:sp>
      <p:sp>
        <p:nvSpPr>
          <p:cNvPr id="3" name="İçerik Yer Tutucusu 2">
            <a:extLst>
              <a:ext uri="{FF2B5EF4-FFF2-40B4-BE49-F238E27FC236}">
                <a16:creationId xmlns:a16="http://schemas.microsoft.com/office/drawing/2014/main" id="{3382CDA4-9704-4BF3-8B70-76DAA99A265E}"/>
              </a:ext>
            </a:extLst>
          </p:cNvPr>
          <p:cNvSpPr>
            <a:spLocks noGrp="1"/>
          </p:cNvSpPr>
          <p:nvPr>
            <p:ph idx="1"/>
          </p:nvPr>
        </p:nvSpPr>
        <p:spPr/>
        <p:txBody>
          <a:bodyPr>
            <a:normAutofit fontScale="77500" lnSpcReduction="20000"/>
          </a:bodyPr>
          <a:lstStyle/>
          <a:p>
            <a:r>
              <a:rPr lang="tr-TR" dirty="0"/>
              <a:t>N-gram, bir karakter katarının n adet karakter dilimidir. N-gram tabanlı sınıflandırma yöntemi, doküman içerisindeki karakter tabanlı n-</a:t>
            </a:r>
            <a:r>
              <a:rPr lang="tr-TR" dirty="0" err="1"/>
              <a:t>gram’ların</a:t>
            </a:r>
            <a:r>
              <a:rPr lang="tr-TR" dirty="0"/>
              <a:t> kullanım sıklığına dayalı bir işlemdir. Bu çalışmada, n-</a:t>
            </a:r>
            <a:r>
              <a:rPr lang="tr-TR" dirty="0" err="1"/>
              <a:t>gram’ın</a:t>
            </a:r>
            <a:r>
              <a:rPr lang="tr-TR" dirty="0"/>
              <a:t> farklı birkaç uzunluğu alınarak 2-, 3- ve 4-gram’lar kullanılmıştır. N-</a:t>
            </a:r>
            <a:r>
              <a:rPr lang="tr-TR" dirty="0" err="1"/>
              <a:t>gram’ların</a:t>
            </a:r>
            <a:r>
              <a:rPr lang="tr-TR" dirty="0"/>
              <a:t> elde edilmesinde izlenen yolu bir örnek ile açıklayacak olursak: Örnekte boşluk karakterini göstermek için “_” altçizgi karakteri kullanılmıştır. </a:t>
            </a:r>
          </a:p>
          <a:p>
            <a:r>
              <a:rPr lang="tr-TR" dirty="0"/>
              <a:t>Cümlemiz “Yazar Tanıma” ise, bu cümlenin </a:t>
            </a:r>
            <a:r>
              <a:rPr lang="tr-TR" dirty="0" err="1"/>
              <a:t>ngram’ları</a:t>
            </a:r>
            <a:r>
              <a:rPr lang="tr-TR" dirty="0"/>
              <a:t>; </a:t>
            </a:r>
          </a:p>
          <a:p>
            <a:r>
              <a:rPr lang="tr-TR" dirty="0"/>
              <a:t>2-gram’lar: “Ya”, “az”, “</a:t>
            </a:r>
            <a:r>
              <a:rPr lang="tr-TR" dirty="0" err="1"/>
              <a:t>za</a:t>
            </a:r>
            <a:r>
              <a:rPr lang="tr-TR" dirty="0"/>
              <a:t>”, “ar”, ”r_”, “_T”, “Ta”, “an”, “</a:t>
            </a:r>
            <a:r>
              <a:rPr lang="tr-TR" dirty="0" err="1"/>
              <a:t>nı</a:t>
            </a:r>
            <a:r>
              <a:rPr lang="tr-TR" dirty="0"/>
              <a:t>”, “</a:t>
            </a:r>
            <a:r>
              <a:rPr lang="tr-TR" dirty="0" err="1"/>
              <a:t>ım</a:t>
            </a:r>
            <a:r>
              <a:rPr lang="tr-TR" dirty="0"/>
              <a:t>”, “</a:t>
            </a:r>
            <a:r>
              <a:rPr lang="tr-TR" dirty="0" err="1"/>
              <a:t>ma</a:t>
            </a:r>
            <a:r>
              <a:rPr lang="tr-TR" dirty="0"/>
              <a:t>” </a:t>
            </a:r>
          </a:p>
          <a:p>
            <a:r>
              <a:rPr lang="tr-TR" dirty="0"/>
              <a:t>3-gram’lar: ”Yaz”, “aza”, “zar”, “ar_”, “</a:t>
            </a:r>
            <a:r>
              <a:rPr lang="tr-TR" dirty="0" err="1"/>
              <a:t>r_T</a:t>
            </a:r>
            <a:r>
              <a:rPr lang="tr-TR" dirty="0"/>
              <a:t>”, “_Ta”, “Tan”, “anı”, “</a:t>
            </a:r>
            <a:r>
              <a:rPr lang="tr-TR" dirty="0" err="1"/>
              <a:t>nım</a:t>
            </a:r>
            <a:r>
              <a:rPr lang="tr-TR" dirty="0"/>
              <a:t>”, “</a:t>
            </a:r>
            <a:r>
              <a:rPr lang="tr-TR" dirty="0" err="1"/>
              <a:t>ıma</a:t>
            </a:r>
            <a:r>
              <a:rPr lang="tr-TR" dirty="0"/>
              <a:t>” </a:t>
            </a:r>
          </a:p>
          <a:p>
            <a:r>
              <a:rPr lang="tr-TR" dirty="0"/>
              <a:t>4-gram’lar: ”Yaza”, “azar”, “zar_”, “</a:t>
            </a:r>
            <a:r>
              <a:rPr lang="tr-TR" dirty="0" err="1"/>
              <a:t>ar_T</a:t>
            </a:r>
            <a:r>
              <a:rPr lang="tr-TR" dirty="0"/>
              <a:t>“, “</a:t>
            </a:r>
            <a:r>
              <a:rPr lang="tr-TR" dirty="0" err="1"/>
              <a:t>r_Ta</a:t>
            </a:r>
            <a:r>
              <a:rPr lang="tr-TR" dirty="0"/>
              <a:t>_”, “_Tan”, “Tanı”, “anım”, “</a:t>
            </a:r>
            <a:r>
              <a:rPr lang="tr-TR" dirty="0" err="1"/>
              <a:t>nıma</a:t>
            </a:r>
            <a:r>
              <a:rPr lang="tr-TR" dirty="0"/>
              <a:t>” </a:t>
            </a:r>
          </a:p>
          <a:p>
            <a:pPr marL="0" indent="0">
              <a:buNone/>
            </a:pPr>
            <a:r>
              <a:rPr lang="tr-TR" dirty="0"/>
              <a:t>şeklinde çıkarılır. Tür belirleme, yazar tanıma ve cinsiyet belirleme çalışmalarında en fazla sıklıkta kullanılan n-</a:t>
            </a:r>
            <a:r>
              <a:rPr lang="tr-TR" dirty="0" err="1"/>
              <a:t>gram’ların</a:t>
            </a:r>
            <a:r>
              <a:rPr lang="tr-TR" dirty="0"/>
              <a:t>, dokümanları sınıflandırmada önemli etkisi olduğu düşünülerek frekans değeri (kullanım sıklığı) 100’den büyük olan n-</a:t>
            </a:r>
            <a:r>
              <a:rPr lang="tr-TR" dirty="0" err="1"/>
              <a:t>gram’lar</a:t>
            </a:r>
            <a:r>
              <a:rPr lang="tr-TR" dirty="0"/>
              <a:t> alınmıştır. Belirlenen eşik değeri parametrik olup, kullanıcının seçimine bırakılmıştır. Yapılan denemelerde ideal eşik değerinin 100 olduğuna karar verilmiş ve test sonuçları bu değer üzerinden alınmıştır</a:t>
            </a:r>
          </a:p>
        </p:txBody>
      </p:sp>
    </p:spTree>
    <p:extLst>
      <p:ext uri="{BB962C8B-B14F-4D97-AF65-F5344CB8AC3E}">
        <p14:creationId xmlns:p14="http://schemas.microsoft.com/office/powerpoint/2010/main" val="153282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4D0E1F-A505-4BE2-A10E-B9630CE47F0D}"/>
              </a:ext>
            </a:extLst>
          </p:cNvPr>
          <p:cNvSpPr>
            <a:spLocks noGrp="1"/>
          </p:cNvSpPr>
          <p:nvPr>
            <p:ph type="title"/>
          </p:nvPr>
        </p:nvSpPr>
        <p:spPr/>
        <p:txBody>
          <a:bodyPr/>
          <a:lstStyle/>
          <a:p>
            <a:r>
              <a:rPr lang="tr-TR" dirty="0"/>
              <a:t>Özellik Vektörleri</a:t>
            </a:r>
          </a:p>
        </p:txBody>
      </p:sp>
      <p:sp>
        <p:nvSpPr>
          <p:cNvPr id="3" name="İçerik Yer Tutucusu 2">
            <a:extLst>
              <a:ext uri="{FF2B5EF4-FFF2-40B4-BE49-F238E27FC236}">
                <a16:creationId xmlns:a16="http://schemas.microsoft.com/office/drawing/2014/main" id="{B9E561E4-C2D6-40C1-8DF3-27B4B9091B91}"/>
              </a:ext>
            </a:extLst>
          </p:cNvPr>
          <p:cNvSpPr>
            <a:spLocks noGrp="1"/>
          </p:cNvSpPr>
          <p:nvPr>
            <p:ph idx="1"/>
          </p:nvPr>
        </p:nvSpPr>
        <p:spPr/>
        <p:txBody>
          <a:bodyPr>
            <a:normAutofit fontScale="77500" lnSpcReduction="20000"/>
          </a:bodyPr>
          <a:lstStyle/>
          <a:p>
            <a:r>
              <a:rPr lang="tr-TR" dirty="0"/>
              <a:t>Sınıflandırma yöntemleri kullanılarak bir dokümanın yazarını, türünü belirlemede ve yazarın cinsiyetini tahmin etme çalışmalarında veri setinde yer alan dokümanlardan belirli özelliklerin çıkarılarak, her bir dokümanın özel bir şekilde ifade edilmesi gerekmektedir. Her doküman, seçtiğimiz eşik değerine göre sayısını bizim belirlediğimiz k adet özelliğe sahiptir ve k boyutlu bir vektör ile ifade edilir. </a:t>
            </a:r>
          </a:p>
          <a:p>
            <a:r>
              <a:rPr lang="tr-TR" dirty="0"/>
              <a:t>2-gram özellik vektörü Veri Seti – I, II ve III içerisindeki her bir 2- gram özellik vektörünün k değeri sırasıyla 257, 257 ve 217’dir. Yani özellik vektörleri 257/257/217 adet frekans değerine sahiptir ve bu değerler 2-gram özellik vektörünün birer özelliğini temsil etmektedir. Çalışmada bu özellikler kullanılarak oluşturulan vektörden OV2 olarak bahsedilecektir. </a:t>
            </a:r>
          </a:p>
          <a:p>
            <a:r>
              <a:rPr lang="tr-TR" dirty="0"/>
              <a:t>3-gram özellik vektörü Veri Seti – I, II ve III içerisindeki her bir 3- gram özellik vektörünün k değeri sırasıyla 324, 324 ve 208’dir. Çalışmada bu özellikler kullanılarak oluşturulan vektörden OV3 olarak bahsedilecektir. </a:t>
            </a:r>
          </a:p>
          <a:p>
            <a:r>
              <a:rPr lang="tr-TR" dirty="0"/>
              <a:t>4-gram özellik vektörü Veri Seti – I, II ve III içerisindeki her bir 4- gram özellik vektörünün k değeri ise sırasıyla 142, 142 ve 75’tir. Çalışmada bu özellikler kullanılarak oluşturulan vektörden OV4 olarak bahsedilecektir.</a:t>
            </a:r>
          </a:p>
        </p:txBody>
      </p:sp>
    </p:spTree>
    <p:extLst>
      <p:ext uri="{BB962C8B-B14F-4D97-AF65-F5344CB8AC3E}">
        <p14:creationId xmlns:p14="http://schemas.microsoft.com/office/powerpoint/2010/main" val="390440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D27CEB0-E425-4143-9529-5B5C0DFDD307}"/>
              </a:ext>
            </a:extLst>
          </p:cNvPr>
          <p:cNvPicPr>
            <a:picLocks noChangeAspect="1"/>
          </p:cNvPicPr>
          <p:nvPr/>
        </p:nvPicPr>
        <p:blipFill>
          <a:blip r:embed="rId2"/>
          <a:stretch>
            <a:fillRect/>
          </a:stretch>
        </p:blipFill>
        <p:spPr>
          <a:xfrm>
            <a:off x="752474" y="286827"/>
            <a:ext cx="7828757" cy="4975285"/>
          </a:xfrm>
          <a:prstGeom prst="rect">
            <a:avLst/>
          </a:prstGeom>
        </p:spPr>
      </p:pic>
    </p:spTree>
    <p:extLst>
      <p:ext uri="{BB962C8B-B14F-4D97-AF65-F5344CB8AC3E}">
        <p14:creationId xmlns:p14="http://schemas.microsoft.com/office/powerpoint/2010/main" val="3101762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C50434-5A15-4195-8527-CAE25BF2F1B0}"/>
              </a:ext>
            </a:extLst>
          </p:cNvPr>
          <p:cNvSpPr>
            <a:spLocks noGrp="1"/>
          </p:cNvSpPr>
          <p:nvPr>
            <p:ph type="title"/>
          </p:nvPr>
        </p:nvSpPr>
        <p:spPr/>
        <p:txBody>
          <a:bodyPr/>
          <a:lstStyle/>
          <a:p>
            <a:r>
              <a:rPr lang="tr-TR" dirty="0" err="1"/>
              <a:t>Matlab</a:t>
            </a:r>
            <a:r>
              <a:rPr lang="tr-TR" dirty="0"/>
              <a:t> Uygulamalar-1</a:t>
            </a:r>
          </a:p>
        </p:txBody>
      </p:sp>
      <p:sp>
        <p:nvSpPr>
          <p:cNvPr id="3" name="İçerik Yer Tutucusu 2">
            <a:extLst>
              <a:ext uri="{FF2B5EF4-FFF2-40B4-BE49-F238E27FC236}">
                <a16:creationId xmlns:a16="http://schemas.microsoft.com/office/drawing/2014/main" id="{D2791EBA-28B0-4CDC-AF77-1A81998418D6}"/>
              </a:ext>
            </a:extLst>
          </p:cNvPr>
          <p:cNvSpPr>
            <a:spLocks noGrp="1"/>
          </p:cNvSpPr>
          <p:nvPr>
            <p:ph idx="1"/>
          </p:nvPr>
        </p:nvSpPr>
        <p:spPr>
          <a:xfrm>
            <a:off x="838200" y="1825625"/>
            <a:ext cx="10436525" cy="4351338"/>
          </a:xfrm>
        </p:spPr>
        <p:txBody>
          <a:bodyPr/>
          <a:lstStyle/>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(1:10)</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bagOfNgrams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figure</a:t>
            </a:r>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wordcloud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a:t>
            </a:r>
          </a:p>
          <a:p>
            <a:endParaRPr lang="tr-TR" dirty="0"/>
          </a:p>
        </p:txBody>
      </p:sp>
    </p:spTree>
    <p:extLst>
      <p:ext uri="{BB962C8B-B14F-4D97-AF65-F5344CB8AC3E}">
        <p14:creationId xmlns:p14="http://schemas.microsoft.com/office/powerpoint/2010/main" val="1135956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6C29A-8D76-46B0-9247-1636E813B27C}"/>
              </a:ext>
            </a:extLst>
          </p:cNvPr>
          <p:cNvSpPr>
            <a:spLocks noGrp="1"/>
          </p:cNvSpPr>
          <p:nvPr>
            <p:ph idx="1"/>
          </p:nvPr>
        </p:nvSpPr>
        <p:spPr>
          <a:xfrm>
            <a:off x="363747" y="488531"/>
            <a:ext cx="5476336" cy="4351338"/>
          </a:xfrm>
        </p:spPr>
        <p:txBody>
          <a:bodyPr/>
          <a:lstStyle/>
          <a:p>
            <a:r>
              <a:rPr lang="en-US" dirty="0"/>
              <a:t> Counts: [154×8799 double]</a:t>
            </a:r>
          </a:p>
          <a:p>
            <a:r>
              <a:rPr lang="en-US" dirty="0"/>
              <a:t>      Vocabulary: [1×3092 string]</a:t>
            </a:r>
          </a:p>
          <a:p>
            <a:r>
              <a:rPr lang="en-US" dirty="0"/>
              <a:t>          </a:t>
            </a:r>
            <a:r>
              <a:rPr lang="en-US" dirty="0" err="1"/>
              <a:t>Ngrams</a:t>
            </a:r>
            <a:r>
              <a:rPr lang="en-US" dirty="0"/>
              <a:t>: [8799×2 string]</a:t>
            </a:r>
          </a:p>
          <a:p>
            <a:r>
              <a:rPr lang="en-US" dirty="0"/>
              <a:t>    </a:t>
            </a:r>
            <a:r>
              <a:rPr lang="en-US" dirty="0" err="1"/>
              <a:t>NgramLengths</a:t>
            </a:r>
            <a:r>
              <a:rPr lang="en-US" dirty="0"/>
              <a:t>: 2</a:t>
            </a:r>
          </a:p>
          <a:p>
            <a:r>
              <a:rPr lang="en-US" dirty="0"/>
              <a:t>       </a:t>
            </a:r>
            <a:r>
              <a:rPr lang="en-US" dirty="0" err="1"/>
              <a:t>NumNgrams</a:t>
            </a:r>
            <a:r>
              <a:rPr lang="en-US" dirty="0"/>
              <a:t>: 8799</a:t>
            </a:r>
          </a:p>
          <a:p>
            <a:r>
              <a:rPr lang="en-US" dirty="0"/>
              <a:t>    </a:t>
            </a:r>
            <a:r>
              <a:rPr lang="en-US" dirty="0" err="1"/>
              <a:t>NumDocuments</a:t>
            </a:r>
            <a:r>
              <a:rPr lang="en-US" dirty="0"/>
              <a:t>: 154</a:t>
            </a:r>
            <a:endParaRPr lang="tr-TR" dirty="0"/>
          </a:p>
        </p:txBody>
      </p:sp>
      <p:pic>
        <p:nvPicPr>
          <p:cNvPr id="5" name="Resim 4">
            <a:extLst>
              <a:ext uri="{FF2B5EF4-FFF2-40B4-BE49-F238E27FC236}">
                <a16:creationId xmlns:a16="http://schemas.microsoft.com/office/drawing/2014/main" id="{8C147C20-28A6-4015-ABA1-E9812212F089}"/>
              </a:ext>
            </a:extLst>
          </p:cNvPr>
          <p:cNvPicPr>
            <a:picLocks noChangeAspect="1"/>
          </p:cNvPicPr>
          <p:nvPr/>
        </p:nvPicPr>
        <p:blipFill>
          <a:blip r:embed="rId2"/>
          <a:stretch>
            <a:fillRect/>
          </a:stretch>
        </p:blipFill>
        <p:spPr>
          <a:xfrm>
            <a:off x="5221497" y="813579"/>
            <a:ext cx="6572250" cy="4972050"/>
          </a:xfrm>
          <a:prstGeom prst="rect">
            <a:avLst/>
          </a:prstGeom>
        </p:spPr>
      </p:pic>
    </p:spTree>
    <p:extLst>
      <p:ext uri="{BB962C8B-B14F-4D97-AF65-F5344CB8AC3E}">
        <p14:creationId xmlns:p14="http://schemas.microsoft.com/office/powerpoint/2010/main" val="598057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F3994C-6D0B-4DEC-8496-AC261B2CEA9E}"/>
              </a:ext>
            </a:extLst>
          </p:cNvPr>
          <p:cNvSpPr>
            <a:spLocks noGrp="1"/>
          </p:cNvSpPr>
          <p:nvPr>
            <p:ph type="title"/>
          </p:nvPr>
        </p:nvSpPr>
        <p:spPr/>
        <p:txBody>
          <a:bodyPr/>
          <a:lstStyle/>
          <a:p>
            <a:r>
              <a:rPr lang="tr-TR" dirty="0" err="1"/>
              <a:t>Matlab</a:t>
            </a:r>
            <a:r>
              <a:rPr lang="tr-TR" dirty="0"/>
              <a:t> Uygulamalar-2</a:t>
            </a:r>
          </a:p>
        </p:txBody>
      </p:sp>
      <p:sp>
        <p:nvSpPr>
          <p:cNvPr id="3" name="İçerik Yer Tutucusu 2">
            <a:extLst>
              <a:ext uri="{FF2B5EF4-FFF2-40B4-BE49-F238E27FC236}">
                <a16:creationId xmlns:a16="http://schemas.microsoft.com/office/drawing/2014/main" id="{8943B9E3-74E4-4C6B-9147-5BC479036374}"/>
              </a:ext>
            </a:extLst>
          </p:cNvPr>
          <p:cNvSpPr>
            <a:spLocks noGrp="1"/>
          </p:cNvSpPr>
          <p:nvPr>
            <p:ph idx="1"/>
          </p:nvPr>
        </p:nvSpPr>
        <p:spPr/>
        <p:txBody>
          <a:bodyPr/>
          <a:lstStyle/>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bag = </a:t>
            </a:r>
            <a:r>
              <a:rPr lang="en-US" sz="1800" b="0" i="0" u="none" strike="noStrike" baseline="0" dirty="0" err="1">
                <a:solidFill>
                  <a:srgbClr val="000000"/>
                </a:solidFill>
                <a:latin typeface="Courier New" panose="02070309020205020404" pitchFamily="49" charset="0"/>
              </a:rPr>
              <a:t>bagOfNgrams</a:t>
            </a:r>
            <a:r>
              <a:rPr lang="en-US" sz="1800" b="0" i="0" u="none" strike="noStrike" baseline="0" dirty="0">
                <a:solidFill>
                  <a:srgbClr val="000000"/>
                </a:solidFill>
                <a:latin typeface="Courier New" panose="02070309020205020404" pitchFamily="49" charset="0"/>
              </a:rPr>
              <a:t>(documents,</a:t>
            </a:r>
            <a:r>
              <a:rPr lang="en-US" sz="1800" b="0" i="0" u="none" strike="noStrike" baseline="0" dirty="0">
                <a:solidFill>
                  <a:srgbClr val="AA04F9"/>
                </a:solidFill>
                <a:latin typeface="Courier New" panose="02070309020205020404" pitchFamily="49" charset="0"/>
              </a:rPr>
              <a:t>'</a:t>
            </a:r>
            <a:r>
              <a:rPr lang="en-US" sz="1800" b="0" i="0" u="none" strike="noStrike" baseline="0" dirty="0" err="1">
                <a:solidFill>
                  <a:srgbClr val="AA04F9"/>
                </a:solidFill>
                <a:latin typeface="Courier New" panose="02070309020205020404" pitchFamily="49" charset="0"/>
              </a:rPr>
              <a:t>NgramLengths</a:t>
            </a:r>
            <a:r>
              <a:rPr lang="en-US" sz="1800" b="0" i="0" u="none" strike="noStrike" baseline="0" dirty="0">
                <a:solidFill>
                  <a:srgbClr val="AA04F9"/>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,[2 3])</a:t>
            </a:r>
          </a:p>
          <a:p>
            <a:r>
              <a:rPr lang="tr-TR" sz="1800" b="0" i="0" u="none" strike="noStrike" baseline="0" dirty="0" err="1">
                <a:solidFill>
                  <a:srgbClr val="000000"/>
                </a:solidFill>
                <a:latin typeface="Courier New" panose="02070309020205020404" pitchFamily="49" charset="0"/>
              </a:rPr>
              <a:t>topkngrams</a:t>
            </a:r>
            <a:r>
              <a:rPr lang="tr-TR" sz="1800" b="0" i="0" u="none" strike="noStrike" baseline="0" dirty="0">
                <a:solidFill>
                  <a:srgbClr val="000000"/>
                </a:solidFill>
                <a:latin typeface="Courier New" panose="02070309020205020404" pitchFamily="49" charset="0"/>
              </a:rPr>
              <a:t>(bag,10,</a:t>
            </a:r>
            <a:r>
              <a:rPr lang="tr-TR" sz="1800" b="0" i="0" u="none" strike="noStrike" baseline="0" dirty="0">
                <a:solidFill>
                  <a:srgbClr val="AA04F9"/>
                </a:solidFill>
                <a:latin typeface="Courier New" panose="02070309020205020404" pitchFamily="49" charset="0"/>
              </a:rPr>
              <a:t>'NGramLengths'</a:t>
            </a:r>
            <a:r>
              <a:rPr lang="tr-TR" sz="1800" b="0" i="0" u="none" strike="noStrike" baseline="0" dirty="0">
                <a:solidFill>
                  <a:srgbClr val="000000"/>
                </a:solidFill>
                <a:latin typeface="Courier New" panose="02070309020205020404" pitchFamily="49" charset="0"/>
              </a:rPr>
              <a:t>,2)</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topkngrams</a:t>
            </a:r>
            <a:r>
              <a:rPr lang="tr-TR" sz="1800" b="0" i="0" u="none" strike="noStrike" baseline="0" dirty="0">
                <a:solidFill>
                  <a:srgbClr val="000000"/>
                </a:solidFill>
                <a:latin typeface="Courier New" panose="02070309020205020404" pitchFamily="49" charset="0"/>
              </a:rPr>
              <a:t>(bag,10,</a:t>
            </a:r>
            <a:r>
              <a:rPr lang="tr-TR" sz="1800" b="0" i="0" u="none" strike="noStrike" baseline="0" dirty="0">
                <a:solidFill>
                  <a:srgbClr val="AA04F9"/>
                </a:solidFill>
                <a:latin typeface="Courier New" panose="02070309020205020404" pitchFamily="49" charset="0"/>
              </a:rPr>
              <a:t>'NGramLengths'</a:t>
            </a:r>
            <a:r>
              <a:rPr lang="tr-TR" sz="1800" b="0" i="0" u="none" strike="noStrike" baseline="0" dirty="0">
                <a:solidFill>
                  <a:srgbClr val="000000"/>
                </a:solidFill>
                <a:latin typeface="Courier New" panose="02070309020205020404" pitchFamily="49" charset="0"/>
              </a:rPr>
              <a:t>,3)</a:t>
            </a:r>
          </a:p>
          <a:p>
            <a:endParaRPr lang="tr-TR" b="0" i="0" u="none" strike="noStrike" baseline="0" dirty="0"/>
          </a:p>
          <a:p>
            <a:endParaRPr lang="tr-TR" dirty="0"/>
          </a:p>
        </p:txBody>
      </p:sp>
    </p:spTree>
    <p:extLst>
      <p:ext uri="{BB962C8B-B14F-4D97-AF65-F5344CB8AC3E}">
        <p14:creationId xmlns:p14="http://schemas.microsoft.com/office/powerpoint/2010/main" val="3050757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9AC1B24-7DCF-4C2D-97C0-3304E87AE56A}"/>
              </a:ext>
            </a:extLst>
          </p:cNvPr>
          <p:cNvPicPr>
            <a:picLocks noChangeAspect="1"/>
          </p:cNvPicPr>
          <p:nvPr/>
        </p:nvPicPr>
        <p:blipFill>
          <a:blip r:embed="rId2"/>
          <a:stretch>
            <a:fillRect/>
          </a:stretch>
        </p:blipFill>
        <p:spPr>
          <a:xfrm>
            <a:off x="403285" y="705299"/>
            <a:ext cx="6019800" cy="4067175"/>
          </a:xfrm>
          <a:prstGeom prst="rect">
            <a:avLst/>
          </a:prstGeom>
        </p:spPr>
      </p:pic>
      <p:pic>
        <p:nvPicPr>
          <p:cNvPr id="7" name="Resim 6">
            <a:extLst>
              <a:ext uri="{FF2B5EF4-FFF2-40B4-BE49-F238E27FC236}">
                <a16:creationId xmlns:a16="http://schemas.microsoft.com/office/drawing/2014/main" id="{27364C8A-99AA-4D46-B9DB-55300C109CE1}"/>
              </a:ext>
            </a:extLst>
          </p:cNvPr>
          <p:cNvPicPr>
            <a:picLocks noChangeAspect="1"/>
          </p:cNvPicPr>
          <p:nvPr/>
        </p:nvPicPr>
        <p:blipFill>
          <a:blip r:embed="rId3"/>
          <a:stretch>
            <a:fillRect/>
          </a:stretch>
        </p:blipFill>
        <p:spPr>
          <a:xfrm>
            <a:off x="5768196" y="705299"/>
            <a:ext cx="5486400" cy="3838575"/>
          </a:xfrm>
          <a:prstGeom prst="rect">
            <a:avLst/>
          </a:prstGeom>
        </p:spPr>
      </p:pic>
    </p:spTree>
    <p:extLst>
      <p:ext uri="{BB962C8B-B14F-4D97-AF65-F5344CB8AC3E}">
        <p14:creationId xmlns:p14="http://schemas.microsoft.com/office/powerpoint/2010/main" val="4178959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D26EB2-5F6D-419B-95A9-993C53EFC18C}"/>
              </a:ext>
            </a:extLst>
          </p:cNvPr>
          <p:cNvSpPr>
            <a:spLocks noGrp="1"/>
          </p:cNvSpPr>
          <p:nvPr>
            <p:ph type="title"/>
          </p:nvPr>
        </p:nvSpPr>
        <p:spPr/>
        <p:txBody>
          <a:bodyPr/>
          <a:lstStyle/>
          <a:p>
            <a:r>
              <a:rPr lang="tr-TR" dirty="0" err="1"/>
              <a:t>Matlab</a:t>
            </a:r>
            <a:r>
              <a:rPr lang="tr-TR" dirty="0"/>
              <a:t> Uygulamalar-2</a:t>
            </a:r>
            <a:br>
              <a:rPr lang="tr-TR" dirty="0"/>
            </a:br>
            <a:r>
              <a:rPr lang="tr-TR" dirty="0"/>
              <a:t>Tekil Kelime torbalarından frekansları</a:t>
            </a:r>
          </a:p>
        </p:txBody>
      </p:sp>
      <p:sp>
        <p:nvSpPr>
          <p:cNvPr id="3" name="İçerik Yer Tutucusu 2">
            <a:extLst>
              <a:ext uri="{FF2B5EF4-FFF2-40B4-BE49-F238E27FC236}">
                <a16:creationId xmlns:a16="http://schemas.microsoft.com/office/drawing/2014/main" id="{7EE396C8-DF2D-4505-B471-C14541059CA5}"/>
              </a:ext>
            </a:extLst>
          </p:cNvPr>
          <p:cNvSpPr>
            <a:spLocks noGrp="1"/>
          </p:cNvSpPr>
          <p:nvPr>
            <p:ph idx="1"/>
          </p:nvPr>
        </p:nvSpPr>
        <p:spPr>
          <a:xfrm>
            <a:off x="838200" y="1825625"/>
            <a:ext cx="5864525" cy="4351338"/>
          </a:xfrm>
        </p:spPr>
        <p:txBody>
          <a:bodyPr/>
          <a:lstStyle/>
          <a:p>
            <a:r>
              <a:rPr lang="tr-TR" sz="1800" b="0" i="0" u="none" strike="noStrike" baseline="0" dirty="0" err="1">
                <a:solidFill>
                  <a:srgbClr val="000000"/>
                </a:solidFill>
                <a:latin typeface="Courier New" panose="02070309020205020404" pitchFamily="49" charset="0"/>
              </a:rPr>
              <a:t>load</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sonnetsBigramCounts.mat</a:t>
            </a:r>
            <a:endParaRPr lang="tr-TR" sz="1800" b="0" i="0" u="none" strike="noStrike" baseline="0" dirty="0">
              <a:solidFill>
                <a:srgbClr val="AA04F9"/>
              </a:solidFill>
              <a:latin typeface="Courier New" panose="02070309020205020404" pitchFamily="49" charset="0"/>
            </a:endParaRPr>
          </a:p>
          <a:p>
            <a:r>
              <a:rPr lang="tr-TR" sz="1800" b="0" i="0" u="none" strike="noStrike" baseline="0" dirty="0" err="1">
                <a:solidFill>
                  <a:srgbClr val="000000"/>
                </a:solidFill>
                <a:latin typeface="Courier New" panose="02070309020205020404" pitchFamily="49" charset="0"/>
              </a:rPr>
              <a:t>uniqueNgrams</a:t>
            </a:r>
            <a:r>
              <a:rPr lang="tr-TR" sz="1800" b="0" i="0" u="none" strike="noStrike" baseline="0" dirty="0">
                <a:solidFill>
                  <a:srgbClr val="000000"/>
                </a:solidFill>
                <a:latin typeface="Courier New" panose="02070309020205020404" pitchFamily="49" charset="0"/>
              </a:rPr>
              <a:t>(1:10,:)</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bagOfNgrams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uniqueNgrams,counts</a:t>
            </a:r>
            <a:r>
              <a:rPr lang="tr-TR" sz="1800" b="0" i="0" u="none" strike="noStrike" baseline="0" dirty="0">
                <a:solidFill>
                  <a:srgbClr val="000000"/>
                </a:solidFill>
                <a:latin typeface="Courier New" panose="02070309020205020404" pitchFamily="49" charset="0"/>
              </a:rPr>
              <a:t>)</a:t>
            </a:r>
          </a:p>
          <a:p>
            <a:endParaRPr lang="tr-TR" b="0" i="0" u="none" strike="noStrike" baseline="0" dirty="0"/>
          </a:p>
          <a:p>
            <a:endParaRPr lang="tr-TR" dirty="0"/>
          </a:p>
        </p:txBody>
      </p:sp>
      <p:pic>
        <p:nvPicPr>
          <p:cNvPr id="5" name="Resim 4">
            <a:extLst>
              <a:ext uri="{FF2B5EF4-FFF2-40B4-BE49-F238E27FC236}">
                <a16:creationId xmlns:a16="http://schemas.microsoft.com/office/drawing/2014/main" id="{B6FE9EE7-F29B-4BC2-9AC8-DC8A87BEB0C0}"/>
              </a:ext>
            </a:extLst>
          </p:cNvPr>
          <p:cNvPicPr>
            <a:picLocks noChangeAspect="1"/>
          </p:cNvPicPr>
          <p:nvPr/>
        </p:nvPicPr>
        <p:blipFill>
          <a:blip r:embed="rId2"/>
          <a:stretch>
            <a:fillRect/>
          </a:stretch>
        </p:blipFill>
        <p:spPr>
          <a:xfrm>
            <a:off x="1059881" y="4539920"/>
            <a:ext cx="3895725" cy="2143125"/>
          </a:xfrm>
          <a:prstGeom prst="rect">
            <a:avLst/>
          </a:prstGeom>
        </p:spPr>
      </p:pic>
    </p:spTree>
    <p:extLst>
      <p:ext uri="{BB962C8B-B14F-4D97-AF65-F5344CB8AC3E}">
        <p14:creationId xmlns:p14="http://schemas.microsoft.com/office/powerpoint/2010/main" val="55801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CF118E-8C3E-4200-B02A-465EFCCE7310}"/>
              </a:ext>
            </a:extLst>
          </p:cNvPr>
          <p:cNvSpPr>
            <a:spLocks noGrp="1"/>
          </p:cNvSpPr>
          <p:nvPr>
            <p:ph type="title"/>
          </p:nvPr>
        </p:nvSpPr>
        <p:spPr/>
        <p:txBody>
          <a:bodyPr/>
          <a:lstStyle/>
          <a:p>
            <a:r>
              <a:rPr lang="tr-TR" dirty="0"/>
              <a:t>Açı Öznitelikler</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DB97D0E1-B3A6-4737-A5FB-41C4541AB1F9}"/>
                  </a:ext>
                </a:extLst>
              </p:cNvPr>
              <p:cNvSpPr>
                <a:spLocks noGrp="1"/>
              </p:cNvSpPr>
              <p:nvPr>
                <p:ph idx="1"/>
              </p:nvPr>
            </p:nvSpPr>
            <p:spPr>
              <a:xfrm>
                <a:off x="838200" y="1825625"/>
                <a:ext cx="10515600" cy="2297801"/>
              </a:xfrm>
            </p:spPr>
            <p:txBody>
              <a:bodyPr>
                <a:normAutofit fontScale="70000" lnSpcReduction="20000"/>
              </a:bodyPr>
              <a:lstStyle/>
              <a:p>
                <a:pPr algn="just">
                  <a:lnSpc>
                    <a:spcPct val="150000"/>
                  </a:lnSpc>
                  <a:spcAft>
                    <a:spcPts val="800"/>
                  </a:spcAft>
                </a:pPr>
                <a:r>
                  <a:rPr lang="tr-TR"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Burada </a:t>
                </a:r>
                <a14:m>
                  <m:oMath xmlns:m="http://schemas.openxmlformats.org/officeDocument/2006/math">
                    <m:sSub>
                      <m:sSubPr>
                        <m:ctrlPr>
                          <a:rPr lang="tr-TR"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𝜃</m:t>
                        </m:r>
                      </m:e>
                      <m:sub>
                        <m:r>
                          <a:rPr lang="tr-TR"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tr-TR"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radyal</a:t>
                </a:r>
                <a:r>
                  <a:rPr lang="tr-TR"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olarak elde edilmektedir. </a:t>
                </a:r>
                <a:r>
                  <a:rPr lang="tr-TR"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Açı yönteminde, referans noktadan sola ve sağa doğru kaçıncı komşuluğa bakılacağını ifade eden sırasıyla L ve R isimli iki uzaklık parametresi bulunmaktadır. L parametresi P1 noktasının P2 noktasına olan uzaklığını belirtir. Diğer bir deyişle, P1 noktasının P2 noktasına göre soldan kaçıncı nokta alınacağını belirtmektedir. R parametresi ise P3 noktasının P2 noktasına sağ taraftan olan uzaklığını belirtir. L ve R değerlerine göre P1, P2 ve P3 arasında farklı açılar oluşmaktadır. Bunlar da farklı örüntülerin oluşmasını sağlamaktadır. </a:t>
                </a:r>
                <a:r>
                  <a:rPr lang="tr-TR" sz="2200" dirty="0"/>
                  <a:t>İşaretlere açı yöntemi uygulandıktan sonra işaretler 0 ile 359 arasındaki değerlere dönüşmektedir. Her açı değerinin frekansı bir açı örüntüsü olarak ele alınmaktadır. Diğer bir deyişle yeni oluşan açı işaretlerine ait </a:t>
                </a:r>
                <a:r>
                  <a:rPr lang="tr-TR" sz="2200" dirty="0" err="1"/>
                  <a:t>histogram</a:t>
                </a:r>
                <a:r>
                  <a:rPr lang="tr-TR" sz="2200" dirty="0"/>
                  <a:t> öznitelik vektörü olarak ele alınmaktadır.</a:t>
                </a:r>
              </a:p>
              <a:p>
                <a:pPr algn="just">
                  <a:lnSpc>
                    <a:spcPct val="150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DB97D0E1-B3A6-4737-A5FB-41C4541AB1F9}"/>
                  </a:ext>
                </a:extLst>
              </p:cNvPr>
              <p:cNvSpPr>
                <a:spLocks noGrp="1" noRot="1" noChangeAspect="1" noMove="1" noResize="1" noEditPoints="1" noAdjustHandles="1" noChangeArrowheads="1" noChangeShapeType="1" noTextEdit="1"/>
              </p:cNvSpPr>
              <p:nvPr>
                <p:ph idx="1"/>
              </p:nvPr>
            </p:nvSpPr>
            <p:spPr>
              <a:xfrm>
                <a:off x="838200" y="1825625"/>
                <a:ext cx="10515600" cy="2297801"/>
              </a:xfrm>
              <a:blipFill>
                <a:blip r:embed="rId2"/>
                <a:stretch>
                  <a:fillRect l="-174" r="-174"/>
                </a:stretch>
              </a:blipFill>
            </p:spPr>
            <p:txBody>
              <a:bodyPr/>
              <a:lstStyle/>
              <a:p>
                <a:r>
                  <a:rPr lang="tr-TR">
                    <a:noFill/>
                  </a:rPr>
                  <a:t> </a:t>
                </a:r>
              </a:p>
            </p:txBody>
          </p:sp>
        </mc:Fallback>
      </mc:AlternateContent>
      <p:pic>
        <p:nvPicPr>
          <p:cNvPr id="4" name="Resim 3">
            <a:extLst>
              <a:ext uri="{FF2B5EF4-FFF2-40B4-BE49-F238E27FC236}">
                <a16:creationId xmlns:a16="http://schemas.microsoft.com/office/drawing/2014/main" id="{4DC9CE7B-F11D-4259-9002-BC12909931B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82024" y="4042338"/>
            <a:ext cx="6933840" cy="2815662"/>
          </a:xfrm>
          <a:prstGeom prst="rect">
            <a:avLst/>
          </a:prstGeom>
          <a:noFill/>
          <a:ln>
            <a:noFill/>
          </a:ln>
        </p:spPr>
      </p:pic>
    </p:spTree>
    <p:extLst>
      <p:ext uri="{BB962C8B-B14F-4D97-AF65-F5344CB8AC3E}">
        <p14:creationId xmlns:p14="http://schemas.microsoft.com/office/powerpoint/2010/main" val="361968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3A2ECE-0075-40F5-A7E1-B5C4DE61812F}"/>
              </a:ext>
            </a:extLst>
          </p:cNvPr>
          <p:cNvSpPr>
            <a:spLocks noGrp="1"/>
          </p:cNvSpPr>
          <p:nvPr>
            <p:ph type="title"/>
          </p:nvPr>
        </p:nvSpPr>
        <p:spPr/>
        <p:txBody>
          <a:bodyPr/>
          <a:lstStyle/>
          <a:p>
            <a:r>
              <a:rPr lang="tr-TR" dirty="0"/>
              <a:t>Örnek </a:t>
            </a:r>
            <a:r>
              <a:rPr lang="tr-TR" dirty="0" err="1"/>
              <a:t>Uygulamaa</a:t>
            </a:r>
            <a:endParaRPr lang="tr-TR" dirty="0"/>
          </a:p>
        </p:txBody>
      </p:sp>
      <p:pic>
        <p:nvPicPr>
          <p:cNvPr id="4" name="Resim 3">
            <a:extLst>
              <a:ext uri="{FF2B5EF4-FFF2-40B4-BE49-F238E27FC236}">
                <a16:creationId xmlns:a16="http://schemas.microsoft.com/office/drawing/2014/main" id="{C1D165A9-A37A-409B-8931-81AD22C022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0098" y="1690688"/>
            <a:ext cx="9099071" cy="2130814"/>
          </a:xfrm>
          <a:prstGeom prst="rect">
            <a:avLst/>
          </a:prstGeom>
          <a:noFill/>
          <a:ln>
            <a:noFill/>
          </a:ln>
        </p:spPr>
      </p:pic>
    </p:spTree>
    <p:extLst>
      <p:ext uri="{BB962C8B-B14F-4D97-AF65-F5344CB8AC3E}">
        <p14:creationId xmlns:p14="http://schemas.microsoft.com/office/powerpoint/2010/main" val="199192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D1713C-248E-4A9D-8EC9-C77CA016D0D4}"/>
              </a:ext>
            </a:extLst>
          </p:cNvPr>
          <p:cNvSpPr>
            <a:spLocks noGrp="1"/>
          </p:cNvSpPr>
          <p:nvPr>
            <p:ph type="title"/>
          </p:nvPr>
        </p:nvSpPr>
        <p:spPr/>
        <p:txBody>
          <a:bodyPr/>
          <a:lstStyle/>
          <a:p>
            <a:r>
              <a:rPr lang="tr-TR" dirty="0"/>
              <a:t>Sonuçlar</a:t>
            </a:r>
          </a:p>
        </p:txBody>
      </p:sp>
      <p:pic>
        <p:nvPicPr>
          <p:cNvPr id="4" name="Resim 3">
            <a:extLst>
              <a:ext uri="{FF2B5EF4-FFF2-40B4-BE49-F238E27FC236}">
                <a16:creationId xmlns:a16="http://schemas.microsoft.com/office/drawing/2014/main" id="{FE97A2C7-EA90-48F5-B828-AB6736A479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3658" y="1438095"/>
            <a:ext cx="9618644" cy="5238749"/>
          </a:xfrm>
          <a:prstGeom prst="rect">
            <a:avLst/>
          </a:prstGeom>
          <a:noFill/>
          <a:ln>
            <a:noFill/>
          </a:ln>
        </p:spPr>
      </p:pic>
    </p:spTree>
    <p:extLst>
      <p:ext uri="{BB962C8B-B14F-4D97-AF65-F5344CB8AC3E}">
        <p14:creationId xmlns:p14="http://schemas.microsoft.com/office/powerpoint/2010/main" val="147491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3ADA6661-8449-458C-B9BE-79E4CFA712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1336" y="61319"/>
            <a:ext cx="10682234" cy="6356733"/>
          </a:xfrm>
          <a:prstGeom prst="rect">
            <a:avLst/>
          </a:prstGeom>
          <a:noFill/>
          <a:ln>
            <a:noFill/>
          </a:ln>
        </p:spPr>
      </p:pic>
    </p:spTree>
    <p:extLst>
      <p:ext uri="{BB962C8B-B14F-4D97-AF65-F5344CB8AC3E}">
        <p14:creationId xmlns:p14="http://schemas.microsoft.com/office/powerpoint/2010/main" val="346746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3A39609-27A9-4B6F-A682-D0BC77DDBA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2105" y="389914"/>
            <a:ext cx="11079049" cy="4509890"/>
          </a:xfrm>
          <a:prstGeom prst="rect">
            <a:avLst/>
          </a:prstGeom>
          <a:noFill/>
          <a:ln>
            <a:noFill/>
          </a:ln>
        </p:spPr>
      </p:pic>
      <p:sp>
        <p:nvSpPr>
          <p:cNvPr id="6" name="Metin kutusu 5">
            <a:extLst>
              <a:ext uri="{FF2B5EF4-FFF2-40B4-BE49-F238E27FC236}">
                <a16:creationId xmlns:a16="http://schemas.microsoft.com/office/drawing/2014/main" id="{330978C1-1D0B-4B38-907F-AAAD2E8F1F3F}"/>
              </a:ext>
            </a:extLst>
          </p:cNvPr>
          <p:cNvSpPr txBox="1"/>
          <p:nvPr/>
        </p:nvSpPr>
        <p:spPr>
          <a:xfrm>
            <a:off x="1272107" y="5104073"/>
            <a:ext cx="9599043" cy="923330"/>
          </a:xfrm>
          <a:prstGeom prst="rect">
            <a:avLst/>
          </a:prstGeom>
          <a:noFill/>
        </p:spPr>
        <p:txBody>
          <a:bodyPr wrap="square">
            <a:spAutoFit/>
          </a:bodyPr>
          <a:lstStyle/>
          <a:p>
            <a:r>
              <a:rPr lang="tr-TR" sz="1800" b="1" dirty="0">
                <a:solidFill>
                  <a:srgbClr val="000000"/>
                </a:solidFill>
                <a:effectLst/>
                <a:latin typeface="Times New Roman" panose="02020603050405020304" pitchFamily="18" charset="0"/>
                <a:ea typeface="Calibri" panose="020F0502020204030204" pitchFamily="34" charset="0"/>
              </a:rPr>
              <a:t>Şekil 9.</a:t>
            </a:r>
            <a:r>
              <a:rPr lang="tr-TR" sz="1800" dirty="0">
                <a:solidFill>
                  <a:srgbClr val="000000"/>
                </a:solidFill>
                <a:effectLst/>
                <a:latin typeface="Times New Roman" panose="02020603050405020304" pitchFamily="18" charset="0"/>
                <a:ea typeface="Calibri" panose="020F0502020204030204" pitchFamily="34" charset="0"/>
              </a:rPr>
              <a:t> Farklı dillere ait bir metin için çıkarılan örüntülere ait gül </a:t>
            </a:r>
            <a:r>
              <a:rPr lang="tr-TR" sz="1800" dirty="0" err="1">
                <a:solidFill>
                  <a:srgbClr val="000000"/>
                </a:solidFill>
                <a:effectLst/>
                <a:latin typeface="Times New Roman" panose="02020603050405020304" pitchFamily="18" charset="0"/>
                <a:ea typeface="Calibri" panose="020F0502020204030204" pitchFamily="34" charset="0"/>
              </a:rPr>
              <a:t>histogramlar</a:t>
            </a:r>
            <a:r>
              <a:rPr lang="tr-TR" sz="1800" dirty="0">
                <a:solidFill>
                  <a:srgbClr val="000000"/>
                </a:solidFill>
                <a:effectLst/>
                <a:latin typeface="Times New Roman" panose="02020603050405020304" pitchFamily="18" charset="0"/>
                <a:ea typeface="Calibri" panose="020F0502020204030204" pitchFamily="34" charset="0"/>
              </a:rPr>
              <a:t> (1: Danimarka dili, 2:</a:t>
            </a:r>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rgbClr val="000000"/>
                </a:solidFill>
                <a:effectLst/>
                <a:latin typeface="Times New Roman" panose="02020603050405020304" pitchFamily="18" charset="0"/>
                <a:ea typeface="Calibri" panose="020F0502020204030204" pitchFamily="34" charset="0"/>
              </a:rPr>
              <a:t>Flemenkçe</a:t>
            </a:r>
            <a:r>
              <a:rPr lang="tr-TR" sz="1800" dirty="0">
                <a:solidFill>
                  <a:srgbClr val="000000"/>
                </a:solidFill>
                <a:effectLst/>
                <a:latin typeface="Times New Roman" panose="02020603050405020304" pitchFamily="18" charset="0"/>
                <a:ea typeface="Calibri" panose="020F0502020204030204" pitchFamily="34" charset="0"/>
              </a:rPr>
              <a:t>, 3:Hindi, 4: İrlanda dili, 5:Japonca, 6:Korece, 7:Malayca, 8:Romence, 9:İsveççe, 10:Tükçe) </a:t>
            </a:r>
            <a:r>
              <a:rPr lang="tr-TR" sz="1400" dirty="0">
                <a:solidFill>
                  <a:srgbClr val="000000"/>
                </a:solidFill>
                <a:effectLst/>
                <a:latin typeface="Times New Roman" panose="02020603050405020304" pitchFamily="18" charset="0"/>
                <a:ea typeface="Calibri" panose="020F0502020204030204" pitchFamily="34" charset="0"/>
              </a:rPr>
              <a:t>(</a:t>
            </a:r>
            <a:r>
              <a:rPr lang="tr-TR" sz="1400" dirty="0" err="1">
                <a:solidFill>
                  <a:srgbClr val="000000"/>
                </a:solidFill>
                <a:effectLst/>
                <a:latin typeface="Times New Roman" panose="02020603050405020304" pitchFamily="18" charset="0"/>
                <a:ea typeface="Calibri" panose="020F0502020204030204" pitchFamily="34" charset="0"/>
              </a:rPr>
              <a:t>Rose</a:t>
            </a:r>
            <a:r>
              <a:rPr lang="tr-TR" sz="1400" dirty="0">
                <a:solidFill>
                  <a:srgbClr val="000000"/>
                </a:solidFill>
                <a:effectLst/>
                <a:latin typeface="Times New Roman" panose="02020603050405020304" pitchFamily="18" charset="0"/>
                <a:ea typeface="Calibri" panose="020F0502020204030204" pitchFamily="34" charset="0"/>
              </a:rPr>
              <a:t> </a:t>
            </a:r>
            <a:r>
              <a:rPr lang="tr-TR" sz="1400" dirty="0" err="1">
                <a:solidFill>
                  <a:srgbClr val="000000"/>
                </a:solidFill>
                <a:effectLst/>
                <a:latin typeface="Times New Roman" panose="02020603050405020304" pitchFamily="18" charset="0"/>
                <a:ea typeface="Calibri" panose="020F0502020204030204" pitchFamily="34" charset="0"/>
              </a:rPr>
              <a:t>histograms</a:t>
            </a:r>
            <a:r>
              <a:rPr lang="tr-TR" sz="1400" dirty="0">
                <a:solidFill>
                  <a:srgbClr val="000000"/>
                </a:solidFill>
                <a:effectLst/>
                <a:latin typeface="Times New Roman" panose="02020603050405020304" pitchFamily="18" charset="0"/>
                <a:ea typeface="Calibri" panose="020F0502020204030204" pitchFamily="34" charset="0"/>
              </a:rPr>
              <a:t> of </a:t>
            </a:r>
            <a:r>
              <a:rPr lang="tr-TR" sz="1400" dirty="0" err="1">
                <a:solidFill>
                  <a:srgbClr val="000000"/>
                </a:solidFill>
                <a:effectLst/>
                <a:latin typeface="Times New Roman" panose="02020603050405020304" pitchFamily="18" charset="0"/>
                <a:ea typeface="Calibri" panose="020F0502020204030204" pitchFamily="34" charset="0"/>
              </a:rPr>
              <a:t>patterns</a:t>
            </a:r>
            <a:r>
              <a:rPr lang="tr-TR" sz="1400" dirty="0">
                <a:solidFill>
                  <a:srgbClr val="000000"/>
                </a:solidFill>
                <a:effectLst/>
                <a:latin typeface="Times New Roman" panose="02020603050405020304" pitchFamily="18" charset="0"/>
                <a:ea typeface="Calibri" panose="020F0502020204030204" pitchFamily="34" charset="0"/>
              </a:rPr>
              <a:t> </a:t>
            </a:r>
            <a:r>
              <a:rPr lang="tr-TR" sz="1400" dirty="0" err="1">
                <a:solidFill>
                  <a:srgbClr val="000000"/>
                </a:solidFill>
                <a:effectLst/>
                <a:latin typeface="Times New Roman" panose="02020603050405020304" pitchFamily="18" charset="0"/>
                <a:ea typeface="Calibri" panose="020F0502020204030204" pitchFamily="34" charset="0"/>
              </a:rPr>
              <a:t>extracted</a:t>
            </a:r>
            <a:r>
              <a:rPr lang="tr-TR" sz="1400" dirty="0">
                <a:solidFill>
                  <a:srgbClr val="000000"/>
                </a:solidFill>
                <a:effectLst/>
                <a:latin typeface="Times New Roman" panose="02020603050405020304" pitchFamily="18" charset="0"/>
                <a:ea typeface="Calibri" panose="020F0502020204030204" pitchFamily="34" charset="0"/>
              </a:rPr>
              <a:t> for </a:t>
            </a:r>
            <a:r>
              <a:rPr lang="tr-TR" sz="1400" dirty="0" err="1">
                <a:solidFill>
                  <a:srgbClr val="000000"/>
                </a:solidFill>
                <a:effectLst/>
                <a:latin typeface="Times New Roman" panose="02020603050405020304" pitchFamily="18" charset="0"/>
                <a:ea typeface="Calibri" panose="020F0502020204030204" pitchFamily="34" charset="0"/>
              </a:rPr>
              <a:t>text</a:t>
            </a:r>
            <a:r>
              <a:rPr lang="tr-TR" sz="1400" dirty="0">
                <a:solidFill>
                  <a:srgbClr val="000000"/>
                </a:solidFill>
                <a:effectLst/>
                <a:latin typeface="Times New Roman" panose="02020603050405020304" pitchFamily="18" charset="0"/>
                <a:ea typeface="Calibri" panose="020F0502020204030204" pitchFamily="34" charset="0"/>
              </a:rPr>
              <a:t> in </a:t>
            </a:r>
            <a:r>
              <a:rPr lang="tr-TR" sz="1400" dirty="0" err="1">
                <a:solidFill>
                  <a:srgbClr val="000000"/>
                </a:solidFill>
                <a:effectLst/>
                <a:latin typeface="Times New Roman" panose="02020603050405020304" pitchFamily="18" charset="0"/>
                <a:ea typeface="Calibri" panose="020F0502020204030204" pitchFamily="34" charset="0"/>
              </a:rPr>
              <a:t>different</a:t>
            </a:r>
            <a:r>
              <a:rPr lang="tr-TR" sz="1400" dirty="0">
                <a:solidFill>
                  <a:srgbClr val="000000"/>
                </a:solidFill>
                <a:effectLst/>
                <a:latin typeface="Times New Roman" panose="02020603050405020304" pitchFamily="18" charset="0"/>
                <a:ea typeface="Calibri" panose="020F0502020204030204" pitchFamily="34" charset="0"/>
              </a:rPr>
              <a:t> </a:t>
            </a:r>
            <a:r>
              <a:rPr lang="tr-TR" sz="1400" dirty="0" err="1">
                <a:solidFill>
                  <a:srgbClr val="000000"/>
                </a:solidFill>
                <a:effectLst/>
                <a:latin typeface="Times New Roman" panose="02020603050405020304" pitchFamily="18" charset="0"/>
                <a:ea typeface="Calibri" panose="020F0502020204030204" pitchFamily="34" charset="0"/>
              </a:rPr>
              <a:t>languages</a:t>
            </a:r>
            <a:r>
              <a:rPr lang="tr-TR" sz="1400" dirty="0">
                <a:solidFill>
                  <a:srgbClr val="000000"/>
                </a:solidFill>
                <a:effectLst/>
                <a:latin typeface="Times New Roman" panose="02020603050405020304" pitchFamily="18" charset="0"/>
                <a:ea typeface="Calibri" panose="020F0502020204030204" pitchFamily="34" charset="0"/>
              </a:rPr>
              <a:t> (1: </a:t>
            </a:r>
            <a:r>
              <a:rPr lang="tr-TR" sz="1400" dirty="0" err="1">
                <a:solidFill>
                  <a:srgbClr val="000000"/>
                </a:solidFill>
                <a:effectLst/>
                <a:latin typeface="Times New Roman" panose="02020603050405020304" pitchFamily="18" charset="0"/>
                <a:ea typeface="Calibri" panose="020F0502020204030204" pitchFamily="34" charset="0"/>
              </a:rPr>
              <a:t>Danish</a:t>
            </a:r>
            <a:r>
              <a:rPr lang="tr-TR" sz="1400" dirty="0">
                <a:solidFill>
                  <a:srgbClr val="000000"/>
                </a:solidFill>
                <a:effectLst/>
                <a:latin typeface="Times New Roman" panose="02020603050405020304" pitchFamily="18" charset="0"/>
                <a:ea typeface="Calibri" panose="020F0502020204030204" pitchFamily="34" charset="0"/>
              </a:rPr>
              <a:t>, 2:Dutch</a:t>
            </a:r>
            <a:endParaRPr lang="tr-TR" dirty="0"/>
          </a:p>
        </p:txBody>
      </p:sp>
    </p:spTree>
    <p:extLst>
      <p:ext uri="{BB962C8B-B14F-4D97-AF65-F5344CB8AC3E}">
        <p14:creationId xmlns:p14="http://schemas.microsoft.com/office/powerpoint/2010/main" val="310005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a:extLst>
              <a:ext uri="{FF2B5EF4-FFF2-40B4-BE49-F238E27FC236}">
                <a16:creationId xmlns:a16="http://schemas.microsoft.com/office/drawing/2014/main" id="{7BA68BA9-ACFA-4D0C-936F-116DB88A3351}"/>
              </a:ext>
            </a:extLst>
          </p:cNvPr>
          <p:cNvGraphicFramePr>
            <a:graphicFrameLocks noGrp="1"/>
          </p:cNvGraphicFramePr>
          <p:nvPr>
            <p:extLst>
              <p:ext uri="{D42A27DB-BD31-4B8C-83A1-F6EECF244321}">
                <p14:modId xmlns:p14="http://schemas.microsoft.com/office/powerpoint/2010/main" val="1146901101"/>
              </p:ext>
            </p:extLst>
          </p:nvPr>
        </p:nvGraphicFramePr>
        <p:xfrm>
          <a:off x="844891" y="1090392"/>
          <a:ext cx="8448577" cy="1942955"/>
        </p:xfrm>
        <a:graphic>
          <a:graphicData uri="http://schemas.openxmlformats.org/drawingml/2006/table">
            <a:tbl>
              <a:tblPr firstRow="1" firstCol="1" bandRow="1">
                <a:tableStyleId>{5C22544A-7EE6-4342-B048-85BDC9FD1C3A}</a:tableStyleId>
              </a:tblPr>
              <a:tblGrid>
                <a:gridCol w="1581195">
                  <a:extLst>
                    <a:ext uri="{9D8B030D-6E8A-4147-A177-3AD203B41FA5}">
                      <a16:colId xmlns:a16="http://schemas.microsoft.com/office/drawing/2014/main" val="2007560716"/>
                    </a:ext>
                  </a:extLst>
                </a:gridCol>
                <a:gridCol w="1234376">
                  <a:extLst>
                    <a:ext uri="{9D8B030D-6E8A-4147-A177-3AD203B41FA5}">
                      <a16:colId xmlns:a16="http://schemas.microsoft.com/office/drawing/2014/main" val="1682197852"/>
                    </a:ext>
                  </a:extLst>
                </a:gridCol>
                <a:gridCol w="1407785">
                  <a:extLst>
                    <a:ext uri="{9D8B030D-6E8A-4147-A177-3AD203B41FA5}">
                      <a16:colId xmlns:a16="http://schemas.microsoft.com/office/drawing/2014/main" val="3723275695"/>
                    </a:ext>
                  </a:extLst>
                </a:gridCol>
                <a:gridCol w="1407785">
                  <a:extLst>
                    <a:ext uri="{9D8B030D-6E8A-4147-A177-3AD203B41FA5}">
                      <a16:colId xmlns:a16="http://schemas.microsoft.com/office/drawing/2014/main" val="1618594039"/>
                    </a:ext>
                  </a:extLst>
                </a:gridCol>
                <a:gridCol w="1408718">
                  <a:extLst>
                    <a:ext uri="{9D8B030D-6E8A-4147-A177-3AD203B41FA5}">
                      <a16:colId xmlns:a16="http://schemas.microsoft.com/office/drawing/2014/main" val="1026797542"/>
                    </a:ext>
                  </a:extLst>
                </a:gridCol>
                <a:gridCol w="1408718">
                  <a:extLst>
                    <a:ext uri="{9D8B030D-6E8A-4147-A177-3AD203B41FA5}">
                      <a16:colId xmlns:a16="http://schemas.microsoft.com/office/drawing/2014/main" val="2340348120"/>
                    </a:ext>
                  </a:extLst>
                </a:gridCol>
              </a:tblGrid>
              <a:tr h="388591">
                <a:tc>
                  <a:txBody>
                    <a:bodyPr/>
                    <a:lstStyle/>
                    <a:p>
                      <a:pPr algn="just">
                        <a:lnSpc>
                          <a:spcPct val="107000"/>
                        </a:lnSpc>
                        <a:spcAft>
                          <a:spcPts val="800"/>
                        </a:spcAft>
                      </a:pPr>
                      <a:r>
                        <a:rPr lang="tr-TR" sz="1000">
                          <a:effectLst/>
                        </a:rPr>
                        <a:t>VeriSeti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RF</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SVM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LDA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NB</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Knn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981849"/>
                  </a:ext>
                </a:extLst>
              </a:tr>
              <a:tr h="388591">
                <a:tc>
                  <a:txBody>
                    <a:bodyPr/>
                    <a:lstStyle/>
                    <a:p>
                      <a:pPr algn="just">
                        <a:lnSpc>
                          <a:spcPct val="107000"/>
                        </a:lnSpc>
                        <a:spcAft>
                          <a:spcPts val="800"/>
                        </a:spcAft>
                      </a:pPr>
                      <a:r>
                        <a:rPr lang="tr-TR" sz="1000">
                          <a:effectLst/>
                        </a:rPr>
                        <a:t>VS-1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91.0364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96.768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96.7405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96.8123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94.05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8499599"/>
                  </a:ext>
                </a:extLst>
              </a:tr>
              <a:tr h="388591">
                <a:tc>
                  <a:txBody>
                    <a:bodyPr/>
                    <a:lstStyle/>
                    <a:p>
                      <a:pPr algn="just">
                        <a:lnSpc>
                          <a:spcPct val="107000"/>
                        </a:lnSpc>
                        <a:spcAft>
                          <a:spcPts val="800"/>
                        </a:spcAft>
                      </a:pPr>
                      <a:r>
                        <a:rPr lang="tr-TR" sz="1000">
                          <a:effectLst/>
                        </a:rPr>
                        <a:t>VS-2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98.4346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96.265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96.4039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96.5449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95.7975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3348010"/>
                  </a:ext>
                </a:extLst>
              </a:tr>
              <a:tr h="388591">
                <a:tc>
                  <a:txBody>
                    <a:bodyPr/>
                    <a:lstStyle/>
                    <a:p>
                      <a:pPr algn="just">
                        <a:lnSpc>
                          <a:spcPct val="107000"/>
                        </a:lnSpc>
                        <a:spcAft>
                          <a:spcPts val="800"/>
                        </a:spcAft>
                      </a:pPr>
                      <a:r>
                        <a:rPr lang="tr-TR" sz="1000">
                          <a:effectLst/>
                        </a:rPr>
                        <a:t>VS-3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91.1591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92.2955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93.3182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89.4545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89.5909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1656585"/>
                  </a:ext>
                </a:extLst>
              </a:tr>
              <a:tr h="388591">
                <a:tc>
                  <a:txBody>
                    <a:bodyPr/>
                    <a:lstStyle/>
                    <a:p>
                      <a:pPr algn="just">
                        <a:lnSpc>
                          <a:spcPct val="107000"/>
                        </a:lnSpc>
                        <a:spcAft>
                          <a:spcPts val="800"/>
                        </a:spcAft>
                      </a:pPr>
                      <a:r>
                        <a:rPr lang="tr-TR" sz="1000">
                          <a:effectLst/>
                        </a:rPr>
                        <a:t>VS-4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95.6454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96.9673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96.112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98.6003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dirty="0">
                          <a:effectLst/>
                        </a:rPr>
                        <a:t>83.1726</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4751103"/>
                  </a:ext>
                </a:extLst>
              </a:tr>
            </a:tbl>
          </a:graphicData>
        </a:graphic>
      </p:graphicFrame>
      <p:sp>
        <p:nvSpPr>
          <p:cNvPr id="5" name="Rectangle 1">
            <a:extLst>
              <a:ext uri="{FF2B5EF4-FFF2-40B4-BE49-F238E27FC236}">
                <a16:creationId xmlns:a16="http://schemas.microsoft.com/office/drawing/2014/main" id="{8F05AC27-72AF-441A-948E-216C54A653A0}"/>
              </a:ext>
            </a:extLst>
          </p:cNvPr>
          <p:cNvSpPr>
            <a:spLocks noChangeArrowheads="1"/>
          </p:cNvSpPr>
          <p:nvPr/>
        </p:nvSpPr>
        <p:spPr bwMode="auto">
          <a:xfrm>
            <a:off x="844891" y="567172"/>
            <a:ext cx="43524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Tablo </a:t>
            </a:r>
            <a:r>
              <a:rPr kumimoji="0" lang="tr-TR" altLang="tr-TR" sz="1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Farklı sınıflandırıcılar i</a:t>
            </a:r>
            <a:r>
              <a:rPr kumimoji="0" lang="tr-TR" altLang="tr-TR" sz="1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ç</a:t>
            </a:r>
            <a:r>
              <a:rPr kumimoji="0" lang="tr-TR" altLang="tr-TR" sz="1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başarı oranları </a:t>
            </a:r>
            <a:r>
              <a:rPr kumimoji="0" lang="tr-TR" altLang="tr-TR" sz="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tr-TR" altLang="tr-TR" sz="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Success</a:t>
            </a:r>
            <a:r>
              <a:rPr kumimoji="0" lang="tr-TR" altLang="tr-TR" sz="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tr-TR" altLang="tr-TR" sz="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rates</a:t>
            </a:r>
            <a:r>
              <a:rPr kumimoji="0" lang="tr-TR" altLang="tr-TR" sz="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a:t>
            </a:r>
            <a:r>
              <a:rPr kumimoji="0" lang="tr-TR" altLang="tr-TR" sz="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different</a:t>
            </a:r>
            <a:r>
              <a:rPr kumimoji="0" lang="tr-TR" altLang="tr-TR" sz="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tr-TR" altLang="tr-TR" sz="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classifiers</a:t>
            </a:r>
            <a:r>
              <a:rPr kumimoji="0" lang="tr-TR" altLang="tr-TR" sz="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o 5">
            <a:extLst>
              <a:ext uri="{FF2B5EF4-FFF2-40B4-BE49-F238E27FC236}">
                <a16:creationId xmlns:a16="http://schemas.microsoft.com/office/drawing/2014/main" id="{FF3A78D8-401B-4A61-9B29-BBB861E93851}"/>
              </a:ext>
            </a:extLst>
          </p:cNvPr>
          <p:cNvGraphicFramePr>
            <a:graphicFrameLocks noGrp="1"/>
          </p:cNvGraphicFramePr>
          <p:nvPr>
            <p:extLst>
              <p:ext uri="{D42A27DB-BD31-4B8C-83A1-F6EECF244321}">
                <p14:modId xmlns:p14="http://schemas.microsoft.com/office/powerpoint/2010/main" val="1750667432"/>
              </p:ext>
            </p:extLst>
          </p:nvPr>
        </p:nvGraphicFramePr>
        <p:xfrm>
          <a:off x="844891" y="4888020"/>
          <a:ext cx="5754370" cy="1558290"/>
        </p:xfrm>
        <a:graphic>
          <a:graphicData uri="http://schemas.openxmlformats.org/drawingml/2006/table">
            <a:tbl>
              <a:tblPr firstRow="1" firstCol="1" bandRow="1">
                <a:tableStyleId>{5C22544A-7EE6-4342-B048-85BDC9FD1C3A}</a:tableStyleId>
              </a:tblPr>
              <a:tblGrid>
                <a:gridCol w="1150620">
                  <a:extLst>
                    <a:ext uri="{9D8B030D-6E8A-4147-A177-3AD203B41FA5}">
                      <a16:colId xmlns:a16="http://schemas.microsoft.com/office/drawing/2014/main" val="2668902360"/>
                    </a:ext>
                  </a:extLst>
                </a:gridCol>
                <a:gridCol w="1150620">
                  <a:extLst>
                    <a:ext uri="{9D8B030D-6E8A-4147-A177-3AD203B41FA5}">
                      <a16:colId xmlns:a16="http://schemas.microsoft.com/office/drawing/2014/main" val="2246897260"/>
                    </a:ext>
                  </a:extLst>
                </a:gridCol>
                <a:gridCol w="1150620">
                  <a:extLst>
                    <a:ext uri="{9D8B030D-6E8A-4147-A177-3AD203B41FA5}">
                      <a16:colId xmlns:a16="http://schemas.microsoft.com/office/drawing/2014/main" val="2028887883"/>
                    </a:ext>
                  </a:extLst>
                </a:gridCol>
                <a:gridCol w="1151255">
                  <a:extLst>
                    <a:ext uri="{9D8B030D-6E8A-4147-A177-3AD203B41FA5}">
                      <a16:colId xmlns:a16="http://schemas.microsoft.com/office/drawing/2014/main" val="1980343067"/>
                    </a:ext>
                  </a:extLst>
                </a:gridCol>
                <a:gridCol w="1151255">
                  <a:extLst>
                    <a:ext uri="{9D8B030D-6E8A-4147-A177-3AD203B41FA5}">
                      <a16:colId xmlns:a16="http://schemas.microsoft.com/office/drawing/2014/main" val="4216332872"/>
                    </a:ext>
                  </a:extLst>
                </a:gridCol>
              </a:tblGrid>
              <a:tr h="0">
                <a:tc>
                  <a:txBody>
                    <a:bodyPr/>
                    <a:lstStyle/>
                    <a:p>
                      <a:pPr algn="just">
                        <a:lnSpc>
                          <a:spcPct val="107000"/>
                        </a:lnSpc>
                        <a:spcAft>
                          <a:spcPts val="800"/>
                        </a:spcAft>
                      </a:pPr>
                      <a:r>
                        <a:rPr lang="tr-TR" sz="1000">
                          <a:effectLst/>
                        </a:rPr>
                        <a:t>R,L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VS-1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VS-2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VS-3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VS-4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7291335"/>
                  </a:ext>
                </a:extLst>
              </a:tr>
              <a:tr h="0">
                <a:tc>
                  <a:txBody>
                    <a:bodyPr/>
                    <a:lstStyle/>
                    <a:p>
                      <a:pPr algn="just">
                        <a:lnSpc>
                          <a:spcPct val="107000"/>
                        </a:lnSpc>
                        <a:spcAft>
                          <a:spcPts val="800"/>
                        </a:spcAft>
                      </a:pPr>
                      <a:r>
                        <a:rPr lang="tr-TR" sz="1000">
                          <a:effectLst/>
                        </a:rPr>
                        <a:t>R=1,L=1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96.8123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98.4346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93.3182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98.6003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6585909"/>
                  </a:ext>
                </a:extLst>
              </a:tr>
              <a:tr h="0">
                <a:tc>
                  <a:txBody>
                    <a:bodyPr/>
                    <a:lstStyle/>
                    <a:p>
                      <a:pPr algn="just">
                        <a:lnSpc>
                          <a:spcPct val="107000"/>
                        </a:lnSpc>
                        <a:spcAft>
                          <a:spcPts val="800"/>
                        </a:spcAft>
                      </a:pPr>
                      <a:r>
                        <a:rPr lang="tr-TR" sz="1000">
                          <a:effectLst/>
                        </a:rPr>
                        <a:t>R=1,L=2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96.3194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99.3936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90.7955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98.0560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516603"/>
                  </a:ext>
                </a:extLst>
              </a:tr>
              <a:tr h="0">
                <a:tc>
                  <a:txBody>
                    <a:bodyPr/>
                    <a:lstStyle/>
                    <a:p>
                      <a:pPr algn="just">
                        <a:lnSpc>
                          <a:spcPct val="107000"/>
                        </a:lnSpc>
                        <a:spcAft>
                          <a:spcPts val="800"/>
                        </a:spcAft>
                      </a:pPr>
                      <a:r>
                        <a:rPr lang="tr-TR" sz="1000">
                          <a:effectLst/>
                        </a:rPr>
                        <a:t>R=1,L=3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94.9368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98.6603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89.4091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97.2006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9591261"/>
                  </a:ext>
                </a:extLst>
              </a:tr>
              <a:tr h="0">
                <a:tc>
                  <a:txBody>
                    <a:bodyPr/>
                    <a:lstStyle/>
                    <a:p>
                      <a:pPr algn="just">
                        <a:lnSpc>
                          <a:spcPct val="107000"/>
                        </a:lnSpc>
                        <a:spcAft>
                          <a:spcPts val="800"/>
                        </a:spcAft>
                      </a:pPr>
                      <a:r>
                        <a:rPr lang="tr-TR" sz="1000">
                          <a:effectLst/>
                        </a:rPr>
                        <a:t>R=2,L=1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96.2644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99.1257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91.1136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98.2115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219463"/>
                  </a:ext>
                </a:extLst>
              </a:tr>
              <a:tr h="0">
                <a:tc>
                  <a:txBody>
                    <a:bodyPr/>
                    <a:lstStyle/>
                    <a:p>
                      <a:pPr algn="just">
                        <a:lnSpc>
                          <a:spcPct val="107000"/>
                        </a:lnSpc>
                        <a:spcAft>
                          <a:spcPts val="800"/>
                        </a:spcAft>
                      </a:pPr>
                      <a:r>
                        <a:rPr lang="tr-TR" sz="1000">
                          <a:effectLst/>
                        </a:rPr>
                        <a:t>R=2,L=2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92.0527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98.8295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86.4773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94.0124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681245"/>
                  </a:ext>
                </a:extLst>
              </a:tr>
              <a:tr h="0">
                <a:tc>
                  <a:txBody>
                    <a:bodyPr/>
                    <a:lstStyle/>
                    <a:p>
                      <a:pPr algn="just">
                        <a:lnSpc>
                          <a:spcPct val="107000"/>
                        </a:lnSpc>
                        <a:spcAft>
                          <a:spcPts val="800"/>
                        </a:spcAft>
                      </a:pPr>
                      <a:r>
                        <a:rPr lang="tr-TR" sz="1000">
                          <a:effectLst/>
                        </a:rPr>
                        <a:t>R=2,L=3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89.0954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98.3077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84.3864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93.5459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845788"/>
                  </a:ext>
                </a:extLst>
              </a:tr>
              <a:tr h="0">
                <a:tc>
                  <a:txBody>
                    <a:bodyPr/>
                    <a:lstStyle/>
                    <a:p>
                      <a:pPr algn="just">
                        <a:lnSpc>
                          <a:spcPct val="107000"/>
                        </a:lnSpc>
                        <a:spcAft>
                          <a:spcPts val="800"/>
                        </a:spcAft>
                      </a:pPr>
                      <a:r>
                        <a:rPr lang="tr-TR" sz="1000">
                          <a:effectLst/>
                        </a:rPr>
                        <a:t>R=3,L=1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89.0954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98.7449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89.7045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96.6563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6725440"/>
                  </a:ext>
                </a:extLst>
              </a:tr>
              <a:tr h="0">
                <a:tc>
                  <a:txBody>
                    <a:bodyPr/>
                    <a:lstStyle/>
                    <a:p>
                      <a:pPr algn="just">
                        <a:lnSpc>
                          <a:spcPct val="107000"/>
                        </a:lnSpc>
                        <a:spcAft>
                          <a:spcPts val="800"/>
                        </a:spcAft>
                      </a:pPr>
                      <a:r>
                        <a:rPr lang="tr-TR" sz="1000">
                          <a:effectLst/>
                        </a:rPr>
                        <a:t>R=3,L=2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88.9031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97.5744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84.8864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92.2240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5513176"/>
                  </a:ext>
                </a:extLst>
              </a:tr>
              <a:tr h="0">
                <a:tc>
                  <a:txBody>
                    <a:bodyPr/>
                    <a:lstStyle/>
                    <a:p>
                      <a:pPr algn="just">
                        <a:lnSpc>
                          <a:spcPct val="107000"/>
                        </a:lnSpc>
                        <a:spcAft>
                          <a:spcPts val="800"/>
                        </a:spcAft>
                      </a:pPr>
                      <a:r>
                        <a:rPr lang="tr-TR" sz="1000">
                          <a:effectLst/>
                        </a:rPr>
                        <a:t>R=3,L=3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85.9824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97.5744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82.9545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dirty="0">
                          <a:effectLst/>
                        </a:rPr>
                        <a:t>91.6796</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7765513"/>
                  </a:ext>
                </a:extLst>
              </a:tr>
            </a:tbl>
          </a:graphicData>
        </a:graphic>
      </p:graphicFrame>
      <p:graphicFrame>
        <p:nvGraphicFramePr>
          <p:cNvPr id="7" name="Tablo 6">
            <a:extLst>
              <a:ext uri="{FF2B5EF4-FFF2-40B4-BE49-F238E27FC236}">
                <a16:creationId xmlns:a16="http://schemas.microsoft.com/office/drawing/2014/main" id="{1D1DC7C7-303D-4526-9DF5-BFC6A723DDA5}"/>
              </a:ext>
            </a:extLst>
          </p:cNvPr>
          <p:cNvGraphicFramePr>
            <a:graphicFrameLocks noGrp="1"/>
          </p:cNvGraphicFramePr>
          <p:nvPr>
            <p:extLst>
              <p:ext uri="{D42A27DB-BD31-4B8C-83A1-F6EECF244321}">
                <p14:modId xmlns:p14="http://schemas.microsoft.com/office/powerpoint/2010/main" val="3345105010"/>
              </p:ext>
            </p:extLst>
          </p:nvPr>
        </p:nvGraphicFramePr>
        <p:xfrm>
          <a:off x="841716" y="3429000"/>
          <a:ext cx="5757545" cy="1043813"/>
        </p:xfrm>
        <a:graphic>
          <a:graphicData uri="http://schemas.openxmlformats.org/drawingml/2006/table">
            <a:tbl>
              <a:tblPr firstRow="1" firstCol="1" bandRow="1">
                <a:tableStyleId>{5C22544A-7EE6-4342-B048-85BDC9FD1C3A}</a:tableStyleId>
              </a:tblPr>
              <a:tblGrid>
                <a:gridCol w="1151255">
                  <a:extLst>
                    <a:ext uri="{9D8B030D-6E8A-4147-A177-3AD203B41FA5}">
                      <a16:colId xmlns:a16="http://schemas.microsoft.com/office/drawing/2014/main" val="1321525772"/>
                    </a:ext>
                  </a:extLst>
                </a:gridCol>
                <a:gridCol w="1151255">
                  <a:extLst>
                    <a:ext uri="{9D8B030D-6E8A-4147-A177-3AD203B41FA5}">
                      <a16:colId xmlns:a16="http://schemas.microsoft.com/office/drawing/2014/main" val="3405672205"/>
                    </a:ext>
                  </a:extLst>
                </a:gridCol>
                <a:gridCol w="1151890">
                  <a:extLst>
                    <a:ext uri="{9D8B030D-6E8A-4147-A177-3AD203B41FA5}">
                      <a16:colId xmlns:a16="http://schemas.microsoft.com/office/drawing/2014/main" val="2601849591"/>
                    </a:ext>
                  </a:extLst>
                </a:gridCol>
                <a:gridCol w="1151255">
                  <a:extLst>
                    <a:ext uri="{9D8B030D-6E8A-4147-A177-3AD203B41FA5}">
                      <a16:colId xmlns:a16="http://schemas.microsoft.com/office/drawing/2014/main" val="424495569"/>
                    </a:ext>
                  </a:extLst>
                </a:gridCol>
                <a:gridCol w="1151890">
                  <a:extLst>
                    <a:ext uri="{9D8B030D-6E8A-4147-A177-3AD203B41FA5}">
                      <a16:colId xmlns:a16="http://schemas.microsoft.com/office/drawing/2014/main" val="2830092760"/>
                    </a:ext>
                  </a:extLst>
                </a:gridCol>
              </a:tblGrid>
              <a:tr h="0">
                <a:tc>
                  <a:txBody>
                    <a:bodyPr/>
                    <a:lstStyle/>
                    <a:p>
                      <a:pPr algn="just">
                        <a:lnSpc>
                          <a:spcPct val="107000"/>
                        </a:lnSpc>
                        <a:spcAft>
                          <a:spcPts val="800"/>
                        </a:spcAft>
                      </a:pPr>
                      <a:r>
                        <a:rPr lang="tr-TR" sz="1000">
                          <a:effectLst/>
                        </a:rPr>
                        <a:t>VeriSeti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000">
                          <a:effectLst/>
                        </a:rPr>
                        <a:t>Kesinlik (Precision)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000">
                          <a:effectLst/>
                        </a:rPr>
                        <a:t>Duyarlılık (Recall)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000">
                          <a:effectLst/>
                        </a:rPr>
                        <a:t>F-Ölçütü</a:t>
                      </a:r>
                      <a:endParaRPr lang="tr-TR" sz="1100">
                        <a:effectLst/>
                      </a:endParaRPr>
                    </a:p>
                    <a:p>
                      <a:pPr>
                        <a:lnSpc>
                          <a:spcPct val="107000"/>
                        </a:lnSpc>
                        <a:spcAft>
                          <a:spcPts val="800"/>
                        </a:spcAft>
                      </a:pPr>
                      <a:r>
                        <a:rPr lang="tr-TR" sz="1000">
                          <a:effectLst/>
                        </a:rPr>
                        <a:t>(F-Measure)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tr-TR" sz="1000">
                          <a:effectLst/>
                        </a:rPr>
                        <a:t>ROC Alan</a:t>
                      </a:r>
                      <a:endParaRPr lang="tr-TR" sz="1100">
                        <a:effectLst/>
                      </a:endParaRPr>
                    </a:p>
                    <a:p>
                      <a:pPr>
                        <a:lnSpc>
                          <a:spcPct val="107000"/>
                        </a:lnSpc>
                        <a:spcAft>
                          <a:spcPts val="800"/>
                        </a:spcAft>
                      </a:pPr>
                      <a:r>
                        <a:rPr lang="tr-TR" sz="1000">
                          <a:effectLst/>
                        </a:rPr>
                        <a:t>(ROC Area)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4712653"/>
                  </a:ext>
                </a:extLst>
              </a:tr>
              <a:tr h="0">
                <a:tc>
                  <a:txBody>
                    <a:bodyPr/>
                    <a:lstStyle/>
                    <a:p>
                      <a:pPr algn="just">
                        <a:lnSpc>
                          <a:spcPct val="107000"/>
                        </a:lnSpc>
                        <a:spcAft>
                          <a:spcPts val="800"/>
                        </a:spcAft>
                      </a:pPr>
                      <a:r>
                        <a:rPr lang="tr-TR" sz="1000">
                          <a:effectLst/>
                        </a:rPr>
                        <a:t>VS-1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0,987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0,986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0,986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0,986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2639798"/>
                  </a:ext>
                </a:extLst>
              </a:tr>
              <a:tr h="0">
                <a:tc>
                  <a:txBody>
                    <a:bodyPr/>
                    <a:lstStyle/>
                    <a:p>
                      <a:pPr algn="just">
                        <a:lnSpc>
                          <a:spcPct val="107000"/>
                        </a:lnSpc>
                        <a:spcAft>
                          <a:spcPts val="800"/>
                        </a:spcAft>
                      </a:pPr>
                      <a:r>
                        <a:rPr lang="tr-TR" sz="1000">
                          <a:effectLst/>
                        </a:rPr>
                        <a:t>VS-2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0,994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0,994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0,994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0,994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212901"/>
                  </a:ext>
                </a:extLst>
              </a:tr>
              <a:tr h="0">
                <a:tc>
                  <a:txBody>
                    <a:bodyPr/>
                    <a:lstStyle/>
                    <a:p>
                      <a:pPr algn="just">
                        <a:lnSpc>
                          <a:spcPct val="107000"/>
                        </a:lnSpc>
                        <a:spcAft>
                          <a:spcPts val="800"/>
                        </a:spcAft>
                      </a:pPr>
                      <a:r>
                        <a:rPr lang="tr-TR" sz="1000">
                          <a:effectLst/>
                        </a:rPr>
                        <a:t>VS-3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0,937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0,933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0,934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0,931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0219466"/>
                  </a:ext>
                </a:extLst>
              </a:tr>
              <a:tr h="0">
                <a:tc>
                  <a:txBody>
                    <a:bodyPr/>
                    <a:lstStyle/>
                    <a:p>
                      <a:pPr algn="just">
                        <a:lnSpc>
                          <a:spcPct val="107000"/>
                        </a:lnSpc>
                        <a:spcAft>
                          <a:spcPts val="800"/>
                        </a:spcAft>
                      </a:pPr>
                      <a:r>
                        <a:rPr lang="tr-TR" sz="1000">
                          <a:effectLst/>
                        </a:rPr>
                        <a:t>VS-4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0,986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dirty="0">
                          <a:effectLst/>
                        </a:rPr>
                        <a:t>0,986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a:effectLst/>
                        </a:rPr>
                        <a:t>0,986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tr-TR" sz="1000" dirty="0">
                          <a:effectLst/>
                        </a:rPr>
                        <a:t>0,985</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5032848"/>
                  </a:ext>
                </a:extLst>
              </a:tr>
            </a:tbl>
          </a:graphicData>
        </a:graphic>
      </p:graphicFrame>
    </p:spTree>
    <p:extLst>
      <p:ext uri="{BB962C8B-B14F-4D97-AF65-F5344CB8AC3E}">
        <p14:creationId xmlns:p14="http://schemas.microsoft.com/office/powerpoint/2010/main" val="53457789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2819</Words>
  <Application>Microsoft Office PowerPoint</Application>
  <PresentationFormat>Geniş ekran</PresentationFormat>
  <Paragraphs>217</Paragraphs>
  <Slides>38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38</vt:i4>
      </vt:variant>
    </vt:vector>
  </HeadingPairs>
  <TitlesOfParts>
    <vt:vector size="46" baseType="lpstr">
      <vt:lpstr>Arial</vt:lpstr>
      <vt:lpstr>Calibri</vt:lpstr>
      <vt:lpstr>Calibri Light</vt:lpstr>
      <vt:lpstr>Cambria Math</vt:lpstr>
      <vt:lpstr>Courier New</vt:lpstr>
      <vt:lpstr>g_d0_f2</vt:lpstr>
      <vt:lpstr>Times New Roman</vt:lpstr>
      <vt:lpstr>Office Teması</vt:lpstr>
      <vt:lpstr>Metin Madenciliği</vt:lpstr>
      <vt:lpstr>Açı Öznitelikler</vt:lpstr>
      <vt:lpstr>Açı Öznitelikler</vt:lpstr>
      <vt:lpstr>Açı Öznitelikler</vt:lpstr>
      <vt:lpstr>Örnek Uygulamaa</vt:lpstr>
      <vt:lpstr>Sonuçlar</vt:lpstr>
      <vt:lpstr>PowerPoint Sunusu</vt:lpstr>
      <vt:lpstr>PowerPoint Sunusu</vt:lpstr>
      <vt:lpstr>PowerPoint Sunusu</vt:lpstr>
      <vt:lpstr>PowerPoint Sunusu</vt:lpstr>
      <vt:lpstr>Local Binary Pattern</vt:lpstr>
      <vt:lpstr>Local Binary Pattern</vt:lpstr>
      <vt:lpstr>Local Binary Pattern</vt:lpstr>
      <vt:lpstr>Local Binary Pattern</vt:lpstr>
      <vt:lpstr>Local Binary Pattern</vt:lpstr>
      <vt:lpstr>Local Binary Pattern</vt:lpstr>
      <vt:lpstr>METOT</vt:lpstr>
      <vt:lpstr>PowerPoint Sunusu</vt:lpstr>
      <vt:lpstr>Sonuçlar</vt:lpstr>
      <vt:lpstr>PowerPoint Sunusu</vt:lpstr>
      <vt:lpstr>PowerPoint Sunusu</vt:lpstr>
      <vt:lpstr>PowerPoint Sunusu</vt:lpstr>
      <vt:lpstr>PowerPoint Sunusu</vt:lpstr>
      <vt:lpstr>PowerPoint Sunusu</vt:lpstr>
      <vt:lpstr>Motif Örüntüler</vt:lpstr>
      <vt:lpstr>PowerPoint Sunusu</vt:lpstr>
      <vt:lpstr>PowerPoint Sunusu</vt:lpstr>
      <vt:lpstr>Sonuçlar</vt:lpstr>
      <vt:lpstr>PowerPoint Sunusu</vt:lpstr>
      <vt:lpstr>PowerPoint Sunusu</vt:lpstr>
      <vt:lpstr>N-gram Model </vt:lpstr>
      <vt:lpstr>Özellik Vektörleri</vt:lpstr>
      <vt:lpstr>PowerPoint Sunusu</vt:lpstr>
      <vt:lpstr>Matlab Uygulamalar-1</vt:lpstr>
      <vt:lpstr>PowerPoint Sunusu</vt:lpstr>
      <vt:lpstr>Matlab Uygulamalar-2</vt:lpstr>
      <vt:lpstr>PowerPoint Sunusu</vt:lpstr>
      <vt:lpstr>Matlab Uygulamalar-2 Tekil Kelime torbalarından frekansları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dc:title>
  <dc:creator>Yılmaz KAYA</dc:creator>
  <cp:lastModifiedBy>YILMAZ KAYA</cp:lastModifiedBy>
  <cp:revision>80</cp:revision>
  <dcterms:created xsi:type="dcterms:W3CDTF">2020-11-02T06:06:26Z</dcterms:created>
  <dcterms:modified xsi:type="dcterms:W3CDTF">2023-12-10T10:41:16Z</dcterms:modified>
</cp:coreProperties>
</file>