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6" r:id="rId4"/>
    <p:sldId id="267" r:id="rId5"/>
    <p:sldId id="268" r:id="rId6"/>
    <p:sldId id="258" r:id="rId7"/>
    <p:sldId id="259" r:id="rId8"/>
    <p:sldId id="269" r:id="rId9"/>
    <p:sldId id="260" r:id="rId10"/>
    <p:sldId id="261" r:id="rId11"/>
    <p:sldId id="262" r:id="rId12"/>
    <p:sldId id="263" r:id="rId13"/>
    <p:sldId id="264" r:id="rId14"/>
    <p:sldId id="265"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136" autoAdjust="0"/>
  </p:normalViewPr>
  <p:slideViewPr>
    <p:cSldViewPr snapToGrid="0">
      <p:cViewPr varScale="1">
        <p:scale>
          <a:sx n="103" d="100"/>
          <a:sy n="103" d="100"/>
        </p:scale>
        <p:origin x="9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64492-1D17-4232-9C50-0B741A75B63C}" type="datetimeFigureOut">
              <a:rPr lang="tr-TR" smtClean="0"/>
              <a:t>11.12.2023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34CA9-7A37-46D9-97E0-EF4EB346E173}" type="slidenum">
              <a:rPr lang="tr-TR" smtClean="0"/>
              <a:t>‹#›</a:t>
            </a:fld>
            <a:endParaRPr lang="tr-TR"/>
          </a:p>
        </p:txBody>
      </p:sp>
    </p:spTree>
    <p:extLst>
      <p:ext uri="{BB962C8B-B14F-4D97-AF65-F5344CB8AC3E}">
        <p14:creationId xmlns:p14="http://schemas.microsoft.com/office/powerpoint/2010/main" val="3680618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6834CA9-7A37-46D9-97E0-EF4EB346E173}" type="slidenum">
              <a:rPr lang="tr-TR" smtClean="0"/>
              <a:t>9</a:t>
            </a:fld>
            <a:endParaRPr lang="tr-TR"/>
          </a:p>
        </p:txBody>
      </p:sp>
    </p:spTree>
    <p:extLst>
      <p:ext uri="{BB962C8B-B14F-4D97-AF65-F5344CB8AC3E}">
        <p14:creationId xmlns:p14="http://schemas.microsoft.com/office/powerpoint/2010/main" val="11658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316AD3-307A-4A42-9566-EAC318D4582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9C52301-4F30-49D0-8BEE-CC79E3CA7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3F3AF4C-E950-4B8C-AC22-DD2B70DF6FE5}"/>
              </a:ext>
            </a:extLst>
          </p:cNvPr>
          <p:cNvSpPr>
            <a:spLocks noGrp="1"/>
          </p:cNvSpPr>
          <p:nvPr>
            <p:ph type="dt" sz="half" idx="10"/>
          </p:nvPr>
        </p:nvSpPr>
        <p:spPr/>
        <p:txBody>
          <a:bodyPr/>
          <a:lstStyle/>
          <a:p>
            <a:fld id="{2652A8D8-C66F-4061-ABDF-EF1975139306}" type="datetimeFigureOut">
              <a:rPr lang="tr-TR" smtClean="0"/>
              <a:t>11.12.2023</a:t>
            </a:fld>
            <a:endParaRPr lang="tr-TR"/>
          </a:p>
        </p:txBody>
      </p:sp>
      <p:sp>
        <p:nvSpPr>
          <p:cNvPr id="5" name="Alt Bilgi Yer Tutucusu 4">
            <a:extLst>
              <a:ext uri="{FF2B5EF4-FFF2-40B4-BE49-F238E27FC236}">
                <a16:creationId xmlns:a16="http://schemas.microsoft.com/office/drawing/2014/main" id="{411856C8-DD3C-4531-A7F8-FA36BEEEC8D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3CE84E6-9502-402F-BE00-56AE7A3D7DE0}"/>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264361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F39E54-7577-423D-8428-589006FBBA6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9B2C652-4FB1-489E-AAAC-68C7345AC07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E2683E8-A85A-4B22-A203-08A93C9BDF4D}"/>
              </a:ext>
            </a:extLst>
          </p:cNvPr>
          <p:cNvSpPr>
            <a:spLocks noGrp="1"/>
          </p:cNvSpPr>
          <p:nvPr>
            <p:ph type="dt" sz="half" idx="10"/>
          </p:nvPr>
        </p:nvSpPr>
        <p:spPr/>
        <p:txBody>
          <a:bodyPr/>
          <a:lstStyle/>
          <a:p>
            <a:fld id="{2652A8D8-C66F-4061-ABDF-EF1975139306}" type="datetimeFigureOut">
              <a:rPr lang="tr-TR" smtClean="0"/>
              <a:t>11.12.2023</a:t>
            </a:fld>
            <a:endParaRPr lang="tr-TR"/>
          </a:p>
        </p:txBody>
      </p:sp>
      <p:sp>
        <p:nvSpPr>
          <p:cNvPr id="5" name="Alt Bilgi Yer Tutucusu 4">
            <a:extLst>
              <a:ext uri="{FF2B5EF4-FFF2-40B4-BE49-F238E27FC236}">
                <a16:creationId xmlns:a16="http://schemas.microsoft.com/office/drawing/2014/main" id="{43F42035-EA98-4473-873E-DD75552CE11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C2D49DE-74C0-4EE9-AEAA-DACF2E52DF34}"/>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0911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BF09CE0-C45F-4755-BEDB-E4F05C85DD1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CDA0269-639C-47CE-8B11-9BAA727C3A6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41A58D-B1E8-4D08-B7BF-DB4B14F80D23}"/>
              </a:ext>
            </a:extLst>
          </p:cNvPr>
          <p:cNvSpPr>
            <a:spLocks noGrp="1"/>
          </p:cNvSpPr>
          <p:nvPr>
            <p:ph type="dt" sz="half" idx="10"/>
          </p:nvPr>
        </p:nvSpPr>
        <p:spPr/>
        <p:txBody>
          <a:bodyPr/>
          <a:lstStyle/>
          <a:p>
            <a:fld id="{2652A8D8-C66F-4061-ABDF-EF1975139306}" type="datetimeFigureOut">
              <a:rPr lang="tr-TR" smtClean="0"/>
              <a:t>11.12.2023</a:t>
            </a:fld>
            <a:endParaRPr lang="tr-TR"/>
          </a:p>
        </p:txBody>
      </p:sp>
      <p:sp>
        <p:nvSpPr>
          <p:cNvPr id="5" name="Alt Bilgi Yer Tutucusu 4">
            <a:extLst>
              <a:ext uri="{FF2B5EF4-FFF2-40B4-BE49-F238E27FC236}">
                <a16:creationId xmlns:a16="http://schemas.microsoft.com/office/drawing/2014/main" id="{A2FE31E9-DF81-47F9-A94B-A22C3F6076E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F0E7245-D41D-45A4-9B15-75D627E7ABA5}"/>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385168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03EB51-C8AB-4858-9BBE-BF5D2F01AAC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2C2DBFD-868B-496D-9F13-0FB87764D1F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2491DB9-439E-48C8-B71C-C635F23223F0}"/>
              </a:ext>
            </a:extLst>
          </p:cNvPr>
          <p:cNvSpPr>
            <a:spLocks noGrp="1"/>
          </p:cNvSpPr>
          <p:nvPr>
            <p:ph type="dt" sz="half" idx="10"/>
          </p:nvPr>
        </p:nvSpPr>
        <p:spPr/>
        <p:txBody>
          <a:bodyPr/>
          <a:lstStyle/>
          <a:p>
            <a:fld id="{2652A8D8-C66F-4061-ABDF-EF1975139306}" type="datetimeFigureOut">
              <a:rPr lang="tr-TR" smtClean="0"/>
              <a:t>11.12.2023</a:t>
            </a:fld>
            <a:endParaRPr lang="tr-TR"/>
          </a:p>
        </p:txBody>
      </p:sp>
      <p:sp>
        <p:nvSpPr>
          <p:cNvPr id="5" name="Alt Bilgi Yer Tutucusu 4">
            <a:extLst>
              <a:ext uri="{FF2B5EF4-FFF2-40B4-BE49-F238E27FC236}">
                <a16:creationId xmlns:a16="http://schemas.microsoft.com/office/drawing/2014/main" id="{2D7B1527-D5FB-4715-9F96-F8AA3E94917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0CDC69B-37E4-4B7B-AA88-11F062CAEBF2}"/>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958931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1C8271-A6D7-49F5-8B2C-824A530CA39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3C429FF-59CE-4CC2-8749-CCAB77CCCF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BAA7468-1558-4441-B6C4-2F63D16D4CA6}"/>
              </a:ext>
            </a:extLst>
          </p:cNvPr>
          <p:cNvSpPr>
            <a:spLocks noGrp="1"/>
          </p:cNvSpPr>
          <p:nvPr>
            <p:ph type="dt" sz="half" idx="10"/>
          </p:nvPr>
        </p:nvSpPr>
        <p:spPr/>
        <p:txBody>
          <a:bodyPr/>
          <a:lstStyle/>
          <a:p>
            <a:fld id="{2652A8D8-C66F-4061-ABDF-EF1975139306}" type="datetimeFigureOut">
              <a:rPr lang="tr-TR" smtClean="0"/>
              <a:t>11.12.2023</a:t>
            </a:fld>
            <a:endParaRPr lang="tr-TR"/>
          </a:p>
        </p:txBody>
      </p:sp>
      <p:sp>
        <p:nvSpPr>
          <p:cNvPr id="5" name="Alt Bilgi Yer Tutucusu 4">
            <a:extLst>
              <a:ext uri="{FF2B5EF4-FFF2-40B4-BE49-F238E27FC236}">
                <a16:creationId xmlns:a16="http://schemas.microsoft.com/office/drawing/2014/main" id="{C39E0C3F-F69D-4213-8A39-41361DAF15E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2A325DB-4CED-4239-B04A-460BA90C4777}"/>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60094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89680A-1E12-4C97-852D-5602F0966D8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C7A4597-C378-43A4-9F52-5C6B264F8A2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4BA8396-BB53-4460-8AC0-1B655D32E4C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DBAAAEF-F8EB-4E95-AD56-1A7371C64465}"/>
              </a:ext>
            </a:extLst>
          </p:cNvPr>
          <p:cNvSpPr>
            <a:spLocks noGrp="1"/>
          </p:cNvSpPr>
          <p:nvPr>
            <p:ph type="dt" sz="half" idx="10"/>
          </p:nvPr>
        </p:nvSpPr>
        <p:spPr/>
        <p:txBody>
          <a:bodyPr/>
          <a:lstStyle/>
          <a:p>
            <a:fld id="{2652A8D8-C66F-4061-ABDF-EF1975139306}" type="datetimeFigureOut">
              <a:rPr lang="tr-TR" smtClean="0"/>
              <a:t>11.12.2023</a:t>
            </a:fld>
            <a:endParaRPr lang="tr-TR"/>
          </a:p>
        </p:txBody>
      </p:sp>
      <p:sp>
        <p:nvSpPr>
          <p:cNvPr id="6" name="Alt Bilgi Yer Tutucusu 5">
            <a:extLst>
              <a:ext uri="{FF2B5EF4-FFF2-40B4-BE49-F238E27FC236}">
                <a16:creationId xmlns:a16="http://schemas.microsoft.com/office/drawing/2014/main" id="{28A932BC-5078-4958-BBF5-30E68E0AC55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CE949B9-EAA6-4AC9-8160-018AFC8E267F}"/>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283182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095EE5-18E5-4391-ACFD-BC3C039C722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5647B66-7B61-43D5-8FAA-16BB240A6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FEE35CD-E264-4AD2-825F-46B5C4012CB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3E86A46-0BA1-4AA8-881F-0F7E1108B1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6C4DEB1-4444-4040-90DA-F1028A9322D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4A5BD1B-21C4-4D03-8A6B-6DFB541DC558}"/>
              </a:ext>
            </a:extLst>
          </p:cNvPr>
          <p:cNvSpPr>
            <a:spLocks noGrp="1"/>
          </p:cNvSpPr>
          <p:nvPr>
            <p:ph type="dt" sz="half" idx="10"/>
          </p:nvPr>
        </p:nvSpPr>
        <p:spPr/>
        <p:txBody>
          <a:bodyPr/>
          <a:lstStyle/>
          <a:p>
            <a:fld id="{2652A8D8-C66F-4061-ABDF-EF1975139306}" type="datetimeFigureOut">
              <a:rPr lang="tr-TR" smtClean="0"/>
              <a:t>11.12.2023</a:t>
            </a:fld>
            <a:endParaRPr lang="tr-TR"/>
          </a:p>
        </p:txBody>
      </p:sp>
      <p:sp>
        <p:nvSpPr>
          <p:cNvPr id="8" name="Alt Bilgi Yer Tutucusu 7">
            <a:extLst>
              <a:ext uri="{FF2B5EF4-FFF2-40B4-BE49-F238E27FC236}">
                <a16:creationId xmlns:a16="http://schemas.microsoft.com/office/drawing/2014/main" id="{B291B7FE-C908-4212-B559-834874F395E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8377F2FD-D95D-4586-8478-FEC5C8C3487C}"/>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15029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79F2F3-9831-42E5-8369-B3D3681351B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B0FE1B3-2ABB-4483-84D3-047E7A3B49AE}"/>
              </a:ext>
            </a:extLst>
          </p:cNvPr>
          <p:cNvSpPr>
            <a:spLocks noGrp="1"/>
          </p:cNvSpPr>
          <p:nvPr>
            <p:ph type="dt" sz="half" idx="10"/>
          </p:nvPr>
        </p:nvSpPr>
        <p:spPr/>
        <p:txBody>
          <a:bodyPr/>
          <a:lstStyle/>
          <a:p>
            <a:fld id="{2652A8D8-C66F-4061-ABDF-EF1975139306}" type="datetimeFigureOut">
              <a:rPr lang="tr-TR" smtClean="0"/>
              <a:t>11.12.2023</a:t>
            </a:fld>
            <a:endParaRPr lang="tr-TR"/>
          </a:p>
        </p:txBody>
      </p:sp>
      <p:sp>
        <p:nvSpPr>
          <p:cNvPr id="4" name="Alt Bilgi Yer Tutucusu 3">
            <a:extLst>
              <a:ext uri="{FF2B5EF4-FFF2-40B4-BE49-F238E27FC236}">
                <a16:creationId xmlns:a16="http://schemas.microsoft.com/office/drawing/2014/main" id="{67A2EC89-9B28-44EB-96B2-F5158D077D7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795B455-526C-45B9-BDE3-7F0E44D087E5}"/>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57120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035A241-7C09-4DB7-A8CE-E887A3CBFDAD}"/>
              </a:ext>
            </a:extLst>
          </p:cNvPr>
          <p:cNvSpPr>
            <a:spLocks noGrp="1"/>
          </p:cNvSpPr>
          <p:nvPr>
            <p:ph type="dt" sz="half" idx="10"/>
          </p:nvPr>
        </p:nvSpPr>
        <p:spPr/>
        <p:txBody>
          <a:bodyPr/>
          <a:lstStyle/>
          <a:p>
            <a:fld id="{2652A8D8-C66F-4061-ABDF-EF1975139306}" type="datetimeFigureOut">
              <a:rPr lang="tr-TR" smtClean="0"/>
              <a:t>11.12.2023</a:t>
            </a:fld>
            <a:endParaRPr lang="tr-TR"/>
          </a:p>
        </p:txBody>
      </p:sp>
      <p:sp>
        <p:nvSpPr>
          <p:cNvPr id="3" name="Alt Bilgi Yer Tutucusu 2">
            <a:extLst>
              <a:ext uri="{FF2B5EF4-FFF2-40B4-BE49-F238E27FC236}">
                <a16:creationId xmlns:a16="http://schemas.microsoft.com/office/drawing/2014/main" id="{D02A7C89-2FD7-43E8-8766-1DCA7B4B374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E3980CE-0063-4276-8533-0228066819AC}"/>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26181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331117-8497-4779-BE8A-7B3F1BD27EF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FA45E5B-9E97-4AF4-9A5A-1CC51331E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EE01A3B-92FB-48DC-A14E-502686219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502519B-43C6-4E92-8138-EA04E85D12E0}"/>
              </a:ext>
            </a:extLst>
          </p:cNvPr>
          <p:cNvSpPr>
            <a:spLocks noGrp="1"/>
          </p:cNvSpPr>
          <p:nvPr>
            <p:ph type="dt" sz="half" idx="10"/>
          </p:nvPr>
        </p:nvSpPr>
        <p:spPr/>
        <p:txBody>
          <a:bodyPr/>
          <a:lstStyle/>
          <a:p>
            <a:fld id="{2652A8D8-C66F-4061-ABDF-EF1975139306}" type="datetimeFigureOut">
              <a:rPr lang="tr-TR" smtClean="0"/>
              <a:t>11.12.2023</a:t>
            </a:fld>
            <a:endParaRPr lang="tr-TR"/>
          </a:p>
        </p:txBody>
      </p:sp>
      <p:sp>
        <p:nvSpPr>
          <p:cNvPr id="6" name="Alt Bilgi Yer Tutucusu 5">
            <a:extLst>
              <a:ext uri="{FF2B5EF4-FFF2-40B4-BE49-F238E27FC236}">
                <a16:creationId xmlns:a16="http://schemas.microsoft.com/office/drawing/2014/main" id="{D23BAA05-9D94-4565-ACF4-AEDA865F2EF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7844616-C4C5-47EA-988E-C305CB45B523}"/>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38216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D77C9-6844-4F8F-A366-6D9A02DB9DF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1DBD994-B620-4A4B-85CA-936882FBA0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A2C6FA7-BD74-448C-B363-4BC8C8516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A8B195D-0751-422A-9042-E69F04747AD9}"/>
              </a:ext>
            </a:extLst>
          </p:cNvPr>
          <p:cNvSpPr>
            <a:spLocks noGrp="1"/>
          </p:cNvSpPr>
          <p:nvPr>
            <p:ph type="dt" sz="half" idx="10"/>
          </p:nvPr>
        </p:nvSpPr>
        <p:spPr/>
        <p:txBody>
          <a:bodyPr/>
          <a:lstStyle/>
          <a:p>
            <a:fld id="{2652A8D8-C66F-4061-ABDF-EF1975139306}" type="datetimeFigureOut">
              <a:rPr lang="tr-TR" smtClean="0"/>
              <a:t>11.12.2023</a:t>
            </a:fld>
            <a:endParaRPr lang="tr-TR"/>
          </a:p>
        </p:txBody>
      </p:sp>
      <p:sp>
        <p:nvSpPr>
          <p:cNvPr id="6" name="Alt Bilgi Yer Tutucusu 5">
            <a:extLst>
              <a:ext uri="{FF2B5EF4-FFF2-40B4-BE49-F238E27FC236}">
                <a16:creationId xmlns:a16="http://schemas.microsoft.com/office/drawing/2014/main" id="{48C02A2C-553E-48CC-81FD-ECA354C33BF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301BC88-C545-4759-856C-367ACC8D65C7}"/>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54659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4A036CD-2915-4A6A-AE97-1FDF13F4F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9667CC8-69CA-4DC5-AD85-A0B1AA8667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7044924-9CC2-43DB-B527-C88BC2C142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2A8D8-C66F-4061-ABDF-EF1975139306}" type="datetimeFigureOut">
              <a:rPr lang="tr-TR" smtClean="0"/>
              <a:t>11.12.2023</a:t>
            </a:fld>
            <a:endParaRPr lang="tr-TR"/>
          </a:p>
        </p:txBody>
      </p:sp>
      <p:sp>
        <p:nvSpPr>
          <p:cNvPr id="5" name="Alt Bilgi Yer Tutucusu 4">
            <a:extLst>
              <a:ext uri="{FF2B5EF4-FFF2-40B4-BE49-F238E27FC236}">
                <a16:creationId xmlns:a16="http://schemas.microsoft.com/office/drawing/2014/main" id="{93630489-58D4-4B48-929C-29F4744DC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EA57812-2C5E-45A5-8509-2CAE3B72F0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586AF-FFAF-4E2C-A4AE-6820FC589338}" type="slidenum">
              <a:rPr lang="tr-TR" smtClean="0"/>
              <a:t>‹#›</a:t>
            </a:fld>
            <a:endParaRPr lang="tr-TR"/>
          </a:p>
        </p:txBody>
      </p:sp>
    </p:spTree>
    <p:extLst>
      <p:ext uri="{BB962C8B-B14F-4D97-AF65-F5344CB8AC3E}">
        <p14:creationId xmlns:p14="http://schemas.microsoft.com/office/powerpoint/2010/main" val="835825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r.wikipedia.org/wiki/Makine_%C3%B6%C4%9Frenimi" TargetMode="External"/><Relationship Id="rId2" Type="http://schemas.openxmlformats.org/officeDocument/2006/relationships/hyperlink" Target="https://tr.wikipedia.org/wiki/%C4%B0ngilizce" TargetMode="External"/><Relationship Id="rId1" Type="http://schemas.openxmlformats.org/officeDocument/2006/relationships/slideLayout" Target="../slideLayouts/slideLayout2.xml"/><Relationship Id="rId6" Type="http://schemas.openxmlformats.org/officeDocument/2006/relationships/hyperlink" Target="https://tr.wikipedia.org/wiki/Metin_madencili%C4%9Fi" TargetMode="External"/><Relationship Id="rId5" Type="http://schemas.openxmlformats.org/officeDocument/2006/relationships/hyperlink" Target="https://tr.wikipedia.org/wiki/%C4%B0statistiksel_model" TargetMode="External"/><Relationship Id="rId4" Type="http://schemas.openxmlformats.org/officeDocument/2006/relationships/hyperlink" Target="https://tr.wikipedia.org/wiki/Do%C4%9Fal_dil_i%C5%9Fleme"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tr.wikipedia.org/wiki/Latent_Dirichlet_alloc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r.wikipedia.org/wiki/Biyoenformatik" TargetMode="External"/><Relationship Id="rId2" Type="http://schemas.openxmlformats.org/officeDocument/2006/relationships/hyperlink" Target="https://tr.wikipedia.org/wiki/Algoritma" TargetMode="External"/><Relationship Id="rId1" Type="http://schemas.openxmlformats.org/officeDocument/2006/relationships/slideLayout" Target="../slideLayouts/slideLayout2.xml"/><Relationship Id="rId4" Type="http://schemas.openxmlformats.org/officeDocument/2006/relationships/hyperlink" Target="https://tr.wikipedia.org/wiki/Dijital_be%C5%9Feri_biliml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A99856-E0D0-45C4-997F-DEE8B63415FA}"/>
              </a:ext>
            </a:extLst>
          </p:cNvPr>
          <p:cNvSpPr>
            <a:spLocks noGrp="1"/>
          </p:cNvSpPr>
          <p:nvPr>
            <p:ph type="ctrTitle"/>
          </p:nvPr>
        </p:nvSpPr>
        <p:spPr/>
        <p:txBody>
          <a:bodyPr/>
          <a:lstStyle/>
          <a:p>
            <a:r>
              <a:rPr lang="tr-TR" dirty="0"/>
              <a:t>Metin Madenciliği</a:t>
            </a:r>
          </a:p>
        </p:txBody>
      </p:sp>
      <p:sp>
        <p:nvSpPr>
          <p:cNvPr id="3" name="Alt Başlık 2">
            <a:extLst>
              <a:ext uri="{FF2B5EF4-FFF2-40B4-BE49-F238E27FC236}">
                <a16:creationId xmlns:a16="http://schemas.microsoft.com/office/drawing/2014/main" id="{34A6BB82-4053-4EC5-8585-AE58B2DC244E}"/>
              </a:ext>
            </a:extLst>
          </p:cNvPr>
          <p:cNvSpPr>
            <a:spLocks noGrp="1"/>
          </p:cNvSpPr>
          <p:nvPr>
            <p:ph type="subTitle" idx="1"/>
          </p:nvPr>
        </p:nvSpPr>
        <p:spPr/>
        <p:txBody>
          <a:bodyPr/>
          <a:lstStyle/>
          <a:p>
            <a:r>
              <a:rPr lang="tr-TR" dirty="0"/>
              <a:t>Konu Modelleme (</a:t>
            </a:r>
            <a:r>
              <a:rPr lang="tr-TR"/>
              <a:t>Topik Modelleme)</a:t>
            </a:r>
            <a:endParaRPr lang="tr-TR" dirty="0"/>
          </a:p>
        </p:txBody>
      </p:sp>
    </p:spTree>
    <p:extLst>
      <p:ext uri="{BB962C8B-B14F-4D97-AF65-F5344CB8AC3E}">
        <p14:creationId xmlns:p14="http://schemas.microsoft.com/office/powerpoint/2010/main" val="94665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AF1E92-1876-44F0-AE39-6D0AE7206309}"/>
              </a:ext>
            </a:extLst>
          </p:cNvPr>
          <p:cNvSpPr>
            <a:spLocks noGrp="1"/>
          </p:cNvSpPr>
          <p:nvPr>
            <p:ph type="title"/>
          </p:nvPr>
        </p:nvSpPr>
        <p:spPr/>
        <p:txBody>
          <a:bodyPr/>
          <a:lstStyle/>
          <a:p>
            <a:r>
              <a:rPr lang="tr-TR" dirty="0" err="1"/>
              <a:t>Matlab</a:t>
            </a:r>
            <a:r>
              <a:rPr lang="tr-TR" dirty="0"/>
              <a:t> Kodu</a:t>
            </a:r>
          </a:p>
        </p:txBody>
      </p:sp>
      <p:sp>
        <p:nvSpPr>
          <p:cNvPr id="3" name="İçerik Yer Tutucusu 2">
            <a:extLst>
              <a:ext uri="{FF2B5EF4-FFF2-40B4-BE49-F238E27FC236}">
                <a16:creationId xmlns:a16="http://schemas.microsoft.com/office/drawing/2014/main" id="{3565FBDB-72F9-48FD-A212-10EB763D7E4B}"/>
              </a:ext>
            </a:extLst>
          </p:cNvPr>
          <p:cNvSpPr>
            <a:spLocks noGrp="1"/>
          </p:cNvSpPr>
          <p:nvPr>
            <p:ph idx="1"/>
          </p:nvPr>
        </p:nvSpPr>
        <p:spPr/>
        <p:txBody>
          <a:bodyPr>
            <a:normAutofit fontScale="85000" lnSpcReduction="20000"/>
          </a:bodyPr>
          <a:lstStyle/>
          <a:p>
            <a:r>
              <a:rPr lang="tr-TR" sz="1800" b="0" i="0" u="none" strike="noStrike" baseline="0" dirty="0" err="1">
                <a:solidFill>
                  <a:srgbClr val="000000"/>
                </a:solidFill>
                <a:latin typeface="Courier New" panose="02070309020205020404" pitchFamily="49" charset="0"/>
              </a:rPr>
              <a:t>figure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FF"/>
                </a:solidFill>
                <a:latin typeface="Courier New" panose="02070309020205020404" pitchFamily="49" charset="0"/>
              </a:rPr>
              <a:t>for</a:t>
            </a:r>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000000"/>
                </a:solidFill>
                <a:latin typeface="Courier New" panose="02070309020205020404" pitchFamily="49" charset="0"/>
              </a:rPr>
              <a:t>topicIdx</a:t>
            </a:r>
            <a:r>
              <a:rPr lang="tr-TR" sz="1800" b="0" i="0" u="none" strike="noStrike" baseline="0" dirty="0">
                <a:solidFill>
                  <a:srgbClr val="000000"/>
                </a:solidFill>
                <a:latin typeface="Courier New" panose="02070309020205020404" pitchFamily="49" charset="0"/>
              </a:rPr>
              <a:t> = 1:4</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000000"/>
                </a:solidFill>
                <a:latin typeface="Courier New" panose="02070309020205020404" pitchFamily="49" charset="0"/>
              </a:rPr>
              <a:t>subplot</a:t>
            </a:r>
            <a:r>
              <a:rPr lang="tr-TR" sz="1800" b="0" i="0" u="none" strike="noStrike" baseline="0" dirty="0">
                <a:solidFill>
                  <a:srgbClr val="000000"/>
                </a:solidFill>
                <a:latin typeface="Courier New" panose="02070309020205020404" pitchFamily="49" charset="0"/>
              </a:rPr>
              <a:t>(2,2,topicIdx)</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000000"/>
                </a:solidFill>
                <a:latin typeface="Courier New" panose="02070309020205020404" pitchFamily="49" charset="0"/>
              </a:rPr>
              <a:t>wordcloud</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mdl,topicIdx</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000000"/>
                </a:solidFill>
                <a:latin typeface="Courier New" panose="02070309020205020404" pitchFamily="49" charset="0"/>
              </a:rPr>
              <a:t>title</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020F0"/>
                </a:solidFill>
                <a:latin typeface="Courier New" panose="02070309020205020404" pitchFamily="49" charset="0"/>
              </a:rPr>
              <a:t>"</a:t>
            </a:r>
            <a:r>
              <a:rPr lang="tr-TR" sz="1800" b="0" i="0" u="none" strike="noStrike" baseline="0" dirty="0" err="1">
                <a:solidFill>
                  <a:srgbClr val="A020F0"/>
                </a:solidFill>
                <a:latin typeface="Courier New" panose="02070309020205020404" pitchFamily="49" charset="0"/>
              </a:rPr>
              <a:t>Topic</a:t>
            </a:r>
            <a:r>
              <a:rPr lang="tr-TR" sz="1800" b="0" i="0" u="none" strike="noStrike" baseline="0" dirty="0">
                <a:solidFill>
                  <a:srgbClr val="A020F0"/>
                </a:solidFill>
                <a:latin typeface="Courier New" panose="02070309020205020404" pitchFamily="49" charset="0"/>
              </a:rPr>
              <a:t> "</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topicIdx</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FF"/>
                </a:solidFill>
                <a:latin typeface="Courier New" panose="02070309020205020404" pitchFamily="49" charset="0"/>
              </a:rPr>
              <a:t>end</a:t>
            </a:r>
            <a:endParaRPr lang="tr-TR" sz="1800" b="0" i="0" u="none" strike="noStrike" baseline="0" dirty="0">
              <a:solidFill>
                <a:srgbClr val="0000FF"/>
              </a:solidFill>
              <a:latin typeface="Courier New" panose="02070309020205020404" pitchFamily="49" charset="0"/>
            </a:endParaRPr>
          </a:p>
          <a:p>
            <a:r>
              <a:rPr lang="tr-TR" sz="1800" b="0" i="0" u="none" strike="noStrike" baseline="0" dirty="0">
                <a:solidFill>
                  <a:srgbClr val="0000FF"/>
                </a:solidFill>
                <a:latin typeface="Courier New" panose="02070309020205020404" pitchFamily="49" charset="0"/>
              </a:rPr>
              <a:t> </a:t>
            </a:r>
          </a:p>
          <a:p>
            <a:r>
              <a:rPr lang="en-US" sz="1800" b="0" i="0" u="none" strike="noStrike" baseline="0" dirty="0" err="1">
                <a:solidFill>
                  <a:srgbClr val="000000"/>
                </a:solidFill>
                <a:latin typeface="Courier New" panose="02070309020205020404" pitchFamily="49" charset="0"/>
              </a:rPr>
              <a:t>newDocument</a:t>
            </a:r>
            <a:r>
              <a:rPr lang="en-US" sz="1800" b="0" i="0" u="none" strike="noStrike" baseline="0" dirty="0">
                <a:solidFill>
                  <a:srgbClr val="000000"/>
                </a:solidFill>
                <a:latin typeface="Courier New" panose="02070309020205020404" pitchFamily="49" charset="0"/>
              </a:rPr>
              <a:t> = </a:t>
            </a:r>
            <a:r>
              <a:rPr lang="en-US" sz="1800" b="0" i="0" u="none" strike="noStrike" baseline="0" dirty="0" err="1">
                <a:solidFill>
                  <a:srgbClr val="000000"/>
                </a:solidFill>
                <a:latin typeface="Courier New" panose="02070309020205020404" pitchFamily="49" charset="0"/>
              </a:rPr>
              <a:t>tokenizedDocument</a:t>
            </a:r>
            <a:r>
              <a:rPr lang="en-US" sz="1800" b="0" i="0" u="none" strike="noStrike" baseline="0" dirty="0">
                <a:solidFill>
                  <a:srgbClr val="000000"/>
                </a:solidFill>
                <a:latin typeface="Courier New" panose="02070309020205020404" pitchFamily="49" charset="0"/>
              </a:rPr>
              <a:t>(</a:t>
            </a:r>
            <a:r>
              <a:rPr lang="en-US" sz="1800" b="0" i="0" u="none" strike="noStrike" baseline="0" dirty="0">
                <a:solidFill>
                  <a:srgbClr val="A020F0"/>
                </a:solidFill>
                <a:latin typeface="Courier New" panose="02070309020205020404" pitchFamily="49" charset="0"/>
              </a:rPr>
              <a:t>"It is too cold and rainy. Take an </a:t>
            </a:r>
            <a:r>
              <a:rPr lang="en-US" sz="1800" b="0" i="0" u="none" strike="noStrike" baseline="0" dirty="0" err="1">
                <a:solidFill>
                  <a:srgbClr val="A020F0"/>
                </a:solidFill>
                <a:latin typeface="Courier New" panose="02070309020205020404" pitchFamily="49" charset="0"/>
              </a:rPr>
              <a:t>umberalla</a:t>
            </a:r>
            <a:r>
              <a:rPr lang="en-US" sz="1800" b="0" i="0" u="none" strike="noStrike" baseline="0" dirty="0">
                <a:solidFill>
                  <a:srgbClr val="A020F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topicMixture</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transform</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mdl,newDocument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figure</a:t>
            </a:r>
            <a:endParaRPr lang="tr-TR" sz="1800" b="0" i="0" u="none" strike="noStrike" baseline="0" dirty="0">
              <a:solidFill>
                <a:srgbClr val="000000"/>
              </a:solidFill>
              <a:latin typeface="Courier New" panose="02070309020205020404" pitchFamily="49" charset="0"/>
            </a:endParaRPr>
          </a:p>
          <a:p>
            <a:r>
              <a:rPr lang="tr-TR" sz="1800" b="0" i="0" u="none" strike="noStrike" baseline="0" dirty="0">
                <a:solidFill>
                  <a:srgbClr val="000000"/>
                </a:solidFill>
                <a:latin typeface="Courier New" panose="02070309020205020404" pitchFamily="49" charset="0"/>
              </a:rPr>
              <a:t>bar(</a:t>
            </a:r>
            <a:r>
              <a:rPr lang="tr-TR" sz="1800" b="0" i="0" u="none" strike="noStrike" baseline="0" dirty="0" err="1">
                <a:solidFill>
                  <a:srgbClr val="000000"/>
                </a:solidFill>
                <a:latin typeface="Courier New" panose="02070309020205020404" pitchFamily="49" charset="0"/>
              </a:rPr>
              <a:t>topicMixture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xlabel</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020F0"/>
                </a:solidFill>
                <a:latin typeface="Courier New" panose="02070309020205020404" pitchFamily="49" charset="0"/>
              </a:rPr>
              <a:t>"</a:t>
            </a:r>
            <a:r>
              <a:rPr lang="tr-TR" sz="1800" b="0" i="0" u="none" strike="noStrike" baseline="0" dirty="0" err="1">
                <a:solidFill>
                  <a:srgbClr val="A020F0"/>
                </a:solidFill>
                <a:latin typeface="Courier New" panose="02070309020205020404" pitchFamily="49" charset="0"/>
              </a:rPr>
              <a:t>Topic</a:t>
            </a:r>
            <a:r>
              <a:rPr lang="tr-TR" sz="1800" b="0" i="0" u="none" strike="noStrike" baseline="0" dirty="0">
                <a:solidFill>
                  <a:srgbClr val="A020F0"/>
                </a:solidFill>
                <a:latin typeface="Courier New" panose="02070309020205020404" pitchFamily="49" charset="0"/>
              </a:rPr>
              <a:t> Index"</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ylabel</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020F0"/>
                </a:solidFill>
                <a:latin typeface="Courier New" panose="02070309020205020404" pitchFamily="49" charset="0"/>
              </a:rPr>
              <a:t>"</a:t>
            </a:r>
            <a:r>
              <a:rPr lang="tr-TR" sz="1800" b="0" i="0" u="none" strike="noStrike" baseline="0" dirty="0" err="1">
                <a:solidFill>
                  <a:srgbClr val="A020F0"/>
                </a:solidFill>
                <a:latin typeface="Courier New" panose="02070309020205020404" pitchFamily="49" charset="0"/>
              </a:rPr>
              <a:t>Probability</a:t>
            </a:r>
            <a:r>
              <a:rPr lang="tr-TR" sz="1800" b="0" i="0" u="none" strike="noStrike" baseline="0" dirty="0">
                <a:solidFill>
                  <a:srgbClr val="A020F0"/>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title</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020F0"/>
                </a:solidFill>
                <a:latin typeface="Courier New" panose="02070309020205020404" pitchFamily="49" charset="0"/>
              </a:rPr>
              <a:t>"</a:t>
            </a:r>
            <a:r>
              <a:rPr lang="tr-TR" sz="1800" b="0" i="0" u="none" strike="noStrike" baseline="0" dirty="0" err="1">
                <a:solidFill>
                  <a:srgbClr val="A020F0"/>
                </a:solidFill>
                <a:latin typeface="Courier New" panose="02070309020205020404" pitchFamily="49" charset="0"/>
              </a:rPr>
              <a:t>Document</a:t>
            </a:r>
            <a:r>
              <a:rPr lang="tr-TR" sz="1800" b="0" i="0" u="none" strike="noStrike" baseline="0" dirty="0">
                <a:solidFill>
                  <a:srgbClr val="A020F0"/>
                </a:solidFill>
                <a:latin typeface="Courier New" panose="02070309020205020404" pitchFamily="49" charset="0"/>
              </a:rPr>
              <a:t> </a:t>
            </a:r>
            <a:r>
              <a:rPr lang="tr-TR" sz="1800" b="0" i="0" u="none" strike="noStrike" baseline="0" dirty="0" err="1">
                <a:solidFill>
                  <a:srgbClr val="A020F0"/>
                </a:solidFill>
                <a:latin typeface="Courier New" panose="02070309020205020404" pitchFamily="49" charset="0"/>
              </a:rPr>
              <a:t>Topic</a:t>
            </a:r>
            <a:r>
              <a:rPr lang="tr-TR" sz="1800" b="0" i="0" u="none" strike="noStrike" baseline="0" dirty="0">
                <a:solidFill>
                  <a:srgbClr val="A020F0"/>
                </a:solidFill>
                <a:latin typeface="Courier New" panose="02070309020205020404" pitchFamily="49" charset="0"/>
              </a:rPr>
              <a:t> </a:t>
            </a:r>
            <a:r>
              <a:rPr lang="tr-TR" sz="1800" b="0" i="0" u="none" strike="noStrike" baseline="0" dirty="0" err="1">
                <a:solidFill>
                  <a:srgbClr val="A020F0"/>
                </a:solidFill>
                <a:latin typeface="Courier New" panose="02070309020205020404" pitchFamily="49" charset="0"/>
              </a:rPr>
              <a:t>Probabilities</a:t>
            </a:r>
            <a:r>
              <a:rPr lang="tr-TR" sz="1800" b="0" i="0" u="none" strike="noStrike" baseline="0" dirty="0">
                <a:solidFill>
                  <a:srgbClr val="A020F0"/>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endParaRPr lang="tr-TR" dirty="0"/>
          </a:p>
        </p:txBody>
      </p:sp>
    </p:spTree>
    <p:extLst>
      <p:ext uri="{BB962C8B-B14F-4D97-AF65-F5344CB8AC3E}">
        <p14:creationId xmlns:p14="http://schemas.microsoft.com/office/powerpoint/2010/main" val="218022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3A3F8A-4BFC-452E-8F2D-3F8F256BFBD6}"/>
              </a:ext>
            </a:extLst>
          </p:cNvPr>
          <p:cNvSpPr>
            <a:spLocks noGrp="1"/>
          </p:cNvSpPr>
          <p:nvPr>
            <p:ph type="title"/>
          </p:nvPr>
        </p:nvSpPr>
        <p:spPr/>
        <p:txBody>
          <a:bodyPr/>
          <a:lstStyle/>
          <a:p>
            <a:r>
              <a:rPr lang="tr-TR" dirty="0" err="1"/>
              <a:t>Matlab</a:t>
            </a:r>
            <a:r>
              <a:rPr lang="tr-TR" dirty="0"/>
              <a:t> Kodu</a:t>
            </a:r>
          </a:p>
        </p:txBody>
      </p:sp>
      <p:sp>
        <p:nvSpPr>
          <p:cNvPr id="3" name="İçerik Yer Tutucusu 2">
            <a:extLst>
              <a:ext uri="{FF2B5EF4-FFF2-40B4-BE49-F238E27FC236}">
                <a16:creationId xmlns:a16="http://schemas.microsoft.com/office/drawing/2014/main" id="{9D921F60-2AD5-45FA-B711-894D1C4EC49A}"/>
              </a:ext>
            </a:extLst>
          </p:cNvPr>
          <p:cNvSpPr>
            <a:spLocks noGrp="1"/>
          </p:cNvSpPr>
          <p:nvPr>
            <p:ph idx="1"/>
          </p:nvPr>
        </p:nvSpPr>
        <p:spPr>
          <a:xfrm>
            <a:off x="838200" y="1825625"/>
            <a:ext cx="4677383" cy="4351338"/>
          </a:xfrm>
        </p:spPr>
        <p:txBody>
          <a:bodyPr>
            <a:normAutofit/>
          </a:bodyPr>
          <a:lstStyle/>
          <a:p>
            <a:r>
              <a:rPr lang="tr-TR" sz="1800" b="0" i="0" u="none" strike="noStrike" baseline="0" dirty="0" err="1">
                <a:solidFill>
                  <a:srgbClr val="000000"/>
                </a:solidFill>
                <a:latin typeface="Courier New" panose="02070309020205020404" pitchFamily="49" charset="0"/>
              </a:rPr>
              <a:t>figure</a:t>
            </a:r>
            <a:endParaRPr lang="tr-TR" sz="1800" b="0" i="0" u="none" strike="noStrike" baseline="0" dirty="0">
              <a:solidFill>
                <a:srgbClr val="000000"/>
              </a:solidFill>
              <a:latin typeface="Courier New" panose="02070309020205020404" pitchFamily="49" charset="0"/>
            </a:endParaRPr>
          </a:p>
          <a:p>
            <a:r>
              <a:rPr lang="tr-TR" sz="1800" b="0" i="0" u="none" strike="noStrike" baseline="0" dirty="0" err="1">
                <a:solidFill>
                  <a:srgbClr val="000000"/>
                </a:solidFill>
                <a:latin typeface="Courier New" panose="02070309020205020404" pitchFamily="49" charset="0"/>
              </a:rPr>
              <a:t>topicMixtures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transform</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mdl,documents</a:t>
            </a:r>
            <a:r>
              <a:rPr lang="tr-TR" sz="1800" b="0" i="0" u="none" strike="noStrike" baseline="0" dirty="0">
                <a:solidFill>
                  <a:srgbClr val="000000"/>
                </a:solidFill>
                <a:latin typeface="Courier New" panose="02070309020205020404" pitchFamily="49" charset="0"/>
              </a:rPr>
              <a:t>(1:5));</a:t>
            </a:r>
          </a:p>
          <a:p>
            <a:r>
              <a:rPr lang="tr-TR" sz="1800" b="0" i="0" u="none" strike="noStrike" baseline="0" dirty="0" err="1">
                <a:solidFill>
                  <a:srgbClr val="000000"/>
                </a:solidFill>
                <a:latin typeface="Courier New" panose="02070309020205020404" pitchFamily="49" charset="0"/>
              </a:rPr>
              <a:t>barh</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topicMixtures</a:t>
            </a:r>
            <a:r>
              <a:rPr lang="tr-TR" sz="1800" b="0" i="0" u="none" strike="noStrike" baseline="0" dirty="0">
                <a:solidFill>
                  <a:srgbClr val="000000"/>
                </a:solidFill>
                <a:latin typeface="Courier New" panose="02070309020205020404" pitchFamily="49" charset="0"/>
              </a:rPr>
              <a:t>(1:5,:),</a:t>
            </a:r>
            <a:r>
              <a:rPr lang="tr-TR" sz="1800" b="0" i="0" u="none" strike="noStrike" baseline="0" dirty="0">
                <a:solidFill>
                  <a:srgbClr val="A020F0"/>
                </a:solidFill>
                <a:latin typeface="Courier New" panose="02070309020205020404" pitchFamily="49" charset="0"/>
              </a:rPr>
              <a:t>'</a:t>
            </a:r>
            <a:r>
              <a:rPr lang="tr-TR" sz="1800" b="0" i="0" u="none" strike="noStrike" baseline="0" dirty="0" err="1">
                <a:solidFill>
                  <a:srgbClr val="A020F0"/>
                </a:solidFill>
                <a:latin typeface="Courier New" panose="02070309020205020404" pitchFamily="49" charset="0"/>
              </a:rPr>
              <a:t>stacked</a:t>
            </a:r>
            <a:r>
              <a:rPr lang="tr-TR" sz="1800" b="0" i="0" u="none" strike="noStrike" baseline="0" dirty="0">
                <a:solidFill>
                  <a:srgbClr val="A020F0"/>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xlim</a:t>
            </a:r>
            <a:r>
              <a:rPr lang="tr-TR" sz="1800" b="0" i="0" u="none" strike="noStrike" baseline="0" dirty="0">
                <a:solidFill>
                  <a:srgbClr val="000000"/>
                </a:solidFill>
                <a:latin typeface="Courier New" panose="02070309020205020404" pitchFamily="49" charset="0"/>
              </a:rPr>
              <a:t>([0 1])</a:t>
            </a:r>
          </a:p>
          <a:p>
            <a:r>
              <a:rPr lang="tr-TR" sz="1800" b="0" i="0" u="none" strike="noStrike" baseline="0" dirty="0" err="1">
                <a:solidFill>
                  <a:srgbClr val="000000"/>
                </a:solidFill>
                <a:latin typeface="Courier New" panose="02070309020205020404" pitchFamily="49" charset="0"/>
              </a:rPr>
              <a:t>title</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020F0"/>
                </a:solidFill>
                <a:latin typeface="Courier New" panose="02070309020205020404" pitchFamily="49" charset="0"/>
              </a:rPr>
              <a:t>"</a:t>
            </a:r>
            <a:r>
              <a:rPr lang="tr-TR" sz="1800" b="0" i="0" u="none" strike="noStrike" baseline="0" dirty="0" err="1">
                <a:solidFill>
                  <a:srgbClr val="A020F0"/>
                </a:solidFill>
                <a:latin typeface="Courier New" panose="02070309020205020404" pitchFamily="49" charset="0"/>
              </a:rPr>
              <a:t>Topic</a:t>
            </a:r>
            <a:r>
              <a:rPr lang="tr-TR" sz="1800" b="0" i="0" u="none" strike="noStrike" baseline="0" dirty="0">
                <a:solidFill>
                  <a:srgbClr val="A020F0"/>
                </a:solidFill>
                <a:latin typeface="Courier New" panose="02070309020205020404" pitchFamily="49" charset="0"/>
              </a:rPr>
              <a:t> </a:t>
            </a:r>
            <a:r>
              <a:rPr lang="tr-TR" sz="1800" b="0" i="0" u="none" strike="noStrike" baseline="0" dirty="0" err="1">
                <a:solidFill>
                  <a:srgbClr val="A020F0"/>
                </a:solidFill>
                <a:latin typeface="Courier New" panose="02070309020205020404" pitchFamily="49" charset="0"/>
              </a:rPr>
              <a:t>Mixtures</a:t>
            </a:r>
            <a:r>
              <a:rPr lang="tr-TR" sz="1800" b="0" i="0" u="none" strike="noStrike" baseline="0" dirty="0">
                <a:solidFill>
                  <a:srgbClr val="A020F0"/>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xlabel</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020F0"/>
                </a:solidFill>
                <a:latin typeface="Courier New" panose="02070309020205020404" pitchFamily="49" charset="0"/>
              </a:rPr>
              <a:t>"</a:t>
            </a:r>
            <a:r>
              <a:rPr lang="tr-TR" sz="1800" b="0" i="0" u="none" strike="noStrike" baseline="0" dirty="0" err="1">
                <a:solidFill>
                  <a:srgbClr val="A020F0"/>
                </a:solidFill>
                <a:latin typeface="Courier New" panose="02070309020205020404" pitchFamily="49" charset="0"/>
              </a:rPr>
              <a:t>Topic</a:t>
            </a:r>
            <a:r>
              <a:rPr lang="tr-TR" sz="1800" b="0" i="0" u="none" strike="noStrike" baseline="0" dirty="0">
                <a:solidFill>
                  <a:srgbClr val="A020F0"/>
                </a:solidFill>
                <a:latin typeface="Courier New" panose="02070309020205020404" pitchFamily="49" charset="0"/>
              </a:rPr>
              <a:t> </a:t>
            </a:r>
            <a:r>
              <a:rPr lang="tr-TR" sz="1800" b="0" i="0" u="none" strike="noStrike" baseline="0" dirty="0" err="1">
                <a:solidFill>
                  <a:srgbClr val="A020F0"/>
                </a:solidFill>
                <a:latin typeface="Courier New" panose="02070309020205020404" pitchFamily="49" charset="0"/>
              </a:rPr>
              <a:t>Probability</a:t>
            </a:r>
            <a:r>
              <a:rPr lang="tr-TR" sz="1800" b="0" i="0" u="none" strike="noStrike" baseline="0" dirty="0">
                <a:solidFill>
                  <a:srgbClr val="A020F0"/>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ylabel</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020F0"/>
                </a:solidFill>
                <a:latin typeface="Courier New" panose="02070309020205020404" pitchFamily="49" charset="0"/>
              </a:rPr>
              <a:t>"</a:t>
            </a:r>
            <a:r>
              <a:rPr lang="tr-TR" sz="1800" b="0" i="0" u="none" strike="noStrike" baseline="0" dirty="0" err="1">
                <a:solidFill>
                  <a:srgbClr val="A020F0"/>
                </a:solidFill>
                <a:latin typeface="Courier New" panose="02070309020205020404" pitchFamily="49" charset="0"/>
              </a:rPr>
              <a:t>Document</a:t>
            </a:r>
            <a:r>
              <a:rPr lang="tr-TR" sz="1800" b="0" i="0" u="none" strike="noStrike" baseline="0" dirty="0">
                <a:solidFill>
                  <a:srgbClr val="A020F0"/>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legend(</a:t>
            </a:r>
            <a:r>
              <a:rPr lang="en-US" sz="1800" b="0" i="0" u="none" strike="noStrike" baseline="0" dirty="0">
                <a:solidFill>
                  <a:srgbClr val="A020F0"/>
                </a:solidFill>
                <a:latin typeface="Courier New" panose="02070309020205020404" pitchFamily="49" charset="0"/>
              </a:rPr>
              <a:t>"Topic "</a:t>
            </a:r>
            <a:r>
              <a:rPr lang="en-US" sz="1800" b="0" i="0" u="none" strike="noStrike" baseline="0" dirty="0">
                <a:solidFill>
                  <a:srgbClr val="000000"/>
                </a:solidFill>
                <a:latin typeface="Courier New" panose="02070309020205020404" pitchFamily="49" charset="0"/>
              </a:rPr>
              <a:t> + string(1:numTopics),</a:t>
            </a:r>
            <a:r>
              <a:rPr lang="en-US" sz="1800" b="0" i="0" u="none" strike="noStrike" baseline="0" dirty="0">
                <a:solidFill>
                  <a:srgbClr val="A020F0"/>
                </a:solidFill>
                <a:latin typeface="Courier New" panose="02070309020205020404" pitchFamily="49" charset="0"/>
              </a:rPr>
              <a:t>'Location'</a:t>
            </a:r>
            <a:r>
              <a:rPr lang="en-US" sz="1800" b="0" i="0" u="none" strike="noStrike" baseline="0" dirty="0">
                <a:solidFill>
                  <a:srgbClr val="000000"/>
                </a:solidFill>
                <a:latin typeface="Courier New" panose="02070309020205020404" pitchFamily="49" charset="0"/>
              </a:rPr>
              <a:t>,</a:t>
            </a:r>
            <a:r>
              <a:rPr lang="en-US" sz="1800" b="0" i="0" u="none" strike="noStrike" baseline="0" dirty="0">
                <a:solidFill>
                  <a:srgbClr val="A020F0"/>
                </a:solidFill>
                <a:latin typeface="Courier New" panose="02070309020205020404" pitchFamily="49" charset="0"/>
              </a:rPr>
              <a:t>'</a:t>
            </a:r>
            <a:r>
              <a:rPr lang="en-US" sz="1800" b="0" i="0" u="none" strike="noStrike" baseline="0" dirty="0" err="1">
                <a:solidFill>
                  <a:srgbClr val="A020F0"/>
                </a:solidFill>
                <a:latin typeface="Courier New" panose="02070309020205020404" pitchFamily="49" charset="0"/>
              </a:rPr>
              <a:t>northeastoutside</a:t>
            </a:r>
            <a:r>
              <a:rPr lang="en-US" sz="1800" b="0" i="0" u="none" strike="noStrike" baseline="0" dirty="0">
                <a:solidFill>
                  <a:srgbClr val="A020F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endParaRPr lang="tr-TR" dirty="0"/>
          </a:p>
        </p:txBody>
      </p:sp>
      <p:sp>
        <p:nvSpPr>
          <p:cNvPr id="5" name="Metin kutusu 4">
            <a:extLst>
              <a:ext uri="{FF2B5EF4-FFF2-40B4-BE49-F238E27FC236}">
                <a16:creationId xmlns:a16="http://schemas.microsoft.com/office/drawing/2014/main" id="{286F072E-D437-4EFC-8B2F-78AB760262B8}"/>
              </a:ext>
            </a:extLst>
          </p:cNvPr>
          <p:cNvSpPr txBox="1"/>
          <p:nvPr/>
        </p:nvSpPr>
        <p:spPr>
          <a:xfrm>
            <a:off x="5946032" y="117693"/>
            <a:ext cx="6094378" cy="6740307"/>
          </a:xfrm>
          <a:prstGeom prst="rect">
            <a:avLst/>
          </a:prstGeom>
          <a:noFill/>
        </p:spPr>
        <p:txBody>
          <a:bodyPr wrap="square">
            <a:spAutoFit/>
          </a:bodyPr>
          <a:lstStyle/>
          <a:p>
            <a:r>
              <a:rPr lang="tr-TR" sz="1800" b="0" i="0" u="none" strike="noStrike" baseline="0" dirty="0" err="1">
                <a:solidFill>
                  <a:srgbClr val="0000FF"/>
                </a:solidFill>
                <a:latin typeface="Courier New" panose="02070309020205020404" pitchFamily="49" charset="0"/>
              </a:rPr>
              <a:t>function</a:t>
            </a:r>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onislemler</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a:solidFill>
                  <a:srgbClr val="228B22"/>
                </a:solidFill>
                <a:latin typeface="Courier New" panose="02070309020205020404" pitchFamily="49" charset="0"/>
              </a:rPr>
              <a:t>% </a:t>
            </a:r>
            <a:r>
              <a:rPr lang="tr-TR" sz="1800" b="0" i="0" u="none" strike="noStrike" baseline="0" dirty="0" err="1">
                <a:solidFill>
                  <a:srgbClr val="228B22"/>
                </a:solidFill>
                <a:latin typeface="Courier New" panose="02070309020205020404" pitchFamily="49" charset="0"/>
              </a:rPr>
              <a:t>Tokenize</a:t>
            </a:r>
            <a:r>
              <a:rPr lang="tr-TR" sz="1800" b="0" i="0" u="none" strike="noStrike" baseline="0" dirty="0">
                <a:solidFill>
                  <a:srgbClr val="228B22"/>
                </a:solidFill>
                <a:latin typeface="Courier New" panose="02070309020205020404" pitchFamily="49" charset="0"/>
              </a:rPr>
              <a:t> </a:t>
            </a:r>
            <a:r>
              <a:rPr lang="tr-TR" sz="1800" b="0" i="0" u="none" strike="noStrike" baseline="0" dirty="0" err="1">
                <a:solidFill>
                  <a:srgbClr val="228B22"/>
                </a:solidFill>
                <a:latin typeface="Courier New" panose="02070309020205020404" pitchFamily="49" charset="0"/>
              </a:rPr>
              <a:t>the</a:t>
            </a:r>
            <a:r>
              <a:rPr lang="tr-TR" sz="1800" b="0" i="0" u="none" strike="noStrike" baseline="0" dirty="0">
                <a:solidFill>
                  <a:srgbClr val="228B22"/>
                </a:solidFill>
                <a:latin typeface="Courier New" panose="02070309020205020404" pitchFamily="49" charset="0"/>
              </a:rPr>
              <a:t> </a:t>
            </a:r>
            <a:r>
              <a:rPr lang="tr-TR" sz="1800" b="0" i="0" u="none" strike="noStrike" baseline="0" dirty="0" err="1">
                <a:solidFill>
                  <a:srgbClr val="228B22"/>
                </a:solidFill>
                <a:latin typeface="Courier New" panose="02070309020205020404" pitchFamily="49" charset="0"/>
              </a:rPr>
              <a:t>text</a:t>
            </a:r>
            <a:r>
              <a:rPr lang="tr-TR" sz="1800" b="0" i="0" u="none" strike="noStrike" baseline="0" dirty="0">
                <a:solidFill>
                  <a:srgbClr val="228B22"/>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a:solidFill>
                  <a:srgbClr val="228B22"/>
                </a:solidFill>
                <a:latin typeface="Courier New" panose="02070309020205020404" pitchFamily="49" charset="0"/>
              </a:rPr>
              <a:t>% </a:t>
            </a:r>
            <a:r>
              <a:rPr lang="tr-TR" sz="1800" b="0" i="0" u="none" strike="noStrike" baseline="0" dirty="0" err="1">
                <a:solidFill>
                  <a:srgbClr val="228B22"/>
                </a:solidFill>
                <a:latin typeface="Courier New" panose="02070309020205020404" pitchFamily="49" charset="0"/>
              </a:rPr>
              <a:t>Lemmatize</a:t>
            </a:r>
            <a:r>
              <a:rPr lang="tr-TR" sz="1800" b="0" i="0" u="none" strike="noStrike" baseline="0" dirty="0">
                <a:solidFill>
                  <a:srgbClr val="228B22"/>
                </a:solidFill>
                <a:latin typeface="Courier New" panose="02070309020205020404" pitchFamily="49" charset="0"/>
              </a:rPr>
              <a:t> </a:t>
            </a:r>
            <a:r>
              <a:rPr lang="tr-TR" sz="1800" b="0" i="0" u="none" strike="noStrike" baseline="0" dirty="0" err="1">
                <a:solidFill>
                  <a:srgbClr val="228B22"/>
                </a:solidFill>
                <a:latin typeface="Courier New" panose="02070309020205020404" pitchFamily="49" charset="0"/>
              </a:rPr>
              <a:t>the</a:t>
            </a:r>
            <a:r>
              <a:rPr lang="tr-TR" sz="1800" b="0" i="0" u="none" strike="noStrike" baseline="0" dirty="0">
                <a:solidFill>
                  <a:srgbClr val="228B22"/>
                </a:solidFill>
                <a:latin typeface="Courier New" panose="02070309020205020404" pitchFamily="49" charset="0"/>
              </a:rPr>
              <a:t> </a:t>
            </a:r>
            <a:r>
              <a:rPr lang="tr-TR" sz="1800" b="0" i="0" u="none" strike="noStrike" baseline="0" dirty="0" err="1">
                <a:solidFill>
                  <a:srgbClr val="228B22"/>
                </a:solidFill>
                <a:latin typeface="Courier New" panose="02070309020205020404" pitchFamily="49" charset="0"/>
              </a:rPr>
              <a:t>words</a:t>
            </a:r>
            <a:r>
              <a:rPr lang="tr-TR" sz="1800" b="0" i="0" u="none" strike="noStrike" baseline="0" dirty="0">
                <a:solidFill>
                  <a:srgbClr val="228B22"/>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addPartOfSpeechDetails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a:t>
            </a:r>
          </a:p>
          <a:p>
            <a:r>
              <a:rPr lang="fr-FR" sz="1800" b="0" i="0" u="none" strike="noStrike" baseline="0" dirty="0">
                <a:solidFill>
                  <a:srgbClr val="000000"/>
                </a:solidFill>
                <a:latin typeface="Courier New" panose="02070309020205020404" pitchFamily="49" charset="0"/>
              </a:rPr>
              <a:t>documents = </a:t>
            </a:r>
            <a:r>
              <a:rPr lang="fr-FR" sz="1800" b="0" i="0" u="none" strike="noStrike" baseline="0" dirty="0" err="1">
                <a:solidFill>
                  <a:srgbClr val="000000"/>
                </a:solidFill>
                <a:latin typeface="Courier New" panose="02070309020205020404" pitchFamily="49" charset="0"/>
              </a:rPr>
              <a:t>normalizeWords</a:t>
            </a:r>
            <a:r>
              <a:rPr lang="fr-FR" sz="1800" b="0" i="0" u="none" strike="noStrike" baseline="0" dirty="0">
                <a:solidFill>
                  <a:srgbClr val="000000"/>
                </a:solidFill>
                <a:latin typeface="Courier New" panose="02070309020205020404" pitchFamily="49" charset="0"/>
              </a:rPr>
              <a:t>(documents,</a:t>
            </a:r>
            <a:r>
              <a:rPr lang="fr-FR" sz="1800" b="0" i="0" u="none" strike="noStrike" baseline="0" dirty="0">
                <a:solidFill>
                  <a:srgbClr val="A020F0"/>
                </a:solidFill>
                <a:latin typeface="Courier New" panose="02070309020205020404" pitchFamily="49" charset="0"/>
              </a:rPr>
              <a:t>'Style'</a:t>
            </a:r>
            <a:r>
              <a:rPr lang="fr-FR" sz="1800" b="0" i="0" u="none" strike="noStrike" baseline="0" dirty="0">
                <a:solidFill>
                  <a:srgbClr val="000000"/>
                </a:solidFill>
                <a:latin typeface="Courier New" panose="02070309020205020404" pitchFamily="49" charset="0"/>
              </a:rPr>
              <a:t>,</a:t>
            </a:r>
            <a:r>
              <a:rPr lang="fr-FR" sz="1800" b="0" i="0" u="none" strike="noStrike" baseline="0" dirty="0">
                <a:solidFill>
                  <a:srgbClr val="A020F0"/>
                </a:solidFill>
                <a:latin typeface="Courier New" panose="02070309020205020404" pitchFamily="49" charset="0"/>
              </a:rPr>
              <a:t>'</a:t>
            </a:r>
            <a:r>
              <a:rPr lang="fr-FR" sz="1800" b="0" i="0" u="none" strike="noStrike" baseline="0" dirty="0" err="1">
                <a:solidFill>
                  <a:srgbClr val="A020F0"/>
                </a:solidFill>
                <a:latin typeface="Courier New" panose="02070309020205020404" pitchFamily="49" charset="0"/>
              </a:rPr>
              <a:t>lemma</a:t>
            </a:r>
            <a:r>
              <a:rPr lang="fr-FR" sz="1800" b="0" i="0" u="none" strike="noStrike" baseline="0" dirty="0">
                <a:solidFill>
                  <a:srgbClr val="A020F0"/>
                </a:solidFill>
                <a:latin typeface="Courier New" panose="02070309020205020404" pitchFamily="49" charset="0"/>
              </a:rPr>
              <a:t>'</a:t>
            </a:r>
            <a:r>
              <a:rPr lang="fr-F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a:solidFill>
                  <a:srgbClr val="228B22"/>
                </a:solidFill>
                <a:latin typeface="Courier New" panose="02070309020205020404" pitchFamily="49" charset="0"/>
              </a:rPr>
              <a:t>% </a:t>
            </a:r>
            <a:r>
              <a:rPr lang="tr-TR" sz="1800" b="0" i="0" u="none" strike="noStrike" baseline="0" dirty="0" err="1">
                <a:solidFill>
                  <a:srgbClr val="228B22"/>
                </a:solidFill>
                <a:latin typeface="Courier New" panose="02070309020205020404" pitchFamily="49" charset="0"/>
              </a:rPr>
              <a:t>Erase</a:t>
            </a:r>
            <a:r>
              <a:rPr lang="tr-TR" sz="1800" b="0" i="0" u="none" strike="noStrike" baseline="0" dirty="0">
                <a:solidFill>
                  <a:srgbClr val="228B22"/>
                </a:solidFill>
                <a:latin typeface="Courier New" panose="02070309020205020404" pitchFamily="49" charset="0"/>
              </a:rPr>
              <a:t> </a:t>
            </a:r>
            <a:r>
              <a:rPr lang="tr-TR" sz="1800" b="0" i="0" u="none" strike="noStrike" baseline="0" dirty="0" err="1">
                <a:solidFill>
                  <a:srgbClr val="228B22"/>
                </a:solidFill>
                <a:latin typeface="Courier New" panose="02070309020205020404" pitchFamily="49" charset="0"/>
              </a:rPr>
              <a:t>punctuation</a:t>
            </a:r>
            <a:r>
              <a:rPr lang="tr-TR" sz="1800" b="0" i="0" u="none" strike="noStrike" baseline="0" dirty="0">
                <a:solidFill>
                  <a:srgbClr val="228B22"/>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erasePunctuation</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228B22"/>
                </a:solidFill>
                <a:latin typeface="Courier New" panose="02070309020205020404" pitchFamily="49" charset="0"/>
              </a:rPr>
              <a:t>% Remove a list of stop words.</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removeStopWords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228B22"/>
                </a:solidFill>
                <a:latin typeface="Courier New" panose="02070309020205020404" pitchFamily="49" charset="0"/>
              </a:rPr>
              <a:t>% Remove words with 2 or fewer characters, and words with 15 or greater</a:t>
            </a:r>
          </a:p>
          <a:p>
            <a:r>
              <a:rPr lang="tr-TR" sz="1800" b="0" i="0" u="none" strike="noStrike" baseline="0" dirty="0">
                <a:solidFill>
                  <a:srgbClr val="228B22"/>
                </a:solidFill>
                <a:latin typeface="Courier New" panose="02070309020205020404" pitchFamily="49" charset="0"/>
              </a:rPr>
              <a:t>% </a:t>
            </a:r>
            <a:r>
              <a:rPr lang="tr-TR" sz="1800" b="0" i="0" u="none" strike="noStrike" baseline="0" dirty="0" err="1">
                <a:solidFill>
                  <a:srgbClr val="228B22"/>
                </a:solidFill>
                <a:latin typeface="Courier New" panose="02070309020205020404" pitchFamily="49" charset="0"/>
              </a:rPr>
              <a:t>characters</a:t>
            </a:r>
            <a:r>
              <a:rPr lang="tr-TR" sz="1800" b="0" i="0" u="none" strike="noStrike" baseline="0" dirty="0">
                <a:solidFill>
                  <a:srgbClr val="228B22"/>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removeShortWords</a:t>
            </a:r>
            <a:r>
              <a:rPr lang="tr-TR" sz="1800" b="0" i="0" u="none" strike="noStrike" baseline="0" dirty="0">
                <a:solidFill>
                  <a:srgbClr val="000000"/>
                </a:solidFill>
                <a:latin typeface="Courier New" panose="02070309020205020404" pitchFamily="49" charset="0"/>
              </a:rPr>
              <a:t>(documents,2);</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removeLongWords</a:t>
            </a:r>
            <a:r>
              <a:rPr lang="tr-TR" sz="1800" b="0" i="0" u="none" strike="noStrike" baseline="0" dirty="0">
                <a:solidFill>
                  <a:srgbClr val="000000"/>
                </a:solidFill>
                <a:latin typeface="Courier New" panose="02070309020205020404" pitchFamily="49" charset="0"/>
              </a:rPr>
              <a:t>(documents,15);</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FF"/>
                </a:solidFill>
                <a:latin typeface="Courier New" panose="02070309020205020404" pitchFamily="49" charset="0"/>
              </a:rPr>
              <a:t>end</a:t>
            </a:r>
            <a:endParaRPr lang="tr-TR" sz="1800" b="0" i="0" u="none" strike="noStrike" baseline="0" dirty="0">
              <a:solidFill>
                <a:srgbClr val="0000FF"/>
              </a:solidFill>
              <a:latin typeface="Courier New" panose="02070309020205020404" pitchFamily="49" charset="0"/>
            </a:endParaRPr>
          </a:p>
        </p:txBody>
      </p:sp>
    </p:spTree>
    <p:extLst>
      <p:ext uri="{BB962C8B-B14F-4D97-AF65-F5344CB8AC3E}">
        <p14:creationId xmlns:p14="http://schemas.microsoft.com/office/powerpoint/2010/main" val="195733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1AC63AB-4A00-4C21-A5BD-D67608BCADB2}"/>
              </a:ext>
            </a:extLst>
          </p:cNvPr>
          <p:cNvPicPr>
            <a:picLocks noChangeAspect="1"/>
          </p:cNvPicPr>
          <p:nvPr/>
        </p:nvPicPr>
        <p:blipFill>
          <a:blip r:embed="rId2"/>
          <a:stretch>
            <a:fillRect/>
          </a:stretch>
        </p:blipFill>
        <p:spPr>
          <a:xfrm>
            <a:off x="1133272" y="164154"/>
            <a:ext cx="9372599" cy="7029449"/>
          </a:xfrm>
          <a:prstGeom prst="rect">
            <a:avLst/>
          </a:prstGeom>
        </p:spPr>
      </p:pic>
    </p:spTree>
    <p:extLst>
      <p:ext uri="{BB962C8B-B14F-4D97-AF65-F5344CB8AC3E}">
        <p14:creationId xmlns:p14="http://schemas.microsoft.com/office/powerpoint/2010/main" val="59185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26F7952-86F3-47E1-92CB-9DA3141878D3}"/>
              </a:ext>
            </a:extLst>
          </p:cNvPr>
          <p:cNvPicPr>
            <a:picLocks noChangeAspect="1"/>
          </p:cNvPicPr>
          <p:nvPr/>
        </p:nvPicPr>
        <p:blipFill>
          <a:blip r:embed="rId2"/>
          <a:stretch>
            <a:fillRect/>
          </a:stretch>
        </p:blipFill>
        <p:spPr>
          <a:xfrm>
            <a:off x="1269460" y="212790"/>
            <a:ext cx="7874540" cy="5905905"/>
          </a:xfrm>
          <a:prstGeom prst="rect">
            <a:avLst/>
          </a:prstGeom>
        </p:spPr>
      </p:pic>
    </p:spTree>
    <p:extLst>
      <p:ext uri="{BB962C8B-B14F-4D97-AF65-F5344CB8AC3E}">
        <p14:creationId xmlns:p14="http://schemas.microsoft.com/office/powerpoint/2010/main" val="766136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DDBA72D-30A9-474E-A2C0-9EAAC2F09627}"/>
              </a:ext>
            </a:extLst>
          </p:cNvPr>
          <p:cNvPicPr>
            <a:picLocks noChangeAspect="1"/>
          </p:cNvPicPr>
          <p:nvPr/>
        </p:nvPicPr>
        <p:blipFill>
          <a:blip r:embed="rId2"/>
          <a:stretch>
            <a:fillRect/>
          </a:stretch>
        </p:blipFill>
        <p:spPr>
          <a:xfrm>
            <a:off x="1425101" y="164154"/>
            <a:ext cx="7628107" cy="5721080"/>
          </a:xfrm>
          <a:prstGeom prst="rect">
            <a:avLst/>
          </a:prstGeom>
        </p:spPr>
      </p:pic>
    </p:spTree>
    <p:extLst>
      <p:ext uri="{BB962C8B-B14F-4D97-AF65-F5344CB8AC3E}">
        <p14:creationId xmlns:p14="http://schemas.microsoft.com/office/powerpoint/2010/main" val="1289710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0B357A-6A3E-43EE-A314-F4390BE485C9}"/>
              </a:ext>
            </a:extLst>
          </p:cNvPr>
          <p:cNvSpPr>
            <a:spLocks noGrp="1"/>
          </p:cNvSpPr>
          <p:nvPr>
            <p:ph type="title"/>
          </p:nvPr>
        </p:nvSpPr>
        <p:spPr/>
        <p:txBody>
          <a:bodyPr/>
          <a:lstStyle/>
          <a:p>
            <a:r>
              <a:rPr lang="tr-TR" dirty="0" err="1"/>
              <a:t>Topic</a:t>
            </a:r>
            <a:r>
              <a:rPr lang="tr-TR" dirty="0"/>
              <a:t> </a:t>
            </a:r>
            <a:r>
              <a:rPr lang="tr-TR" dirty="0" err="1"/>
              <a:t>Modelling</a:t>
            </a:r>
            <a:r>
              <a:rPr lang="tr-TR" dirty="0"/>
              <a:t>(Konu Belirleme)</a:t>
            </a:r>
          </a:p>
        </p:txBody>
      </p:sp>
      <p:sp>
        <p:nvSpPr>
          <p:cNvPr id="3" name="İçerik Yer Tutucusu 2">
            <a:extLst>
              <a:ext uri="{FF2B5EF4-FFF2-40B4-BE49-F238E27FC236}">
                <a16:creationId xmlns:a16="http://schemas.microsoft.com/office/drawing/2014/main" id="{DE98A307-49D4-4463-8CB1-4B702050CF12}"/>
              </a:ext>
            </a:extLst>
          </p:cNvPr>
          <p:cNvSpPr>
            <a:spLocks noGrp="1"/>
          </p:cNvSpPr>
          <p:nvPr>
            <p:ph idx="1"/>
          </p:nvPr>
        </p:nvSpPr>
        <p:spPr/>
        <p:txBody>
          <a:bodyPr/>
          <a:lstStyle/>
          <a:p>
            <a:r>
              <a:rPr lang="tr-TR" dirty="0"/>
              <a:t>Doğal dil işlemede </a:t>
            </a:r>
            <a:r>
              <a:rPr lang="tr-TR" dirty="0" err="1"/>
              <a:t>Topic</a:t>
            </a:r>
            <a:r>
              <a:rPr lang="tr-TR" dirty="0"/>
              <a:t> modelleme birlikte geçen kelime vektörlerin belirlenmesidir. Örneğin spor denilince futbol, </a:t>
            </a:r>
            <a:r>
              <a:rPr lang="tr-TR" dirty="0" err="1"/>
              <a:t>statyum</a:t>
            </a:r>
            <a:r>
              <a:rPr lang="tr-TR" dirty="0"/>
              <a:t>, atlet gibi kelimeler geliyorsa topik modellemedir. </a:t>
            </a:r>
          </a:p>
          <a:p>
            <a:r>
              <a:rPr lang="tr-TR" dirty="0"/>
              <a:t>Bir Topik model eğitilmiş bir model olup doküman koleksiyonunda otomatik olarak vektörleri oluşturur.  Bu tür modeller test seti içindeki benzer konuları da arayıp belirler. </a:t>
            </a:r>
          </a:p>
          <a:p>
            <a:r>
              <a:rPr lang="tr-TR" dirty="0" err="1"/>
              <a:t>Wikipedia'yı</a:t>
            </a:r>
            <a:r>
              <a:rPr lang="tr-TR" dirty="0"/>
              <a:t> düşünün. Yüzbinlerce konuyu kapsayan milyonlarca belgeye sahiptir. Bunların otomatik olarak keşfedilmesi harika olmaz mıydı? Ayrıca hangi belgelerin hangi konuları kapsadığına dair daha iyi bir harita olsa güzel olmaz mı?</a:t>
            </a:r>
          </a:p>
        </p:txBody>
      </p:sp>
    </p:spTree>
    <p:extLst>
      <p:ext uri="{BB962C8B-B14F-4D97-AF65-F5344CB8AC3E}">
        <p14:creationId xmlns:p14="http://schemas.microsoft.com/office/powerpoint/2010/main" val="224740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ED8920-3CF5-428E-A0C8-1386BA6F41C8}"/>
              </a:ext>
            </a:extLst>
          </p:cNvPr>
          <p:cNvSpPr>
            <a:spLocks noGrp="1"/>
          </p:cNvSpPr>
          <p:nvPr>
            <p:ph type="title"/>
          </p:nvPr>
        </p:nvSpPr>
        <p:spPr/>
        <p:txBody>
          <a:bodyPr/>
          <a:lstStyle/>
          <a:p>
            <a:r>
              <a:rPr lang="tr-TR" dirty="0" err="1"/>
              <a:t>Topic</a:t>
            </a:r>
            <a:r>
              <a:rPr lang="tr-TR" dirty="0"/>
              <a:t> </a:t>
            </a:r>
            <a:r>
              <a:rPr lang="tr-TR" dirty="0" err="1"/>
              <a:t>Modelling</a:t>
            </a:r>
            <a:r>
              <a:rPr lang="tr-TR" dirty="0"/>
              <a:t>(Konu Belirleme)</a:t>
            </a:r>
          </a:p>
        </p:txBody>
      </p:sp>
      <p:sp>
        <p:nvSpPr>
          <p:cNvPr id="3" name="İçerik Yer Tutucusu 2">
            <a:extLst>
              <a:ext uri="{FF2B5EF4-FFF2-40B4-BE49-F238E27FC236}">
                <a16:creationId xmlns:a16="http://schemas.microsoft.com/office/drawing/2014/main" id="{70B180A6-6C61-46E7-BF7E-105D033DC851}"/>
              </a:ext>
            </a:extLst>
          </p:cNvPr>
          <p:cNvSpPr>
            <a:spLocks noGrp="1"/>
          </p:cNvSpPr>
          <p:nvPr>
            <p:ph idx="1"/>
          </p:nvPr>
        </p:nvSpPr>
        <p:spPr/>
        <p:txBody>
          <a:bodyPr>
            <a:normAutofit lnSpcReduction="10000"/>
          </a:bodyPr>
          <a:lstStyle/>
          <a:p>
            <a:pPr algn="l"/>
            <a:r>
              <a:rPr lang="tr-TR" b="1" i="0" dirty="0">
                <a:solidFill>
                  <a:srgbClr val="202122"/>
                </a:solidFill>
                <a:effectLst/>
                <a:latin typeface="Arial" panose="020B0604020202020204" pitchFamily="34" charset="0"/>
              </a:rPr>
              <a:t>Konu modelleme</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2" tooltip="İngilizce"/>
              </a:rPr>
              <a:t>İngilizce</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Topic</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Modeling</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3" tooltip="Makine öğrenimi"/>
              </a:rPr>
              <a:t>makine öğrenimi</a:t>
            </a:r>
            <a:r>
              <a:rPr lang="tr-TR" b="0" i="0" dirty="0">
                <a:solidFill>
                  <a:srgbClr val="202122"/>
                </a:solidFill>
                <a:effectLst/>
                <a:latin typeface="Arial" panose="020B0604020202020204" pitchFamily="34" charset="0"/>
              </a:rPr>
              <a:t> ve </a:t>
            </a:r>
            <a:r>
              <a:rPr lang="tr-TR" b="0" i="0" u="none" strike="noStrike" dirty="0">
                <a:solidFill>
                  <a:srgbClr val="0645AD"/>
                </a:solidFill>
                <a:effectLst/>
                <a:latin typeface="Arial" panose="020B0604020202020204" pitchFamily="34" charset="0"/>
                <a:hlinkClick r:id="rId4" tooltip="Doğal dil işleme"/>
              </a:rPr>
              <a:t>doğal dil işlemede</a:t>
            </a:r>
            <a:r>
              <a:rPr lang="tr-TR" b="0" i="0" dirty="0">
                <a:solidFill>
                  <a:srgbClr val="202122"/>
                </a:solidFill>
                <a:effectLst/>
                <a:latin typeface="Arial" panose="020B0604020202020204" pitchFamily="34" charset="0"/>
              </a:rPr>
              <a:t> toplanan belgelerin içindeki soyut konuları araştıran bir çeşit </a:t>
            </a:r>
            <a:r>
              <a:rPr lang="tr-TR" b="0" i="0" u="none" strike="noStrike" dirty="0">
                <a:solidFill>
                  <a:srgbClr val="0645AD"/>
                </a:solidFill>
                <a:effectLst/>
                <a:latin typeface="Arial" panose="020B0604020202020204" pitchFamily="34" charset="0"/>
                <a:hlinkClick r:id="rId5" tooltip="İstatistiksel model"/>
              </a:rPr>
              <a:t>istatistiksel modeldir</a:t>
            </a:r>
            <a:r>
              <a:rPr lang="tr-TR" b="0" i="0" dirty="0">
                <a:solidFill>
                  <a:srgbClr val="202122"/>
                </a:solidFill>
                <a:effectLst/>
                <a:latin typeface="Arial" panose="020B0604020202020204" pitchFamily="34" charset="0"/>
              </a:rPr>
              <a:t>. Konu modelleme, bir anlamda metinlerin içerisindeki saklı anlamsal bağları araştıran bir </a:t>
            </a:r>
            <a:r>
              <a:rPr lang="tr-TR" b="0" i="0" u="none" strike="noStrike" dirty="0">
                <a:solidFill>
                  <a:srgbClr val="0645AD"/>
                </a:solidFill>
                <a:effectLst/>
                <a:latin typeface="Arial" panose="020B0604020202020204" pitchFamily="34" charset="0"/>
                <a:hlinkClick r:id="rId6"/>
              </a:rPr>
              <a:t>metin madenciliğidir</a:t>
            </a:r>
            <a:r>
              <a:rPr lang="tr-TR" b="0" i="0" dirty="0">
                <a:solidFill>
                  <a:srgbClr val="202122"/>
                </a:solidFill>
                <a:effectLst/>
                <a:latin typeface="Arial" panose="020B0604020202020204" pitchFamily="34" charset="0"/>
              </a:rPr>
              <a:t>.</a:t>
            </a:r>
          </a:p>
          <a:p>
            <a:pPr algn="l"/>
            <a:r>
              <a:rPr lang="tr-TR" b="0" i="0" dirty="0">
                <a:solidFill>
                  <a:srgbClr val="202122"/>
                </a:solidFill>
                <a:effectLst/>
                <a:latin typeface="Arial" panose="020B0604020202020204" pitchFamily="34" charset="0"/>
              </a:rPr>
              <a:t>İçinde bulunduğumuz çağın bilişim çağında, gitgide yığılan ve her gün daha da artan yazılı kaynaklar, insanların bu metinleri işleme kapasitesini aşmaktadır. Konu Modelleme sayesinde yapılandırılmamış bu metin toplulukları ve bu metinlerin oluşturdukları büyük koleksiyonlar anlaşılabilir hale getirilmekte, metinlerin içinde geçen bilgiler zaman kaybı minimuma indirgenerek düzenlenip sunulur hale getirilmektedir.</a:t>
            </a:r>
          </a:p>
          <a:p>
            <a:endParaRPr lang="tr-TR" dirty="0"/>
          </a:p>
        </p:txBody>
      </p:sp>
    </p:spTree>
    <p:extLst>
      <p:ext uri="{BB962C8B-B14F-4D97-AF65-F5344CB8AC3E}">
        <p14:creationId xmlns:p14="http://schemas.microsoft.com/office/powerpoint/2010/main" val="231444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C1A7C4-3FA0-4806-8F7E-78E33C4EC2A3}"/>
              </a:ext>
            </a:extLst>
          </p:cNvPr>
          <p:cNvSpPr>
            <a:spLocks noGrp="1"/>
          </p:cNvSpPr>
          <p:nvPr>
            <p:ph type="title"/>
          </p:nvPr>
        </p:nvSpPr>
        <p:spPr/>
        <p:txBody>
          <a:bodyPr/>
          <a:lstStyle/>
          <a:p>
            <a:r>
              <a:rPr lang="tr-TR" b="0" i="0" dirty="0">
                <a:solidFill>
                  <a:srgbClr val="000000"/>
                </a:solidFill>
                <a:effectLst/>
                <a:latin typeface="Linux Libertine"/>
              </a:rPr>
              <a:t>Çalışma prensibi</a:t>
            </a:r>
            <a:endParaRPr lang="tr-TR" dirty="0"/>
          </a:p>
        </p:txBody>
      </p:sp>
      <p:sp>
        <p:nvSpPr>
          <p:cNvPr id="3" name="İçerik Yer Tutucusu 2">
            <a:extLst>
              <a:ext uri="{FF2B5EF4-FFF2-40B4-BE49-F238E27FC236}">
                <a16:creationId xmlns:a16="http://schemas.microsoft.com/office/drawing/2014/main" id="{0A78D9B7-F50A-427B-A057-83095264D1B9}"/>
              </a:ext>
            </a:extLst>
          </p:cNvPr>
          <p:cNvSpPr>
            <a:spLocks noGrp="1"/>
          </p:cNvSpPr>
          <p:nvPr>
            <p:ph idx="1"/>
          </p:nvPr>
        </p:nvSpPr>
        <p:spPr/>
        <p:txBody>
          <a:bodyPr>
            <a:normAutofit fontScale="77500" lnSpcReduction="20000"/>
          </a:bodyPr>
          <a:lstStyle/>
          <a:p>
            <a:pPr algn="l"/>
            <a:r>
              <a:rPr lang="tr-TR" b="0" i="0" dirty="0">
                <a:solidFill>
                  <a:srgbClr val="202122"/>
                </a:solidFill>
                <a:effectLst/>
                <a:latin typeface="Arial" panose="020B0604020202020204" pitchFamily="34" charset="0"/>
              </a:rPr>
              <a:t>Konu modellemesi yapılırken, bir metin belgesinin içerisindeki "konu" adı verilen kelime grupları denetimsiz bir biçimde bulunur. Bu konuların özelliği metin içerisinde sık sık birlikte ortaya çıkmaları ve genellikle ortak ya da benzer bir temayı paylaşan kelimelerden oluşmalarıdır. Böylece, önceden tanımlanmış kelime kümesiyle bu konular, belgenin tamamını en iyi şekilde tanımlamak için kelime grubu olarak kullanılabilir.</a:t>
            </a:r>
          </a:p>
          <a:p>
            <a:pPr algn="l"/>
            <a:r>
              <a:rPr lang="tr-TR" b="0" i="0" dirty="0">
                <a:solidFill>
                  <a:srgbClr val="202122"/>
                </a:solidFill>
                <a:effectLst/>
                <a:latin typeface="Arial" panose="020B0604020202020204" pitchFamily="34" charset="0"/>
              </a:rPr>
              <a:t>Konu modellemede bir metin koleksiyonu girdi olarak alınır, ki girdi olarak alının metinlerin sayısal olarak bir üst sınırlaması yoktur. Buna uygun olarak örneğin bir gazetede yayınlanan 2 milyon makale incelenebilir. Konu modeli aracılığıyla bu metinlerde tartışılan bir dizi “konu” - tekrarlanan temalar - ve her belgenin bu konuları ne derece ele aldığını keşfedilir.</a:t>
            </a:r>
          </a:p>
          <a:p>
            <a:pPr algn="l"/>
            <a:r>
              <a:rPr lang="tr-TR" b="0" i="0" dirty="0">
                <a:solidFill>
                  <a:srgbClr val="202122"/>
                </a:solidFill>
                <a:effectLst/>
                <a:latin typeface="Arial" panose="020B0604020202020204" pitchFamily="34" charset="0"/>
              </a:rPr>
              <a:t>Konu modelleme algoritmaları herhangi bir terim için benzer ya da eş anlamlı olanlarının da geçtiği belgeleri listeleyebilmeleri açısından önemlidir. </a:t>
            </a:r>
            <a:r>
              <a:rPr lang="tr-TR" b="0" i="0" dirty="0" err="1">
                <a:solidFill>
                  <a:srgbClr val="202122"/>
                </a:solidFill>
                <a:effectLst/>
                <a:latin typeface="Arial" panose="020B0604020202020204" pitchFamily="34" charset="0"/>
              </a:rPr>
              <a:t>Olasılıksal</a:t>
            </a:r>
            <a:r>
              <a:rPr lang="tr-TR" b="0" i="0" dirty="0">
                <a:solidFill>
                  <a:srgbClr val="202122"/>
                </a:solidFill>
                <a:effectLst/>
                <a:latin typeface="Arial" panose="020B0604020202020204" pitchFamily="34" charset="0"/>
              </a:rPr>
              <a:t> konu modelleme yaklaşımlarından </a:t>
            </a:r>
            <a:r>
              <a:rPr lang="tr-TR" b="0" i="0" u="none" strike="noStrike" dirty="0">
                <a:solidFill>
                  <a:srgbClr val="0645AD"/>
                </a:solidFill>
                <a:effectLst/>
                <a:latin typeface="Arial" panose="020B0604020202020204" pitchFamily="34" charset="0"/>
                <a:hlinkClick r:id="rId2" tooltip="Latent Dirichlet allocation"/>
              </a:rPr>
              <a:t>LDA</a:t>
            </a:r>
            <a:r>
              <a:rPr lang="tr-TR" b="0" i="0" dirty="0">
                <a:solidFill>
                  <a:srgbClr val="202122"/>
                </a:solidFill>
                <a:effectLst/>
                <a:latin typeface="Arial" panose="020B0604020202020204" pitchFamily="34" charset="0"/>
              </a:rPr>
              <a:t> algoritması da bilgi erişim sistemlerinde sorgu-belge, konu-belge, konu-sorgu ve belge-belge benzerliklerinin hesaplanmasına ve dolayısıyla </a:t>
            </a:r>
            <a:r>
              <a:rPr lang="tr-TR" b="0" i="0" dirty="0" err="1">
                <a:solidFill>
                  <a:srgbClr val="202122"/>
                </a:solidFill>
                <a:effectLst/>
                <a:latin typeface="Arial" panose="020B0604020202020204" pitchFamily="34" charset="0"/>
              </a:rPr>
              <a:t>ilgililik</a:t>
            </a:r>
            <a:r>
              <a:rPr lang="tr-TR" b="0" i="0" dirty="0">
                <a:solidFill>
                  <a:srgbClr val="202122"/>
                </a:solidFill>
                <a:effectLst/>
                <a:latin typeface="Arial" panose="020B0604020202020204" pitchFamily="34" charset="0"/>
              </a:rPr>
              <a:t> sıralamaları oluşturulmasına olanak sağlamaktadır.</a:t>
            </a:r>
          </a:p>
          <a:p>
            <a:endParaRPr lang="tr-TR" dirty="0"/>
          </a:p>
        </p:txBody>
      </p:sp>
    </p:spTree>
    <p:extLst>
      <p:ext uri="{BB962C8B-B14F-4D97-AF65-F5344CB8AC3E}">
        <p14:creationId xmlns:p14="http://schemas.microsoft.com/office/powerpoint/2010/main" val="38406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52A043-37B2-4D7D-B1C4-86F7DD78D739}"/>
              </a:ext>
            </a:extLst>
          </p:cNvPr>
          <p:cNvSpPr>
            <a:spLocks noGrp="1"/>
          </p:cNvSpPr>
          <p:nvPr>
            <p:ph type="title"/>
          </p:nvPr>
        </p:nvSpPr>
        <p:spPr/>
        <p:txBody>
          <a:bodyPr/>
          <a:lstStyle/>
          <a:p>
            <a:r>
              <a:rPr lang="tr-TR" b="0" i="0" dirty="0">
                <a:solidFill>
                  <a:srgbClr val="000000"/>
                </a:solidFill>
                <a:effectLst/>
                <a:latin typeface="Linux Libertine"/>
              </a:rPr>
              <a:t>Amaç ve kullanım alanları</a:t>
            </a:r>
            <a:endParaRPr lang="tr-TR" dirty="0"/>
          </a:p>
        </p:txBody>
      </p:sp>
      <p:sp>
        <p:nvSpPr>
          <p:cNvPr id="3" name="İçerik Yer Tutucusu 2">
            <a:extLst>
              <a:ext uri="{FF2B5EF4-FFF2-40B4-BE49-F238E27FC236}">
                <a16:creationId xmlns:a16="http://schemas.microsoft.com/office/drawing/2014/main" id="{3581159A-B58B-42EF-B726-126B66503104}"/>
              </a:ext>
            </a:extLst>
          </p:cNvPr>
          <p:cNvSpPr>
            <a:spLocks noGrp="1"/>
          </p:cNvSpPr>
          <p:nvPr>
            <p:ph idx="1"/>
          </p:nvPr>
        </p:nvSpPr>
        <p:spPr/>
        <p:txBody>
          <a:bodyPr/>
          <a:lstStyle/>
          <a:p>
            <a:r>
              <a:rPr lang="tr-TR" b="0" i="0" dirty="0">
                <a:solidFill>
                  <a:srgbClr val="202122"/>
                </a:solidFill>
                <a:effectLst/>
                <a:latin typeface="Arial" panose="020B0604020202020204" pitchFamily="34" charset="0"/>
              </a:rPr>
              <a:t>Konu modelleme </a:t>
            </a:r>
            <a:r>
              <a:rPr lang="tr-TR" b="0" i="0" u="none" strike="noStrike" dirty="0">
                <a:solidFill>
                  <a:srgbClr val="0645AD"/>
                </a:solidFill>
                <a:effectLst/>
                <a:latin typeface="Arial" panose="020B0604020202020204" pitchFamily="34" charset="0"/>
                <a:hlinkClick r:id="rId2" tooltip="Algoritma"/>
              </a:rPr>
              <a:t>algoritmalarının</a:t>
            </a:r>
            <a:r>
              <a:rPr lang="tr-TR" b="0" i="0" dirty="0">
                <a:solidFill>
                  <a:srgbClr val="202122"/>
                </a:solidFill>
                <a:effectLst/>
                <a:latin typeface="Arial" panose="020B0604020202020204" pitchFamily="34" charset="0"/>
              </a:rPr>
              <a:t> sonuçları, üzerine </a:t>
            </a:r>
            <a:r>
              <a:rPr lang="tr-TR" b="0" i="0" dirty="0" err="1">
                <a:solidFill>
                  <a:srgbClr val="202122"/>
                </a:solidFill>
                <a:effectLst/>
                <a:latin typeface="Arial" panose="020B0604020202020204" pitchFamily="34" charset="0"/>
              </a:rPr>
              <a:t>yoğunlaşılan</a:t>
            </a:r>
            <a:r>
              <a:rPr lang="tr-TR" b="0" i="0" dirty="0">
                <a:solidFill>
                  <a:srgbClr val="202122"/>
                </a:solidFill>
                <a:effectLst/>
                <a:latin typeface="Arial" panose="020B0604020202020204" pitchFamily="34" charset="0"/>
              </a:rPr>
              <a:t> konuyu görselleştirmek, keşfetmek, özetlemek ve </a:t>
            </a:r>
            <a:r>
              <a:rPr lang="tr-TR" b="0" i="0" dirty="0" err="1">
                <a:solidFill>
                  <a:srgbClr val="202122"/>
                </a:solidFill>
                <a:effectLst/>
                <a:latin typeface="Arial" panose="020B0604020202020204" pitchFamily="34" charset="0"/>
              </a:rPr>
              <a:t>teorileştirmek</a:t>
            </a:r>
            <a:r>
              <a:rPr lang="tr-TR" b="0" i="0" dirty="0">
                <a:solidFill>
                  <a:srgbClr val="202122"/>
                </a:solidFill>
                <a:effectLst/>
                <a:latin typeface="Arial" panose="020B0604020202020204" pitchFamily="34" charset="0"/>
              </a:rPr>
              <a:t> için kullanılabilir. Konu modellemeleri, genetik bilgi, görüntüler ve ağlar gibi verilerdeki öğretici yapıları tespit etmek dışında </a:t>
            </a:r>
            <a:r>
              <a:rPr lang="tr-TR" b="0" i="0" u="none" strike="noStrike" dirty="0" err="1">
                <a:solidFill>
                  <a:srgbClr val="0645AD"/>
                </a:solidFill>
                <a:effectLst/>
                <a:latin typeface="Arial" panose="020B0604020202020204" pitchFamily="34" charset="0"/>
                <a:hlinkClick r:id="rId3" tooltip="Biyoenformatik"/>
              </a:rPr>
              <a:t>biyoinformatik</a:t>
            </a:r>
            <a:r>
              <a:rPr lang="tr-TR" b="0" i="0" dirty="0">
                <a:solidFill>
                  <a:srgbClr val="202122"/>
                </a:solidFill>
                <a:effectLst/>
                <a:latin typeface="Arial" panose="020B0604020202020204" pitchFamily="34" charset="0"/>
              </a:rPr>
              <a:t>, NLP ve </a:t>
            </a:r>
            <a:r>
              <a:rPr lang="tr-TR" b="0" i="0" dirty="0" err="1">
                <a:solidFill>
                  <a:srgbClr val="202122"/>
                </a:solidFill>
                <a:effectLst/>
                <a:latin typeface="Arial" panose="020B0604020202020204" pitchFamily="34" charset="0"/>
              </a:rPr>
              <a:t>chatbot</a:t>
            </a:r>
            <a:r>
              <a:rPr lang="tr-TR" b="0" i="0" dirty="0">
                <a:solidFill>
                  <a:srgbClr val="202122"/>
                </a:solidFill>
                <a:effectLst/>
                <a:latin typeface="Arial" panose="020B0604020202020204" pitchFamily="34" charset="0"/>
              </a:rPr>
              <a:t> çalışmaları ve ayrıca </a:t>
            </a:r>
            <a:r>
              <a:rPr lang="tr-TR" b="0" i="0" u="none" strike="noStrike" dirty="0">
                <a:solidFill>
                  <a:srgbClr val="0645AD"/>
                </a:solidFill>
                <a:effectLst/>
                <a:latin typeface="Arial" panose="020B0604020202020204" pitchFamily="34" charset="0"/>
                <a:hlinkClick r:id="rId4"/>
              </a:rPr>
              <a:t>dijital beşeri bilimler</a:t>
            </a:r>
            <a:r>
              <a:rPr lang="tr-TR" b="0" i="0" dirty="0">
                <a:solidFill>
                  <a:srgbClr val="202122"/>
                </a:solidFill>
                <a:effectLst/>
                <a:latin typeface="Arial" panose="020B0604020202020204" pitchFamily="34" charset="0"/>
              </a:rPr>
              <a:t> alanında akademik araştırmalar için de kullanılmaktadır.</a:t>
            </a:r>
            <a:endParaRPr lang="tr-TR" dirty="0"/>
          </a:p>
        </p:txBody>
      </p:sp>
    </p:spTree>
    <p:extLst>
      <p:ext uri="{BB962C8B-B14F-4D97-AF65-F5344CB8AC3E}">
        <p14:creationId xmlns:p14="http://schemas.microsoft.com/office/powerpoint/2010/main" val="221486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2C9DE2-A285-4BA5-92B8-C847A1BC5E87}"/>
              </a:ext>
            </a:extLst>
          </p:cNvPr>
          <p:cNvSpPr>
            <a:spLocks noGrp="1"/>
          </p:cNvSpPr>
          <p:nvPr>
            <p:ph type="title"/>
          </p:nvPr>
        </p:nvSpPr>
        <p:spPr/>
        <p:txBody>
          <a:bodyPr/>
          <a:lstStyle/>
          <a:p>
            <a:r>
              <a:rPr lang="tr-TR" dirty="0"/>
              <a:t>Örnek</a:t>
            </a:r>
          </a:p>
        </p:txBody>
      </p:sp>
      <p:sp>
        <p:nvSpPr>
          <p:cNvPr id="5" name="Metin kutusu 4">
            <a:extLst>
              <a:ext uri="{FF2B5EF4-FFF2-40B4-BE49-F238E27FC236}">
                <a16:creationId xmlns:a16="http://schemas.microsoft.com/office/drawing/2014/main" id="{3ADDBA61-B536-4BC9-A875-950481C4BAE3}"/>
              </a:ext>
            </a:extLst>
          </p:cNvPr>
          <p:cNvSpPr txBox="1"/>
          <p:nvPr/>
        </p:nvSpPr>
        <p:spPr>
          <a:xfrm>
            <a:off x="693174" y="2413338"/>
            <a:ext cx="9896168" cy="1754326"/>
          </a:xfrm>
          <a:prstGeom prst="rect">
            <a:avLst/>
          </a:prstGeom>
          <a:noFill/>
        </p:spPr>
        <p:txBody>
          <a:bodyPr wrap="square">
            <a:spAutoFit/>
          </a:bodyPr>
          <a:lstStyle/>
          <a:p>
            <a:r>
              <a:rPr lang="tr-TR" b="1" i="0" dirty="0" err="1">
                <a:solidFill>
                  <a:srgbClr val="292929"/>
                </a:solidFill>
                <a:effectLst/>
                <a:latin typeface="Menlo"/>
              </a:rPr>
              <a:t>Lexicon</a:t>
            </a:r>
            <a:r>
              <a:rPr lang="tr-TR" b="0" i="0" dirty="0">
                <a:solidFill>
                  <a:srgbClr val="292929"/>
                </a:solidFill>
                <a:effectLst/>
                <a:latin typeface="Menlo"/>
              </a:rPr>
              <a:t>: {</a:t>
            </a:r>
            <a:r>
              <a:rPr lang="tr-TR" b="0" i="0" dirty="0" err="1">
                <a:solidFill>
                  <a:srgbClr val="292929"/>
                </a:solidFill>
                <a:effectLst/>
                <a:latin typeface="Menlo"/>
              </a:rPr>
              <a:t>athlete</a:t>
            </a:r>
            <a:r>
              <a:rPr lang="tr-TR" b="0" i="0" dirty="0">
                <a:solidFill>
                  <a:srgbClr val="292929"/>
                </a:solidFill>
                <a:effectLst/>
                <a:latin typeface="Menlo"/>
              </a:rPr>
              <a:t>, </a:t>
            </a:r>
            <a:r>
              <a:rPr lang="tr-TR" b="0" i="0" dirty="0" err="1">
                <a:solidFill>
                  <a:srgbClr val="292929"/>
                </a:solidFill>
                <a:effectLst/>
                <a:latin typeface="Menlo"/>
              </a:rPr>
              <a:t>football</a:t>
            </a:r>
            <a:r>
              <a:rPr lang="tr-TR" b="0" i="0" dirty="0">
                <a:solidFill>
                  <a:srgbClr val="292929"/>
                </a:solidFill>
                <a:effectLst/>
                <a:latin typeface="Menlo"/>
              </a:rPr>
              <a:t>, </a:t>
            </a:r>
            <a:r>
              <a:rPr lang="tr-TR" b="0" i="0" dirty="0" err="1">
                <a:solidFill>
                  <a:srgbClr val="292929"/>
                </a:solidFill>
                <a:effectLst/>
                <a:latin typeface="Menlo"/>
              </a:rPr>
              <a:t>soccer</a:t>
            </a:r>
            <a:r>
              <a:rPr lang="tr-TR" b="0" i="0" dirty="0">
                <a:solidFill>
                  <a:srgbClr val="292929"/>
                </a:solidFill>
                <a:effectLst/>
                <a:latin typeface="Menlo"/>
              </a:rPr>
              <a:t>, </a:t>
            </a:r>
            <a:r>
              <a:rPr lang="tr-TR" b="0" i="0" dirty="0" err="1">
                <a:solidFill>
                  <a:srgbClr val="292929"/>
                </a:solidFill>
                <a:effectLst/>
                <a:latin typeface="Menlo"/>
              </a:rPr>
              <a:t>tennis</a:t>
            </a:r>
            <a:r>
              <a:rPr lang="tr-TR" b="0" i="0" dirty="0">
                <a:solidFill>
                  <a:srgbClr val="292929"/>
                </a:solidFill>
                <a:effectLst/>
                <a:latin typeface="Menlo"/>
              </a:rPr>
              <a:t>, </a:t>
            </a:r>
            <a:r>
              <a:rPr lang="tr-TR" b="0" i="0" dirty="0" err="1">
                <a:solidFill>
                  <a:srgbClr val="292929"/>
                </a:solidFill>
                <a:effectLst/>
                <a:latin typeface="Menlo"/>
              </a:rPr>
              <a:t>computer</a:t>
            </a:r>
            <a:r>
              <a:rPr lang="tr-TR" b="0" i="0" dirty="0">
                <a:solidFill>
                  <a:srgbClr val="292929"/>
                </a:solidFill>
                <a:effectLst/>
                <a:latin typeface="Menlo"/>
              </a:rPr>
              <a:t>, </a:t>
            </a:r>
            <a:r>
              <a:rPr lang="tr-TR" b="0" i="0" dirty="0" err="1">
                <a:solidFill>
                  <a:srgbClr val="292929"/>
                </a:solidFill>
                <a:effectLst/>
                <a:latin typeface="Menlo"/>
              </a:rPr>
              <a:t>smartphone</a:t>
            </a:r>
            <a:r>
              <a:rPr lang="tr-TR" b="0" i="0" dirty="0">
                <a:solidFill>
                  <a:srgbClr val="292929"/>
                </a:solidFill>
                <a:effectLst/>
                <a:latin typeface="Menlo"/>
              </a:rPr>
              <a:t>, laptop, </a:t>
            </a:r>
            <a:r>
              <a:rPr lang="tr-TR" b="0" i="0" dirty="0" err="1">
                <a:solidFill>
                  <a:srgbClr val="292929"/>
                </a:solidFill>
                <a:effectLst/>
                <a:latin typeface="Menlo"/>
              </a:rPr>
              <a:t>printer,Intel</a:t>
            </a:r>
            <a:r>
              <a:rPr lang="tr-TR" b="0" i="0" dirty="0">
                <a:solidFill>
                  <a:srgbClr val="292929"/>
                </a:solidFill>
                <a:effectLst/>
                <a:latin typeface="Menlo"/>
              </a:rPr>
              <a:t>, Apple, Google}</a:t>
            </a:r>
            <a:br>
              <a:rPr lang="tr-TR" dirty="0"/>
            </a:br>
            <a:r>
              <a:rPr lang="tr-TR" b="1" i="0" dirty="0" err="1">
                <a:solidFill>
                  <a:srgbClr val="292929"/>
                </a:solidFill>
                <a:effectLst/>
                <a:latin typeface="Menlo"/>
              </a:rPr>
              <a:t>Num</a:t>
            </a:r>
            <a:r>
              <a:rPr lang="tr-TR" b="1" i="0" dirty="0">
                <a:solidFill>
                  <a:srgbClr val="292929"/>
                </a:solidFill>
                <a:effectLst/>
                <a:latin typeface="Menlo"/>
              </a:rPr>
              <a:t> </a:t>
            </a:r>
            <a:r>
              <a:rPr lang="tr-TR" b="1" i="0" dirty="0" err="1">
                <a:solidFill>
                  <a:srgbClr val="292929"/>
                </a:solidFill>
                <a:effectLst/>
                <a:latin typeface="Menlo"/>
              </a:rPr>
              <a:t>Topics</a:t>
            </a:r>
            <a:r>
              <a:rPr lang="tr-TR" b="0" i="0" dirty="0">
                <a:solidFill>
                  <a:srgbClr val="292929"/>
                </a:solidFill>
                <a:effectLst/>
                <a:latin typeface="Menlo"/>
              </a:rPr>
              <a:t> : 3</a:t>
            </a:r>
            <a:br>
              <a:rPr lang="tr-TR" dirty="0"/>
            </a:br>
            <a:r>
              <a:rPr lang="tr-TR" b="1" i="0" dirty="0" err="1">
                <a:solidFill>
                  <a:srgbClr val="292929"/>
                </a:solidFill>
                <a:effectLst/>
                <a:latin typeface="Menlo"/>
              </a:rPr>
              <a:t>Topic</a:t>
            </a:r>
            <a:r>
              <a:rPr lang="tr-TR" b="1" i="0" dirty="0">
                <a:solidFill>
                  <a:srgbClr val="292929"/>
                </a:solidFill>
                <a:effectLst/>
                <a:latin typeface="Menlo"/>
              </a:rPr>
              <a:t> 1</a:t>
            </a:r>
            <a:r>
              <a:rPr lang="tr-TR" b="0" i="0" dirty="0">
                <a:solidFill>
                  <a:srgbClr val="292929"/>
                </a:solidFill>
                <a:effectLst/>
                <a:latin typeface="Menlo"/>
              </a:rPr>
              <a:t>: {</a:t>
            </a:r>
            <a:r>
              <a:rPr lang="tr-TR" b="0" i="0" dirty="0" err="1">
                <a:solidFill>
                  <a:srgbClr val="292929"/>
                </a:solidFill>
                <a:effectLst/>
                <a:latin typeface="Menlo"/>
              </a:rPr>
              <a:t>athlete</a:t>
            </a:r>
            <a:r>
              <a:rPr lang="tr-TR" b="0" i="0" dirty="0">
                <a:solidFill>
                  <a:srgbClr val="292929"/>
                </a:solidFill>
                <a:effectLst/>
                <a:latin typeface="Menlo"/>
              </a:rPr>
              <a:t>, </a:t>
            </a:r>
            <a:r>
              <a:rPr lang="tr-TR" b="0" i="0" dirty="0" err="1">
                <a:solidFill>
                  <a:srgbClr val="292929"/>
                </a:solidFill>
                <a:effectLst/>
                <a:latin typeface="Menlo"/>
              </a:rPr>
              <a:t>football</a:t>
            </a:r>
            <a:r>
              <a:rPr lang="tr-TR" b="0" i="0" dirty="0">
                <a:solidFill>
                  <a:srgbClr val="292929"/>
                </a:solidFill>
                <a:effectLst/>
                <a:latin typeface="Menlo"/>
              </a:rPr>
              <a:t>, </a:t>
            </a:r>
            <a:r>
              <a:rPr lang="tr-TR" b="0" i="0" dirty="0" err="1">
                <a:solidFill>
                  <a:srgbClr val="292929"/>
                </a:solidFill>
                <a:effectLst/>
                <a:latin typeface="Menlo"/>
              </a:rPr>
              <a:t>soccer</a:t>
            </a:r>
            <a:r>
              <a:rPr lang="tr-TR" b="0" i="0" dirty="0">
                <a:solidFill>
                  <a:srgbClr val="292929"/>
                </a:solidFill>
                <a:effectLst/>
                <a:latin typeface="Menlo"/>
              </a:rPr>
              <a:t>, </a:t>
            </a:r>
            <a:r>
              <a:rPr lang="tr-TR" b="0" i="0" dirty="0" err="1">
                <a:solidFill>
                  <a:srgbClr val="292929"/>
                </a:solidFill>
                <a:effectLst/>
                <a:latin typeface="Menlo"/>
              </a:rPr>
              <a:t>tennis</a:t>
            </a:r>
            <a:r>
              <a:rPr lang="tr-TR" b="0" i="0" dirty="0">
                <a:solidFill>
                  <a:srgbClr val="292929"/>
                </a:solidFill>
                <a:effectLst/>
                <a:latin typeface="Menlo"/>
              </a:rPr>
              <a:t>}</a:t>
            </a:r>
            <a:br>
              <a:rPr lang="tr-TR" dirty="0"/>
            </a:br>
            <a:r>
              <a:rPr lang="tr-TR" b="1" i="0" dirty="0" err="1">
                <a:solidFill>
                  <a:srgbClr val="292929"/>
                </a:solidFill>
                <a:effectLst/>
                <a:latin typeface="Menlo"/>
              </a:rPr>
              <a:t>Topic</a:t>
            </a:r>
            <a:r>
              <a:rPr lang="tr-TR" b="1" i="0" dirty="0">
                <a:solidFill>
                  <a:srgbClr val="292929"/>
                </a:solidFill>
                <a:effectLst/>
                <a:latin typeface="Menlo"/>
              </a:rPr>
              <a:t> 2</a:t>
            </a:r>
            <a:r>
              <a:rPr lang="tr-TR" b="0" i="0" dirty="0">
                <a:solidFill>
                  <a:srgbClr val="292929"/>
                </a:solidFill>
                <a:effectLst/>
                <a:latin typeface="Menlo"/>
              </a:rPr>
              <a:t>: {</a:t>
            </a:r>
            <a:r>
              <a:rPr lang="tr-TR" b="0" i="0" dirty="0" err="1">
                <a:solidFill>
                  <a:srgbClr val="292929"/>
                </a:solidFill>
                <a:effectLst/>
                <a:latin typeface="Menlo"/>
              </a:rPr>
              <a:t>computer</a:t>
            </a:r>
            <a:r>
              <a:rPr lang="tr-TR" b="0" i="0" dirty="0">
                <a:solidFill>
                  <a:srgbClr val="292929"/>
                </a:solidFill>
                <a:effectLst/>
                <a:latin typeface="Menlo"/>
              </a:rPr>
              <a:t>, </a:t>
            </a:r>
            <a:r>
              <a:rPr lang="tr-TR" b="0" i="0" dirty="0" err="1">
                <a:solidFill>
                  <a:srgbClr val="292929"/>
                </a:solidFill>
                <a:effectLst/>
                <a:latin typeface="Menlo"/>
              </a:rPr>
              <a:t>smartphone</a:t>
            </a:r>
            <a:r>
              <a:rPr lang="tr-TR" b="0" i="0" dirty="0">
                <a:solidFill>
                  <a:srgbClr val="292929"/>
                </a:solidFill>
                <a:effectLst/>
                <a:latin typeface="Menlo"/>
              </a:rPr>
              <a:t>, laptop, printer}</a:t>
            </a:r>
            <a:br>
              <a:rPr lang="tr-TR" dirty="0"/>
            </a:br>
            <a:r>
              <a:rPr lang="tr-TR" b="1" i="0" dirty="0" err="1">
                <a:solidFill>
                  <a:srgbClr val="292929"/>
                </a:solidFill>
                <a:effectLst/>
                <a:latin typeface="Menlo"/>
              </a:rPr>
              <a:t>Topic</a:t>
            </a:r>
            <a:r>
              <a:rPr lang="tr-TR" b="1" i="0" dirty="0">
                <a:solidFill>
                  <a:srgbClr val="292929"/>
                </a:solidFill>
                <a:effectLst/>
                <a:latin typeface="Menlo"/>
              </a:rPr>
              <a:t> 3</a:t>
            </a:r>
            <a:r>
              <a:rPr lang="tr-TR" b="0" i="0" dirty="0">
                <a:solidFill>
                  <a:srgbClr val="292929"/>
                </a:solidFill>
                <a:effectLst/>
                <a:latin typeface="Menlo"/>
              </a:rPr>
              <a:t>: {Intel, Apple, Google}</a:t>
            </a:r>
            <a:br>
              <a:rPr lang="tr-TR" dirty="0"/>
            </a:br>
            <a:r>
              <a:rPr lang="tr-TR" b="1" i="0" dirty="0" err="1">
                <a:solidFill>
                  <a:srgbClr val="292929"/>
                </a:solidFill>
                <a:effectLst/>
                <a:latin typeface="Menlo"/>
              </a:rPr>
              <a:t>Topic</a:t>
            </a:r>
            <a:r>
              <a:rPr lang="tr-TR" b="1" i="0" dirty="0">
                <a:solidFill>
                  <a:srgbClr val="292929"/>
                </a:solidFill>
                <a:effectLst/>
                <a:latin typeface="Menlo"/>
              </a:rPr>
              <a:t> </a:t>
            </a:r>
            <a:r>
              <a:rPr lang="tr-TR" b="1" i="0" dirty="0" err="1">
                <a:solidFill>
                  <a:srgbClr val="292929"/>
                </a:solidFill>
                <a:effectLst/>
                <a:latin typeface="Menlo"/>
              </a:rPr>
              <a:t>proportions</a:t>
            </a:r>
            <a:r>
              <a:rPr lang="tr-TR" b="1" i="0" dirty="0">
                <a:solidFill>
                  <a:srgbClr val="292929"/>
                </a:solidFill>
                <a:effectLst/>
                <a:latin typeface="Menlo"/>
              </a:rPr>
              <a:t> in a </a:t>
            </a:r>
            <a:r>
              <a:rPr lang="tr-TR" b="1" i="0" dirty="0" err="1">
                <a:solidFill>
                  <a:srgbClr val="292929"/>
                </a:solidFill>
                <a:effectLst/>
                <a:latin typeface="Menlo"/>
              </a:rPr>
              <a:t>document</a:t>
            </a:r>
            <a:r>
              <a:rPr lang="tr-TR" b="0" i="0" dirty="0">
                <a:solidFill>
                  <a:srgbClr val="292929"/>
                </a:solidFill>
                <a:effectLst/>
                <a:latin typeface="Menlo"/>
              </a:rPr>
              <a:t>: { 2 ⇒ 70%, 3 ⇒ 30% }</a:t>
            </a:r>
            <a:endParaRPr lang="tr-TR" dirty="0"/>
          </a:p>
        </p:txBody>
      </p:sp>
    </p:spTree>
    <p:extLst>
      <p:ext uri="{BB962C8B-B14F-4D97-AF65-F5344CB8AC3E}">
        <p14:creationId xmlns:p14="http://schemas.microsoft.com/office/powerpoint/2010/main" val="69466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642C5E-1A80-4DE7-88B0-3C2698D08446}"/>
              </a:ext>
            </a:extLst>
          </p:cNvPr>
          <p:cNvSpPr>
            <a:spLocks noGrp="1"/>
          </p:cNvSpPr>
          <p:nvPr>
            <p:ph type="title"/>
          </p:nvPr>
        </p:nvSpPr>
        <p:spPr/>
        <p:txBody>
          <a:bodyPr/>
          <a:lstStyle/>
          <a:p>
            <a:r>
              <a:rPr lang="tr-TR" b="1" i="0" dirty="0" err="1">
                <a:solidFill>
                  <a:srgbClr val="292929"/>
                </a:solidFill>
                <a:effectLst/>
                <a:latin typeface="charter"/>
              </a:rPr>
              <a:t>Latent</a:t>
            </a:r>
            <a:r>
              <a:rPr lang="tr-TR" b="1" i="0" dirty="0">
                <a:solidFill>
                  <a:srgbClr val="292929"/>
                </a:solidFill>
                <a:effectLst/>
                <a:latin typeface="charter"/>
              </a:rPr>
              <a:t> </a:t>
            </a:r>
            <a:r>
              <a:rPr lang="tr-TR" b="1" i="0" dirty="0" err="1">
                <a:solidFill>
                  <a:srgbClr val="292929"/>
                </a:solidFill>
                <a:effectLst/>
                <a:latin typeface="charter"/>
              </a:rPr>
              <a:t>Dirichlet</a:t>
            </a:r>
            <a:r>
              <a:rPr lang="tr-TR" b="1" i="0" dirty="0">
                <a:solidFill>
                  <a:srgbClr val="292929"/>
                </a:solidFill>
                <a:effectLst/>
                <a:latin typeface="charter"/>
              </a:rPr>
              <a:t> </a:t>
            </a:r>
            <a:r>
              <a:rPr lang="tr-TR" b="1" i="0" dirty="0" err="1">
                <a:solidFill>
                  <a:srgbClr val="292929"/>
                </a:solidFill>
                <a:effectLst/>
                <a:latin typeface="charter"/>
              </a:rPr>
              <a:t>Allocation</a:t>
            </a:r>
            <a:r>
              <a:rPr lang="tr-TR" b="1" i="0" dirty="0">
                <a:solidFill>
                  <a:srgbClr val="292929"/>
                </a:solidFill>
                <a:effectLst/>
                <a:latin typeface="charter"/>
              </a:rPr>
              <a:t> (LDA)</a:t>
            </a:r>
            <a:endParaRPr lang="tr-TR" dirty="0"/>
          </a:p>
        </p:txBody>
      </p:sp>
      <p:sp>
        <p:nvSpPr>
          <p:cNvPr id="3" name="İçerik Yer Tutucusu 2">
            <a:extLst>
              <a:ext uri="{FF2B5EF4-FFF2-40B4-BE49-F238E27FC236}">
                <a16:creationId xmlns:a16="http://schemas.microsoft.com/office/drawing/2014/main" id="{CBC7CCDB-4B11-4615-A607-BB2BE5BAA53D}"/>
              </a:ext>
            </a:extLst>
          </p:cNvPr>
          <p:cNvSpPr>
            <a:spLocks noGrp="1"/>
          </p:cNvSpPr>
          <p:nvPr>
            <p:ph idx="1"/>
          </p:nvPr>
        </p:nvSpPr>
        <p:spPr/>
        <p:txBody>
          <a:bodyPr>
            <a:normAutofit/>
          </a:bodyPr>
          <a:lstStyle/>
          <a:p>
            <a:r>
              <a:rPr lang="tr-TR" dirty="0"/>
              <a:t>Bu yaklaşım, konuların ve belgelerin açık istatistiksel modellerinin oluşturulmasını içerir.</a:t>
            </a:r>
          </a:p>
          <a:p>
            <a:endParaRPr lang="tr-TR" dirty="0"/>
          </a:p>
          <a:p>
            <a:r>
              <a:rPr lang="tr-TR" dirty="0"/>
              <a:t>Bir konu, sabit bir kelime kümesi (sözlük) üzerindeki olasılık dağılımı olarak modellenmiştir. Bu, “bu konuya atıfta bulunulurken akla gelen sözcük grubunu” resmileştirir. Bir belge, sabit bir konu kümesi üzerinden olasılık dağılımı olarak modellenmiştir. Bu, belgenin kapsadığı konuları ortaya çıkarır.</a:t>
            </a:r>
          </a:p>
          <a:p>
            <a:r>
              <a:rPr lang="tr-TR" dirty="0"/>
              <a:t>Öğrenmenin amacı, bir belge külliyatından, çeşitli konuların iyi kelime dağılımlarını ve çeşitli belgelerdeki iyi konu oranlarını keşfetmektir. </a:t>
            </a:r>
          </a:p>
        </p:txBody>
      </p:sp>
    </p:spTree>
    <p:extLst>
      <p:ext uri="{BB962C8B-B14F-4D97-AF65-F5344CB8AC3E}">
        <p14:creationId xmlns:p14="http://schemas.microsoft.com/office/powerpoint/2010/main" val="2671741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7A17AB5-4EF8-4A83-928B-560534C5F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8443" y="2102985"/>
            <a:ext cx="6276975" cy="4219575"/>
          </a:xfrm>
          <a:prstGeom prst="rect">
            <a:avLst/>
          </a:prstGeom>
          <a:noFill/>
          <a:extLst>
            <a:ext uri="{909E8E84-426E-40DD-AFC4-6F175D3DCCD1}">
              <a14:hiddenFill xmlns:a14="http://schemas.microsoft.com/office/drawing/2010/main">
                <a:solidFill>
                  <a:srgbClr val="FFFFFF"/>
                </a:solidFill>
              </a14:hiddenFill>
            </a:ext>
          </a:extLst>
        </p:spPr>
      </p:pic>
      <p:pic>
        <p:nvPicPr>
          <p:cNvPr id="3" name="Resim 2">
            <a:extLst>
              <a:ext uri="{FF2B5EF4-FFF2-40B4-BE49-F238E27FC236}">
                <a16:creationId xmlns:a16="http://schemas.microsoft.com/office/drawing/2014/main" id="{CB4062B6-235A-4988-8EA0-5CA36CBD3F77}"/>
              </a:ext>
            </a:extLst>
          </p:cNvPr>
          <p:cNvPicPr>
            <a:picLocks noChangeAspect="1"/>
          </p:cNvPicPr>
          <p:nvPr/>
        </p:nvPicPr>
        <p:blipFill>
          <a:blip r:embed="rId3"/>
          <a:stretch>
            <a:fillRect/>
          </a:stretch>
        </p:blipFill>
        <p:spPr>
          <a:xfrm>
            <a:off x="190999" y="251927"/>
            <a:ext cx="5099167" cy="2779310"/>
          </a:xfrm>
          <a:prstGeom prst="rect">
            <a:avLst/>
          </a:prstGeom>
        </p:spPr>
      </p:pic>
    </p:spTree>
    <p:extLst>
      <p:ext uri="{BB962C8B-B14F-4D97-AF65-F5344CB8AC3E}">
        <p14:creationId xmlns:p14="http://schemas.microsoft.com/office/powerpoint/2010/main" val="224730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251E56-C625-45D6-AC7E-679189714853}"/>
              </a:ext>
            </a:extLst>
          </p:cNvPr>
          <p:cNvSpPr>
            <a:spLocks noGrp="1"/>
          </p:cNvSpPr>
          <p:nvPr>
            <p:ph type="title"/>
          </p:nvPr>
        </p:nvSpPr>
        <p:spPr/>
        <p:txBody>
          <a:bodyPr/>
          <a:lstStyle/>
          <a:p>
            <a:r>
              <a:rPr lang="tr-TR" dirty="0" err="1"/>
              <a:t>Matlab</a:t>
            </a:r>
            <a:r>
              <a:rPr lang="tr-TR" dirty="0"/>
              <a:t> Kodu</a:t>
            </a:r>
          </a:p>
        </p:txBody>
      </p:sp>
      <p:sp>
        <p:nvSpPr>
          <p:cNvPr id="3" name="İçerik Yer Tutucusu 2">
            <a:extLst>
              <a:ext uri="{FF2B5EF4-FFF2-40B4-BE49-F238E27FC236}">
                <a16:creationId xmlns:a16="http://schemas.microsoft.com/office/drawing/2014/main" id="{CFCC6F59-060D-4473-A7C2-25DAE98B0C4C}"/>
              </a:ext>
            </a:extLst>
          </p:cNvPr>
          <p:cNvSpPr>
            <a:spLocks noGrp="1"/>
          </p:cNvSpPr>
          <p:nvPr>
            <p:ph idx="1"/>
          </p:nvPr>
        </p:nvSpPr>
        <p:spPr/>
        <p:txBody>
          <a:bodyPr>
            <a:normAutofit fontScale="92500" lnSpcReduction="10000"/>
          </a:bodyPr>
          <a:lstStyle/>
          <a:p>
            <a:r>
              <a:rPr lang="en-US" sz="1800" b="0" i="0" u="none" strike="noStrike" baseline="0" dirty="0">
                <a:solidFill>
                  <a:srgbClr val="000000"/>
                </a:solidFill>
                <a:latin typeface="Courier New" panose="02070309020205020404" pitchFamily="49" charset="0"/>
              </a:rPr>
              <a:t>data = </a:t>
            </a:r>
            <a:r>
              <a:rPr lang="en-US" sz="1800" b="0" i="0" u="none" strike="noStrike" baseline="0" dirty="0" err="1">
                <a:solidFill>
                  <a:srgbClr val="000000"/>
                </a:solidFill>
                <a:latin typeface="Courier New" panose="02070309020205020404" pitchFamily="49" charset="0"/>
              </a:rPr>
              <a:t>readtable</a:t>
            </a:r>
            <a:r>
              <a:rPr lang="en-US" sz="1800" b="0" i="0" u="none" strike="noStrike" baseline="0" dirty="0">
                <a:solidFill>
                  <a:srgbClr val="000000"/>
                </a:solidFill>
                <a:latin typeface="Courier New" panose="02070309020205020404" pitchFamily="49" charset="0"/>
              </a:rPr>
              <a:t>(</a:t>
            </a:r>
            <a:r>
              <a:rPr lang="en-US" sz="1800" b="0" i="0" u="none" strike="noStrike" baseline="0" dirty="0">
                <a:solidFill>
                  <a:srgbClr val="A020F0"/>
                </a:solidFill>
                <a:latin typeface="Courier New" panose="02070309020205020404" pitchFamily="49" charset="0"/>
              </a:rPr>
              <a:t>"WeatherReports.csv"</a:t>
            </a:r>
            <a:r>
              <a:rPr lang="en-US" sz="1800" b="0" i="0" u="none" strike="noStrike" baseline="0" dirty="0">
                <a:solidFill>
                  <a:srgbClr val="000000"/>
                </a:solidFill>
                <a:latin typeface="Courier New" panose="02070309020205020404" pitchFamily="49" charset="0"/>
              </a:rPr>
              <a:t>,</a:t>
            </a:r>
            <a:r>
              <a:rPr lang="en-US" sz="1800" b="0" i="0" u="none" strike="noStrike" baseline="0" dirty="0">
                <a:solidFill>
                  <a:srgbClr val="A020F0"/>
                </a:solidFill>
                <a:latin typeface="Courier New" panose="02070309020205020404" pitchFamily="49" charset="0"/>
              </a:rPr>
              <a:t>'</a:t>
            </a:r>
            <a:r>
              <a:rPr lang="en-US" sz="1800" b="0" i="0" u="none" strike="noStrike" baseline="0" dirty="0" err="1">
                <a:solidFill>
                  <a:srgbClr val="A020F0"/>
                </a:solidFill>
                <a:latin typeface="Courier New" panose="02070309020205020404" pitchFamily="49" charset="0"/>
              </a:rPr>
              <a:t>TextType</a:t>
            </a:r>
            <a:r>
              <a:rPr lang="en-US" sz="1800" b="0" i="0" u="none" strike="noStrike" baseline="0" dirty="0">
                <a:solidFill>
                  <a:srgbClr val="A020F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a:t>
            </a:r>
            <a:r>
              <a:rPr lang="en-US" sz="1800" b="0" i="0" u="none" strike="noStrike" baseline="0" dirty="0">
                <a:solidFill>
                  <a:srgbClr val="A020F0"/>
                </a:solidFill>
                <a:latin typeface="Courier New" panose="02070309020205020404" pitchFamily="49" charset="0"/>
              </a:rPr>
              <a:t>'string'</a:t>
            </a:r>
            <a:r>
              <a:rPr lang="en-US"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head</a:t>
            </a:r>
            <a:r>
              <a:rPr lang="tr-TR" sz="1800" b="0" i="0" u="none" strike="noStrike" baseline="0" dirty="0">
                <a:solidFill>
                  <a:srgbClr val="000000"/>
                </a:solidFill>
                <a:latin typeface="Courier New" panose="02070309020205020404" pitchFamily="49" charset="0"/>
              </a:rPr>
              <a:t>(data)</a:t>
            </a:r>
          </a:p>
          <a:p>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data.event_narrative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(1:10)</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onislemler</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(1:5)</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bagOfWords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removeInfrequentWords</a:t>
            </a:r>
            <a:r>
              <a:rPr lang="tr-TR" sz="1800" b="0" i="0" u="none" strike="noStrike" baseline="0" dirty="0">
                <a:solidFill>
                  <a:srgbClr val="000000"/>
                </a:solidFill>
                <a:latin typeface="Courier New" panose="02070309020205020404" pitchFamily="49" charset="0"/>
              </a:rPr>
              <a:t>(bag,2);</a:t>
            </a:r>
          </a:p>
          <a:p>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removeEmptyDocuments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numTopics</a:t>
            </a:r>
            <a:r>
              <a:rPr lang="tr-TR" sz="1800" b="0" i="0" u="none" strike="noStrike" baseline="0" dirty="0">
                <a:solidFill>
                  <a:srgbClr val="000000"/>
                </a:solidFill>
                <a:latin typeface="Courier New" panose="02070309020205020404" pitchFamily="49" charset="0"/>
              </a:rPr>
              <a:t> = 7;</a:t>
            </a:r>
          </a:p>
          <a:p>
            <a:r>
              <a:rPr lang="tr-TR" sz="1800" b="0" i="0" u="none" strike="noStrike" baseline="0" dirty="0">
                <a:solidFill>
                  <a:srgbClr val="000000"/>
                </a:solidFill>
                <a:latin typeface="Courier New" panose="02070309020205020404" pitchFamily="49" charset="0"/>
              </a:rPr>
              <a:t>mdl = </a:t>
            </a:r>
            <a:r>
              <a:rPr lang="tr-TR" sz="1800" b="0" i="0" u="none" strike="noStrike" baseline="0" dirty="0" err="1">
                <a:solidFill>
                  <a:srgbClr val="000000"/>
                </a:solidFill>
                <a:latin typeface="Courier New" panose="02070309020205020404" pitchFamily="49" charset="0"/>
              </a:rPr>
              <a:t>fitlda</a:t>
            </a:r>
            <a:r>
              <a:rPr lang="tr-TR" sz="1800" b="0" i="0" u="none" strike="noStrike" baseline="0" dirty="0">
                <a:solidFill>
                  <a:srgbClr val="000000"/>
                </a:solidFill>
                <a:latin typeface="Courier New" panose="02070309020205020404" pitchFamily="49" charset="0"/>
              </a:rPr>
              <a:t>(bag,numTopics,</a:t>
            </a:r>
            <a:r>
              <a:rPr lang="tr-TR" sz="1800" b="0" i="0" u="none" strike="noStrike" baseline="0" dirty="0">
                <a:solidFill>
                  <a:srgbClr val="A020F0"/>
                </a:solidFill>
                <a:latin typeface="Courier New" panose="02070309020205020404" pitchFamily="49" charset="0"/>
              </a:rPr>
              <a:t>'Verbose'</a:t>
            </a:r>
            <a:r>
              <a:rPr lang="tr-TR" sz="1800" b="0" i="0" u="none" strike="noStrike" baseline="0" dirty="0">
                <a:solidFill>
                  <a:srgbClr val="000000"/>
                </a:solidFill>
                <a:latin typeface="Courier New" panose="02070309020205020404" pitchFamily="49" charset="0"/>
              </a:rPr>
              <a:t>,0);</a:t>
            </a:r>
          </a:p>
          <a:p>
            <a:endParaRPr lang="tr-TR" dirty="0"/>
          </a:p>
        </p:txBody>
      </p:sp>
    </p:spTree>
    <p:extLst>
      <p:ext uri="{BB962C8B-B14F-4D97-AF65-F5344CB8AC3E}">
        <p14:creationId xmlns:p14="http://schemas.microsoft.com/office/powerpoint/2010/main" val="158371302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915</Words>
  <Application>Microsoft Office PowerPoint</Application>
  <PresentationFormat>Geniş ekran</PresentationFormat>
  <Paragraphs>84</Paragraphs>
  <Slides>14</Slides>
  <Notes>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14</vt:i4>
      </vt:variant>
    </vt:vector>
  </HeadingPairs>
  <TitlesOfParts>
    <vt:vector size="22" baseType="lpstr">
      <vt:lpstr>Arial</vt:lpstr>
      <vt:lpstr>Calibri</vt:lpstr>
      <vt:lpstr>Calibri Light</vt:lpstr>
      <vt:lpstr>charter</vt:lpstr>
      <vt:lpstr>Courier New</vt:lpstr>
      <vt:lpstr>Linux Libertine</vt:lpstr>
      <vt:lpstr>Menlo</vt:lpstr>
      <vt:lpstr>Office Teması</vt:lpstr>
      <vt:lpstr>Metin Madenciliği</vt:lpstr>
      <vt:lpstr>Topic Modelling(Konu Belirleme)</vt:lpstr>
      <vt:lpstr>Topic Modelling(Konu Belirleme)</vt:lpstr>
      <vt:lpstr>Çalışma prensibi</vt:lpstr>
      <vt:lpstr>Amaç ve kullanım alanları</vt:lpstr>
      <vt:lpstr>Örnek</vt:lpstr>
      <vt:lpstr>Latent Dirichlet Allocation (LDA)</vt:lpstr>
      <vt:lpstr>PowerPoint Sunusu</vt:lpstr>
      <vt:lpstr>Matlab Kodu</vt:lpstr>
      <vt:lpstr>Matlab Kodu</vt:lpstr>
      <vt:lpstr>Matlab Kodu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Metin Madenciliği</dc:title>
  <dc:creator>Yılmaz KAYA</dc:creator>
  <cp:lastModifiedBy>YILMAZ KAYA</cp:lastModifiedBy>
  <cp:revision>34</cp:revision>
  <dcterms:created xsi:type="dcterms:W3CDTF">2020-11-02T06:06:26Z</dcterms:created>
  <dcterms:modified xsi:type="dcterms:W3CDTF">2023-12-11T09:31:27Z</dcterms:modified>
</cp:coreProperties>
</file>