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Modular" charset="1" panose="00000800000000000000"/>
      <p:regular r:id="rId19"/>
    </p:embeddedFont>
    <p:embeddedFont>
      <p:font typeface="Gruppo" charset="1" panose="02000604060000020004"/>
      <p:regular r:id="rId20"/>
    </p:embeddedFont>
    <p:embeddedFont>
      <p:font typeface="Raleway Bold" charset="1" panose="00000000000000000000"/>
      <p:regular r:id="rId21"/>
    </p:embeddedFont>
    <p:embeddedFont>
      <p:font typeface="Raleway Light" charset="1" panose="00000000000000000000"/>
      <p:regular r:id="rId22"/>
    </p:embeddedFont>
    <p:embeddedFont>
      <p:font typeface="Raleway" charset="1" panose="00000000000000000000"/>
      <p:regular r:id="rId23"/>
    </p:embeddedFont>
    <p:embeddedFont>
      <p:font typeface="Raleway Semi-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35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mailto:beken@sakarya.edu.tr" TargetMode="External" Type="http://schemas.openxmlformats.org/officeDocument/2006/relationships/hyperlink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3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17" Target="../media/image3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14" Target="../media/image3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54235" y="-723790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1"/>
                </a:lnTo>
                <a:lnTo>
                  <a:pt x="0" y="188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4203" y="1547732"/>
            <a:ext cx="3799594" cy="678844"/>
          </a:xfrm>
          <a:custGeom>
            <a:avLst/>
            <a:gdLst/>
            <a:ahLst/>
            <a:cxnLst/>
            <a:rect r="r" b="b" t="t" l="l"/>
            <a:pathLst>
              <a:path h="678844" w="3799594">
                <a:moveTo>
                  <a:pt x="0" y="0"/>
                </a:moveTo>
                <a:lnTo>
                  <a:pt x="3799594" y="0"/>
                </a:lnTo>
                <a:lnTo>
                  <a:pt x="3799594" y="678844"/>
                </a:lnTo>
                <a:lnTo>
                  <a:pt x="0" y="6788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7249" y="8933667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2"/>
                </a:lnTo>
                <a:lnTo>
                  <a:pt x="0" y="18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95088" y="8929372"/>
            <a:ext cx="2311059" cy="638693"/>
          </a:xfrm>
          <a:custGeom>
            <a:avLst/>
            <a:gdLst/>
            <a:ahLst/>
            <a:cxnLst/>
            <a:rect r="r" b="b" t="t" l="l"/>
            <a:pathLst>
              <a:path h="638693" w="2311059">
                <a:moveTo>
                  <a:pt x="0" y="0"/>
                </a:moveTo>
                <a:lnTo>
                  <a:pt x="2311059" y="0"/>
                </a:lnTo>
                <a:lnTo>
                  <a:pt x="2311059" y="638693"/>
                </a:lnTo>
                <a:lnTo>
                  <a:pt x="0" y="638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7154" y="285149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5" y="0"/>
                </a:lnTo>
                <a:lnTo>
                  <a:pt x="551415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5497" y="285149"/>
            <a:ext cx="2727126" cy="2685680"/>
          </a:xfrm>
          <a:custGeom>
            <a:avLst/>
            <a:gdLst/>
            <a:ahLst/>
            <a:cxnLst/>
            <a:rect r="r" b="b" t="t" l="l"/>
            <a:pathLst>
              <a:path h="2685680" w="2727126">
                <a:moveTo>
                  <a:pt x="0" y="0"/>
                </a:moveTo>
                <a:lnTo>
                  <a:pt x="2727126" y="0"/>
                </a:lnTo>
                <a:lnTo>
                  <a:pt x="2727126" y="2685681"/>
                </a:lnTo>
                <a:lnTo>
                  <a:pt x="0" y="26856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42048" y="3075605"/>
            <a:ext cx="12612187" cy="287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1031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AUTOMATED UI 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81853" y="399912"/>
            <a:ext cx="3449980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2024-2025 Spring Semester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81853" y="9731517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94390" y="8435972"/>
            <a:ext cx="9699220" cy="34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5"/>
              </a:lnSpc>
              <a:spcBef>
                <a:spcPct val="0"/>
              </a:spcBef>
            </a:pPr>
            <a:r>
              <a:rPr lang="en-US" sz="23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Sakarya University • Faculty of Computer and Information Sciences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13679" y="6381996"/>
            <a:ext cx="8739090" cy="162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3"/>
              </a:lnSpc>
              <a:spcBef>
                <a:spcPct val="0"/>
              </a:spcBef>
            </a:pPr>
            <a:r>
              <a:rPr lang="en-US" sz="24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Student: </a:t>
            </a:r>
            <a:r>
              <a:rPr lang="en-US" sz="24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</a:t>
            </a:r>
            <a:r>
              <a:rPr lang="en-US" sz="24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rcan Yılmaz</a:t>
            </a:r>
          </a:p>
          <a:p>
            <a:pPr algn="ctr">
              <a:lnSpc>
                <a:spcPts val="2673"/>
              </a:lnSpc>
              <a:spcBef>
                <a:spcPct val="0"/>
              </a:spcBef>
            </a:pPr>
            <a:r>
              <a:rPr lang="en-US" sz="24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Student ID: B201202019</a:t>
            </a:r>
          </a:p>
          <a:p>
            <a:pPr algn="ctr">
              <a:lnSpc>
                <a:spcPts val="2673"/>
              </a:lnSpc>
              <a:spcBef>
                <a:spcPct val="0"/>
              </a:spcBef>
            </a:pPr>
            <a:r>
              <a:rPr lang="en-US" sz="24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Department: Software Engineering</a:t>
            </a:r>
          </a:p>
          <a:p>
            <a:pPr algn="ctr">
              <a:lnSpc>
                <a:spcPts val="2673"/>
              </a:lnSpc>
              <a:spcBef>
                <a:spcPct val="0"/>
              </a:spcBef>
            </a:pPr>
            <a:r>
              <a:rPr lang="en-US" sz="24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Supervisor: Dr. Beyza Eken</a:t>
            </a:r>
          </a:p>
          <a:p>
            <a:pPr algn="ctr">
              <a:lnSpc>
                <a:spcPts val="22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3638" y="51037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6071" y="9258300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13316" y="9243927"/>
            <a:ext cx="6560376" cy="598451"/>
          </a:xfrm>
          <a:custGeom>
            <a:avLst/>
            <a:gdLst/>
            <a:ahLst/>
            <a:cxnLst/>
            <a:rect r="r" b="b" t="t" l="l"/>
            <a:pathLst>
              <a:path h="598451" w="6560376">
                <a:moveTo>
                  <a:pt x="0" y="0"/>
                </a:moveTo>
                <a:lnTo>
                  <a:pt x="6560376" y="0"/>
                </a:lnTo>
                <a:lnTo>
                  <a:pt x="6560376" y="598451"/>
                </a:lnTo>
                <a:lnTo>
                  <a:pt x="0" y="5984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149" y="4363653"/>
            <a:ext cx="5880831" cy="3924118"/>
          </a:xfrm>
          <a:custGeom>
            <a:avLst/>
            <a:gdLst/>
            <a:ahLst/>
            <a:cxnLst/>
            <a:rect r="r" b="b" t="t" l="l"/>
            <a:pathLst>
              <a:path h="3924118" w="5880831">
                <a:moveTo>
                  <a:pt x="0" y="0"/>
                </a:moveTo>
                <a:lnTo>
                  <a:pt x="5880831" y="0"/>
                </a:lnTo>
                <a:lnTo>
                  <a:pt x="5880831" y="3924118"/>
                </a:lnTo>
                <a:lnTo>
                  <a:pt x="0" y="39241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08240" y="4407950"/>
            <a:ext cx="5829180" cy="3889653"/>
          </a:xfrm>
          <a:custGeom>
            <a:avLst/>
            <a:gdLst/>
            <a:ahLst/>
            <a:cxnLst/>
            <a:rect r="r" b="b" t="t" l="l"/>
            <a:pathLst>
              <a:path h="3889653" w="5829180">
                <a:moveTo>
                  <a:pt x="0" y="0"/>
                </a:moveTo>
                <a:lnTo>
                  <a:pt x="5829181" y="0"/>
                </a:lnTo>
                <a:lnTo>
                  <a:pt x="5829181" y="3889653"/>
                </a:lnTo>
                <a:lnTo>
                  <a:pt x="0" y="3889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03585" y="4373485"/>
            <a:ext cx="5880831" cy="3924118"/>
          </a:xfrm>
          <a:custGeom>
            <a:avLst/>
            <a:gdLst/>
            <a:ahLst/>
            <a:cxnLst/>
            <a:rect r="r" b="b" t="t" l="l"/>
            <a:pathLst>
              <a:path h="3924118" w="5880831">
                <a:moveTo>
                  <a:pt x="0" y="0"/>
                </a:moveTo>
                <a:lnTo>
                  <a:pt x="5880830" y="0"/>
                </a:lnTo>
                <a:lnTo>
                  <a:pt x="5880830" y="3924118"/>
                </a:lnTo>
                <a:lnTo>
                  <a:pt x="0" y="39241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75905" y="4809836"/>
            <a:ext cx="4937411" cy="3085882"/>
          </a:xfrm>
          <a:custGeom>
            <a:avLst/>
            <a:gdLst/>
            <a:ahLst/>
            <a:cxnLst/>
            <a:rect r="r" b="b" t="t" l="l"/>
            <a:pathLst>
              <a:path h="3085882" w="4937411">
                <a:moveTo>
                  <a:pt x="0" y="0"/>
                </a:moveTo>
                <a:lnTo>
                  <a:pt x="4937411" y="0"/>
                </a:lnTo>
                <a:lnTo>
                  <a:pt x="4937411" y="3085881"/>
                </a:lnTo>
                <a:lnTo>
                  <a:pt x="0" y="30858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04396" y="4846765"/>
            <a:ext cx="4795607" cy="2997254"/>
          </a:xfrm>
          <a:custGeom>
            <a:avLst/>
            <a:gdLst/>
            <a:ahLst/>
            <a:cxnLst/>
            <a:rect r="r" b="b" t="t" l="l"/>
            <a:pathLst>
              <a:path h="2997254" w="4795607">
                <a:moveTo>
                  <a:pt x="0" y="0"/>
                </a:moveTo>
                <a:lnTo>
                  <a:pt x="4795607" y="0"/>
                </a:lnTo>
                <a:lnTo>
                  <a:pt x="4795607" y="2997255"/>
                </a:lnTo>
                <a:lnTo>
                  <a:pt x="0" y="299725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17428" y="4802452"/>
            <a:ext cx="4795607" cy="2997254"/>
          </a:xfrm>
          <a:custGeom>
            <a:avLst/>
            <a:gdLst/>
            <a:ahLst/>
            <a:cxnLst/>
            <a:rect r="r" b="b" t="t" l="l"/>
            <a:pathLst>
              <a:path h="2997254" w="4795607">
                <a:moveTo>
                  <a:pt x="0" y="0"/>
                </a:moveTo>
                <a:lnTo>
                  <a:pt x="4795607" y="0"/>
                </a:lnTo>
                <a:lnTo>
                  <a:pt x="4795607" y="2997254"/>
                </a:lnTo>
                <a:lnTo>
                  <a:pt x="0" y="299725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32728" y="625134"/>
            <a:ext cx="4048252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97445" y="9267825"/>
            <a:ext cx="4992118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82463" y="9405937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5052" y="1046513"/>
            <a:ext cx="14643621" cy="141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</a:pPr>
            <a:r>
              <a:rPr lang="en-US" sz="4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6. EXPERIMENTAL RESULTS:</a:t>
            </a:r>
          </a:p>
          <a:p>
            <a:pPr algn="l">
              <a:lnSpc>
                <a:spcPts val="5620"/>
              </a:lnSpc>
            </a:pPr>
            <a:r>
              <a:rPr lang="en-US" sz="4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PERFORMANCE &amp; EFFICIENCY GAINS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50322" y="2830934"/>
            <a:ext cx="14893081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Test Platform: </a:t>
            </a: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SauceDemo (e-commerce workflows: Login, Cart, Checkout)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Cross-browser Compatibility: </a:t>
            </a: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Consistent performance across Chrome &amp; Edge browsers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6071" y="9306556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77251" y="9210044"/>
            <a:ext cx="6953153" cy="634281"/>
          </a:xfrm>
          <a:custGeom>
            <a:avLst/>
            <a:gdLst/>
            <a:ahLst/>
            <a:cxnLst/>
            <a:rect r="r" b="b" t="t" l="l"/>
            <a:pathLst>
              <a:path h="634281" w="6953153">
                <a:moveTo>
                  <a:pt x="0" y="0"/>
                </a:moveTo>
                <a:lnTo>
                  <a:pt x="6953153" y="0"/>
                </a:lnTo>
                <a:lnTo>
                  <a:pt x="6953153" y="634281"/>
                </a:lnTo>
                <a:lnTo>
                  <a:pt x="0" y="6342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94629" y="2414734"/>
            <a:ext cx="3917822" cy="6263960"/>
          </a:xfrm>
          <a:custGeom>
            <a:avLst/>
            <a:gdLst/>
            <a:ahLst/>
            <a:cxnLst/>
            <a:rect r="r" b="b" t="t" l="l"/>
            <a:pathLst>
              <a:path h="6263960" w="3917822">
                <a:moveTo>
                  <a:pt x="0" y="0"/>
                </a:moveTo>
                <a:lnTo>
                  <a:pt x="3917822" y="0"/>
                </a:lnTo>
                <a:lnTo>
                  <a:pt x="3917822" y="6263960"/>
                </a:lnTo>
                <a:lnTo>
                  <a:pt x="0" y="62639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75361" y="3847633"/>
            <a:ext cx="3409444" cy="3649171"/>
          </a:xfrm>
          <a:custGeom>
            <a:avLst/>
            <a:gdLst/>
            <a:ahLst/>
            <a:cxnLst/>
            <a:rect r="r" b="b" t="t" l="l"/>
            <a:pathLst>
              <a:path h="3649171" w="3409444">
                <a:moveTo>
                  <a:pt x="0" y="0"/>
                </a:moveTo>
                <a:lnTo>
                  <a:pt x="3409444" y="0"/>
                </a:lnTo>
                <a:lnTo>
                  <a:pt x="3409444" y="3649171"/>
                </a:lnTo>
                <a:lnTo>
                  <a:pt x="0" y="36491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55994" y="1165379"/>
            <a:ext cx="426047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8299" y="9219569"/>
            <a:ext cx="5331001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1743" y="9495794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11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9065" y="1998794"/>
            <a:ext cx="12119198" cy="129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6"/>
              </a:lnSpc>
            </a:pPr>
            <a:r>
              <a:rPr lang="en-US" sz="40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7. CONCLUSION &amp; FUTURE WORK:</a:t>
            </a:r>
          </a:p>
          <a:p>
            <a:pPr algn="l">
              <a:lnSpc>
                <a:spcPts val="5116"/>
              </a:lnSpc>
            </a:pPr>
            <a:r>
              <a:rPr lang="en-US" sz="40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IMPACT &amp; NEXT STEPS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9065" y="3462401"/>
            <a:ext cx="10422130" cy="38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Summary of Contributions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9065" y="4428658"/>
            <a:ext cx="11465332" cy="425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465" indent="-283233" lvl="1">
              <a:lnSpc>
                <a:spcPts val="2833"/>
              </a:lnSpc>
              <a:buFont typeface="Arial"/>
              <a:buChar char="•"/>
            </a:pPr>
            <a:r>
              <a:rPr lang="en-US" b="true" sz="262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Scalable Architecture</a:t>
            </a:r>
          </a:p>
          <a:p>
            <a:pPr algn="l">
              <a:lnSpc>
                <a:spcPts val="2833"/>
              </a:lnSpc>
            </a:pPr>
            <a:r>
              <a:rPr lang="en-US" sz="262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Designed specifically for e-commerce applications with modular approach</a:t>
            </a:r>
          </a:p>
          <a:p>
            <a:pPr algn="l" marL="566465" indent="-283233" lvl="1">
              <a:lnSpc>
                <a:spcPts val="2833"/>
              </a:lnSpc>
              <a:buFont typeface="Arial"/>
              <a:buChar char="•"/>
            </a:pPr>
            <a:r>
              <a:rPr lang="en-US" b="true" sz="262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Advanced Parallel Testing</a:t>
            </a:r>
          </a:p>
          <a:p>
            <a:pPr algn="l">
              <a:lnSpc>
                <a:spcPts val="2833"/>
              </a:lnSpc>
            </a:pPr>
            <a:r>
              <a:rPr lang="en-US" sz="262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Implemented efficient parallel execution reducing overall testing time</a:t>
            </a:r>
          </a:p>
          <a:p>
            <a:pPr algn="l" marL="566465" indent="-283233" lvl="1">
              <a:lnSpc>
                <a:spcPts val="2833"/>
              </a:lnSpc>
              <a:buFont typeface="Arial"/>
              <a:buChar char="•"/>
            </a:pPr>
            <a:r>
              <a:rPr lang="en-US" b="true" sz="262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Cross-browser Validation</a:t>
            </a:r>
          </a:p>
          <a:p>
            <a:pPr algn="l">
              <a:lnSpc>
                <a:spcPts val="2833"/>
              </a:lnSpc>
            </a:pPr>
            <a:r>
              <a:rPr lang="en-US" sz="262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Comprehensive testing across multiple browser environments</a:t>
            </a:r>
          </a:p>
          <a:p>
            <a:pPr algn="l" marL="566465" indent="-283233" lvl="1">
              <a:lnSpc>
                <a:spcPts val="2833"/>
              </a:lnSpc>
              <a:buFont typeface="Arial"/>
              <a:buChar char="•"/>
            </a:pPr>
            <a:r>
              <a:rPr lang="en-US" b="true" sz="262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Modern Reporting &amp; Logging</a:t>
            </a:r>
          </a:p>
          <a:p>
            <a:pPr algn="l">
              <a:lnSpc>
                <a:spcPts val="2833"/>
              </a:lnSpc>
            </a:pPr>
            <a:r>
              <a:rPr lang="en-US" sz="262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Integrated advanced reporting with detailed insights and analytics</a:t>
            </a:r>
          </a:p>
          <a:p>
            <a:pPr algn="l" marL="566465" indent="-283233" lvl="1">
              <a:lnSpc>
                <a:spcPts val="2833"/>
              </a:lnSpc>
              <a:buFont typeface="Arial"/>
              <a:buChar char="•"/>
            </a:pPr>
            <a:r>
              <a:rPr lang="en-US" b="true" sz="262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Reusable Design</a:t>
            </a:r>
          </a:p>
          <a:p>
            <a:pPr algn="l">
              <a:lnSpc>
                <a:spcPts val="2833"/>
              </a:lnSpc>
              <a:spcBef>
                <a:spcPct val="0"/>
              </a:spcBef>
            </a:pPr>
            <a:r>
              <a:rPr lang="en-US" sz="262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Page Object Model implementation ensuring maintainability and reusability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6071" y="9277760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01254" y="9191500"/>
            <a:ext cx="6809387" cy="621166"/>
          </a:xfrm>
          <a:custGeom>
            <a:avLst/>
            <a:gdLst/>
            <a:ahLst/>
            <a:cxnLst/>
            <a:rect r="r" b="b" t="t" l="l"/>
            <a:pathLst>
              <a:path h="621166" w="6809387">
                <a:moveTo>
                  <a:pt x="0" y="0"/>
                </a:moveTo>
                <a:lnTo>
                  <a:pt x="6809387" y="0"/>
                </a:lnTo>
                <a:lnTo>
                  <a:pt x="6809387" y="621166"/>
                </a:lnTo>
                <a:lnTo>
                  <a:pt x="0" y="621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55994" y="1165379"/>
            <a:ext cx="4282988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95840" y="9219569"/>
            <a:ext cx="5263460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81853" y="9495794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8255" y="3320403"/>
            <a:ext cx="10422130" cy="521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704" indent="-299852" lvl="1">
              <a:lnSpc>
                <a:spcPts val="2999"/>
              </a:lnSpc>
              <a:buFont typeface="Arial"/>
              <a:buChar char="•"/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CI/CD Pipeline Integration</a:t>
            </a:r>
          </a:p>
          <a:p>
            <a:pPr algn="l">
              <a:lnSpc>
                <a:spcPts val="2999"/>
              </a:lnSpc>
            </a:pP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Seamless integration with continuous integration and deployment processes</a:t>
            </a:r>
          </a:p>
          <a:p>
            <a:pPr algn="l" marL="599704" indent="-299852" lvl="1">
              <a:lnSpc>
                <a:spcPts val="2999"/>
              </a:lnSpc>
              <a:buFont typeface="Arial"/>
              <a:buChar char="•"/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AI-driven Test Case Generation</a:t>
            </a:r>
          </a:p>
          <a:p>
            <a:pPr algn="l">
              <a:lnSpc>
                <a:spcPts val="2999"/>
              </a:lnSpc>
            </a:pP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Machine learning algorithms for automatic test case creation and optimization</a:t>
            </a:r>
          </a:p>
          <a:p>
            <a:pPr algn="l" marL="599704" indent="-299852" lvl="1">
              <a:lnSpc>
                <a:spcPts val="2999"/>
              </a:lnSpc>
              <a:buFont typeface="Arial"/>
              <a:buChar char="•"/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Mobile Application Testing Extension</a:t>
            </a:r>
          </a:p>
          <a:p>
            <a:pPr algn="l">
              <a:lnSpc>
                <a:spcPts val="2999"/>
              </a:lnSpc>
            </a:pP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Extending framework capabilities to support mobile application testing</a:t>
            </a:r>
          </a:p>
          <a:p>
            <a:pPr algn="l" marL="599704" indent="-299852" lvl="1">
              <a:lnSpc>
                <a:spcPts val="2999"/>
              </a:lnSpc>
              <a:buFont typeface="Arial"/>
              <a:buChar char="•"/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Performance Testing Integration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Adding performance and load testing capabilities to the framework</a:t>
            </a:r>
          </a:p>
          <a:p>
            <a:pPr algn="l" marL="599704" indent="-299852" lvl="1">
              <a:lnSpc>
                <a:spcPts val="2999"/>
              </a:lnSpc>
              <a:buFont typeface="Arial"/>
              <a:buChar char="•"/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API Testing Support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Comprehensive API testing integration for full-stack validation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8255" y="2167602"/>
            <a:ext cx="10422130" cy="38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Future Work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995840" y="3080593"/>
            <a:ext cx="5665453" cy="5665453"/>
            <a:chOff x="0" y="0"/>
            <a:chExt cx="14840029" cy="148400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99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-32961" t="0" r="-32961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6071" y="9160294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53613" y="9067504"/>
            <a:ext cx="6667942" cy="608263"/>
          </a:xfrm>
          <a:custGeom>
            <a:avLst/>
            <a:gdLst/>
            <a:ahLst/>
            <a:cxnLst/>
            <a:rect r="r" b="b" t="t" l="l"/>
            <a:pathLst>
              <a:path h="608263" w="6667942">
                <a:moveTo>
                  <a:pt x="0" y="0"/>
                </a:moveTo>
                <a:lnTo>
                  <a:pt x="6667942" y="0"/>
                </a:lnTo>
                <a:lnTo>
                  <a:pt x="6667942" y="608263"/>
                </a:lnTo>
                <a:lnTo>
                  <a:pt x="0" y="608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55994" y="1165379"/>
            <a:ext cx="4237960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44597" y="9073308"/>
            <a:ext cx="5060836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99120" y="9349533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13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18972" y="2905327"/>
            <a:ext cx="11183517" cy="149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1"/>
              </a:lnSpc>
            </a:pPr>
            <a:r>
              <a:rPr lang="en-US" sz="945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 YOU!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85512" y="4902571"/>
            <a:ext cx="10916976" cy="335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Questions &amp; Discussion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Contact Information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Nurcan Yılmaz: nurcan.yilmaz5@ogr.sakarya.edu.tr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Dr. Beyza Eken: </a:t>
            </a:r>
            <a:r>
              <a:rPr lang="en-US" sz="2777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10" tooltip="mailto:beken@sakarya.edu.tr"/>
              </a:rPr>
              <a:t>beken@sakarya.edu.tr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 am now open to any questions you may have.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6071" y="9258300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63940" y="9274737"/>
            <a:ext cx="6042453" cy="551205"/>
          </a:xfrm>
          <a:custGeom>
            <a:avLst/>
            <a:gdLst/>
            <a:ahLst/>
            <a:cxnLst/>
            <a:rect r="r" b="b" t="t" l="l"/>
            <a:pathLst>
              <a:path h="551205" w="6042453">
                <a:moveTo>
                  <a:pt x="0" y="0"/>
                </a:moveTo>
                <a:lnTo>
                  <a:pt x="6042453" y="0"/>
                </a:lnTo>
                <a:lnTo>
                  <a:pt x="6042453" y="551204"/>
                </a:lnTo>
                <a:lnTo>
                  <a:pt x="0" y="5512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55994" y="1165379"/>
            <a:ext cx="3855227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1032" y="9267825"/>
            <a:ext cx="4948268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02081" y="9405937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7981" y="2019946"/>
            <a:ext cx="8056247" cy="86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CONTENTS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55994" y="3293534"/>
            <a:ext cx="5375740" cy="112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1- Introduction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criticality of quality in web applications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5994" y="4779434"/>
            <a:ext cx="5375740" cy="112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2- Problem Statement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hallenges in modern web testing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55994" y="7778221"/>
            <a:ext cx="5375740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4- Research Methodology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Approach &amp; Scope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06113" y="6269566"/>
            <a:ext cx="5375740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3- Research Objectives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Addressing Testing Definitions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85818" y="3293534"/>
            <a:ext cx="5375740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5- Proposed Framework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Architecture &amp; Technologies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85818" y="4779434"/>
            <a:ext cx="5375740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6- Experimental Results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Performance &amp; Efficiency Gains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85818" y="6269566"/>
            <a:ext cx="5375740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7- Conclusion &amp; Future Work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Impact &amp; Next Steps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85818" y="7778221"/>
            <a:ext cx="5375740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8- Questions &amp; Thank You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0364" y="308261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29"/>
                </a:lnTo>
                <a:lnTo>
                  <a:pt x="0" y="51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1196" y="9605241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75760" y="9605241"/>
            <a:ext cx="5776154" cy="526913"/>
          </a:xfrm>
          <a:custGeom>
            <a:avLst/>
            <a:gdLst/>
            <a:ahLst/>
            <a:cxnLst/>
            <a:rect r="r" b="b" t="t" l="l"/>
            <a:pathLst>
              <a:path h="526913" w="5776154">
                <a:moveTo>
                  <a:pt x="0" y="0"/>
                </a:moveTo>
                <a:lnTo>
                  <a:pt x="5776154" y="0"/>
                </a:lnTo>
                <a:lnTo>
                  <a:pt x="5776154" y="526912"/>
                </a:lnTo>
                <a:lnTo>
                  <a:pt x="0" y="5269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037754" y="6353247"/>
            <a:ext cx="7022084" cy="3313899"/>
            <a:chOff x="0" y="0"/>
            <a:chExt cx="1900587" cy="8969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00587" cy="896935"/>
            </a:xfrm>
            <a:custGeom>
              <a:avLst/>
              <a:gdLst/>
              <a:ahLst/>
              <a:cxnLst/>
              <a:rect r="r" b="b" t="t" l="l"/>
              <a:pathLst>
                <a:path h="896935" w="1900587">
                  <a:moveTo>
                    <a:pt x="25358" y="0"/>
                  </a:moveTo>
                  <a:lnTo>
                    <a:pt x="1875229" y="0"/>
                  </a:lnTo>
                  <a:cubicBezTo>
                    <a:pt x="1881955" y="0"/>
                    <a:pt x="1888404" y="2672"/>
                    <a:pt x="1893160" y="7427"/>
                  </a:cubicBezTo>
                  <a:cubicBezTo>
                    <a:pt x="1897915" y="12183"/>
                    <a:pt x="1900587" y="18632"/>
                    <a:pt x="1900587" y="25358"/>
                  </a:cubicBezTo>
                  <a:lnTo>
                    <a:pt x="1900587" y="871577"/>
                  </a:lnTo>
                  <a:cubicBezTo>
                    <a:pt x="1900587" y="878302"/>
                    <a:pt x="1897915" y="884752"/>
                    <a:pt x="1893160" y="889508"/>
                  </a:cubicBezTo>
                  <a:cubicBezTo>
                    <a:pt x="1888404" y="894263"/>
                    <a:pt x="1881955" y="896935"/>
                    <a:pt x="1875229" y="896935"/>
                  </a:cubicBezTo>
                  <a:lnTo>
                    <a:pt x="25358" y="896935"/>
                  </a:lnTo>
                  <a:cubicBezTo>
                    <a:pt x="18632" y="896935"/>
                    <a:pt x="12183" y="894263"/>
                    <a:pt x="7427" y="889508"/>
                  </a:cubicBezTo>
                  <a:cubicBezTo>
                    <a:pt x="2672" y="884752"/>
                    <a:pt x="0" y="878302"/>
                    <a:pt x="0" y="871577"/>
                  </a:cubicBezTo>
                  <a:lnTo>
                    <a:pt x="0" y="25358"/>
                  </a:lnTo>
                  <a:cubicBezTo>
                    <a:pt x="0" y="18632"/>
                    <a:pt x="2672" y="12183"/>
                    <a:pt x="7427" y="7427"/>
                  </a:cubicBezTo>
                  <a:cubicBezTo>
                    <a:pt x="12183" y="2672"/>
                    <a:pt x="18632" y="0"/>
                    <a:pt x="25358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-16943" r="0" b="-130"/>
              </a:stretch>
            </a:blipFill>
            <a:ln w="38100" cap="rnd">
              <a:solidFill>
                <a:srgbClr val="9FCDFF"/>
              </a:solidFill>
              <a:prstDash val="solid"/>
              <a:round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2335249" y="423024"/>
            <a:ext cx="3945282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97076" y="9829967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798015"/>
            <a:ext cx="18288000" cy="194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3"/>
              </a:lnSpc>
            </a:pPr>
            <a:r>
              <a:rPr lang="en-US" b="true" sz="407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1. INTRODUCTION: </a:t>
            </a:r>
          </a:p>
          <a:p>
            <a:pPr algn="ctr">
              <a:lnSpc>
                <a:spcPts val="5133"/>
              </a:lnSpc>
            </a:pPr>
            <a:r>
              <a:rPr lang="en-US" b="true" sz="407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THE CRITICALITY OF QUALITY IN WEB APPLICATIONS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306437"/>
            <a:ext cx="8330545" cy="14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Web Development &amp; E-commerce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Rapid evolution and high stakes environment where quality directly impacts business success and customer satisfaction.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27053" y="3306437"/>
            <a:ext cx="8330545" cy="14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Quality Assurance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Paramount for revenue generation and customer satisfaction. Poor quality leads to lost customers and revenue.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617" y="5053615"/>
            <a:ext cx="8330545" cy="112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Limitations of Manual Testing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Inefficiency and scalability issues make manual testing inadequate for modern web applications.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21370" y="5006000"/>
            <a:ext cx="8330545" cy="112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Introduction to Automated Testing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necessary evolution to address the challenges of modern web application testing at scale.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89703" y="9586183"/>
            <a:ext cx="4948268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4656" y="454857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5" y="0"/>
                </a:lnTo>
                <a:lnTo>
                  <a:pt x="551415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0364" y="9272294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7" y="0"/>
                </a:lnTo>
                <a:lnTo>
                  <a:pt x="2728987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85449" y="9217709"/>
            <a:ext cx="5782167" cy="527461"/>
          </a:xfrm>
          <a:custGeom>
            <a:avLst/>
            <a:gdLst/>
            <a:ahLst/>
            <a:cxnLst/>
            <a:rect r="r" b="b" t="t" l="l"/>
            <a:pathLst>
              <a:path h="527461" w="5782167">
                <a:moveTo>
                  <a:pt x="0" y="0"/>
                </a:moveTo>
                <a:lnTo>
                  <a:pt x="5782167" y="0"/>
                </a:lnTo>
                <a:lnTo>
                  <a:pt x="5782167" y="527461"/>
                </a:lnTo>
                <a:lnTo>
                  <a:pt x="0" y="527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641" y="3456327"/>
            <a:ext cx="2200030" cy="1468020"/>
          </a:xfrm>
          <a:custGeom>
            <a:avLst/>
            <a:gdLst/>
            <a:ahLst/>
            <a:cxnLst/>
            <a:rect r="r" b="b" t="t" l="l"/>
            <a:pathLst>
              <a:path h="1468020" w="2200030">
                <a:moveTo>
                  <a:pt x="0" y="0"/>
                </a:moveTo>
                <a:lnTo>
                  <a:pt x="2200030" y="0"/>
                </a:lnTo>
                <a:lnTo>
                  <a:pt x="2200030" y="1468020"/>
                </a:lnTo>
                <a:lnTo>
                  <a:pt x="0" y="1468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267825" y="3905512"/>
            <a:ext cx="6704049" cy="101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4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Regression Testing Overhead</a:t>
            </a:r>
          </a:p>
          <a:p>
            <a:pPr algn="l">
              <a:lnSpc>
                <a:spcPts val="2675"/>
              </a:lnSpc>
              <a:spcBef>
                <a:spcPct val="0"/>
              </a:spcBef>
            </a:pPr>
            <a:r>
              <a:rPr lang="en-US" sz="24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Costly and inefficient manual regression testing with frequent application updates.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641" y="5848180"/>
            <a:ext cx="6704049" cy="135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4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Test Data Management Complexity</a:t>
            </a:r>
          </a:p>
          <a:p>
            <a:pPr algn="l">
              <a:lnSpc>
                <a:spcPts val="2675"/>
              </a:lnSpc>
              <a:spcBef>
                <a:spcPct val="0"/>
              </a:spcBef>
            </a:pPr>
            <a:r>
              <a:rPr lang="en-US" sz="24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Difficult to manage diverse test data scenarios manually, leading to incomplete coverage.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739481" y="3504707"/>
            <a:ext cx="2200030" cy="1468020"/>
          </a:xfrm>
          <a:custGeom>
            <a:avLst/>
            <a:gdLst/>
            <a:ahLst/>
            <a:cxnLst/>
            <a:rect r="r" b="b" t="t" l="l"/>
            <a:pathLst>
              <a:path h="1468020" w="2200030">
                <a:moveTo>
                  <a:pt x="0" y="0"/>
                </a:moveTo>
                <a:lnTo>
                  <a:pt x="2200030" y="0"/>
                </a:lnTo>
                <a:lnTo>
                  <a:pt x="2200030" y="1468020"/>
                </a:lnTo>
                <a:lnTo>
                  <a:pt x="0" y="1468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48906" y="5732370"/>
            <a:ext cx="2200030" cy="1468020"/>
          </a:xfrm>
          <a:custGeom>
            <a:avLst/>
            <a:gdLst/>
            <a:ahLst/>
            <a:cxnLst/>
            <a:rect r="r" b="b" t="t" l="l"/>
            <a:pathLst>
              <a:path h="1468020" w="2200030">
                <a:moveTo>
                  <a:pt x="0" y="0"/>
                </a:moveTo>
                <a:lnTo>
                  <a:pt x="2200030" y="0"/>
                </a:lnTo>
                <a:lnTo>
                  <a:pt x="2200030" y="1468020"/>
                </a:lnTo>
                <a:lnTo>
                  <a:pt x="0" y="1468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42184" y="5732370"/>
            <a:ext cx="2200030" cy="1468020"/>
          </a:xfrm>
          <a:custGeom>
            <a:avLst/>
            <a:gdLst/>
            <a:ahLst/>
            <a:cxnLst/>
            <a:rect r="r" b="b" t="t" l="l"/>
            <a:pathLst>
              <a:path h="1468020" w="2200030">
                <a:moveTo>
                  <a:pt x="0" y="0"/>
                </a:moveTo>
                <a:lnTo>
                  <a:pt x="2200030" y="0"/>
                </a:lnTo>
                <a:lnTo>
                  <a:pt x="2200030" y="1468020"/>
                </a:lnTo>
                <a:lnTo>
                  <a:pt x="0" y="1468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84928" y="7707763"/>
            <a:ext cx="2200030" cy="1468020"/>
          </a:xfrm>
          <a:custGeom>
            <a:avLst/>
            <a:gdLst/>
            <a:ahLst/>
            <a:cxnLst/>
            <a:rect r="r" b="b" t="t" l="l"/>
            <a:pathLst>
              <a:path h="1468020" w="2200030">
                <a:moveTo>
                  <a:pt x="0" y="0"/>
                </a:moveTo>
                <a:lnTo>
                  <a:pt x="2200030" y="0"/>
                </a:lnTo>
                <a:lnTo>
                  <a:pt x="2200030" y="1468020"/>
                </a:lnTo>
                <a:lnTo>
                  <a:pt x="0" y="1468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70372" y="7861207"/>
            <a:ext cx="1163964" cy="1161132"/>
          </a:xfrm>
          <a:custGeom>
            <a:avLst/>
            <a:gdLst/>
            <a:ahLst/>
            <a:cxnLst/>
            <a:rect r="r" b="b" t="t" l="l"/>
            <a:pathLst>
              <a:path h="1161132" w="1163964">
                <a:moveTo>
                  <a:pt x="0" y="0"/>
                </a:moveTo>
                <a:lnTo>
                  <a:pt x="1163964" y="0"/>
                </a:lnTo>
                <a:lnTo>
                  <a:pt x="1163964" y="1161132"/>
                </a:lnTo>
                <a:lnTo>
                  <a:pt x="0" y="116113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54936" y="5829130"/>
            <a:ext cx="1149150" cy="1142602"/>
          </a:xfrm>
          <a:custGeom>
            <a:avLst/>
            <a:gdLst/>
            <a:ahLst/>
            <a:cxnLst/>
            <a:rect r="r" b="b" t="t" l="l"/>
            <a:pathLst>
              <a:path h="1142602" w="1149150">
                <a:moveTo>
                  <a:pt x="0" y="0"/>
                </a:moveTo>
                <a:lnTo>
                  <a:pt x="1149150" y="0"/>
                </a:lnTo>
                <a:lnTo>
                  <a:pt x="1149150" y="1142602"/>
                </a:lnTo>
                <a:lnTo>
                  <a:pt x="0" y="11426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105359" y="5829130"/>
            <a:ext cx="1203425" cy="1142602"/>
          </a:xfrm>
          <a:custGeom>
            <a:avLst/>
            <a:gdLst/>
            <a:ahLst/>
            <a:cxnLst/>
            <a:rect r="r" b="b" t="t" l="l"/>
            <a:pathLst>
              <a:path h="1142602" w="1203425">
                <a:moveTo>
                  <a:pt x="0" y="0"/>
                </a:moveTo>
                <a:lnTo>
                  <a:pt x="1203425" y="0"/>
                </a:lnTo>
                <a:lnTo>
                  <a:pt x="1203425" y="1142602"/>
                </a:lnTo>
                <a:lnTo>
                  <a:pt x="0" y="114260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71244" y="3551393"/>
            <a:ext cx="1084840" cy="1097754"/>
          </a:xfrm>
          <a:custGeom>
            <a:avLst/>
            <a:gdLst/>
            <a:ahLst/>
            <a:cxnLst/>
            <a:rect r="r" b="b" t="t" l="l"/>
            <a:pathLst>
              <a:path h="1097754" w="1084840">
                <a:moveTo>
                  <a:pt x="0" y="0"/>
                </a:moveTo>
                <a:lnTo>
                  <a:pt x="1084839" y="0"/>
                </a:lnTo>
                <a:lnTo>
                  <a:pt x="1084839" y="1097754"/>
                </a:lnTo>
                <a:lnTo>
                  <a:pt x="0" y="109775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295724" y="3576196"/>
            <a:ext cx="1246844" cy="1228281"/>
          </a:xfrm>
          <a:custGeom>
            <a:avLst/>
            <a:gdLst/>
            <a:ahLst/>
            <a:cxnLst/>
            <a:rect r="r" b="b" t="t" l="l"/>
            <a:pathLst>
              <a:path h="1228281" w="1246844">
                <a:moveTo>
                  <a:pt x="0" y="0"/>
                </a:moveTo>
                <a:lnTo>
                  <a:pt x="1246845" y="0"/>
                </a:lnTo>
                <a:lnTo>
                  <a:pt x="1246845" y="1228281"/>
                </a:lnTo>
                <a:lnTo>
                  <a:pt x="0" y="122828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21628" y="569637"/>
            <a:ext cx="4215447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693765" y="9185308"/>
            <a:ext cx="4565535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86789" y="9446842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1244" y="1306115"/>
            <a:ext cx="15240472" cy="129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8"/>
              </a:lnSpc>
            </a:pPr>
            <a:r>
              <a:rPr lang="en-US" sz="407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2. PROBLEM STATEMENT:</a:t>
            </a:r>
          </a:p>
          <a:p>
            <a:pPr algn="l">
              <a:lnSpc>
                <a:spcPts val="5128"/>
              </a:lnSpc>
            </a:pPr>
            <a:r>
              <a:rPr lang="en-US" sz="407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CHALLENGES IN MODERN WEB TESTING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27699" y="3523757"/>
            <a:ext cx="6413274" cy="135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4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Scalability Challenges</a:t>
            </a:r>
          </a:p>
          <a:p>
            <a:pPr algn="l">
              <a:lnSpc>
                <a:spcPts val="2675"/>
              </a:lnSpc>
              <a:spcBef>
                <a:spcPct val="0"/>
              </a:spcBef>
            </a:pPr>
            <a:r>
              <a:rPr lang="en-US" sz="247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Manual processes don't scale with application growth, leading to bottlenecks in testing workflows.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35462" y="5799800"/>
            <a:ext cx="6704049" cy="135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4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Cross-browser Compatibility Issues</a:t>
            </a:r>
          </a:p>
          <a:p>
            <a:pPr algn="l">
              <a:lnSpc>
                <a:spcPts val="2675"/>
              </a:lnSpc>
              <a:spcBef>
                <a:spcPct val="0"/>
              </a:spcBef>
            </a:pPr>
            <a:r>
              <a:rPr lang="en-US" sz="24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Inconsistent behavior across different browsers creates reliability concerns for end users.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90174" y="8029065"/>
            <a:ext cx="6704049" cy="101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4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Reporting &amp; Traceability Limitations</a:t>
            </a:r>
          </a:p>
          <a:p>
            <a:pPr algn="l">
              <a:lnSpc>
                <a:spcPts val="2675"/>
              </a:lnSpc>
              <a:spcBef>
                <a:spcPct val="0"/>
              </a:spcBef>
            </a:pPr>
            <a:r>
              <a:rPr lang="en-US" sz="24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Lack of comprehensive insights and detailed reporting in manual testing approaches.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193" y="331785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2991" y="9526376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94935" y="9306556"/>
            <a:ext cx="5873827" cy="535822"/>
          </a:xfrm>
          <a:custGeom>
            <a:avLst/>
            <a:gdLst/>
            <a:ahLst/>
            <a:cxnLst/>
            <a:rect r="r" b="b" t="t" l="l"/>
            <a:pathLst>
              <a:path h="535822" w="5873827">
                <a:moveTo>
                  <a:pt x="0" y="0"/>
                </a:moveTo>
                <a:lnTo>
                  <a:pt x="5873827" y="0"/>
                </a:lnTo>
                <a:lnTo>
                  <a:pt x="5873827" y="535822"/>
                </a:lnTo>
                <a:lnTo>
                  <a:pt x="0" y="535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0900" y="1959742"/>
            <a:ext cx="4440132" cy="6457006"/>
          </a:xfrm>
          <a:custGeom>
            <a:avLst/>
            <a:gdLst/>
            <a:ahLst/>
            <a:cxnLst/>
            <a:rect r="r" b="b" t="t" l="l"/>
            <a:pathLst>
              <a:path h="6457006" w="4440132">
                <a:moveTo>
                  <a:pt x="0" y="0"/>
                </a:moveTo>
                <a:lnTo>
                  <a:pt x="4440132" y="0"/>
                </a:lnTo>
                <a:lnTo>
                  <a:pt x="4440132" y="6457006"/>
                </a:lnTo>
                <a:lnTo>
                  <a:pt x="0" y="6457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4906" y="446548"/>
            <a:ext cx="4027797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05489" y="9267825"/>
            <a:ext cx="4252718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81853" y="9625758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22507" y="303210"/>
            <a:ext cx="10277380" cy="1940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6"/>
              </a:lnSpc>
            </a:pPr>
            <a:r>
              <a:rPr lang="en-US" sz="40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3. RESEARCH OBJECTIVES:</a:t>
            </a:r>
          </a:p>
          <a:p>
            <a:pPr algn="l">
              <a:lnSpc>
                <a:spcPts val="5116"/>
              </a:lnSpc>
            </a:pPr>
            <a:r>
              <a:rPr lang="en-US" sz="40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ADDRESSING TESTING DEFICIENCIES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90885" y="2596116"/>
            <a:ext cx="6704049" cy="38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Primary Objectives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90885" y="3190898"/>
            <a:ext cx="6704049" cy="14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Framework Architecture Design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Create scalable and maintainable testing architecture that can grow with application complexity.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90885" y="4900488"/>
            <a:ext cx="6704049" cy="112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Cross-browser Compatibility Validation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Ensure consistent functionality across different browsers and browser versions.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90885" y="6248395"/>
            <a:ext cx="6704049" cy="14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Parallel Execution Implementation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Reduce overall testing time through efficient parallel test execution strategies.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02703" y="7967777"/>
            <a:ext cx="6704049" cy="112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Comprehensive Test Coverage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Cover critical workflows and user journeys in e-commerce applications.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37835" y="3210331"/>
            <a:ext cx="6704049" cy="14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Advanced Reporting Integration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Provide detailed insights and comprehensive test reporting capabilities.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37835" y="4900488"/>
            <a:ext cx="6704049" cy="38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Secondary Objectives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47862" y="5610743"/>
            <a:ext cx="5569294" cy="14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Page Object Model Evaluation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Assess the effectiveness of POM design pattern in test maintenance.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647862" y="7224827"/>
            <a:ext cx="5616046" cy="1871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QA Efficiency Impact Assessment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Measure the impact on overall quality assurance process efficiency.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2993" y="264459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6071" y="9014517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32226" y="9212583"/>
            <a:ext cx="6168504" cy="562703"/>
          </a:xfrm>
          <a:custGeom>
            <a:avLst/>
            <a:gdLst/>
            <a:ahLst/>
            <a:cxnLst/>
            <a:rect r="r" b="b" t="t" l="l"/>
            <a:pathLst>
              <a:path h="562703" w="6168504">
                <a:moveTo>
                  <a:pt x="0" y="0"/>
                </a:moveTo>
                <a:lnTo>
                  <a:pt x="6168504" y="0"/>
                </a:lnTo>
                <a:lnTo>
                  <a:pt x="6168504" y="562703"/>
                </a:lnTo>
                <a:lnTo>
                  <a:pt x="0" y="5627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2633" y="3702803"/>
            <a:ext cx="3421079" cy="3421079"/>
          </a:xfrm>
          <a:custGeom>
            <a:avLst/>
            <a:gdLst/>
            <a:ahLst/>
            <a:cxnLst/>
            <a:rect r="r" b="b" t="t" l="l"/>
            <a:pathLst>
              <a:path h="3421079" w="3421079">
                <a:moveTo>
                  <a:pt x="0" y="0"/>
                </a:moveTo>
                <a:lnTo>
                  <a:pt x="3421079" y="0"/>
                </a:lnTo>
                <a:lnTo>
                  <a:pt x="3421079" y="3421079"/>
                </a:lnTo>
                <a:lnTo>
                  <a:pt x="0" y="34210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700" y="3495028"/>
            <a:ext cx="978000" cy="1091213"/>
          </a:xfrm>
          <a:custGeom>
            <a:avLst/>
            <a:gdLst/>
            <a:ahLst/>
            <a:cxnLst/>
            <a:rect r="r" b="b" t="t" l="l"/>
            <a:pathLst>
              <a:path h="1091213" w="978000">
                <a:moveTo>
                  <a:pt x="0" y="0"/>
                </a:moveTo>
                <a:lnTo>
                  <a:pt x="978000" y="0"/>
                </a:lnTo>
                <a:lnTo>
                  <a:pt x="978000" y="1091213"/>
                </a:lnTo>
                <a:lnTo>
                  <a:pt x="0" y="1091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0411" y="273984"/>
            <a:ext cx="432026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18021" y="9230992"/>
            <a:ext cx="4452966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81853" y="9073308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3924" y="648976"/>
            <a:ext cx="15360152" cy="129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6"/>
              </a:lnSpc>
            </a:pPr>
            <a:r>
              <a:rPr lang="en-US" sz="40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4. RESEARCH METHODOLOGY: </a:t>
            </a:r>
          </a:p>
          <a:p>
            <a:pPr algn="ctr">
              <a:lnSpc>
                <a:spcPts val="5116"/>
              </a:lnSpc>
            </a:pPr>
            <a:r>
              <a:rPr lang="en-US" sz="40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APPROACH &amp; SCOPE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5697" y="4325035"/>
            <a:ext cx="2254952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Literature Review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4305" y="5432393"/>
            <a:ext cx="3063384" cy="1312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23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Analysis of existing testing frameworks and methodologies</a:t>
            </a:r>
          </a:p>
          <a:p>
            <a:pPr algn="ctr">
              <a:lnSpc>
                <a:spcPts val="2567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65096" y="3803858"/>
            <a:ext cx="549209" cy="49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4"/>
              </a:lnSpc>
              <a:spcBef>
                <a:spcPct val="0"/>
              </a:spcBef>
            </a:pPr>
            <a:r>
              <a:rPr lang="en-US" b="true" sz="336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212378" y="3784808"/>
            <a:ext cx="3447742" cy="3447742"/>
          </a:xfrm>
          <a:custGeom>
            <a:avLst/>
            <a:gdLst/>
            <a:ahLst/>
            <a:cxnLst/>
            <a:rect r="r" b="b" t="t" l="l"/>
            <a:pathLst>
              <a:path h="3447742" w="3447742">
                <a:moveTo>
                  <a:pt x="0" y="0"/>
                </a:moveTo>
                <a:lnTo>
                  <a:pt x="3447742" y="0"/>
                </a:lnTo>
                <a:lnTo>
                  <a:pt x="3447742" y="3447742"/>
                </a:lnTo>
                <a:lnTo>
                  <a:pt x="0" y="3447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72675" y="3495028"/>
            <a:ext cx="978000" cy="1091213"/>
          </a:xfrm>
          <a:custGeom>
            <a:avLst/>
            <a:gdLst/>
            <a:ahLst/>
            <a:cxnLst/>
            <a:rect r="r" b="b" t="t" l="l"/>
            <a:pathLst>
              <a:path h="1091213" w="978000">
                <a:moveTo>
                  <a:pt x="0" y="0"/>
                </a:moveTo>
                <a:lnTo>
                  <a:pt x="978000" y="0"/>
                </a:lnTo>
                <a:lnTo>
                  <a:pt x="978000" y="1091213"/>
                </a:lnTo>
                <a:lnTo>
                  <a:pt x="0" y="1091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576283" y="4325035"/>
            <a:ext cx="2894049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Framework Design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09779" y="5286375"/>
            <a:ext cx="3063384" cy="163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2377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Framework Design</a:t>
            </a:r>
          </a:p>
          <a:p>
            <a:pPr algn="ctr">
              <a:lnSpc>
                <a:spcPts val="2567"/>
              </a:lnSpc>
            </a:pPr>
            <a:r>
              <a:rPr lang="en-US" sz="23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Architecture design and implementation planning</a:t>
            </a:r>
          </a:p>
          <a:p>
            <a:pPr algn="ctr">
              <a:lnSpc>
                <a:spcPts val="2567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089228" y="3786826"/>
            <a:ext cx="549209" cy="49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4"/>
              </a:lnSpc>
              <a:spcBef>
                <a:spcPct val="0"/>
              </a:spcBef>
            </a:pPr>
            <a:r>
              <a:rPr lang="en-US" b="true" sz="336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9917420" y="3784808"/>
            <a:ext cx="3474509" cy="3474509"/>
          </a:xfrm>
          <a:custGeom>
            <a:avLst/>
            <a:gdLst/>
            <a:ahLst/>
            <a:cxnLst/>
            <a:rect r="r" b="b" t="t" l="l"/>
            <a:pathLst>
              <a:path h="3474509" w="3474509">
                <a:moveTo>
                  <a:pt x="0" y="0"/>
                </a:moveTo>
                <a:lnTo>
                  <a:pt x="3474509" y="0"/>
                </a:lnTo>
                <a:lnTo>
                  <a:pt x="3474509" y="3474509"/>
                </a:lnTo>
                <a:lnTo>
                  <a:pt x="0" y="34745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98966" y="3495028"/>
            <a:ext cx="978000" cy="1091213"/>
          </a:xfrm>
          <a:custGeom>
            <a:avLst/>
            <a:gdLst/>
            <a:ahLst/>
            <a:cxnLst/>
            <a:rect r="r" b="b" t="t" l="l"/>
            <a:pathLst>
              <a:path h="1091213" w="978000">
                <a:moveTo>
                  <a:pt x="0" y="0"/>
                </a:moveTo>
                <a:lnTo>
                  <a:pt x="977999" y="0"/>
                </a:lnTo>
                <a:lnTo>
                  <a:pt x="977999" y="1091213"/>
                </a:lnTo>
                <a:lnTo>
                  <a:pt x="0" y="1091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507081" y="4325035"/>
            <a:ext cx="2561721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Experimental Validation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12695" y="5432393"/>
            <a:ext cx="3063384" cy="1312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23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 on SauceDemo platform with real scenarios</a:t>
            </a:r>
          </a:p>
          <a:p>
            <a:pPr algn="ctr">
              <a:lnSpc>
                <a:spcPts val="2567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9941232" y="3737232"/>
            <a:ext cx="542926" cy="47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b="true" sz="3326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3.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4649229" y="3839142"/>
            <a:ext cx="3339074" cy="3339074"/>
          </a:xfrm>
          <a:custGeom>
            <a:avLst/>
            <a:gdLst/>
            <a:ahLst/>
            <a:cxnLst/>
            <a:rect r="r" b="b" t="t" l="l"/>
            <a:pathLst>
              <a:path h="3339074" w="3339074">
                <a:moveTo>
                  <a:pt x="0" y="0"/>
                </a:moveTo>
                <a:lnTo>
                  <a:pt x="3339074" y="0"/>
                </a:lnTo>
                <a:lnTo>
                  <a:pt x="3339074" y="3339074"/>
                </a:lnTo>
                <a:lnTo>
                  <a:pt x="0" y="3339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944504" y="5541113"/>
            <a:ext cx="3063384" cy="98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  <a:spcBef>
                <a:spcPct val="0"/>
              </a:spcBef>
            </a:pPr>
            <a:r>
              <a:rPr lang="en-US" sz="23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Performance evaluation and results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292215" y="4325035"/>
            <a:ext cx="2254952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Case Study Analysis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4602083" y="3495028"/>
            <a:ext cx="978000" cy="1091213"/>
          </a:xfrm>
          <a:custGeom>
            <a:avLst/>
            <a:gdLst/>
            <a:ahLst/>
            <a:cxnLst/>
            <a:rect r="r" b="b" t="t" l="l"/>
            <a:pathLst>
              <a:path h="1091213" w="978000">
                <a:moveTo>
                  <a:pt x="0" y="0"/>
                </a:moveTo>
                <a:lnTo>
                  <a:pt x="978000" y="0"/>
                </a:lnTo>
                <a:lnTo>
                  <a:pt x="978000" y="1091213"/>
                </a:lnTo>
                <a:lnTo>
                  <a:pt x="0" y="1091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4816478" y="3786826"/>
            <a:ext cx="549209" cy="49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4"/>
              </a:lnSpc>
              <a:spcBef>
                <a:spcPct val="0"/>
              </a:spcBef>
            </a:pPr>
            <a:r>
              <a:rPr lang="en-US" b="true" sz="336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91321" y="2520378"/>
            <a:ext cx="3063384" cy="41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8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Approach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51037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6071" y="9014517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08293" y="9217709"/>
            <a:ext cx="6131919" cy="559366"/>
          </a:xfrm>
          <a:custGeom>
            <a:avLst/>
            <a:gdLst/>
            <a:ahLst/>
            <a:cxnLst/>
            <a:rect r="r" b="b" t="t" l="l"/>
            <a:pathLst>
              <a:path h="559366" w="6131919">
                <a:moveTo>
                  <a:pt x="0" y="0"/>
                </a:moveTo>
                <a:lnTo>
                  <a:pt x="6131918" y="0"/>
                </a:lnTo>
                <a:lnTo>
                  <a:pt x="6131918" y="559366"/>
                </a:lnTo>
                <a:lnTo>
                  <a:pt x="0" y="559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5193" y="2217390"/>
            <a:ext cx="6378197" cy="6378197"/>
          </a:xfrm>
          <a:custGeom>
            <a:avLst/>
            <a:gdLst/>
            <a:ahLst/>
            <a:cxnLst/>
            <a:rect r="r" b="b" t="t" l="l"/>
            <a:pathLst>
              <a:path h="6378197" w="6378197">
                <a:moveTo>
                  <a:pt x="0" y="0"/>
                </a:moveTo>
                <a:lnTo>
                  <a:pt x="6378196" y="0"/>
                </a:lnTo>
                <a:lnTo>
                  <a:pt x="6378196" y="6378196"/>
                </a:lnTo>
                <a:lnTo>
                  <a:pt x="0" y="63781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85154" y="2315259"/>
            <a:ext cx="6378197" cy="6378197"/>
          </a:xfrm>
          <a:custGeom>
            <a:avLst/>
            <a:gdLst/>
            <a:ahLst/>
            <a:cxnLst/>
            <a:rect r="r" b="b" t="t" l="l"/>
            <a:pathLst>
              <a:path h="6378197" w="6378197">
                <a:moveTo>
                  <a:pt x="0" y="0"/>
                </a:moveTo>
                <a:lnTo>
                  <a:pt x="6378196" y="0"/>
                </a:lnTo>
                <a:lnTo>
                  <a:pt x="6378196" y="6378197"/>
                </a:lnTo>
                <a:lnTo>
                  <a:pt x="0" y="6378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10395" y="1184907"/>
            <a:ext cx="4377753" cy="4450067"/>
          </a:xfrm>
          <a:custGeom>
            <a:avLst/>
            <a:gdLst/>
            <a:ahLst/>
            <a:cxnLst/>
            <a:rect r="r" b="b" t="t" l="l"/>
            <a:pathLst>
              <a:path h="4450067" w="4377753">
                <a:moveTo>
                  <a:pt x="0" y="0"/>
                </a:moveTo>
                <a:lnTo>
                  <a:pt x="4377753" y="0"/>
                </a:lnTo>
                <a:lnTo>
                  <a:pt x="4377753" y="4450066"/>
                </a:lnTo>
                <a:lnTo>
                  <a:pt x="0" y="44500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92558" y="625134"/>
            <a:ext cx="486834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25255" y="9219569"/>
            <a:ext cx="4497993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81853" y="9073308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0464" y="4265258"/>
            <a:ext cx="5967654" cy="275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1293" indent="-310647" lvl="1">
              <a:lnSpc>
                <a:spcPts val="3107"/>
              </a:lnSpc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Web-based E-commerce UI Testing</a:t>
            </a:r>
          </a:p>
          <a:p>
            <a:pPr algn="l" marL="621293" indent="-310647" lvl="1">
              <a:lnSpc>
                <a:spcPts val="3107"/>
              </a:lnSpc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Desktop browsers: Chrome and Edge</a:t>
            </a:r>
          </a:p>
          <a:p>
            <a:pPr algn="l" marL="621293" indent="-310647" lvl="1">
              <a:lnSpc>
                <a:spcPts val="3107"/>
              </a:lnSpc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Critical user workflows validation</a:t>
            </a:r>
          </a:p>
          <a:p>
            <a:pPr algn="l" marL="621293" indent="-310647" lvl="1">
              <a:lnSpc>
                <a:spcPts val="3107"/>
              </a:lnSpc>
              <a:spcBef>
                <a:spcPct val="0"/>
              </a:spcBef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Automated regression testing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53363" y="4265258"/>
            <a:ext cx="5332729" cy="275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1293" indent="-310647" lvl="1">
              <a:lnSpc>
                <a:spcPts val="3107"/>
              </a:lnSpc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 mobile application testing</a:t>
            </a:r>
          </a:p>
          <a:p>
            <a:pPr algn="l" marL="621293" indent="-310647" lvl="1">
              <a:lnSpc>
                <a:spcPts val="3107"/>
              </a:lnSpc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 performance testing coverage</a:t>
            </a:r>
          </a:p>
          <a:p>
            <a:pPr algn="l" marL="621293" indent="-310647" lvl="1">
              <a:lnSpc>
                <a:spcPts val="3107"/>
              </a:lnSpc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 security testing implementation</a:t>
            </a:r>
          </a:p>
          <a:p>
            <a:pPr algn="l" marL="621293" indent="-310647" lvl="1">
              <a:lnSpc>
                <a:spcPts val="3107"/>
              </a:lnSpc>
              <a:spcBef>
                <a:spcPct val="0"/>
              </a:spcBef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 API or database testing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71778" y="2884133"/>
            <a:ext cx="2254952" cy="51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b="true" sz="35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Scope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42225" y="2884133"/>
            <a:ext cx="2435062" cy="51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b="true" sz="35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Limitations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236" y="51037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5" y="0"/>
                </a:lnTo>
                <a:lnTo>
                  <a:pt x="551415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6071" y="9297622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50250" y="9306556"/>
            <a:ext cx="5873827" cy="535822"/>
          </a:xfrm>
          <a:custGeom>
            <a:avLst/>
            <a:gdLst/>
            <a:ahLst/>
            <a:cxnLst/>
            <a:rect r="r" b="b" t="t" l="l"/>
            <a:pathLst>
              <a:path h="535822" w="5873827">
                <a:moveTo>
                  <a:pt x="0" y="0"/>
                </a:moveTo>
                <a:lnTo>
                  <a:pt x="5873827" y="0"/>
                </a:lnTo>
                <a:lnTo>
                  <a:pt x="5873827" y="535822"/>
                </a:lnTo>
                <a:lnTo>
                  <a:pt x="0" y="535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1538" y="2946900"/>
            <a:ext cx="984533" cy="1566814"/>
          </a:xfrm>
          <a:custGeom>
            <a:avLst/>
            <a:gdLst/>
            <a:ahLst/>
            <a:cxnLst/>
            <a:rect r="r" b="b" t="t" l="l"/>
            <a:pathLst>
              <a:path h="1566814" w="984533">
                <a:moveTo>
                  <a:pt x="0" y="0"/>
                </a:moveTo>
                <a:lnTo>
                  <a:pt x="984533" y="0"/>
                </a:lnTo>
                <a:lnTo>
                  <a:pt x="984533" y="1566814"/>
                </a:lnTo>
                <a:lnTo>
                  <a:pt x="0" y="1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91017" y="7453214"/>
            <a:ext cx="1719386" cy="1918422"/>
          </a:xfrm>
          <a:custGeom>
            <a:avLst/>
            <a:gdLst/>
            <a:ahLst/>
            <a:cxnLst/>
            <a:rect r="r" b="b" t="t" l="l"/>
            <a:pathLst>
              <a:path h="1918422" w="1719386">
                <a:moveTo>
                  <a:pt x="0" y="0"/>
                </a:moveTo>
                <a:lnTo>
                  <a:pt x="1719386" y="0"/>
                </a:lnTo>
                <a:lnTo>
                  <a:pt x="1719386" y="1918422"/>
                </a:lnTo>
                <a:lnTo>
                  <a:pt x="0" y="19184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93110" y="4272610"/>
            <a:ext cx="1738752" cy="1940030"/>
          </a:xfrm>
          <a:custGeom>
            <a:avLst/>
            <a:gdLst/>
            <a:ahLst/>
            <a:cxnLst/>
            <a:rect r="r" b="b" t="t" l="l"/>
            <a:pathLst>
              <a:path h="1940030" w="1738752">
                <a:moveTo>
                  <a:pt x="0" y="0"/>
                </a:moveTo>
                <a:lnTo>
                  <a:pt x="1738752" y="0"/>
                </a:lnTo>
                <a:lnTo>
                  <a:pt x="1738752" y="1940030"/>
                </a:lnTo>
                <a:lnTo>
                  <a:pt x="0" y="1940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33787" y="4728498"/>
            <a:ext cx="989103" cy="1012756"/>
          </a:xfrm>
          <a:custGeom>
            <a:avLst/>
            <a:gdLst/>
            <a:ahLst/>
            <a:cxnLst/>
            <a:rect r="r" b="b" t="t" l="l"/>
            <a:pathLst>
              <a:path h="1012756" w="989103">
                <a:moveTo>
                  <a:pt x="0" y="0"/>
                </a:moveTo>
                <a:lnTo>
                  <a:pt x="989103" y="0"/>
                </a:lnTo>
                <a:lnTo>
                  <a:pt x="989103" y="1012756"/>
                </a:lnTo>
                <a:lnTo>
                  <a:pt x="0" y="10127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3471" y="5924610"/>
            <a:ext cx="1670457" cy="1863830"/>
          </a:xfrm>
          <a:custGeom>
            <a:avLst/>
            <a:gdLst/>
            <a:ahLst/>
            <a:cxnLst/>
            <a:rect r="r" b="b" t="t" l="l"/>
            <a:pathLst>
              <a:path h="1863830" w="1670457">
                <a:moveTo>
                  <a:pt x="0" y="0"/>
                </a:moveTo>
                <a:lnTo>
                  <a:pt x="1670458" y="0"/>
                </a:lnTo>
                <a:lnTo>
                  <a:pt x="1670458" y="1863830"/>
                </a:lnTo>
                <a:lnTo>
                  <a:pt x="0" y="18638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7387" y="6431914"/>
            <a:ext cx="982625" cy="849223"/>
          </a:xfrm>
          <a:custGeom>
            <a:avLst/>
            <a:gdLst/>
            <a:ahLst/>
            <a:cxnLst/>
            <a:rect r="r" b="b" t="t" l="l"/>
            <a:pathLst>
              <a:path h="849223" w="982625">
                <a:moveTo>
                  <a:pt x="0" y="0"/>
                </a:moveTo>
                <a:lnTo>
                  <a:pt x="982626" y="0"/>
                </a:lnTo>
                <a:lnTo>
                  <a:pt x="982626" y="849222"/>
                </a:lnTo>
                <a:lnTo>
                  <a:pt x="0" y="84922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814326" y="8005345"/>
            <a:ext cx="1272768" cy="814159"/>
          </a:xfrm>
          <a:custGeom>
            <a:avLst/>
            <a:gdLst/>
            <a:ahLst/>
            <a:cxnLst/>
            <a:rect r="r" b="b" t="t" l="l"/>
            <a:pathLst>
              <a:path h="814159" w="1272768">
                <a:moveTo>
                  <a:pt x="0" y="0"/>
                </a:moveTo>
                <a:lnTo>
                  <a:pt x="1272768" y="0"/>
                </a:lnTo>
                <a:lnTo>
                  <a:pt x="1272768" y="814159"/>
                </a:lnTo>
                <a:lnTo>
                  <a:pt x="0" y="81415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723245" y="5675207"/>
            <a:ext cx="6162303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Maven: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Dependency management &amp; build automation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736057" y="3984580"/>
            <a:ext cx="1738752" cy="1940030"/>
          </a:xfrm>
          <a:custGeom>
            <a:avLst/>
            <a:gdLst/>
            <a:ahLst/>
            <a:cxnLst/>
            <a:rect r="r" b="b" t="t" l="l"/>
            <a:pathLst>
              <a:path h="1940030" w="1738752">
                <a:moveTo>
                  <a:pt x="0" y="0"/>
                </a:moveTo>
                <a:lnTo>
                  <a:pt x="1738752" y="0"/>
                </a:lnTo>
                <a:lnTo>
                  <a:pt x="1738752" y="1940030"/>
                </a:lnTo>
                <a:lnTo>
                  <a:pt x="0" y="1940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587089" y="6856525"/>
            <a:ext cx="1738752" cy="1940030"/>
          </a:xfrm>
          <a:custGeom>
            <a:avLst/>
            <a:gdLst/>
            <a:ahLst/>
            <a:cxnLst/>
            <a:rect r="r" b="b" t="t" l="l"/>
            <a:pathLst>
              <a:path h="1940030" w="1738752">
                <a:moveTo>
                  <a:pt x="0" y="0"/>
                </a:moveTo>
                <a:lnTo>
                  <a:pt x="1738752" y="0"/>
                </a:lnTo>
                <a:lnTo>
                  <a:pt x="1738752" y="1940030"/>
                </a:lnTo>
                <a:lnTo>
                  <a:pt x="0" y="1940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885548" y="4682539"/>
            <a:ext cx="1373752" cy="587581"/>
          </a:xfrm>
          <a:custGeom>
            <a:avLst/>
            <a:gdLst/>
            <a:ahLst/>
            <a:cxnLst/>
            <a:rect r="r" b="b" t="t" l="l"/>
            <a:pathLst>
              <a:path h="587581" w="1373752">
                <a:moveTo>
                  <a:pt x="0" y="0"/>
                </a:moveTo>
                <a:lnTo>
                  <a:pt x="1373752" y="0"/>
                </a:lnTo>
                <a:lnTo>
                  <a:pt x="1373752" y="587581"/>
                </a:lnTo>
                <a:lnTo>
                  <a:pt x="0" y="58758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816033" y="7430380"/>
            <a:ext cx="1280864" cy="792319"/>
          </a:xfrm>
          <a:custGeom>
            <a:avLst/>
            <a:gdLst/>
            <a:ahLst/>
            <a:cxnLst/>
            <a:rect r="r" b="b" t="t" l="l"/>
            <a:pathLst>
              <a:path h="792319" w="1280864">
                <a:moveTo>
                  <a:pt x="0" y="0"/>
                </a:moveTo>
                <a:lnTo>
                  <a:pt x="1280864" y="0"/>
                </a:lnTo>
                <a:lnTo>
                  <a:pt x="1280864" y="792319"/>
                </a:lnTo>
                <a:lnTo>
                  <a:pt x="0" y="79231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80764" y="625134"/>
            <a:ext cx="4410252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04396" y="9267825"/>
            <a:ext cx="4565535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81853" y="9511608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08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76712" y="1412240"/>
            <a:ext cx="12655136" cy="129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6"/>
              </a:lnSpc>
            </a:pPr>
            <a:r>
              <a:rPr lang="en-US" sz="40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5. PROPOSED FRAMEWORK:</a:t>
            </a:r>
          </a:p>
          <a:p>
            <a:pPr algn="l">
              <a:lnSpc>
                <a:spcPts val="5116"/>
              </a:lnSpc>
            </a:pPr>
            <a:r>
              <a:rPr lang="en-US" sz="40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ARCHITECTURE &amp; TECHNOLOGIES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51778" y="3102096"/>
            <a:ext cx="5976561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7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Architecture &amp; Technologies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051778" y="3876659"/>
            <a:ext cx="9838640" cy="38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Modular &amp; Layered Architecture: Separation of Concerns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7811" y="4984547"/>
            <a:ext cx="7001911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Selenium WebDriver: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Browser automation engine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051778" y="6429807"/>
            <a:ext cx="7001911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JUnit 5: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Core testing framework with parallel execution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7811" y="8131340"/>
            <a:ext cx="7001911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Allure Reporting: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Comprehensive test reports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677232" y="7881467"/>
            <a:ext cx="6709233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Log4j2: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High-performance logging system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39283" y="35938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29"/>
                </a:lnTo>
                <a:lnTo>
                  <a:pt x="0" y="51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9678" y="9587895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7"/>
                </a:lnTo>
                <a:lnTo>
                  <a:pt x="0" y="4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94202" y="9240990"/>
            <a:ext cx="6475292" cy="590689"/>
          </a:xfrm>
          <a:custGeom>
            <a:avLst/>
            <a:gdLst/>
            <a:ahLst/>
            <a:cxnLst/>
            <a:rect r="r" b="b" t="t" l="l"/>
            <a:pathLst>
              <a:path h="590689" w="6475292">
                <a:moveTo>
                  <a:pt x="0" y="0"/>
                </a:moveTo>
                <a:lnTo>
                  <a:pt x="6475292" y="0"/>
                </a:lnTo>
                <a:lnTo>
                  <a:pt x="6475292" y="590689"/>
                </a:lnTo>
                <a:lnTo>
                  <a:pt x="0" y="5906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9739" y="196605"/>
            <a:ext cx="984533" cy="1566814"/>
          </a:xfrm>
          <a:custGeom>
            <a:avLst/>
            <a:gdLst/>
            <a:ahLst/>
            <a:cxnLst/>
            <a:rect r="r" b="b" t="t" l="l"/>
            <a:pathLst>
              <a:path h="1566814" w="984533">
                <a:moveTo>
                  <a:pt x="0" y="0"/>
                </a:moveTo>
                <a:lnTo>
                  <a:pt x="984533" y="0"/>
                </a:lnTo>
                <a:lnTo>
                  <a:pt x="984533" y="1566814"/>
                </a:lnTo>
                <a:lnTo>
                  <a:pt x="0" y="1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9555" y="1441273"/>
            <a:ext cx="5688788" cy="3702227"/>
          </a:xfrm>
          <a:custGeom>
            <a:avLst/>
            <a:gdLst/>
            <a:ahLst/>
            <a:cxnLst/>
            <a:rect r="r" b="b" t="t" l="l"/>
            <a:pathLst>
              <a:path h="3702227" w="5688788">
                <a:moveTo>
                  <a:pt x="0" y="0"/>
                </a:moveTo>
                <a:lnTo>
                  <a:pt x="5688787" y="0"/>
                </a:lnTo>
                <a:lnTo>
                  <a:pt x="5688787" y="3702227"/>
                </a:lnTo>
                <a:lnTo>
                  <a:pt x="0" y="370222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84328" y="2608193"/>
            <a:ext cx="5624576" cy="3258077"/>
          </a:xfrm>
          <a:custGeom>
            <a:avLst/>
            <a:gdLst/>
            <a:ahLst/>
            <a:cxnLst/>
            <a:rect r="r" b="b" t="t" l="l"/>
            <a:pathLst>
              <a:path h="3258077" w="5624576">
                <a:moveTo>
                  <a:pt x="0" y="0"/>
                </a:moveTo>
                <a:lnTo>
                  <a:pt x="5624576" y="0"/>
                </a:lnTo>
                <a:lnTo>
                  <a:pt x="5624576" y="3258077"/>
                </a:lnTo>
                <a:lnTo>
                  <a:pt x="0" y="325807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4211" r="-1141" b="-421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7288" y="6269291"/>
            <a:ext cx="6673321" cy="1861069"/>
          </a:xfrm>
          <a:custGeom>
            <a:avLst/>
            <a:gdLst/>
            <a:ahLst/>
            <a:cxnLst/>
            <a:rect r="r" b="b" t="t" l="l"/>
            <a:pathLst>
              <a:path h="1861069" w="6673321">
                <a:moveTo>
                  <a:pt x="0" y="0"/>
                </a:moveTo>
                <a:lnTo>
                  <a:pt x="6673321" y="0"/>
                </a:lnTo>
                <a:lnTo>
                  <a:pt x="6673321" y="1861068"/>
                </a:lnTo>
                <a:lnTo>
                  <a:pt x="0" y="186106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4703" r="0" b="-1328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31143" y="424335"/>
            <a:ext cx="3897879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Nurcan Yılmaz &amp; Dr.Beyza Eken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3213" y="9283623"/>
            <a:ext cx="4811231" cy="5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https://github.com/yilmaznurcan/SWE402-SeniorDesignProject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56184" y="9597420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9678" y="699381"/>
            <a:ext cx="4033536" cy="38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Core Implementations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18331" y="6104395"/>
            <a:ext cx="8537811" cy="38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Parallel Execution: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Improved test execution speed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18331" y="1432386"/>
            <a:ext cx="6450497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Configuration-Driven Test Data: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Flexible test data management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4272" y="5341133"/>
            <a:ext cx="6270343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Page Object Model (POM):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Enhanced reusability and maintainability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3494" y="8330384"/>
            <a:ext cx="6707115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Cross-Browser Testing: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Chrome and Edge compatibility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18331" y="6622977"/>
            <a:ext cx="8261324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Utility Components: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BaseTest, ConfigReader, WaitingTimes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18331" y="7465409"/>
            <a:ext cx="8393318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Advanced Reporting: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Detailed test insights and analytics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884328" y="8307841"/>
            <a:ext cx="8261324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7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Robust Error Handling: </a:t>
            </a: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Comprehensive exception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DAGryTDrCDM</dc:identifier>
  <dcterms:modified xsi:type="dcterms:W3CDTF">2011-08-01T06:04:30Z</dcterms:modified>
  <cp:revision>1</cp:revision>
  <dc:title>Dİjİtal Sanat</dc:title>
</cp:coreProperties>
</file>