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6"/>
  </p:notesMasterIdLst>
  <p:handoutMasterIdLst>
    <p:handoutMasterId r:id="rId37"/>
  </p:handoutMasterIdLst>
  <p:sldIdLst>
    <p:sldId id="256" r:id="rId2"/>
    <p:sldId id="315" r:id="rId3"/>
    <p:sldId id="317" r:id="rId4"/>
    <p:sldId id="316" r:id="rId5"/>
    <p:sldId id="334" r:id="rId6"/>
    <p:sldId id="335" r:id="rId7"/>
    <p:sldId id="336" r:id="rId8"/>
    <p:sldId id="343" r:id="rId9"/>
    <p:sldId id="337" r:id="rId10"/>
    <p:sldId id="342" r:id="rId11"/>
    <p:sldId id="338" r:id="rId12"/>
    <p:sldId id="339" r:id="rId13"/>
    <p:sldId id="341" r:id="rId14"/>
    <p:sldId id="340" r:id="rId15"/>
    <p:sldId id="328" r:id="rId16"/>
    <p:sldId id="292" r:id="rId17"/>
    <p:sldId id="290" r:id="rId18"/>
    <p:sldId id="291" r:id="rId19"/>
    <p:sldId id="318" r:id="rId20"/>
    <p:sldId id="319" r:id="rId21"/>
    <p:sldId id="320" r:id="rId22"/>
    <p:sldId id="321" r:id="rId23"/>
    <p:sldId id="330" r:id="rId24"/>
    <p:sldId id="331" r:id="rId25"/>
    <p:sldId id="332" r:id="rId26"/>
    <p:sldId id="322" r:id="rId27"/>
    <p:sldId id="333" r:id="rId28"/>
    <p:sldId id="323" r:id="rId29"/>
    <p:sldId id="324" r:id="rId30"/>
    <p:sldId id="325" r:id="rId31"/>
    <p:sldId id="326" r:id="rId32"/>
    <p:sldId id="327" r:id="rId33"/>
    <p:sldId id="329" r:id="rId34"/>
    <p:sldId id="259" r:id="rId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0"/>
        <a:cs typeface="宋体" charset="0"/>
      </a:defRPr>
    </a:lvl1pPr>
    <a:lvl2pPr marL="457200" algn="l" rtl="0" fontAlgn="base">
      <a:spcBef>
        <a:spcPct val="0"/>
      </a:spcBef>
      <a:spcAft>
        <a:spcPct val="0"/>
      </a:spcAft>
      <a:defRPr kern="1200">
        <a:solidFill>
          <a:schemeClr val="tx1"/>
        </a:solidFill>
        <a:latin typeface="Arial" charset="0"/>
        <a:ea typeface="宋体" charset="0"/>
        <a:cs typeface="宋体" charset="0"/>
      </a:defRPr>
    </a:lvl2pPr>
    <a:lvl3pPr marL="914400" algn="l" rtl="0" fontAlgn="base">
      <a:spcBef>
        <a:spcPct val="0"/>
      </a:spcBef>
      <a:spcAft>
        <a:spcPct val="0"/>
      </a:spcAft>
      <a:defRPr kern="1200">
        <a:solidFill>
          <a:schemeClr val="tx1"/>
        </a:solidFill>
        <a:latin typeface="Arial" charset="0"/>
        <a:ea typeface="宋体" charset="0"/>
        <a:cs typeface="宋体" charset="0"/>
      </a:defRPr>
    </a:lvl3pPr>
    <a:lvl4pPr marL="1371600" algn="l" rtl="0" fontAlgn="base">
      <a:spcBef>
        <a:spcPct val="0"/>
      </a:spcBef>
      <a:spcAft>
        <a:spcPct val="0"/>
      </a:spcAft>
      <a:defRPr kern="1200">
        <a:solidFill>
          <a:schemeClr val="tx1"/>
        </a:solidFill>
        <a:latin typeface="Arial" charset="0"/>
        <a:ea typeface="宋体" charset="0"/>
        <a:cs typeface="宋体" charset="0"/>
      </a:defRPr>
    </a:lvl4pPr>
    <a:lvl5pPr marL="1828800" algn="l" rtl="0" fontAlgn="base">
      <a:spcBef>
        <a:spcPct val="0"/>
      </a:spcBef>
      <a:spcAft>
        <a:spcPct val="0"/>
      </a:spcAft>
      <a:defRPr kern="1200">
        <a:solidFill>
          <a:schemeClr val="tx1"/>
        </a:solidFill>
        <a:latin typeface="Arial" charset="0"/>
        <a:ea typeface="宋体" charset="0"/>
        <a:cs typeface="宋体" charset="0"/>
      </a:defRPr>
    </a:lvl5pPr>
    <a:lvl6pPr marL="2286000" algn="l" defTabSz="457200" rtl="0" eaLnBrk="1" latinLnBrk="0" hangingPunct="1">
      <a:defRPr kern="1200">
        <a:solidFill>
          <a:schemeClr val="tx1"/>
        </a:solidFill>
        <a:latin typeface="Arial" charset="0"/>
        <a:ea typeface="宋体" charset="0"/>
        <a:cs typeface="宋体" charset="0"/>
      </a:defRPr>
    </a:lvl6pPr>
    <a:lvl7pPr marL="2743200" algn="l" defTabSz="457200" rtl="0" eaLnBrk="1" latinLnBrk="0" hangingPunct="1">
      <a:defRPr kern="1200">
        <a:solidFill>
          <a:schemeClr val="tx1"/>
        </a:solidFill>
        <a:latin typeface="Arial" charset="0"/>
        <a:ea typeface="宋体" charset="0"/>
        <a:cs typeface="宋体" charset="0"/>
      </a:defRPr>
    </a:lvl7pPr>
    <a:lvl8pPr marL="3200400" algn="l" defTabSz="457200" rtl="0" eaLnBrk="1" latinLnBrk="0" hangingPunct="1">
      <a:defRPr kern="1200">
        <a:solidFill>
          <a:schemeClr val="tx1"/>
        </a:solidFill>
        <a:latin typeface="Arial" charset="0"/>
        <a:ea typeface="宋体" charset="0"/>
        <a:cs typeface="宋体" charset="0"/>
      </a:defRPr>
    </a:lvl8pPr>
    <a:lvl9pPr marL="3657600" algn="l" defTabSz="457200" rtl="0" eaLnBrk="1" latinLnBrk="0" hangingPunct="1">
      <a:defRPr kern="1200">
        <a:solidFill>
          <a:schemeClr val="tx1"/>
        </a:solidFill>
        <a:latin typeface="Arial" charset="0"/>
        <a:ea typeface="宋体" charset="0"/>
        <a:cs typeface="宋体"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E0FF"/>
    <a:srgbClr val="A0FF9F"/>
    <a:srgbClr val="FFB8BB"/>
    <a:srgbClr val="99CCFF"/>
    <a:srgbClr val="CCECFF"/>
    <a:srgbClr val="1F10E0"/>
    <a:srgbClr val="111111"/>
    <a:srgbClr val="F58B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3484" autoAdjust="0"/>
    <p:restoredTop sz="98795" autoAdjust="0"/>
  </p:normalViewPr>
  <p:slideViewPr>
    <p:cSldViewPr>
      <p:cViewPr varScale="1">
        <p:scale>
          <a:sx n="89" d="100"/>
          <a:sy n="89" d="100"/>
        </p:scale>
        <p:origin x="-186" y="-96"/>
      </p:cViewPr>
      <p:guideLst>
        <p:guide orient="horz" pos="227"/>
        <p:guide orient="horz" pos="164"/>
        <p:guide orient="horz" pos="4110"/>
        <p:guide orient="horz" pos="709"/>
        <p:guide pos="295"/>
        <p:guide pos="5465"/>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336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640044-7C24-954D-8E5E-F993B5D9E881}" type="doc">
      <dgm:prSet loTypeId="urn:microsoft.com/office/officeart/2005/8/layout/list1" loCatId="" qsTypeId="urn:microsoft.com/office/officeart/2005/8/quickstyle/simple3" qsCatId="simple" csTypeId="urn:microsoft.com/office/officeart/2005/8/colors/accent1_2" csCatId="accent1" phldr="1"/>
      <dgm:spPr/>
      <dgm:t>
        <a:bodyPr/>
        <a:lstStyle/>
        <a:p>
          <a:endParaRPr lang="zh-CN" altLang="en-US"/>
        </a:p>
      </dgm:t>
    </dgm:pt>
    <dgm:pt modelId="{9450B512-7F1B-EC46-9113-D03A3257728C}">
      <dgm:prSet custT="1"/>
      <dgm:spPr>
        <a:gradFill rotWithShape="0">
          <a:gsLst>
            <a:gs pos="0">
              <a:srgbClr val="FFB8BB"/>
            </a:gs>
            <a:gs pos="100000">
              <a:schemeClr val="accent1">
                <a:hueOff val="0"/>
                <a:satOff val="0"/>
                <a:lumOff val="0"/>
                <a:alphaOff val="0"/>
                <a:tint val="15000"/>
                <a:satMod val="350000"/>
              </a:schemeClr>
            </a:gs>
          </a:gsLst>
        </a:gradFill>
        <a:ln>
          <a:solidFill>
            <a:srgbClr val="FF0000"/>
          </a:solidFill>
        </a:ln>
      </dgm:spPr>
      <dgm:t>
        <a:bodyPr/>
        <a:lstStyle/>
        <a:p>
          <a:pPr rtl="0"/>
          <a:r>
            <a:rPr lang="en-US" altLang="zh-CN" sz="1800" dirty="0" smtClean="0"/>
            <a:t>IO</a:t>
          </a:r>
          <a:r>
            <a:rPr lang="zh-CN" altLang="en-US" sz="1800" dirty="0" smtClean="0"/>
            <a:t>是主存和外部设备</a:t>
          </a:r>
          <a:r>
            <a:rPr lang="en-US" altLang="zh-CN" sz="1800" dirty="0" smtClean="0"/>
            <a:t>(</a:t>
          </a:r>
          <a:r>
            <a:rPr lang="zh-CN" altLang="en-US" sz="1800" dirty="0" smtClean="0"/>
            <a:t>硬盘、终端和网络等</a:t>
          </a:r>
          <a:r>
            <a:rPr lang="en-US" altLang="zh-CN" sz="1800" dirty="0" smtClean="0"/>
            <a:t>)</a:t>
          </a:r>
          <a:r>
            <a:rPr lang="zh-CN" altLang="en-US" sz="1800" dirty="0" smtClean="0"/>
            <a:t>拷贝数据的过程 </a:t>
          </a:r>
          <a:endParaRPr lang="zh-CN" altLang="en-US" sz="1800" dirty="0"/>
        </a:p>
      </dgm:t>
    </dgm:pt>
    <dgm:pt modelId="{0E7BAB23-9D45-FA40-8F26-9D9468C383CD}" type="parTrans" cxnId="{394DF926-B62E-D343-9A73-F1794C7216D3}">
      <dgm:prSet/>
      <dgm:spPr/>
      <dgm:t>
        <a:bodyPr/>
        <a:lstStyle/>
        <a:p>
          <a:endParaRPr lang="zh-CN" altLang="en-US" sz="1800"/>
        </a:p>
      </dgm:t>
    </dgm:pt>
    <dgm:pt modelId="{A69AED1F-4EF0-F344-AD89-46570DE5A4F7}" type="sibTrans" cxnId="{394DF926-B62E-D343-9A73-F1794C7216D3}">
      <dgm:prSet/>
      <dgm:spPr/>
      <dgm:t>
        <a:bodyPr/>
        <a:lstStyle/>
        <a:p>
          <a:endParaRPr lang="zh-CN" altLang="en-US" sz="1800"/>
        </a:p>
      </dgm:t>
    </dgm:pt>
    <dgm:pt modelId="{815D6244-CFDC-E548-B597-442A76A76289}">
      <dgm:prSet custT="1"/>
      <dgm:spPr>
        <a:gradFill rotWithShape="0">
          <a:gsLst>
            <a:gs pos="0">
              <a:srgbClr val="A8E0FF"/>
            </a:gs>
            <a:gs pos="100000">
              <a:schemeClr val="accent1">
                <a:hueOff val="0"/>
                <a:satOff val="0"/>
                <a:lumOff val="0"/>
                <a:alphaOff val="0"/>
                <a:tint val="15000"/>
                <a:satMod val="350000"/>
              </a:schemeClr>
            </a:gs>
          </a:gsLst>
        </a:gradFill>
        <a:ln>
          <a:solidFill>
            <a:srgbClr val="0000FF"/>
          </a:solidFill>
        </a:ln>
      </dgm:spPr>
      <dgm:t>
        <a:bodyPr/>
        <a:lstStyle/>
        <a:p>
          <a:pPr rtl="0"/>
          <a:r>
            <a:rPr lang="en-US" altLang="zh-CN" sz="1800" dirty="0" smtClean="0"/>
            <a:t>IO</a:t>
          </a:r>
          <a:r>
            <a:rPr lang="zh-CN" altLang="en-US" sz="1800" dirty="0" smtClean="0"/>
            <a:t>是操作系统的底层功能实现，底层通过</a:t>
          </a:r>
          <a:r>
            <a:rPr lang="en-US" altLang="zh-CN" sz="1800" dirty="0" smtClean="0"/>
            <a:t>I/O</a:t>
          </a:r>
          <a:r>
            <a:rPr lang="zh-CN" altLang="en-US" sz="1800" dirty="0" smtClean="0"/>
            <a:t>指令进行完成</a:t>
          </a:r>
          <a:endParaRPr lang="zh-CN" altLang="en-US" sz="1800" dirty="0"/>
        </a:p>
      </dgm:t>
    </dgm:pt>
    <dgm:pt modelId="{9663E480-3AFF-364B-BC8B-059E64A0559B}" type="parTrans" cxnId="{01691C8B-69FC-D748-A38D-C503FF5F8175}">
      <dgm:prSet/>
      <dgm:spPr/>
      <dgm:t>
        <a:bodyPr/>
        <a:lstStyle/>
        <a:p>
          <a:endParaRPr lang="zh-CN" altLang="en-US" sz="1800"/>
        </a:p>
      </dgm:t>
    </dgm:pt>
    <dgm:pt modelId="{E266682E-01E7-2843-A7C9-124CEF85400E}" type="sibTrans" cxnId="{01691C8B-69FC-D748-A38D-C503FF5F8175}">
      <dgm:prSet/>
      <dgm:spPr/>
      <dgm:t>
        <a:bodyPr/>
        <a:lstStyle/>
        <a:p>
          <a:endParaRPr lang="zh-CN" altLang="en-US" sz="1800"/>
        </a:p>
      </dgm:t>
    </dgm:pt>
    <dgm:pt modelId="{814F5C1F-A0B5-F34B-B85E-DD15A99BDF6C}">
      <dgm:prSet custT="1"/>
      <dgm:spPr>
        <a:gradFill rotWithShape="0">
          <a:gsLst>
            <a:gs pos="0">
              <a:srgbClr val="A0FF9F"/>
            </a:gs>
            <a:gs pos="100000">
              <a:schemeClr val="accent1">
                <a:hueOff val="0"/>
                <a:satOff val="0"/>
                <a:lumOff val="0"/>
                <a:alphaOff val="0"/>
                <a:tint val="15000"/>
                <a:satMod val="350000"/>
              </a:schemeClr>
            </a:gs>
          </a:gsLst>
        </a:gradFill>
        <a:ln>
          <a:solidFill>
            <a:srgbClr val="008000"/>
          </a:solidFill>
        </a:ln>
      </dgm:spPr>
      <dgm:t>
        <a:bodyPr/>
        <a:lstStyle/>
        <a:p>
          <a:r>
            <a:rPr lang="zh-CN" altLang="en-US" sz="1800" dirty="0" smtClean="0"/>
            <a:t>所有外部设备都可以看做一个文件来操作（</a:t>
          </a:r>
          <a:r>
            <a:rPr lang="en-US" altLang="zh-CN" sz="1800" dirty="0" err="1" smtClean="0"/>
            <a:t>fd&amp;socketfd</a:t>
          </a:r>
          <a:r>
            <a:rPr lang="zh-CN" altLang="en-US" sz="1800" dirty="0" smtClean="0"/>
            <a:t>）</a:t>
          </a:r>
          <a:endParaRPr lang="zh-CN" altLang="en-US" sz="1800" dirty="0"/>
        </a:p>
      </dgm:t>
    </dgm:pt>
    <dgm:pt modelId="{D0B61BEB-AD70-2C42-8909-55E4F87252C8}" type="parTrans" cxnId="{E145B8C8-8421-E943-A196-5E9D6383B0B7}">
      <dgm:prSet/>
      <dgm:spPr/>
      <dgm:t>
        <a:bodyPr/>
        <a:lstStyle/>
        <a:p>
          <a:endParaRPr lang="zh-CN" altLang="en-US"/>
        </a:p>
      </dgm:t>
    </dgm:pt>
    <dgm:pt modelId="{B10C05B8-4CDE-7D4A-AEBF-AAC48328F2AC}" type="sibTrans" cxnId="{E145B8C8-8421-E943-A196-5E9D6383B0B7}">
      <dgm:prSet/>
      <dgm:spPr/>
      <dgm:t>
        <a:bodyPr/>
        <a:lstStyle/>
        <a:p>
          <a:endParaRPr lang="zh-CN" altLang="en-US"/>
        </a:p>
      </dgm:t>
    </dgm:pt>
    <dgm:pt modelId="{FF6D2510-7146-024E-8D39-FE70C8F9910C}" type="pres">
      <dgm:prSet presAssocID="{5B640044-7C24-954D-8E5E-F993B5D9E881}" presName="linear" presStyleCnt="0">
        <dgm:presLayoutVars>
          <dgm:dir/>
          <dgm:animLvl val="lvl"/>
          <dgm:resizeHandles val="exact"/>
        </dgm:presLayoutVars>
      </dgm:prSet>
      <dgm:spPr/>
      <dgm:t>
        <a:bodyPr/>
        <a:lstStyle/>
        <a:p>
          <a:endParaRPr lang="zh-CN" altLang="en-US"/>
        </a:p>
      </dgm:t>
    </dgm:pt>
    <dgm:pt modelId="{8FEB9D53-A044-2045-B6D1-89A7DAA1E8D0}" type="pres">
      <dgm:prSet presAssocID="{9450B512-7F1B-EC46-9113-D03A3257728C}" presName="parentLin" presStyleCnt="0"/>
      <dgm:spPr/>
    </dgm:pt>
    <dgm:pt modelId="{48598952-5C8E-6148-A121-E89892652E43}" type="pres">
      <dgm:prSet presAssocID="{9450B512-7F1B-EC46-9113-D03A3257728C}" presName="parentLeftMargin" presStyleLbl="node1" presStyleIdx="0" presStyleCnt="3"/>
      <dgm:spPr/>
      <dgm:t>
        <a:bodyPr/>
        <a:lstStyle/>
        <a:p>
          <a:endParaRPr lang="zh-CN" altLang="en-US"/>
        </a:p>
      </dgm:t>
    </dgm:pt>
    <dgm:pt modelId="{CB395943-457B-0B43-8EEC-6A6D361CA87C}" type="pres">
      <dgm:prSet presAssocID="{9450B512-7F1B-EC46-9113-D03A3257728C}" presName="parentText" presStyleLbl="node1" presStyleIdx="0" presStyleCnt="3" custScaleX="115556">
        <dgm:presLayoutVars>
          <dgm:chMax val="0"/>
          <dgm:bulletEnabled val="1"/>
        </dgm:presLayoutVars>
      </dgm:prSet>
      <dgm:spPr/>
      <dgm:t>
        <a:bodyPr/>
        <a:lstStyle/>
        <a:p>
          <a:endParaRPr lang="zh-CN" altLang="en-US"/>
        </a:p>
      </dgm:t>
    </dgm:pt>
    <dgm:pt modelId="{06E1CC3A-5605-0244-9D37-8CE27B27981F}" type="pres">
      <dgm:prSet presAssocID="{9450B512-7F1B-EC46-9113-D03A3257728C}" presName="negativeSpace" presStyleCnt="0"/>
      <dgm:spPr/>
    </dgm:pt>
    <dgm:pt modelId="{3CC796EF-C128-9240-8DC4-704838DDA57A}" type="pres">
      <dgm:prSet presAssocID="{9450B512-7F1B-EC46-9113-D03A3257728C}" presName="childText" presStyleLbl="conFgAcc1" presStyleIdx="0" presStyleCnt="3">
        <dgm:presLayoutVars>
          <dgm:bulletEnabled val="1"/>
        </dgm:presLayoutVars>
      </dgm:prSet>
      <dgm:spPr/>
    </dgm:pt>
    <dgm:pt modelId="{4F0643D8-EC29-0E4E-8DCB-946A54031630}" type="pres">
      <dgm:prSet presAssocID="{A69AED1F-4EF0-F344-AD89-46570DE5A4F7}" presName="spaceBetweenRectangles" presStyleCnt="0"/>
      <dgm:spPr/>
    </dgm:pt>
    <dgm:pt modelId="{8F3F2C8A-9C29-DC45-AC48-E175B07D1004}" type="pres">
      <dgm:prSet presAssocID="{815D6244-CFDC-E548-B597-442A76A76289}" presName="parentLin" presStyleCnt="0"/>
      <dgm:spPr/>
    </dgm:pt>
    <dgm:pt modelId="{AFEF36D8-087E-6E4F-A589-76A1459A1DB2}" type="pres">
      <dgm:prSet presAssocID="{815D6244-CFDC-E548-B597-442A76A76289}" presName="parentLeftMargin" presStyleLbl="node1" presStyleIdx="0" presStyleCnt="3"/>
      <dgm:spPr/>
      <dgm:t>
        <a:bodyPr/>
        <a:lstStyle/>
        <a:p>
          <a:endParaRPr lang="zh-CN" altLang="en-US"/>
        </a:p>
      </dgm:t>
    </dgm:pt>
    <dgm:pt modelId="{9CEBAC7A-E9B7-3540-B557-79E9E5169FDD}" type="pres">
      <dgm:prSet presAssocID="{815D6244-CFDC-E548-B597-442A76A76289}" presName="parentText" presStyleLbl="node1" presStyleIdx="1" presStyleCnt="3" custScaleX="115060">
        <dgm:presLayoutVars>
          <dgm:chMax val="0"/>
          <dgm:bulletEnabled val="1"/>
        </dgm:presLayoutVars>
      </dgm:prSet>
      <dgm:spPr/>
      <dgm:t>
        <a:bodyPr/>
        <a:lstStyle/>
        <a:p>
          <a:endParaRPr lang="zh-CN" altLang="en-US"/>
        </a:p>
      </dgm:t>
    </dgm:pt>
    <dgm:pt modelId="{51296E18-53D5-6D42-962E-F4A3C35C110E}" type="pres">
      <dgm:prSet presAssocID="{815D6244-CFDC-E548-B597-442A76A76289}" presName="negativeSpace" presStyleCnt="0"/>
      <dgm:spPr/>
    </dgm:pt>
    <dgm:pt modelId="{6D14CC72-5206-6844-BC95-2B84F16D067F}" type="pres">
      <dgm:prSet presAssocID="{815D6244-CFDC-E548-B597-442A76A76289}" presName="childText" presStyleLbl="conFgAcc1" presStyleIdx="1" presStyleCnt="3">
        <dgm:presLayoutVars>
          <dgm:bulletEnabled val="1"/>
        </dgm:presLayoutVars>
      </dgm:prSet>
      <dgm:spPr/>
    </dgm:pt>
    <dgm:pt modelId="{0AADB1F5-02AA-DB4D-A76A-8F74CF6913CF}" type="pres">
      <dgm:prSet presAssocID="{E266682E-01E7-2843-A7C9-124CEF85400E}" presName="spaceBetweenRectangles" presStyleCnt="0"/>
      <dgm:spPr/>
    </dgm:pt>
    <dgm:pt modelId="{DD6F31CD-558E-0F4B-9ABD-145DB750F0DD}" type="pres">
      <dgm:prSet presAssocID="{814F5C1F-A0B5-F34B-B85E-DD15A99BDF6C}" presName="parentLin" presStyleCnt="0"/>
      <dgm:spPr/>
    </dgm:pt>
    <dgm:pt modelId="{9DA97BD7-2963-BE4B-83E3-0DBAC986BFC3}" type="pres">
      <dgm:prSet presAssocID="{814F5C1F-A0B5-F34B-B85E-DD15A99BDF6C}" presName="parentLeftMargin" presStyleLbl="node1" presStyleIdx="1" presStyleCnt="3"/>
      <dgm:spPr/>
      <dgm:t>
        <a:bodyPr/>
        <a:lstStyle/>
        <a:p>
          <a:endParaRPr lang="zh-CN" altLang="en-US"/>
        </a:p>
      </dgm:t>
    </dgm:pt>
    <dgm:pt modelId="{4B73323D-20AD-3D41-933B-BDBF608DF47B}" type="pres">
      <dgm:prSet presAssocID="{814F5C1F-A0B5-F34B-B85E-DD15A99BDF6C}" presName="parentText" presStyleLbl="node1" presStyleIdx="2" presStyleCnt="3" custScaleX="115310">
        <dgm:presLayoutVars>
          <dgm:chMax val="0"/>
          <dgm:bulletEnabled val="1"/>
        </dgm:presLayoutVars>
      </dgm:prSet>
      <dgm:spPr/>
      <dgm:t>
        <a:bodyPr/>
        <a:lstStyle/>
        <a:p>
          <a:endParaRPr lang="zh-CN" altLang="en-US"/>
        </a:p>
      </dgm:t>
    </dgm:pt>
    <dgm:pt modelId="{5DFE601E-5F65-B140-B44E-6FD1EF06778D}" type="pres">
      <dgm:prSet presAssocID="{814F5C1F-A0B5-F34B-B85E-DD15A99BDF6C}" presName="negativeSpace" presStyleCnt="0"/>
      <dgm:spPr/>
    </dgm:pt>
    <dgm:pt modelId="{14C32D5F-4780-114F-A900-B0FFC542F5E3}" type="pres">
      <dgm:prSet presAssocID="{814F5C1F-A0B5-F34B-B85E-DD15A99BDF6C}" presName="childText" presStyleLbl="conFgAcc1" presStyleIdx="2" presStyleCnt="3">
        <dgm:presLayoutVars>
          <dgm:bulletEnabled val="1"/>
        </dgm:presLayoutVars>
      </dgm:prSet>
      <dgm:spPr/>
    </dgm:pt>
  </dgm:ptLst>
  <dgm:cxnLst>
    <dgm:cxn modelId="{49A67CE3-7C7C-8446-BAEB-57ACF3942689}" type="presOf" srcId="{815D6244-CFDC-E548-B597-442A76A76289}" destId="{AFEF36D8-087E-6E4F-A589-76A1459A1DB2}" srcOrd="0" destOrd="0" presId="urn:microsoft.com/office/officeart/2005/8/layout/list1"/>
    <dgm:cxn modelId="{000678DF-2EFF-7E4F-95BD-40E51023341C}" type="presOf" srcId="{9450B512-7F1B-EC46-9113-D03A3257728C}" destId="{CB395943-457B-0B43-8EEC-6A6D361CA87C}" srcOrd="1" destOrd="0" presId="urn:microsoft.com/office/officeart/2005/8/layout/list1"/>
    <dgm:cxn modelId="{4CDC835E-FCEF-F84F-9D15-AE0308F053D9}" type="presOf" srcId="{814F5C1F-A0B5-F34B-B85E-DD15A99BDF6C}" destId="{9DA97BD7-2963-BE4B-83E3-0DBAC986BFC3}" srcOrd="0" destOrd="0" presId="urn:microsoft.com/office/officeart/2005/8/layout/list1"/>
    <dgm:cxn modelId="{DD5C45FA-C131-CB4C-BC43-A044F27C7510}" type="presOf" srcId="{5B640044-7C24-954D-8E5E-F993B5D9E881}" destId="{FF6D2510-7146-024E-8D39-FE70C8F9910C}" srcOrd="0" destOrd="0" presId="urn:microsoft.com/office/officeart/2005/8/layout/list1"/>
    <dgm:cxn modelId="{EC3960F8-0E0D-9342-990B-398314C6B50D}" type="presOf" srcId="{9450B512-7F1B-EC46-9113-D03A3257728C}" destId="{48598952-5C8E-6148-A121-E89892652E43}" srcOrd="0" destOrd="0" presId="urn:microsoft.com/office/officeart/2005/8/layout/list1"/>
    <dgm:cxn modelId="{394DF926-B62E-D343-9A73-F1794C7216D3}" srcId="{5B640044-7C24-954D-8E5E-F993B5D9E881}" destId="{9450B512-7F1B-EC46-9113-D03A3257728C}" srcOrd="0" destOrd="0" parTransId="{0E7BAB23-9D45-FA40-8F26-9D9468C383CD}" sibTransId="{A69AED1F-4EF0-F344-AD89-46570DE5A4F7}"/>
    <dgm:cxn modelId="{01691C8B-69FC-D748-A38D-C503FF5F8175}" srcId="{5B640044-7C24-954D-8E5E-F993B5D9E881}" destId="{815D6244-CFDC-E548-B597-442A76A76289}" srcOrd="1" destOrd="0" parTransId="{9663E480-3AFF-364B-BC8B-059E64A0559B}" sibTransId="{E266682E-01E7-2843-A7C9-124CEF85400E}"/>
    <dgm:cxn modelId="{3699BD12-C163-5A47-822A-3DF8AF1E7ADD}" type="presOf" srcId="{815D6244-CFDC-E548-B597-442A76A76289}" destId="{9CEBAC7A-E9B7-3540-B557-79E9E5169FDD}" srcOrd="1" destOrd="0" presId="urn:microsoft.com/office/officeart/2005/8/layout/list1"/>
    <dgm:cxn modelId="{E145B8C8-8421-E943-A196-5E9D6383B0B7}" srcId="{5B640044-7C24-954D-8E5E-F993B5D9E881}" destId="{814F5C1F-A0B5-F34B-B85E-DD15A99BDF6C}" srcOrd="2" destOrd="0" parTransId="{D0B61BEB-AD70-2C42-8909-55E4F87252C8}" sibTransId="{B10C05B8-4CDE-7D4A-AEBF-AAC48328F2AC}"/>
    <dgm:cxn modelId="{4F5576A6-A5D5-F24C-A72D-36293C1607C0}" type="presOf" srcId="{814F5C1F-A0B5-F34B-B85E-DD15A99BDF6C}" destId="{4B73323D-20AD-3D41-933B-BDBF608DF47B}" srcOrd="1" destOrd="0" presId="urn:microsoft.com/office/officeart/2005/8/layout/list1"/>
    <dgm:cxn modelId="{47C27A31-F91F-9E46-A9F1-9AD2775BB7DA}" type="presParOf" srcId="{FF6D2510-7146-024E-8D39-FE70C8F9910C}" destId="{8FEB9D53-A044-2045-B6D1-89A7DAA1E8D0}" srcOrd="0" destOrd="0" presId="urn:microsoft.com/office/officeart/2005/8/layout/list1"/>
    <dgm:cxn modelId="{E61E6D4D-BF5A-504C-99DE-9E1E0F3A9249}" type="presParOf" srcId="{8FEB9D53-A044-2045-B6D1-89A7DAA1E8D0}" destId="{48598952-5C8E-6148-A121-E89892652E43}" srcOrd="0" destOrd="0" presId="urn:microsoft.com/office/officeart/2005/8/layout/list1"/>
    <dgm:cxn modelId="{60B02645-0AF9-7944-8273-5B5143F8CF09}" type="presParOf" srcId="{8FEB9D53-A044-2045-B6D1-89A7DAA1E8D0}" destId="{CB395943-457B-0B43-8EEC-6A6D361CA87C}" srcOrd="1" destOrd="0" presId="urn:microsoft.com/office/officeart/2005/8/layout/list1"/>
    <dgm:cxn modelId="{D25516E9-D053-1C46-B1DF-A4A9F16067FA}" type="presParOf" srcId="{FF6D2510-7146-024E-8D39-FE70C8F9910C}" destId="{06E1CC3A-5605-0244-9D37-8CE27B27981F}" srcOrd="1" destOrd="0" presId="urn:microsoft.com/office/officeart/2005/8/layout/list1"/>
    <dgm:cxn modelId="{F7086F64-D9AB-4B45-A617-AF5BE4EBEFE7}" type="presParOf" srcId="{FF6D2510-7146-024E-8D39-FE70C8F9910C}" destId="{3CC796EF-C128-9240-8DC4-704838DDA57A}" srcOrd="2" destOrd="0" presId="urn:microsoft.com/office/officeart/2005/8/layout/list1"/>
    <dgm:cxn modelId="{7878DC2C-CEE1-D445-B734-D32F16BE981F}" type="presParOf" srcId="{FF6D2510-7146-024E-8D39-FE70C8F9910C}" destId="{4F0643D8-EC29-0E4E-8DCB-946A54031630}" srcOrd="3" destOrd="0" presId="urn:microsoft.com/office/officeart/2005/8/layout/list1"/>
    <dgm:cxn modelId="{170C80F3-8E23-6048-9810-636DD660D09A}" type="presParOf" srcId="{FF6D2510-7146-024E-8D39-FE70C8F9910C}" destId="{8F3F2C8A-9C29-DC45-AC48-E175B07D1004}" srcOrd="4" destOrd="0" presId="urn:microsoft.com/office/officeart/2005/8/layout/list1"/>
    <dgm:cxn modelId="{9CD0B8D1-7A38-8749-B95C-17C34B6711A5}" type="presParOf" srcId="{8F3F2C8A-9C29-DC45-AC48-E175B07D1004}" destId="{AFEF36D8-087E-6E4F-A589-76A1459A1DB2}" srcOrd="0" destOrd="0" presId="urn:microsoft.com/office/officeart/2005/8/layout/list1"/>
    <dgm:cxn modelId="{8127393E-D52B-4E49-880E-5E19BB7F914E}" type="presParOf" srcId="{8F3F2C8A-9C29-DC45-AC48-E175B07D1004}" destId="{9CEBAC7A-E9B7-3540-B557-79E9E5169FDD}" srcOrd="1" destOrd="0" presId="urn:microsoft.com/office/officeart/2005/8/layout/list1"/>
    <dgm:cxn modelId="{92140D92-F7DF-254F-91E3-C61D79CD1134}" type="presParOf" srcId="{FF6D2510-7146-024E-8D39-FE70C8F9910C}" destId="{51296E18-53D5-6D42-962E-F4A3C35C110E}" srcOrd="5" destOrd="0" presId="urn:microsoft.com/office/officeart/2005/8/layout/list1"/>
    <dgm:cxn modelId="{5277CA6D-787E-3944-AF6F-819744018D7D}" type="presParOf" srcId="{FF6D2510-7146-024E-8D39-FE70C8F9910C}" destId="{6D14CC72-5206-6844-BC95-2B84F16D067F}" srcOrd="6" destOrd="0" presId="urn:microsoft.com/office/officeart/2005/8/layout/list1"/>
    <dgm:cxn modelId="{3AAEB2F4-C942-5045-B1CA-1A353FB460CC}" type="presParOf" srcId="{FF6D2510-7146-024E-8D39-FE70C8F9910C}" destId="{0AADB1F5-02AA-DB4D-A76A-8F74CF6913CF}" srcOrd="7" destOrd="0" presId="urn:microsoft.com/office/officeart/2005/8/layout/list1"/>
    <dgm:cxn modelId="{CB24CA32-223D-244F-9204-BF71FB124FEE}" type="presParOf" srcId="{FF6D2510-7146-024E-8D39-FE70C8F9910C}" destId="{DD6F31CD-558E-0F4B-9ABD-145DB750F0DD}" srcOrd="8" destOrd="0" presId="urn:microsoft.com/office/officeart/2005/8/layout/list1"/>
    <dgm:cxn modelId="{E444550D-7FCD-E14A-897D-256154190F17}" type="presParOf" srcId="{DD6F31CD-558E-0F4B-9ABD-145DB750F0DD}" destId="{9DA97BD7-2963-BE4B-83E3-0DBAC986BFC3}" srcOrd="0" destOrd="0" presId="urn:microsoft.com/office/officeart/2005/8/layout/list1"/>
    <dgm:cxn modelId="{CC682E61-0066-C941-B427-667EEAB1742A}" type="presParOf" srcId="{DD6F31CD-558E-0F4B-9ABD-145DB750F0DD}" destId="{4B73323D-20AD-3D41-933B-BDBF608DF47B}" srcOrd="1" destOrd="0" presId="urn:microsoft.com/office/officeart/2005/8/layout/list1"/>
    <dgm:cxn modelId="{36F3FED7-54B2-A14C-A8D0-479B03DDB3BF}" type="presParOf" srcId="{FF6D2510-7146-024E-8D39-FE70C8F9910C}" destId="{5DFE601E-5F65-B140-B44E-6FD1EF06778D}" srcOrd="9" destOrd="0" presId="urn:microsoft.com/office/officeart/2005/8/layout/list1"/>
    <dgm:cxn modelId="{56F83006-0692-A74D-A4CA-47BD27B7229D}" type="presParOf" srcId="{FF6D2510-7146-024E-8D39-FE70C8F9910C}" destId="{14C32D5F-4780-114F-A900-B0FFC542F5E3}"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E0F3B3-8B70-E944-B460-32FDDDB7C53E}" type="doc">
      <dgm:prSet loTypeId="urn:microsoft.com/office/officeart/2005/8/layout/hProcess9" loCatId="" qsTypeId="urn:microsoft.com/office/officeart/2005/8/quickstyle/simple3" qsCatId="simple" csTypeId="urn:microsoft.com/office/officeart/2005/8/colors/colorful2" csCatId="colorful"/>
      <dgm:spPr/>
      <dgm:t>
        <a:bodyPr/>
        <a:lstStyle/>
        <a:p>
          <a:endParaRPr lang="zh-CN" altLang="en-US"/>
        </a:p>
      </dgm:t>
    </dgm:pt>
    <dgm:pt modelId="{2236C181-2990-A347-A44C-CED896448651}">
      <dgm:prSet/>
      <dgm:spPr/>
      <dgm:t>
        <a:bodyPr/>
        <a:lstStyle/>
        <a:p>
          <a:pPr rtl="0"/>
          <a:r>
            <a:rPr kumimoji="1" lang="zh-CN" altLang="en-US" smtClean="0"/>
            <a:t>阻塞</a:t>
          </a:r>
          <a:r>
            <a:rPr kumimoji="1" lang="en-US" altLang="zh-CN" smtClean="0"/>
            <a:t>IO</a:t>
          </a:r>
          <a:r>
            <a:rPr kumimoji="1" lang="zh-CN" altLang="en-US" smtClean="0"/>
            <a:t>模型</a:t>
          </a:r>
          <a:endParaRPr lang="zh-CN" altLang="en-US"/>
        </a:p>
      </dgm:t>
    </dgm:pt>
    <dgm:pt modelId="{2E78180A-F9A8-D640-8787-B5F7956BE6E6}" type="parTrans" cxnId="{657262A5-B378-6248-BCF2-026EE145E960}">
      <dgm:prSet/>
      <dgm:spPr/>
      <dgm:t>
        <a:bodyPr/>
        <a:lstStyle/>
        <a:p>
          <a:endParaRPr lang="zh-CN" altLang="en-US"/>
        </a:p>
      </dgm:t>
    </dgm:pt>
    <dgm:pt modelId="{B868A31B-B11D-2541-8923-B33DDCD4BD3C}" type="sibTrans" cxnId="{657262A5-B378-6248-BCF2-026EE145E960}">
      <dgm:prSet/>
      <dgm:spPr/>
      <dgm:t>
        <a:bodyPr/>
        <a:lstStyle/>
        <a:p>
          <a:endParaRPr lang="zh-CN" altLang="en-US"/>
        </a:p>
      </dgm:t>
    </dgm:pt>
    <dgm:pt modelId="{FFA20529-1229-8A4A-87B6-47045B7B6BDC}">
      <dgm:prSet/>
      <dgm:spPr/>
      <dgm:t>
        <a:bodyPr/>
        <a:lstStyle/>
        <a:p>
          <a:pPr rtl="0"/>
          <a:r>
            <a:rPr kumimoji="1" lang="zh-CN" altLang="en-US" smtClean="0"/>
            <a:t>非阻塞</a:t>
          </a:r>
          <a:r>
            <a:rPr kumimoji="1" lang="en-US" altLang="zh-CN" smtClean="0"/>
            <a:t>IO</a:t>
          </a:r>
          <a:r>
            <a:rPr kumimoji="1" lang="zh-CN" altLang="en-US" smtClean="0"/>
            <a:t>模型</a:t>
          </a:r>
          <a:endParaRPr lang="zh-CN" altLang="en-US"/>
        </a:p>
      </dgm:t>
    </dgm:pt>
    <dgm:pt modelId="{F2115B75-C1CD-4A48-B21E-B6AB6EA46D6D}" type="parTrans" cxnId="{396A6C09-8754-3746-9F64-6739D6D0565C}">
      <dgm:prSet/>
      <dgm:spPr/>
      <dgm:t>
        <a:bodyPr/>
        <a:lstStyle/>
        <a:p>
          <a:endParaRPr lang="zh-CN" altLang="en-US"/>
        </a:p>
      </dgm:t>
    </dgm:pt>
    <dgm:pt modelId="{81C7B734-1501-1943-9912-10BC27F484D6}" type="sibTrans" cxnId="{396A6C09-8754-3746-9F64-6739D6D0565C}">
      <dgm:prSet/>
      <dgm:spPr/>
      <dgm:t>
        <a:bodyPr/>
        <a:lstStyle/>
        <a:p>
          <a:endParaRPr lang="zh-CN" altLang="en-US"/>
        </a:p>
      </dgm:t>
    </dgm:pt>
    <dgm:pt modelId="{6CF56833-D519-8F4E-B20B-7FDC767A9B27}">
      <dgm:prSet/>
      <dgm:spPr/>
      <dgm:t>
        <a:bodyPr/>
        <a:lstStyle/>
        <a:p>
          <a:pPr rtl="0"/>
          <a:r>
            <a:rPr kumimoji="1" lang="en-US" altLang="zh-CN" dirty="0" smtClean="0"/>
            <a:t>IO</a:t>
          </a:r>
          <a:r>
            <a:rPr kumimoji="1" lang="zh-CN" altLang="en-US" dirty="0" smtClean="0"/>
            <a:t>复用模型</a:t>
          </a:r>
          <a:endParaRPr lang="zh-CN" altLang="en-US" dirty="0"/>
        </a:p>
      </dgm:t>
    </dgm:pt>
    <dgm:pt modelId="{99F17223-691E-1C46-8BCC-FFABFC4679EB}" type="parTrans" cxnId="{49AB13FA-7C6B-C847-931D-F487AA29CD6F}">
      <dgm:prSet/>
      <dgm:spPr/>
      <dgm:t>
        <a:bodyPr/>
        <a:lstStyle/>
        <a:p>
          <a:endParaRPr lang="zh-CN" altLang="en-US"/>
        </a:p>
      </dgm:t>
    </dgm:pt>
    <dgm:pt modelId="{0F651EBC-9038-724A-86F7-BE7ADF93C7A9}" type="sibTrans" cxnId="{49AB13FA-7C6B-C847-931D-F487AA29CD6F}">
      <dgm:prSet/>
      <dgm:spPr/>
      <dgm:t>
        <a:bodyPr/>
        <a:lstStyle/>
        <a:p>
          <a:endParaRPr lang="zh-CN" altLang="en-US"/>
        </a:p>
      </dgm:t>
    </dgm:pt>
    <dgm:pt modelId="{B6EA9C58-2057-1743-9E6F-1AFB344DD42D}">
      <dgm:prSet/>
      <dgm:spPr/>
      <dgm:t>
        <a:bodyPr/>
        <a:lstStyle/>
        <a:p>
          <a:pPr rtl="0"/>
          <a:r>
            <a:rPr kumimoji="1" lang="zh-CN" altLang="en-US" smtClean="0"/>
            <a:t>信号驱动</a:t>
          </a:r>
          <a:r>
            <a:rPr kumimoji="1" lang="en-US" altLang="zh-CN" smtClean="0"/>
            <a:t>IO</a:t>
          </a:r>
          <a:r>
            <a:rPr kumimoji="1" lang="zh-CN" altLang="en-US" smtClean="0"/>
            <a:t>模型</a:t>
          </a:r>
          <a:endParaRPr lang="zh-CN" altLang="en-US"/>
        </a:p>
      </dgm:t>
    </dgm:pt>
    <dgm:pt modelId="{3ECF1B47-0DF5-054C-BAFC-802710AC4EA8}" type="parTrans" cxnId="{DA039816-6649-1745-85AD-C9F8145E8BF2}">
      <dgm:prSet/>
      <dgm:spPr/>
      <dgm:t>
        <a:bodyPr/>
        <a:lstStyle/>
        <a:p>
          <a:endParaRPr lang="zh-CN" altLang="en-US"/>
        </a:p>
      </dgm:t>
    </dgm:pt>
    <dgm:pt modelId="{E5D49331-17E3-BC4C-9696-0793598FFC68}" type="sibTrans" cxnId="{DA039816-6649-1745-85AD-C9F8145E8BF2}">
      <dgm:prSet/>
      <dgm:spPr/>
      <dgm:t>
        <a:bodyPr/>
        <a:lstStyle/>
        <a:p>
          <a:endParaRPr lang="zh-CN" altLang="en-US"/>
        </a:p>
      </dgm:t>
    </dgm:pt>
    <dgm:pt modelId="{2263A29E-49D3-9647-8C97-0C60145966DB}">
      <dgm:prSet/>
      <dgm:spPr/>
      <dgm:t>
        <a:bodyPr/>
        <a:lstStyle/>
        <a:p>
          <a:pPr rtl="0"/>
          <a:r>
            <a:rPr kumimoji="1" lang="zh-TW" altLang="en-US" smtClean="0"/>
            <a:t>异步</a:t>
          </a:r>
          <a:r>
            <a:rPr kumimoji="1" lang="en-US" altLang="zh-TW" smtClean="0"/>
            <a:t>IO</a:t>
          </a:r>
          <a:endParaRPr lang="zh-TW" altLang="en-US"/>
        </a:p>
      </dgm:t>
    </dgm:pt>
    <dgm:pt modelId="{68DAE6C1-657A-8846-9D73-D4049DE2617E}" type="parTrans" cxnId="{61C32F40-2D86-ED46-ABF9-CB5A1D7E5626}">
      <dgm:prSet/>
      <dgm:spPr/>
      <dgm:t>
        <a:bodyPr/>
        <a:lstStyle/>
        <a:p>
          <a:endParaRPr lang="zh-CN" altLang="en-US"/>
        </a:p>
      </dgm:t>
    </dgm:pt>
    <dgm:pt modelId="{2CB10386-555A-A248-BBFF-DB7E3ED08C87}" type="sibTrans" cxnId="{61C32F40-2D86-ED46-ABF9-CB5A1D7E5626}">
      <dgm:prSet/>
      <dgm:spPr/>
      <dgm:t>
        <a:bodyPr/>
        <a:lstStyle/>
        <a:p>
          <a:endParaRPr lang="zh-CN" altLang="en-US"/>
        </a:p>
      </dgm:t>
    </dgm:pt>
    <dgm:pt modelId="{39ADD0FC-405D-EC4F-94F0-9A93AC23D1A6}" type="pres">
      <dgm:prSet presAssocID="{7BE0F3B3-8B70-E944-B460-32FDDDB7C53E}" presName="CompostProcess" presStyleCnt="0">
        <dgm:presLayoutVars>
          <dgm:dir/>
          <dgm:resizeHandles val="exact"/>
        </dgm:presLayoutVars>
      </dgm:prSet>
      <dgm:spPr/>
      <dgm:t>
        <a:bodyPr/>
        <a:lstStyle/>
        <a:p>
          <a:endParaRPr lang="zh-CN" altLang="en-US"/>
        </a:p>
      </dgm:t>
    </dgm:pt>
    <dgm:pt modelId="{A1E7A1A1-9F46-9743-ABD1-6C1605830838}" type="pres">
      <dgm:prSet presAssocID="{7BE0F3B3-8B70-E944-B460-32FDDDB7C53E}" presName="arrow" presStyleLbl="bgShp" presStyleIdx="0" presStyleCnt="1"/>
      <dgm:spPr/>
    </dgm:pt>
    <dgm:pt modelId="{6A9B85B6-A15D-4448-B6B3-8C8BDCDA0C9E}" type="pres">
      <dgm:prSet presAssocID="{7BE0F3B3-8B70-E944-B460-32FDDDB7C53E}" presName="linearProcess" presStyleCnt="0"/>
      <dgm:spPr/>
    </dgm:pt>
    <dgm:pt modelId="{971BB75A-A2DE-E246-8818-C19AC95FAFF1}" type="pres">
      <dgm:prSet presAssocID="{2236C181-2990-A347-A44C-CED896448651}" presName="textNode" presStyleLbl="node1" presStyleIdx="0" presStyleCnt="5">
        <dgm:presLayoutVars>
          <dgm:bulletEnabled val="1"/>
        </dgm:presLayoutVars>
      </dgm:prSet>
      <dgm:spPr/>
      <dgm:t>
        <a:bodyPr/>
        <a:lstStyle/>
        <a:p>
          <a:endParaRPr lang="zh-CN" altLang="en-US"/>
        </a:p>
      </dgm:t>
    </dgm:pt>
    <dgm:pt modelId="{3130F9B0-7282-5D4E-AED1-43BEA57F04BD}" type="pres">
      <dgm:prSet presAssocID="{B868A31B-B11D-2541-8923-B33DDCD4BD3C}" presName="sibTrans" presStyleCnt="0"/>
      <dgm:spPr/>
    </dgm:pt>
    <dgm:pt modelId="{5604C769-3AD4-D540-A8A9-E1E4B19D59CC}" type="pres">
      <dgm:prSet presAssocID="{FFA20529-1229-8A4A-87B6-47045B7B6BDC}" presName="textNode" presStyleLbl="node1" presStyleIdx="1" presStyleCnt="5">
        <dgm:presLayoutVars>
          <dgm:bulletEnabled val="1"/>
        </dgm:presLayoutVars>
      </dgm:prSet>
      <dgm:spPr/>
      <dgm:t>
        <a:bodyPr/>
        <a:lstStyle/>
        <a:p>
          <a:endParaRPr lang="zh-CN" altLang="en-US"/>
        </a:p>
      </dgm:t>
    </dgm:pt>
    <dgm:pt modelId="{B61BB50D-B5A8-9F4B-AB56-1C85DBA109C1}" type="pres">
      <dgm:prSet presAssocID="{81C7B734-1501-1943-9912-10BC27F484D6}" presName="sibTrans" presStyleCnt="0"/>
      <dgm:spPr/>
    </dgm:pt>
    <dgm:pt modelId="{8E5FFDBE-42C6-F841-A8CC-94DF6501A9AD}" type="pres">
      <dgm:prSet presAssocID="{6CF56833-D519-8F4E-B20B-7FDC767A9B27}" presName="textNode" presStyleLbl="node1" presStyleIdx="2" presStyleCnt="5">
        <dgm:presLayoutVars>
          <dgm:bulletEnabled val="1"/>
        </dgm:presLayoutVars>
      </dgm:prSet>
      <dgm:spPr/>
      <dgm:t>
        <a:bodyPr/>
        <a:lstStyle/>
        <a:p>
          <a:endParaRPr lang="zh-CN" altLang="en-US"/>
        </a:p>
      </dgm:t>
    </dgm:pt>
    <dgm:pt modelId="{3C291C4E-3694-CD46-83EF-95AF505E228A}" type="pres">
      <dgm:prSet presAssocID="{0F651EBC-9038-724A-86F7-BE7ADF93C7A9}" presName="sibTrans" presStyleCnt="0"/>
      <dgm:spPr/>
    </dgm:pt>
    <dgm:pt modelId="{A0CB557E-71FF-6D44-8324-32E8C77944E7}" type="pres">
      <dgm:prSet presAssocID="{B6EA9C58-2057-1743-9E6F-1AFB344DD42D}" presName="textNode" presStyleLbl="node1" presStyleIdx="3" presStyleCnt="5">
        <dgm:presLayoutVars>
          <dgm:bulletEnabled val="1"/>
        </dgm:presLayoutVars>
      </dgm:prSet>
      <dgm:spPr/>
      <dgm:t>
        <a:bodyPr/>
        <a:lstStyle/>
        <a:p>
          <a:endParaRPr lang="zh-CN" altLang="en-US"/>
        </a:p>
      </dgm:t>
    </dgm:pt>
    <dgm:pt modelId="{277975EB-C34F-014A-81AF-5954DBB276F2}" type="pres">
      <dgm:prSet presAssocID="{E5D49331-17E3-BC4C-9696-0793598FFC68}" presName="sibTrans" presStyleCnt="0"/>
      <dgm:spPr/>
    </dgm:pt>
    <dgm:pt modelId="{CEFED0B5-7053-C742-BDB2-4D864F178A49}" type="pres">
      <dgm:prSet presAssocID="{2263A29E-49D3-9647-8C97-0C60145966DB}" presName="textNode" presStyleLbl="node1" presStyleIdx="4" presStyleCnt="5">
        <dgm:presLayoutVars>
          <dgm:bulletEnabled val="1"/>
        </dgm:presLayoutVars>
      </dgm:prSet>
      <dgm:spPr/>
      <dgm:t>
        <a:bodyPr/>
        <a:lstStyle/>
        <a:p>
          <a:endParaRPr lang="zh-CN" altLang="en-US"/>
        </a:p>
      </dgm:t>
    </dgm:pt>
  </dgm:ptLst>
  <dgm:cxnLst>
    <dgm:cxn modelId="{61C32F40-2D86-ED46-ABF9-CB5A1D7E5626}" srcId="{7BE0F3B3-8B70-E944-B460-32FDDDB7C53E}" destId="{2263A29E-49D3-9647-8C97-0C60145966DB}" srcOrd="4" destOrd="0" parTransId="{68DAE6C1-657A-8846-9D73-D4049DE2617E}" sibTransId="{2CB10386-555A-A248-BBFF-DB7E3ED08C87}"/>
    <dgm:cxn modelId="{657262A5-B378-6248-BCF2-026EE145E960}" srcId="{7BE0F3B3-8B70-E944-B460-32FDDDB7C53E}" destId="{2236C181-2990-A347-A44C-CED896448651}" srcOrd="0" destOrd="0" parTransId="{2E78180A-F9A8-D640-8787-B5F7956BE6E6}" sibTransId="{B868A31B-B11D-2541-8923-B33DDCD4BD3C}"/>
    <dgm:cxn modelId="{749F60A7-4B29-FB47-BF17-C42D1699FCD2}" type="presOf" srcId="{7BE0F3B3-8B70-E944-B460-32FDDDB7C53E}" destId="{39ADD0FC-405D-EC4F-94F0-9A93AC23D1A6}" srcOrd="0" destOrd="0" presId="urn:microsoft.com/office/officeart/2005/8/layout/hProcess9"/>
    <dgm:cxn modelId="{70C58702-8A5B-544D-8C19-C03479E9F074}" type="presOf" srcId="{FFA20529-1229-8A4A-87B6-47045B7B6BDC}" destId="{5604C769-3AD4-D540-A8A9-E1E4B19D59CC}" srcOrd="0" destOrd="0" presId="urn:microsoft.com/office/officeart/2005/8/layout/hProcess9"/>
    <dgm:cxn modelId="{443A1B93-40CB-7145-893C-9A6E6C354CDC}" type="presOf" srcId="{6CF56833-D519-8F4E-B20B-7FDC767A9B27}" destId="{8E5FFDBE-42C6-F841-A8CC-94DF6501A9AD}" srcOrd="0" destOrd="0" presId="urn:microsoft.com/office/officeart/2005/8/layout/hProcess9"/>
    <dgm:cxn modelId="{78B94241-3357-484B-8CD8-2C913440DB67}" type="presOf" srcId="{2263A29E-49D3-9647-8C97-0C60145966DB}" destId="{CEFED0B5-7053-C742-BDB2-4D864F178A49}" srcOrd="0" destOrd="0" presId="urn:microsoft.com/office/officeart/2005/8/layout/hProcess9"/>
    <dgm:cxn modelId="{997A4AE1-1953-1F4B-9027-632619745C03}" type="presOf" srcId="{B6EA9C58-2057-1743-9E6F-1AFB344DD42D}" destId="{A0CB557E-71FF-6D44-8324-32E8C77944E7}" srcOrd="0" destOrd="0" presId="urn:microsoft.com/office/officeart/2005/8/layout/hProcess9"/>
    <dgm:cxn modelId="{1A768529-85E3-0741-A049-6CE30F6F48C0}" type="presOf" srcId="{2236C181-2990-A347-A44C-CED896448651}" destId="{971BB75A-A2DE-E246-8818-C19AC95FAFF1}" srcOrd="0" destOrd="0" presId="urn:microsoft.com/office/officeart/2005/8/layout/hProcess9"/>
    <dgm:cxn modelId="{DA039816-6649-1745-85AD-C9F8145E8BF2}" srcId="{7BE0F3B3-8B70-E944-B460-32FDDDB7C53E}" destId="{B6EA9C58-2057-1743-9E6F-1AFB344DD42D}" srcOrd="3" destOrd="0" parTransId="{3ECF1B47-0DF5-054C-BAFC-802710AC4EA8}" sibTransId="{E5D49331-17E3-BC4C-9696-0793598FFC68}"/>
    <dgm:cxn modelId="{396A6C09-8754-3746-9F64-6739D6D0565C}" srcId="{7BE0F3B3-8B70-E944-B460-32FDDDB7C53E}" destId="{FFA20529-1229-8A4A-87B6-47045B7B6BDC}" srcOrd="1" destOrd="0" parTransId="{F2115B75-C1CD-4A48-B21E-B6AB6EA46D6D}" sibTransId="{81C7B734-1501-1943-9912-10BC27F484D6}"/>
    <dgm:cxn modelId="{49AB13FA-7C6B-C847-931D-F487AA29CD6F}" srcId="{7BE0F3B3-8B70-E944-B460-32FDDDB7C53E}" destId="{6CF56833-D519-8F4E-B20B-7FDC767A9B27}" srcOrd="2" destOrd="0" parTransId="{99F17223-691E-1C46-8BCC-FFABFC4679EB}" sibTransId="{0F651EBC-9038-724A-86F7-BE7ADF93C7A9}"/>
    <dgm:cxn modelId="{C978173F-D9EB-2E4F-88EE-4E5F626BB1B2}" type="presParOf" srcId="{39ADD0FC-405D-EC4F-94F0-9A93AC23D1A6}" destId="{A1E7A1A1-9F46-9743-ABD1-6C1605830838}" srcOrd="0" destOrd="0" presId="urn:microsoft.com/office/officeart/2005/8/layout/hProcess9"/>
    <dgm:cxn modelId="{0533B2C3-F796-584B-920A-1955E98C73F6}" type="presParOf" srcId="{39ADD0FC-405D-EC4F-94F0-9A93AC23D1A6}" destId="{6A9B85B6-A15D-4448-B6B3-8C8BDCDA0C9E}" srcOrd="1" destOrd="0" presId="urn:microsoft.com/office/officeart/2005/8/layout/hProcess9"/>
    <dgm:cxn modelId="{214A3139-CF85-1D4E-89F1-ABEE9C52BAB7}" type="presParOf" srcId="{6A9B85B6-A15D-4448-B6B3-8C8BDCDA0C9E}" destId="{971BB75A-A2DE-E246-8818-C19AC95FAFF1}" srcOrd="0" destOrd="0" presId="urn:microsoft.com/office/officeart/2005/8/layout/hProcess9"/>
    <dgm:cxn modelId="{EFF302A0-9EE3-8A4E-8BA3-C44F7E01B3C9}" type="presParOf" srcId="{6A9B85B6-A15D-4448-B6B3-8C8BDCDA0C9E}" destId="{3130F9B0-7282-5D4E-AED1-43BEA57F04BD}" srcOrd="1" destOrd="0" presId="urn:microsoft.com/office/officeart/2005/8/layout/hProcess9"/>
    <dgm:cxn modelId="{8D2C51D8-B8E4-C849-857A-7812E00F5C17}" type="presParOf" srcId="{6A9B85B6-A15D-4448-B6B3-8C8BDCDA0C9E}" destId="{5604C769-3AD4-D540-A8A9-E1E4B19D59CC}" srcOrd="2" destOrd="0" presId="urn:microsoft.com/office/officeart/2005/8/layout/hProcess9"/>
    <dgm:cxn modelId="{7271584A-B92D-884D-8911-C6042DA7CFB1}" type="presParOf" srcId="{6A9B85B6-A15D-4448-B6B3-8C8BDCDA0C9E}" destId="{B61BB50D-B5A8-9F4B-AB56-1C85DBA109C1}" srcOrd="3" destOrd="0" presId="urn:microsoft.com/office/officeart/2005/8/layout/hProcess9"/>
    <dgm:cxn modelId="{BEF1027E-51F3-6A4E-B7FE-20D8B7236908}" type="presParOf" srcId="{6A9B85B6-A15D-4448-B6B3-8C8BDCDA0C9E}" destId="{8E5FFDBE-42C6-F841-A8CC-94DF6501A9AD}" srcOrd="4" destOrd="0" presId="urn:microsoft.com/office/officeart/2005/8/layout/hProcess9"/>
    <dgm:cxn modelId="{22F77297-F54F-4B43-B7DE-E316149FBC41}" type="presParOf" srcId="{6A9B85B6-A15D-4448-B6B3-8C8BDCDA0C9E}" destId="{3C291C4E-3694-CD46-83EF-95AF505E228A}" srcOrd="5" destOrd="0" presId="urn:microsoft.com/office/officeart/2005/8/layout/hProcess9"/>
    <dgm:cxn modelId="{7F5AD94D-4608-AB44-B63F-9719E51C8230}" type="presParOf" srcId="{6A9B85B6-A15D-4448-B6B3-8C8BDCDA0C9E}" destId="{A0CB557E-71FF-6D44-8324-32E8C77944E7}" srcOrd="6" destOrd="0" presId="urn:microsoft.com/office/officeart/2005/8/layout/hProcess9"/>
    <dgm:cxn modelId="{DE13D8D2-BBC1-8144-8F26-C3EFC70A5AA8}" type="presParOf" srcId="{6A9B85B6-A15D-4448-B6B3-8C8BDCDA0C9E}" destId="{277975EB-C34F-014A-81AF-5954DBB276F2}" srcOrd="7" destOrd="0" presId="urn:microsoft.com/office/officeart/2005/8/layout/hProcess9"/>
    <dgm:cxn modelId="{5A131AE0-1140-0B4A-85C6-59A7A78816D8}" type="presParOf" srcId="{6A9B85B6-A15D-4448-B6B3-8C8BDCDA0C9E}" destId="{CEFED0B5-7053-C742-BDB2-4D864F178A49}" srcOrd="8"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796EF-C128-9240-8DC4-704838DDA57A}">
      <dsp:nvSpPr>
        <dsp:cNvPr id="0" name=""/>
        <dsp:cNvSpPr/>
      </dsp:nvSpPr>
      <dsp:spPr>
        <a:xfrm>
          <a:off x="0" y="335414"/>
          <a:ext cx="8064500"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B395943-457B-0B43-8EEC-6A6D361CA87C}">
      <dsp:nvSpPr>
        <dsp:cNvPr id="0" name=""/>
        <dsp:cNvSpPr/>
      </dsp:nvSpPr>
      <dsp:spPr>
        <a:xfrm>
          <a:off x="403225" y="25454"/>
          <a:ext cx="6523309" cy="619920"/>
        </a:xfrm>
        <a:prstGeom prst="roundRect">
          <a:avLst/>
        </a:prstGeom>
        <a:gradFill rotWithShape="0">
          <a:gsLst>
            <a:gs pos="0">
              <a:srgbClr val="FFB8BB"/>
            </a:gs>
            <a:gs pos="100000">
              <a:schemeClr val="accent1">
                <a:hueOff val="0"/>
                <a:satOff val="0"/>
                <a:lumOff val="0"/>
                <a:alphaOff val="0"/>
                <a:tint val="15000"/>
                <a:satMod val="350000"/>
              </a:schemeClr>
            </a:gs>
          </a:gsLst>
          <a:lin ang="16200000" scaled="1"/>
        </a:gradFill>
        <a:ln>
          <a:solidFill>
            <a:srgbClr val="FF0000"/>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373" tIns="0" rIns="213373" bIns="0" numCol="1" spcCol="1270" anchor="ctr" anchorCtr="0">
          <a:noAutofit/>
        </a:bodyPr>
        <a:lstStyle/>
        <a:p>
          <a:pPr lvl="0" algn="l" defTabSz="800100" rtl="0">
            <a:lnSpc>
              <a:spcPct val="90000"/>
            </a:lnSpc>
            <a:spcBef>
              <a:spcPct val="0"/>
            </a:spcBef>
            <a:spcAft>
              <a:spcPct val="35000"/>
            </a:spcAft>
          </a:pPr>
          <a:r>
            <a:rPr lang="en-US" altLang="zh-CN" sz="1800" kern="1200" dirty="0" smtClean="0"/>
            <a:t>IO</a:t>
          </a:r>
          <a:r>
            <a:rPr lang="zh-CN" altLang="en-US" sz="1800" kern="1200" dirty="0" smtClean="0"/>
            <a:t>是主存和外部设备</a:t>
          </a:r>
          <a:r>
            <a:rPr lang="en-US" altLang="zh-CN" sz="1800" kern="1200" dirty="0" smtClean="0"/>
            <a:t>(</a:t>
          </a:r>
          <a:r>
            <a:rPr lang="zh-CN" altLang="en-US" sz="1800" kern="1200" dirty="0" smtClean="0"/>
            <a:t>硬盘、终端和网络等</a:t>
          </a:r>
          <a:r>
            <a:rPr lang="en-US" altLang="zh-CN" sz="1800" kern="1200" dirty="0" smtClean="0"/>
            <a:t>)</a:t>
          </a:r>
          <a:r>
            <a:rPr lang="zh-CN" altLang="en-US" sz="1800" kern="1200" dirty="0" smtClean="0"/>
            <a:t>拷贝数据的过程 </a:t>
          </a:r>
          <a:endParaRPr lang="zh-CN" altLang="en-US" sz="1800" kern="1200" dirty="0"/>
        </a:p>
      </dsp:txBody>
      <dsp:txXfrm>
        <a:off x="433487" y="55716"/>
        <a:ext cx="6462785" cy="559396"/>
      </dsp:txXfrm>
    </dsp:sp>
    <dsp:sp modelId="{6D14CC72-5206-6844-BC95-2B84F16D067F}">
      <dsp:nvSpPr>
        <dsp:cNvPr id="0" name=""/>
        <dsp:cNvSpPr/>
      </dsp:nvSpPr>
      <dsp:spPr>
        <a:xfrm>
          <a:off x="0" y="1287974"/>
          <a:ext cx="8064500"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CEBAC7A-E9B7-3540-B557-79E9E5169FDD}">
      <dsp:nvSpPr>
        <dsp:cNvPr id="0" name=""/>
        <dsp:cNvSpPr/>
      </dsp:nvSpPr>
      <dsp:spPr>
        <a:xfrm>
          <a:off x="403225" y="978014"/>
          <a:ext cx="6495309" cy="619920"/>
        </a:xfrm>
        <a:prstGeom prst="roundRect">
          <a:avLst/>
        </a:prstGeom>
        <a:gradFill rotWithShape="0">
          <a:gsLst>
            <a:gs pos="0">
              <a:srgbClr val="A8E0FF"/>
            </a:gs>
            <a:gs pos="100000">
              <a:schemeClr val="accent1">
                <a:hueOff val="0"/>
                <a:satOff val="0"/>
                <a:lumOff val="0"/>
                <a:alphaOff val="0"/>
                <a:tint val="15000"/>
                <a:satMod val="350000"/>
              </a:schemeClr>
            </a:gs>
          </a:gsLst>
          <a:lin ang="16200000" scaled="1"/>
        </a:gradFill>
        <a:ln>
          <a:solidFill>
            <a:srgbClr val="0000FF"/>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373" tIns="0" rIns="213373" bIns="0" numCol="1" spcCol="1270" anchor="ctr" anchorCtr="0">
          <a:noAutofit/>
        </a:bodyPr>
        <a:lstStyle/>
        <a:p>
          <a:pPr lvl="0" algn="l" defTabSz="800100" rtl="0">
            <a:lnSpc>
              <a:spcPct val="90000"/>
            </a:lnSpc>
            <a:spcBef>
              <a:spcPct val="0"/>
            </a:spcBef>
            <a:spcAft>
              <a:spcPct val="35000"/>
            </a:spcAft>
          </a:pPr>
          <a:r>
            <a:rPr lang="en-US" altLang="zh-CN" sz="1800" kern="1200" dirty="0" smtClean="0"/>
            <a:t>IO</a:t>
          </a:r>
          <a:r>
            <a:rPr lang="zh-CN" altLang="en-US" sz="1800" kern="1200" dirty="0" smtClean="0"/>
            <a:t>是操作系统的底层功能实现，底层通过</a:t>
          </a:r>
          <a:r>
            <a:rPr lang="en-US" altLang="zh-CN" sz="1800" kern="1200" dirty="0" smtClean="0"/>
            <a:t>I/O</a:t>
          </a:r>
          <a:r>
            <a:rPr lang="zh-CN" altLang="en-US" sz="1800" kern="1200" dirty="0" smtClean="0"/>
            <a:t>指令进行完成</a:t>
          </a:r>
          <a:endParaRPr lang="zh-CN" altLang="en-US" sz="1800" kern="1200" dirty="0"/>
        </a:p>
      </dsp:txBody>
      <dsp:txXfrm>
        <a:off x="433487" y="1008276"/>
        <a:ext cx="6434785" cy="559396"/>
      </dsp:txXfrm>
    </dsp:sp>
    <dsp:sp modelId="{14C32D5F-4780-114F-A900-B0FFC542F5E3}">
      <dsp:nvSpPr>
        <dsp:cNvPr id="0" name=""/>
        <dsp:cNvSpPr/>
      </dsp:nvSpPr>
      <dsp:spPr>
        <a:xfrm>
          <a:off x="0" y="2240535"/>
          <a:ext cx="8064500"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B73323D-20AD-3D41-933B-BDBF608DF47B}">
      <dsp:nvSpPr>
        <dsp:cNvPr id="0" name=""/>
        <dsp:cNvSpPr/>
      </dsp:nvSpPr>
      <dsp:spPr>
        <a:xfrm>
          <a:off x="403225" y="1930575"/>
          <a:ext cx="6509422" cy="619920"/>
        </a:xfrm>
        <a:prstGeom prst="roundRect">
          <a:avLst/>
        </a:prstGeom>
        <a:gradFill rotWithShape="0">
          <a:gsLst>
            <a:gs pos="0">
              <a:srgbClr val="A0FF9F"/>
            </a:gs>
            <a:gs pos="100000">
              <a:schemeClr val="accent1">
                <a:hueOff val="0"/>
                <a:satOff val="0"/>
                <a:lumOff val="0"/>
                <a:alphaOff val="0"/>
                <a:tint val="15000"/>
                <a:satMod val="350000"/>
              </a:schemeClr>
            </a:gs>
          </a:gsLst>
          <a:lin ang="16200000" scaled="1"/>
        </a:gradFill>
        <a:ln>
          <a:solidFill>
            <a:srgbClr val="008000"/>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373" tIns="0" rIns="213373" bIns="0" numCol="1" spcCol="1270" anchor="ctr" anchorCtr="0">
          <a:noAutofit/>
        </a:bodyPr>
        <a:lstStyle/>
        <a:p>
          <a:pPr lvl="0" algn="l" defTabSz="800100">
            <a:lnSpc>
              <a:spcPct val="90000"/>
            </a:lnSpc>
            <a:spcBef>
              <a:spcPct val="0"/>
            </a:spcBef>
            <a:spcAft>
              <a:spcPct val="35000"/>
            </a:spcAft>
          </a:pPr>
          <a:r>
            <a:rPr lang="zh-CN" altLang="en-US" sz="1800" kern="1200" dirty="0" smtClean="0"/>
            <a:t>所有外部设备都可以看做一个文件来操作（</a:t>
          </a:r>
          <a:r>
            <a:rPr lang="en-US" altLang="zh-CN" sz="1800" kern="1200" dirty="0" err="1" smtClean="0"/>
            <a:t>fd&amp;socketfd</a:t>
          </a:r>
          <a:r>
            <a:rPr lang="zh-CN" altLang="en-US" sz="1800" kern="1200" dirty="0" smtClean="0"/>
            <a:t>）</a:t>
          </a:r>
          <a:endParaRPr lang="zh-CN" altLang="en-US" sz="1800" kern="1200" dirty="0"/>
        </a:p>
      </dsp:txBody>
      <dsp:txXfrm>
        <a:off x="433487" y="1960837"/>
        <a:ext cx="6448898"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7A1A1-9F46-9743-ABD1-6C1605830838}">
      <dsp:nvSpPr>
        <dsp:cNvPr id="0" name=""/>
        <dsp:cNvSpPr/>
      </dsp:nvSpPr>
      <dsp:spPr>
        <a:xfrm>
          <a:off x="572463" y="0"/>
          <a:ext cx="6487920" cy="1909376"/>
        </a:xfrm>
        <a:prstGeom prst="rightArrow">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971BB75A-A2DE-E246-8818-C19AC95FAFF1}">
      <dsp:nvSpPr>
        <dsp:cNvPr id="0" name=""/>
        <dsp:cNvSpPr/>
      </dsp:nvSpPr>
      <dsp:spPr>
        <a:xfrm>
          <a:off x="366" y="572812"/>
          <a:ext cx="1435037" cy="76375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zh-CN" altLang="en-US" sz="1900" kern="1200" smtClean="0"/>
            <a:t>阻塞</a:t>
          </a:r>
          <a:r>
            <a:rPr kumimoji="1" lang="en-US" altLang="zh-CN" sz="1900" kern="1200" smtClean="0"/>
            <a:t>IO</a:t>
          </a:r>
          <a:r>
            <a:rPr kumimoji="1" lang="zh-CN" altLang="en-US" sz="1900" kern="1200" smtClean="0"/>
            <a:t>模型</a:t>
          </a:r>
          <a:endParaRPr lang="zh-CN" altLang="en-US" sz="1900" kern="1200"/>
        </a:p>
      </dsp:txBody>
      <dsp:txXfrm>
        <a:off x="37649" y="610095"/>
        <a:ext cx="1360471" cy="689184"/>
      </dsp:txXfrm>
    </dsp:sp>
    <dsp:sp modelId="{5604C769-3AD4-D540-A8A9-E1E4B19D59CC}">
      <dsp:nvSpPr>
        <dsp:cNvPr id="0" name=""/>
        <dsp:cNvSpPr/>
      </dsp:nvSpPr>
      <dsp:spPr>
        <a:xfrm>
          <a:off x="1549636" y="572812"/>
          <a:ext cx="1435037" cy="763750"/>
        </a:xfrm>
        <a:prstGeom prst="roundRect">
          <a:avLst/>
        </a:prstGeom>
        <a:gradFill rotWithShape="0">
          <a:gsLst>
            <a:gs pos="0">
              <a:schemeClr val="accent2">
                <a:hueOff val="-3600000"/>
                <a:satOff val="-12501"/>
                <a:lumOff val="15000"/>
                <a:alphaOff val="0"/>
                <a:tint val="50000"/>
                <a:satMod val="300000"/>
              </a:schemeClr>
            </a:gs>
            <a:gs pos="35000">
              <a:schemeClr val="accent2">
                <a:hueOff val="-3600000"/>
                <a:satOff val="-12501"/>
                <a:lumOff val="15000"/>
                <a:alphaOff val="0"/>
                <a:tint val="37000"/>
                <a:satMod val="300000"/>
              </a:schemeClr>
            </a:gs>
            <a:gs pos="100000">
              <a:schemeClr val="accent2">
                <a:hueOff val="-3600000"/>
                <a:satOff val="-12501"/>
                <a:lumOff val="1500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zh-CN" altLang="en-US" sz="1900" kern="1200" smtClean="0"/>
            <a:t>非阻塞</a:t>
          </a:r>
          <a:r>
            <a:rPr kumimoji="1" lang="en-US" altLang="zh-CN" sz="1900" kern="1200" smtClean="0"/>
            <a:t>IO</a:t>
          </a:r>
          <a:r>
            <a:rPr kumimoji="1" lang="zh-CN" altLang="en-US" sz="1900" kern="1200" smtClean="0"/>
            <a:t>模型</a:t>
          </a:r>
          <a:endParaRPr lang="zh-CN" altLang="en-US" sz="1900" kern="1200"/>
        </a:p>
      </dsp:txBody>
      <dsp:txXfrm>
        <a:off x="1586919" y="610095"/>
        <a:ext cx="1360471" cy="689184"/>
      </dsp:txXfrm>
    </dsp:sp>
    <dsp:sp modelId="{8E5FFDBE-42C6-F841-A8CC-94DF6501A9AD}">
      <dsp:nvSpPr>
        <dsp:cNvPr id="0" name=""/>
        <dsp:cNvSpPr/>
      </dsp:nvSpPr>
      <dsp:spPr>
        <a:xfrm>
          <a:off x="3098905" y="572812"/>
          <a:ext cx="1435037" cy="763750"/>
        </a:xfrm>
        <a:prstGeom prst="roundRect">
          <a:avLst/>
        </a:prstGeom>
        <a:gradFill rotWithShape="0">
          <a:gsLst>
            <a:gs pos="0">
              <a:schemeClr val="accent2">
                <a:hueOff val="-7200000"/>
                <a:satOff val="-25001"/>
                <a:lumOff val="30001"/>
                <a:alphaOff val="0"/>
                <a:tint val="50000"/>
                <a:satMod val="300000"/>
              </a:schemeClr>
            </a:gs>
            <a:gs pos="35000">
              <a:schemeClr val="accent2">
                <a:hueOff val="-7200000"/>
                <a:satOff val="-25001"/>
                <a:lumOff val="30001"/>
                <a:alphaOff val="0"/>
                <a:tint val="37000"/>
                <a:satMod val="300000"/>
              </a:schemeClr>
            </a:gs>
            <a:gs pos="100000">
              <a:schemeClr val="accent2">
                <a:hueOff val="-7200000"/>
                <a:satOff val="-25001"/>
                <a:lumOff val="3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en-US" altLang="zh-CN" sz="1900" kern="1200" dirty="0" smtClean="0"/>
            <a:t>IO</a:t>
          </a:r>
          <a:r>
            <a:rPr kumimoji="1" lang="zh-CN" altLang="en-US" sz="1900" kern="1200" dirty="0" smtClean="0"/>
            <a:t>复用模型</a:t>
          </a:r>
          <a:endParaRPr lang="zh-CN" altLang="en-US" sz="1900" kern="1200" dirty="0"/>
        </a:p>
      </dsp:txBody>
      <dsp:txXfrm>
        <a:off x="3136188" y="610095"/>
        <a:ext cx="1360471" cy="689184"/>
      </dsp:txXfrm>
    </dsp:sp>
    <dsp:sp modelId="{A0CB557E-71FF-6D44-8324-32E8C77944E7}">
      <dsp:nvSpPr>
        <dsp:cNvPr id="0" name=""/>
        <dsp:cNvSpPr/>
      </dsp:nvSpPr>
      <dsp:spPr>
        <a:xfrm>
          <a:off x="4648174" y="572812"/>
          <a:ext cx="1435037" cy="763750"/>
        </a:xfrm>
        <a:prstGeom prst="roundRect">
          <a:avLst/>
        </a:prstGeom>
        <a:gradFill rotWithShape="0">
          <a:gsLst>
            <a:gs pos="0">
              <a:schemeClr val="accent2">
                <a:hueOff val="-10800000"/>
                <a:satOff val="-37502"/>
                <a:lumOff val="45001"/>
                <a:alphaOff val="0"/>
                <a:tint val="50000"/>
                <a:satMod val="300000"/>
              </a:schemeClr>
            </a:gs>
            <a:gs pos="35000">
              <a:schemeClr val="accent2">
                <a:hueOff val="-10800000"/>
                <a:satOff val="-37502"/>
                <a:lumOff val="45001"/>
                <a:alphaOff val="0"/>
                <a:tint val="37000"/>
                <a:satMod val="300000"/>
              </a:schemeClr>
            </a:gs>
            <a:gs pos="100000">
              <a:schemeClr val="accent2">
                <a:hueOff val="-10800000"/>
                <a:satOff val="-37502"/>
                <a:lumOff val="45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zh-CN" altLang="en-US" sz="1900" kern="1200" smtClean="0"/>
            <a:t>信号驱动</a:t>
          </a:r>
          <a:r>
            <a:rPr kumimoji="1" lang="en-US" altLang="zh-CN" sz="1900" kern="1200" smtClean="0"/>
            <a:t>IO</a:t>
          </a:r>
          <a:r>
            <a:rPr kumimoji="1" lang="zh-CN" altLang="en-US" sz="1900" kern="1200" smtClean="0"/>
            <a:t>模型</a:t>
          </a:r>
          <a:endParaRPr lang="zh-CN" altLang="en-US" sz="1900" kern="1200"/>
        </a:p>
      </dsp:txBody>
      <dsp:txXfrm>
        <a:off x="4685457" y="610095"/>
        <a:ext cx="1360471" cy="689184"/>
      </dsp:txXfrm>
    </dsp:sp>
    <dsp:sp modelId="{CEFED0B5-7053-C742-BDB2-4D864F178A49}">
      <dsp:nvSpPr>
        <dsp:cNvPr id="0" name=""/>
        <dsp:cNvSpPr/>
      </dsp:nvSpPr>
      <dsp:spPr>
        <a:xfrm>
          <a:off x="6197443" y="572812"/>
          <a:ext cx="1435037" cy="763750"/>
        </a:xfrm>
        <a:prstGeom prst="roundRect">
          <a:avLst/>
        </a:prstGeom>
        <a:gradFill rotWithShape="0">
          <a:gsLst>
            <a:gs pos="0">
              <a:schemeClr val="accent2">
                <a:hueOff val="-14400000"/>
                <a:satOff val="-50003"/>
                <a:lumOff val="60001"/>
                <a:alphaOff val="0"/>
                <a:tint val="50000"/>
                <a:satMod val="300000"/>
              </a:schemeClr>
            </a:gs>
            <a:gs pos="35000">
              <a:schemeClr val="accent2">
                <a:hueOff val="-14400000"/>
                <a:satOff val="-50003"/>
                <a:lumOff val="60001"/>
                <a:alphaOff val="0"/>
                <a:tint val="37000"/>
                <a:satMod val="300000"/>
              </a:schemeClr>
            </a:gs>
            <a:gs pos="100000">
              <a:schemeClr val="accent2">
                <a:hueOff val="-14400000"/>
                <a:satOff val="-50003"/>
                <a:lumOff val="6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zh-TW" altLang="en-US" sz="1900" kern="1200" smtClean="0"/>
            <a:t>异步</a:t>
          </a:r>
          <a:r>
            <a:rPr kumimoji="1" lang="en-US" altLang="zh-TW" sz="1900" kern="1200" smtClean="0"/>
            <a:t>IO</a:t>
          </a:r>
          <a:endParaRPr lang="zh-TW" altLang="en-US" sz="1900" kern="1200"/>
        </a:p>
      </dsp:txBody>
      <dsp:txXfrm>
        <a:off x="6234726" y="610095"/>
        <a:ext cx="1360471" cy="68918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372535CB-D0AF-5F47-A2C4-564042C0450A}" type="datetimeFigureOut">
              <a:rPr lang="zh-CN" altLang="en-US"/>
              <a:pPr>
                <a:defRPr/>
              </a:pPr>
              <a:t>2015/6/29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FBE4F01-88C7-3B40-9956-6CB7C1DE0BC8}" type="slidenum">
              <a:rPr lang="zh-CN" altLang="en-US"/>
              <a:pPr>
                <a:defRPr/>
              </a:pPr>
              <a:t>‹#›</a:t>
            </a:fld>
            <a:endParaRPr lang="zh-CN" altLang="en-US"/>
          </a:p>
        </p:txBody>
      </p:sp>
    </p:spTree>
    <p:extLst>
      <p:ext uri="{BB962C8B-B14F-4D97-AF65-F5344CB8AC3E}">
        <p14:creationId xmlns:p14="http://schemas.microsoft.com/office/powerpoint/2010/main" xmlns="" val="4067336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cs typeface="+mn-cs"/>
              </a:defRPr>
            </a:lvl1pPr>
          </a:lstStyle>
          <a:p>
            <a:pPr>
              <a:defRPr/>
            </a:pPr>
            <a:endParaRPr lang="zh-CN" altLang="en-US"/>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cs typeface="+mn-cs"/>
              </a:defRPr>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C436160B-62F2-254A-98D1-323279EF7FB8}" type="slidenum">
              <a:rPr lang="zh-CN" altLang="en-US"/>
              <a:pPr>
                <a:defRPr/>
              </a:pPr>
              <a:t>‹#›</a:t>
            </a:fld>
            <a:endParaRPr lang="en-US" altLang="zh-CN"/>
          </a:p>
        </p:txBody>
      </p:sp>
    </p:spTree>
    <p:extLst>
      <p:ext uri="{BB962C8B-B14F-4D97-AF65-F5344CB8AC3E}">
        <p14:creationId xmlns:p14="http://schemas.microsoft.com/office/powerpoint/2010/main" xmlns="" val="90057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42608685-03D7-7D4A-9588-E21A1DF1DA4E}" type="slidenum">
              <a:rPr kumimoji="0" lang="zh-CN" altLang="en-US" sz="1200"/>
              <a:pPr/>
              <a:t>1</a:t>
            </a:fld>
            <a:endParaRPr kumimoji="0" lang="en-US" altLang="zh-CN" sz="1200"/>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zh-CN" altLang="en-US">
              <a:latin typeface="Arial" charset="0"/>
              <a:ea typeface="宋体"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kumimoji="0" lang="en-US" altLang="zh-CN">
                <a:latin typeface="Arial" charset="0"/>
                <a:ea typeface="宋体" charset="0"/>
              </a:rPr>
              <a:t>Heap ByteBuffer </a:t>
            </a:r>
            <a:r>
              <a:rPr kumimoji="0" lang="zh-CN" altLang="en-US">
                <a:latin typeface="Arial" charset="0"/>
                <a:ea typeface="宋体" charset="0"/>
              </a:rPr>
              <a:t>堆内存</a:t>
            </a:r>
            <a:endParaRPr kumimoji="0" lang="en-US" altLang="zh-CN">
              <a:latin typeface="Arial" charset="0"/>
              <a:ea typeface="宋体" charset="0"/>
            </a:endParaRPr>
          </a:p>
          <a:p>
            <a:r>
              <a:rPr kumimoji="0" lang="en-US" altLang="zh-CN">
                <a:latin typeface="Arial" charset="0"/>
                <a:ea typeface="宋体" charset="0"/>
              </a:rPr>
              <a:t>Direct ByteBuffer </a:t>
            </a:r>
            <a:r>
              <a:rPr kumimoji="0" lang="zh-CN" altLang="en-US">
                <a:latin typeface="Arial" charset="0"/>
                <a:ea typeface="宋体" charset="0"/>
              </a:rPr>
              <a:t>直接内存</a:t>
            </a:r>
            <a:endParaRPr kumimoji="0" lang="en-US" altLang="zh-CN">
              <a:latin typeface="Arial" charset="0"/>
              <a:ea typeface="宋体" charset="0"/>
            </a:endParaRPr>
          </a:p>
          <a:p>
            <a:endParaRPr kumimoji="0" lang="en-US" altLang="zh-CN">
              <a:latin typeface="Arial" charset="0"/>
              <a:ea typeface="宋体" charset="0"/>
            </a:endParaRPr>
          </a:p>
          <a:p>
            <a:r>
              <a:rPr kumimoji="0" lang="zh-CN" altLang="en-US">
                <a:latin typeface="Arial" charset="0"/>
                <a:ea typeface="宋体" charset="0"/>
              </a:rPr>
              <a:t>（</a:t>
            </a:r>
            <a:r>
              <a:rPr kumimoji="0" lang="en-US" altLang="zh-CN">
                <a:latin typeface="Arial" charset="0"/>
                <a:ea typeface="宋体" charset="0"/>
              </a:rPr>
              <a:t>1</a:t>
            </a:r>
            <a:r>
              <a:rPr kumimoji="0" lang="zh-CN" altLang="en-US">
                <a:latin typeface="Arial" charset="0"/>
                <a:ea typeface="宋体" charset="0"/>
              </a:rPr>
              <a:t>）</a:t>
            </a:r>
            <a:r>
              <a:rPr kumimoji="0" lang="en-US" altLang="zh-CN">
                <a:latin typeface="Arial" charset="0"/>
                <a:ea typeface="宋体" charset="0"/>
              </a:rPr>
              <a:t>Netty</a:t>
            </a:r>
            <a:r>
              <a:rPr kumimoji="0" lang="zh-CN" altLang="en-US">
                <a:latin typeface="Arial" charset="0"/>
                <a:ea typeface="宋体" charset="0"/>
              </a:rPr>
              <a:t>默认情况下，接收和发送</a:t>
            </a:r>
            <a:r>
              <a:rPr kumimoji="0" lang="en-US" altLang="zh-CN">
                <a:latin typeface="Arial" charset="0"/>
                <a:ea typeface="宋体" charset="0"/>
              </a:rPr>
              <a:t>bytebuffer</a:t>
            </a:r>
            <a:r>
              <a:rPr kumimoji="0" lang="zh-CN" altLang="en-US">
                <a:latin typeface="Arial" charset="0"/>
                <a:ea typeface="宋体" charset="0"/>
              </a:rPr>
              <a:t>采用</a:t>
            </a:r>
            <a:r>
              <a:rPr kumimoji="0" lang="en-US" altLang="zh-CN">
                <a:latin typeface="Arial" charset="0"/>
                <a:ea typeface="宋体" charset="0"/>
              </a:rPr>
              <a:t>direct</a:t>
            </a:r>
            <a:r>
              <a:rPr kumimoji="0" lang="zh-CN" altLang="en-US">
                <a:latin typeface="Arial" charset="0"/>
                <a:ea typeface="宋体" charset="0"/>
              </a:rPr>
              <a:t> </a:t>
            </a:r>
            <a:r>
              <a:rPr kumimoji="0" lang="en-US" altLang="zh-CN">
                <a:latin typeface="Arial" charset="0"/>
                <a:ea typeface="宋体" charset="0"/>
              </a:rPr>
              <a:t>buffer</a:t>
            </a:r>
            <a:r>
              <a:rPr kumimoji="0" lang="zh-CN" altLang="en-US">
                <a:latin typeface="Arial" charset="0"/>
                <a:ea typeface="宋体" charset="0"/>
              </a:rPr>
              <a:t>，使用堆外直接内存进行</a:t>
            </a:r>
            <a:r>
              <a:rPr kumimoji="0" lang="en-US" altLang="zh-CN">
                <a:latin typeface="Arial" charset="0"/>
                <a:ea typeface="宋体" charset="0"/>
              </a:rPr>
              <a:t>socket</a:t>
            </a:r>
            <a:r>
              <a:rPr kumimoji="0" lang="zh-CN" altLang="en-US">
                <a:latin typeface="Arial" charset="0"/>
                <a:ea typeface="宋体" charset="0"/>
              </a:rPr>
              <a:t>读写，不需要进行字节缓冲区的二次拷贝。如果使用传统的堆内存</a:t>
            </a:r>
            <a:r>
              <a:rPr kumimoji="0" lang="en-US" altLang="zh-CN">
                <a:latin typeface="Arial" charset="0"/>
                <a:ea typeface="宋体" charset="0"/>
              </a:rPr>
              <a:t>heap</a:t>
            </a:r>
            <a:r>
              <a:rPr kumimoji="0" lang="zh-CN" altLang="en-US">
                <a:latin typeface="Arial" charset="0"/>
                <a:ea typeface="宋体" charset="0"/>
              </a:rPr>
              <a:t> </a:t>
            </a:r>
            <a:r>
              <a:rPr kumimoji="0" lang="en-US" altLang="zh-CN">
                <a:latin typeface="Arial" charset="0"/>
                <a:ea typeface="宋体" charset="0"/>
              </a:rPr>
              <a:t>buffer</a:t>
            </a:r>
            <a:r>
              <a:rPr kumimoji="0" lang="zh-CN" altLang="en-US">
                <a:latin typeface="Arial" charset="0"/>
                <a:ea typeface="宋体" charset="0"/>
              </a:rPr>
              <a:t>进行</a:t>
            </a:r>
            <a:r>
              <a:rPr kumimoji="0" lang="en-US" altLang="zh-CN">
                <a:latin typeface="Arial" charset="0"/>
                <a:ea typeface="宋体" charset="0"/>
              </a:rPr>
              <a:t>socket</a:t>
            </a:r>
            <a:r>
              <a:rPr kumimoji="0" lang="zh-CN" altLang="en-US">
                <a:latin typeface="Arial" charset="0"/>
                <a:ea typeface="宋体" charset="0"/>
              </a:rPr>
              <a:t>读写，</a:t>
            </a:r>
            <a:r>
              <a:rPr kumimoji="0" lang="en-US" altLang="zh-CN">
                <a:latin typeface="Arial" charset="0"/>
                <a:ea typeface="宋体" charset="0"/>
              </a:rPr>
              <a:t>jvm</a:t>
            </a:r>
            <a:r>
              <a:rPr kumimoji="0" lang="zh-CN" altLang="en-US">
                <a:latin typeface="Arial" charset="0"/>
                <a:ea typeface="宋体" charset="0"/>
              </a:rPr>
              <a:t>会将堆内存</a:t>
            </a:r>
            <a:r>
              <a:rPr kumimoji="0" lang="en-US" altLang="zh-CN">
                <a:latin typeface="Arial" charset="0"/>
                <a:ea typeface="宋体" charset="0"/>
              </a:rPr>
              <a:t>buffer</a:t>
            </a:r>
            <a:r>
              <a:rPr kumimoji="0" lang="zh-CN" altLang="en-US">
                <a:latin typeface="Arial" charset="0"/>
                <a:ea typeface="宋体" charset="0"/>
              </a:rPr>
              <a:t>拷贝一份到直接内存中，再写入</a:t>
            </a:r>
            <a:r>
              <a:rPr kumimoji="0" lang="en-US" altLang="zh-CN">
                <a:latin typeface="Arial" charset="0"/>
                <a:ea typeface="宋体" charset="0"/>
              </a:rPr>
              <a:t>socket</a:t>
            </a:r>
            <a:r>
              <a:rPr kumimoji="0" lang="zh-CN" altLang="en-US">
                <a:latin typeface="Arial" charset="0"/>
                <a:ea typeface="宋体" charset="0"/>
              </a:rPr>
              <a:t>。相比堆外直接内存，消息的发送接收多了一次缓冲区的拷贝</a:t>
            </a:r>
            <a:endParaRPr kumimoji="0" lang="en-US" altLang="zh-CN">
              <a:latin typeface="Arial" charset="0"/>
              <a:ea typeface="宋体" charset="0"/>
            </a:endParaRPr>
          </a:p>
          <a:p>
            <a:endParaRPr kumimoji="0" lang="en-US" altLang="zh-CN">
              <a:latin typeface="Arial" charset="0"/>
              <a:ea typeface="宋体" charset="0"/>
            </a:endParaRPr>
          </a:p>
          <a:p>
            <a:r>
              <a:rPr lang="zh-CN" altLang="en-US">
                <a:latin typeface="Arial" charset="0"/>
                <a:ea typeface="宋体" charset="0"/>
              </a:rPr>
              <a:t>    直接缓冲区时 </a:t>
            </a:r>
            <a:r>
              <a:rPr lang="en-US" altLang="zh-CN">
                <a:latin typeface="Arial" charset="0"/>
                <a:ea typeface="宋体" charset="0"/>
              </a:rPr>
              <a:t>I/O </a:t>
            </a:r>
            <a:r>
              <a:rPr lang="zh-CN" altLang="en-US">
                <a:latin typeface="Arial" charset="0"/>
                <a:ea typeface="宋体" charset="0"/>
              </a:rPr>
              <a:t>的最佳选择，但可能比创建非直接缓冲区要花费更高的成本。直接缓 冲区使用的内存是通过调用本地操作系统方面的代码分配的，绕过了标准 </a:t>
            </a:r>
            <a:r>
              <a:rPr lang="en-US" altLang="zh-CN">
                <a:latin typeface="Arial" charset="0"/>
                <a:ea typeface="宋体" charset="0"/>
              </a:rPr>
              <a:t>JVM </a:t>
            </a:r>
            <a:r>
              <a:rPr lang="zh-CN" altLang="en-US">
                <a:latin typeface="Arial" charset="0"/>
                <a:ea typeface="宋体" charset="0"/>
              </a:rPr>
              <a:t>堆栈。建立和 销毁直接缓冲区会明显比具有堆栈的缓冲区更加破费，这取决于主操作系统以及 </a:t>
            </a:r>
            <a:r>
              <a:rPr lang="en-US" altLang="zh-CN">
                <a:latin typeface="Arial" charset="0"/>
                <a:ea typeface="宋体" charset="0"/>
              </a:rPr>
              <a:t>JVM </a:t>
            </a:r>
            <a:r>
              <a:rPr lang="zh-CN" altLang="en-US">
                <a:latin typeface="Arial" charset="0"/>
                <a:ea typeface="宋体" charset="0"/>
              </a:rPr>
              <a:t>实现。 直接缓冲区的内存区域不受无用存储单元收集支配，因为它们位于标准 </a:t>
            </a:r>
            <a:r>
              <a:rPr lang="en-US" altLang="zh-CN">
                <a:latin typeface="Arial" charset="0"/>
                <a:ea typeface="宋体" charset="0"/>
              </a:rPr>
              <a:t>JVM </a:t>
            </a:r>
            <a:r>
              <a:rPr lang="zh-CN" altLang="en-US">
                <a:latin typeface="Arial" charset="0"/>
                <a:ea typeface="宋体" charset="0"/>
              </a:rPr>
              <a:t>堆栈之外。 使用直接缓冲区或非直接缓冲区的性能权衡会因</a:t>
            </a:r>
            <a:r>
              <a:rPr lang="en-US" altLang="zh-CN">
                <a:latin typeface="Arial" charset="0"/>
                <a:ea typeface="宋体" charset="0"/>
              </a:rPr>
              <a:t>JVM</a:t>
            </a:r>
            <a:r>
              <a:rPr lang="zh-CN" altLang="en-US">
                <a:latin typeface="Arial" charset="0"/>
                <a:ea typeface="宋体" charset="0"/>
              </a:rPr>
              <a:t>，操作系统，以及代码设计而产生巨 大差异。通过分配堆栈外的内存，您可以使您的应用程序依赖于</a:t>
            </a:r>
            <a:r>
              <a:rPr lang="en-US" altLang="zh-CN">
                <a:latin typeface="Arial" charset="0"/>
                <a:ea typeface="宋体" charset="0"/>
              </a:rPr>
              <a:t>JVM</a:t>
            </a:r>
            <a:r>
              <a:rPr lang="zh-CN" altLang="en-US">
                <a:latin typeface="Arial" charset="0"/>
                <a:ea typeface="宋体" charset="0"/>
              </a:rPr>
              <a:t>未涉及的其它力量。当加 入其他的移动部分时，确定您正在达到想要的效果。我以一条旧的软件行业格言建议您：先使 其工作，再加快其运行。不要一开始就过多担心优化问题；首先要注重正确性。</a:t>
            </a:r>
            <a:r>
              <a:rPr lang="en-US" altLang="zh-CN">
                <a:latin typeface="Arial" charset="0"/>
                <a:ea typeface="宋体" charset="0"/>
              </a:rPr>
              <a:t>JVM</a:t>
            </a:r>
            <a:r>
              <a:rPr lang="zh-CN" altLang="en-US">
                <a:latin typeface="Arial" charset="0"/>
                <a:ea typeface="宋体" charset="0"/>
              </a:rPr>
              <a:t>实现可能 会执行缓冲区缓存或其他的优化</a:t>
            </a:r>
            <a:endParaRPr kumimoji="0" lang="en-US" altLang="zh-CN">
              <a:latin typeface="Arial" charset="0"/>
              <a:ea typeface="宋体" charset="0"/>
            </a:endParaRPr>
          </a:p>
          <a:p>
            <a:endParaRPr kumimoji="0" lang="en-US" altLang="zh-CN">
              <a:latin typeface="Arial" charset="0"/>
              <a:ea typeface="宋体" charset="0"/>
            </a:endParaRPr>
          </a:p>
          <a:p>
            <a:r>
              <a:rPr kumimoji="0" lang="zh-CN" altLang="en-US">
                <a:latin typeface="Arial" charset="0"/>
                <a:ea typeface="宋体" charset="0"/>
              </a:rPr>
              <a:t>（</a:t>
            </a:r>
            <a:r>
              <a:rPr kumimoji="0" lang="en-US" altLang="zh-CN">
                <a:latin typeface="Arial" charset="0"/>
                <a:ea typeface="宋体" charset="0"/>
              </a:rPr>
              <a:t>2</a:t>
            </a:r>
            <a:r>
              <a:rPr kumimoji="0" lang="zh-CN" altLang="en-US">
                <a:latin typeface="Arial" charset="0"/>
                <a:ea typeface="宋体" charset="0"/>
              </a:rPr>
              <a:t>）</a:t>
            </a:r>
            <a:r>
              <a:rPr kumimoji="0" lang="en-US" altLang="zh-CN">
                <a:latin typeface="Arial" charset="0"/>
                <a:ea typeface="宋体" charset="0"/>
              </a:rPr>
              <a:t>Netty</a:t>
            </a:r>
            <a:r>
              <a:rPr kumimoji="0" lang="zh-CN" altLang="en-US">
                <a:latin typeface="Arial" charset="0"/>
                <a:ea typeface="宋体" charset="0"/>
              </a:rPr>
              <a:t>提供了组合</a:t>
            </a:r>
            <a:r>
              <a:rPr kumimoji="0" lang="en-US" altLang="zh-CN">
                <a:latin typeface="Arial" charset="0"/>
                <a:ea typeface="宋体" charset="0"/>
              </a:rPr>
              <a:t>buffer</a:t>
            </a:r>
            <a:r>
              <a:rPr kumimoji="0" lang="zh-CN" altLang="en-US">
                <a:latin typeface="Arial" charset="0"/>
                <a:ea typeface="宋体" charset="0"/>
              </a:rPr>
              <a:t>对象，可以聚合多个</a:t>
            </a:r>
            <a:r>
              <a:rPr kumimoji="0" lang="en-US" altLang="zh-CN">
                <a:latin typeface="Arial" charset="0"/>
                <a:ea typeface="宋体" charset="0"/>
              </a:rPr>
              <a:t>bytebuffer</a:t>
            </a:r>
            <a:r>
              <a:rPr kumimoji="0" lang="zh-CN" altLang="en-US">
                <a:latin typeface="Arial" charset="0"/>
                <a:ea typeface="宋体" charset="0"/>
              </a:rPr>
              <a:t>对象，用户可以操作一个</a:t>
            </a:r>
            <a:r>
              <a:rPr kumimoji="0" lang="en-US" altLang="zh-CN">
                <a:latin typeface="Arial" charset="0"/>
                <a:ea typeface="宋体" charset="0"/>
              </a:rPr>
              <a:t>buffer</a:t>
            </a:r>
            <a:r>
              <a:rPr kumimoji="0" lang="zh-CN" altLang="en-US">
                <a:latin typeface="Arial" charset="0"/>
                <a:ea typeface="宋体" charset="0"/>
              </a:rPr>
              <a:t>那样方便地对组合</a:t>
            </a:r>
            <a:r>
              <a:rPr kumimoji="0" lang="en-US" altLang="zh-CN">
                <a:latin typeface="Arial" charset="0"/>
                <a:ea typeface="宋体" charset="0"/>
              </a:rPr>
              <a:t>buffer</a:t>
            </a:r>
            <a:r>
              <a:rPr kumimoji="0" lang="zh-CN" altLang="en-US">
                <a:latin typeface="Arial" charset="0"/>
                <a:ea typeface="宋体" charset="0"/>
              </a:rPr>
              <a:t>进行操作，避免了传统通过内存拷贝的方式将几个小</a:t>
            </a:r>
            <a:r>
              <a:rPr kumimoji="0" lang="en-US" altLang="zh-CN">
                <a:latin typeface="Arial" charset="0"/>
                <a:ea typeface="宋体" charset="0"/>
              </a:rPr>
              <a:t>buffer</a:t>
            </a:r>
            <a:r>
              <a:rPr kumimoji="0" lang="zh-CN" altLang="en-US">
                <a:latin typeface="Arial" charset="0"/>
                <a:ea typeface="宋体" charset="0"/>
              </a:rPr>
              <a:t>合并成一个大的</a:t>
            </a:r>
            <a:r>
              <a:rPr kumimoji="0" lang="en-US" altLang="zh-CN">
                <a:latin typeface="Arial" charset="0"/>
                <a:ea typeface="宋体" charset="0"/>
              </a:rPr>
              <a:t>buffer</a:t>
            </a:r>
          </a:p>
          <a:p>
            <a:endParaRPr kumimoji="0" lang="en-US" altLang="zh-CN">
              <a:latin typeface="Arial" charset="0"/>
              <a:ea typeface="宋体" charset="0"/>
            </a:endParaRPr>
          </a:p>
          <a:p>
            <a:r>
              <a:rPr kumimoji="0" lang="zh-CN" altLang="en-US">
                <a:latin typeface="Arial" charset="0"/>
                <a:ea typeface="宋体" charset="0"/>
              </a:rPr>
              <a:t>（</a:t>
            </a:r>
            <a:r>
              <a:rPr kumimoji="0" lang="en-US" altLang="zh-CN">
                <a:latin typeface="Arial" charset="0"/>
                <a:ea typeface="宋体" charset="0"/>
              </a:rPr>
              <a:t>3</a:t>
            </a:r>
            <a:r>
              <a:rPr kumimoji="0" lang="zh-CN" altLang="en-US">
                <a:latin typeface="Arial" charset="0"/>
                <a:ea typeface="宋体" charset="0"/>
              </a:rPr>
              <a:t>）</a:t>
            </a:r>
            <a:r>
              <a:rPr kumimoji="0" lang="zh-CN">
                <a:latin typeface="Arial" charset="0"/>
                <a:ea typeface="宋体" charset="0"/>
              </a:rPr>
              <a:t>N</a:t>
            </a:r>
            <a:r>
              <a:rPr kumimoji="0" lang="en-US" altLang="zh-CN">
                <a:latin typeface="Arial" charset="0"/>
                <a:ea typeface="宋体" charset="0"/>
              </a:rPr>
              <a:t>etty</a:t>
            </a:r>
            <a:r>
              <a:rPr kumimoji="0" lang="zh-CN" altLang="en-US">
                <a:latin typeface="Arial" charset="0"/>
                <a:ea typeface="宋体" charset="0"/>
              </a:rPr>
              <a:t>的文件传输采用了</a:t>
            </a:r>
            <a:r>
              <a:rPr kumimoji="0" lang="en-US" altLang="zh-CN">
                <a:latin typeface="Arial" charset="0"/>
                <a:ea typeface="宋体" charset="0"/>
              </a:rPr>
              <a:t>transferTo</a:t>
            </a:r>
            <a:r>
              <a:rPr kumimoji="0" lang="zh-CN" altLang="en-US">
                <a:latin typeface="Arial" charset="0"/>
                <a:ea typeface="宋体" charset="0"/>
              </a:rPr>
              <a:t>方法，可以直接将文件缓冲区的数据发送到目标</a:t>
            </a:r>
            <a:r>
              <a:rPr kumimoji="0" lang="en-US" altLang="zh-CN">
                <a:latin typeface="Arial" charset="0"/>
                <a:ea typeface="宋体" charset="0"/>
              </a:rPr>
              <a:t>channel</a:t>
            </a:r>
            <a:r>
              <a:rPr kumimoji="0" lang="zh-CN" altLang="en-US">
                <a:latin typeface="Arial" charset="0"/>
                <a:ea typeface="宋体" charset="0"/>
              </a:rPr>
              <a:t>，避免了传统通过循环</a:t>
            </a:r>
            <a:r>
              <a:rPr kumimoji="0" lang="en-US" altLang="zh-CN">
                <a:latin typeface="Arial" charset="0"/>
                <a:ea typeface="宋体" charset="0"/>
              </a:rPr>
              <a:t>while</a:t>
            </a:r>
            <a:r>
              <a:rPr kumimoji="0" lang="zh-CN" altLang="en-US">
                <a:latin typeface="Arial" charset="0"/>
                <a:ea typeface="宋体" charset="0"/>
              </a:rPr>
              <a:t>方式导致的内存拷贝问题</a:t>
            </a:r>
            <a:endParaRPr kumimoji="0" lang="en-US" altLang="zh-CN">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15</a:t>
            </a:fld>
            <a:endParaRPr kumimoji="0" lang="en-US" altLang="zh-CN"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ln/>
        </p:spPr>
      </p:sp>
      <p:sp>
        <p:nvSpPr>
          <p:cNvPr id="15362"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en-US" altLang="zh-CN">
              <a:latin typeface="Arial" charset="0"/>
              <a:ea typeface="宋体" charset="0"/>
            </a:endParaRPr>
          </a:p>
        </p:txBody>
      </p:sp>
      <p:sp>
        <p:nvSpPr>
          <p:cNvPr id="15363"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8AE33A95-CC60-9744-855A-0E909283BA12}" type="slidenum">
              <a:rPr kumimoji="0" lang="zh-CN" altLang="en-US" sz="1200"/>
              <a:pPr/>
              <a:t>16</a:t>
            </a:fld>
            <a:endParaRPr kumimoji="0" lang="en-US" altLang="zh-C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a:ln/>
        </p:spPr>
      </p:sp>
      <p:sp>
        <p:nvSpPr>
          <p:cNvPr id="17410"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kumimoji="0" lang="zh-CN" altLang="en-US">
                <a:latin typeface="Arial" charset="0"/>
                <a:ea typeface="宋体" charset="0"/>
              </a:rPr>
              <a:t>数据库连接过多，主要是因为不成熟的分表机制引起的，客户端分表，没有连接复用机制，待会会提到</a:t>
            </a:r>
            <a:r>
              <a:rPr kumimoji="0" lang="en-US" altLang="zh-CN">
                <a:latin typeface="Arial" charset="0"/>
                <a:ea typeface="宋体" charset="0"/>
              </a:rPr>
              <a:t>MyCat</a:t>
            </a:r>
            <a:r>
              <a:rPr kumimoji="0" lang="zh-CN" altLang="en-US">
                <a:latin typeface="Arial" charset="0"/>
                <a:ea typeface="宋体" charset="0"/>
              </a:rPr>
              <a:t>这一特性</a:t>
            </a:r>
          </a:p>
        </p:txBody>
      </p:sp>
      <p:sp>
        <p:nvSpPr>
          <p:cNvPr id="17411"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55CA17D8-C147-D64A-B4B0-CA2E9C1D66B0}" type="slidenum">
              <a:rPr kumimoji="0" lang="zh-CN" altLang="en-US" sz="1200"/>
              <a:pPr/>
              <a:t>17</a:t>
            </a:fld>
            <a:endParaRPr kumimoji="0" lang="en-US" altLang="zh-C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ln/>
        </p:spPr>
      </p:sp>
      <p:sp>
        <p:nvSpPr>
          <p:cNvPr id="19458"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Arial" charset="0"/>
              <a:ea typeface="宋体" charset="0"/>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49B0117F-7219-2448-9632-C2C92600B929}" type="slidenum">
              <a:rPr kumimoji="0" lang="zh-CN" altLang="en-US" sz="1200"/>
              <a:pPr/>
              <a:t>18</a:t>
            </a:fld>
            <a:endParaRPr kumimoji="0" lang="en-US" altLang="zh-CN"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a:ln/>
        </p:spPr>
      </p:sp>
      <p:sp>
        <p:nvSpPr>
          <p:cNvPr id="21506"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Arial" charset="0"/>
              <a:ea typeface="宋体" charset="0"/>
            </a:endParaRPr>
          </a:p>
        </p:txBody>
      </p:sp>
      <p:sp>
        <p:nvSpPr>
          <p:cNvPr id="21507"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1698AF65-F307-B747-9724-3B5D7C90B334}" type="slidenum">
              <a:rPr kumimoji="0" lang="zh-CN" altLang="en-US" sz="1200"/>
              <a:pPr/>
              <a:t>19</a:t>
            </a:fld>
            <a:endParaRPr kumimoji="0" lang="en-US" altLang="zh-CN"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a:ln/>
        </p:spPr>
      </p:sp>
      <p:sp>
        <p:nvSpPr>
          <p:cNvPr id="23554"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Arial" charset="0"/>
              <a:ea typeface="宋体" charset="0"/>
            </a:endParaRPr>
          </a:p>
        </p:txBody>
      </p:sp>
      <p:sp>
        <p:nvSpPr>
          <p:cNvPr id="23555"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A5D81B8E-8941-1646-B01C-3F66F51B73A3}" type="slidenum">
              <a:rPr kumimoji="0" lang="zh-CN" altLang="en-US" sz="1200"/>
              <a:pPr/>
              <a:t>20</a:t>
            </a:fld>
            <a:endParaRPr kumimoji="0" lang="en-US" altLang="zh-CN"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a:ln/>
        </p:spPr>
      </p:sp>
      <p:sp>
        <p:nvSpPr>
          <p:cNvPr id="25602"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Arial" charset="0"/>
              <a:ea typeface="宋体" charset="0"/>
            </a:endParaRPr>
          </a:p>
        </p:txBody>
      </p:sp>
      <p:sp>
        <p:nvSpPr>
          <p:cNvPr id="25603"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E0F6D4AC-DF53-CA4C-A03B-58603A4CF2B4}" type="slidenum">
              <a:rPr kumimoji="0" lang="zh-CN" altLang="en-US" sz="1200"/>
              <a:pPr/>
              <a:t>21</a:t>
            </a:fld>
            <a:endParaRPr kumimoji="0" lang="en-US" altLang="zh-CN"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a:ln/>
        </p:spPr>
      </p:sp>
      <p:sp>
        <p:nvSpPr>
          <p:cNvPr id="27650"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kumimoji="0" lang="zh-CN" altLang="en-US">
                <a:latin typeface="Arial" charset="0"/>
                <a:ea typeface="宋体" charset="0"/>
              </a:rPr>
              <a:t>一个</a:t>
            </a:r>
            <a:r>
              <a:rPr kumimoji="0" lang="en-US" altLang="zh-CN">
                <a:latin typeface="Arial" charset="0"/>
                <a:ea typeface="宋体" charset="0"/>
              </a:rPr>
              <a:t>dataHost</a:t>
            </a:r>
            <a:r>
              <a:rPr kumimoji="0" lang="zh-CN" altLang="en-US">
                <a:latin typeface="Arial" charset="0"/>
                <a:ea typeface="宋体" charset="0"/>
              </a:rPr>
              <a:t>元素，表明进行了数据同步的一组数据库，</a:t>
            </a:r>
            <a:r>
              <a:rPr kumimoji="0" lang="en-US" altLang="zh-CN" b="1">
                <a:latin typeface="Arial" charset="0"/>
                <a:ea typeface="宋体" charset="0"/>
              </a:rPr>
              <a:t>DBA</a:t>
            </a:r>
            <a:r>
              <a:rPr kumimoji="0" lang="zh-CN" altLang="en-US" b="1">
                <a:latin typeface="Arial" charset="0"/>
                <a:ea typeface="宋体" charset="0"/>
              </a:rPr>
              <a:t>需要保证这一组数据库服务器是进行了数据同步复制的</a:t>
            </a:r>
            <a:r>
              <a:rPr kumimoji="0" lang="zh-CN" altLang="en-US">
                <a:latin typeface="Arial" charset="0"/>
                <a:ea typeface="宋体" charset="0"/>
              </a:rPr>
              <a:t>。</a:t>
            </a:r>
            <a:r>
              <a:rPr kumimoji="0" lang="en-US" altLang="zh-CN">
                <a:latin typeface="Arial" charset="0"/>
                <a:ea typeface="宋体" charset="0"/>
              </a:rPr>
              <a:t>writeHost</a:t>
            </a:r>
            <a:r>
              <a:rPr kumimoji="0" lang="zh-CN" altLang="en-US">
                <a:latin typeface="Arial" charset="0"/>
                <a:ea typeface="宋体" charset="0"/>
              </a:rPr>
              <a:t>相当于</a:t>
            </a:r>
            <a:r>
              <a:rPr kumimoji="0" lang="en-US" altLang="zh-CN">
                <a:latin typeface="Arial" charset="0"/>
                <a:ea typeface="宋体" charset="0"/>
              </a:rPr>
              <a:t>Master DB Server</a:t>
            </a:r>
            <a:r>
              <a:rPr kumimoji="0" lang="zh-CN" altLang="en-US">
                <a:latin typeface="Arial" charset="0"/>
                <a:ea typeface="宋体" charset="0"/>
              </a:rPr>
              <a:t>，而旗下的</a:t>
            </a:r>
            <a:r>
              <a:rPr kumimoji="0" lang="en-US" altLang="zh-CN">
                <a:latin typeface="Arial" charset="0"/>
                <a:ea typeface="宋体" charset="0"/>
              </a:rPr>
              <a:t>readHost</a:t>
            </a:r>
            <a:r>
              <a:rPr kumimoji="0" lang="zh-CN" altLang="en-US">
                <a:latin typeface="Arial" charset="0"/>
                <a:ea typeface="宋体" charset="0"/>
              </a:rPr>
              <a:t>则是与从数据库同步的</a:t>
            </a:r>
            <a:r>
              <a:rPr kumimoji="0" lang="en-US" altLang="zh-CN">
                <a:latin typeface="Arial" charset="0"/>
                <a:ea typeface="宋体" charset="0"/>
              </a:rPr>
              <a:t>Slave DB Server</a:t>
            </a:r>
            <a:r>
              <a:rPr kumimoji="0" lang="zh-CN" altLang="en-US">
                <a:latin typeface="Arial" charset="0"/>
                <a:ea typeface="宋体" charset="0"/>
              </a:rPr>
              <a:t>。当</a:t>
            </a:r>
            <a:r>
              <a:rPr kumimoji="0" lang="en-US" altLang="zh-CN">
                <a:latin typeface="Arial" charset="0"/>
                <a:ea typeface="宋体" charset="0"/>
              </a:rPr>
              <a:t>dataHost</a:t>
            </a:r>
            <a:r>
              <a:rPr kumimoji="0" lang="zh-CN" altLang="en-US">
                <a:latin typeface="Arial" charset="0"/>
                <a:ea typeface="宋体" charset="0"/>
              </a:rPr>
              <a:t>配置了多个</a:t>
            </a:r>
            <a:r>
              <a:rPr kumimoji="0" lang="en-US" altLang="zh-CN">
                <a:latin typeface="Arial" charset="0"/>
                <a:ea typeface="宋体" charset="0"/>
              </a:rPr>
              <a:t>writeHost</a:t>
            </a:r>
            <a:r>
              <a:rPr kumimoji="0" lang="zh-CN" altLang="en-US">
                <a:latin typeface="Arial" charset="0"/>
                <a:ea typeface="宋体" charset="0"/>
              </a:rPr>
              <a:t>的时候，任何一个</a:t>
            </a:r>
            <a:r>
              <a:rPr kumimoji="0" lang="en-US" altLang="zh-CN">
                <a:latin typeface="Arial" charset="0"/>
                <a:ea typeface="宋体" charset="0"/>
              </a:rPr>
              <a:t>writeHost</a:t>
            </a:r>
            <a:r>
              <a:rPr kumimoji="0" lang="zh-CN" altLang="en-US">
                <a:latin typeface="Arial" charset="0"/>
                <a:ea typeface="宋体" charset="0"/>
              </a:rPr>
              <a:t>宕机，</a:t>
            </a:r>
            <a:r>
              <a:rPr kumimoji="0" lang="en-US" altLang="zh-CN">
                <a:latin typeface="Arial" charset="0"/>
                <a:ea typeface="宋体" charset="0"/>
              </a:rPr>
              <a:t>Mycat </a:t>
            </a:r>
            <a:r>
              <a:rPr kumimoji="0" lang="zh-CN" altLang="en-US">
                <a:latin typeface="Arial" charset="0"/>
                <a:ea typeface="宋体" charset="0"/>
              </a:rPr>
              <a:t>都会自动检测出来，并尝试切换到下一个可用的</a:t>
            </a:r>
            <a:r>
              <a:rPr kumimoji="0" lang="en-US" altLang="zh-CN">
                <a:latin typeface="Arial" charset="0"/>
                <a:ea typeface="宋体" charset="0"/>
              </a:rPr>
              <a:t>writeHost</a:t>
            </a:r>
            <a:r>
              <a:rPr kumimoji="0" lang="zh-CN" altLang="en-US">
                <a:latin typeface="Arial" charset="0"/>
                <a:ea typeface="宋体" charset="0"/>
              </a:rPr>
              <a:t>。</a:t>
            </a:r>
          </a:p>
          <a:p>
            <a:r>
              <a:rPr kumimoji="0" lang="en-US" altLang="zh-CN">
                <a:latin typeface="Arial" charset="0"/>
                <a:ea typeface="宋体" charset="0"/>
              </a:rPr>
              <a:t>MyCAT</a:t>
            </a:r>
            <a:r>
              <a:rPr kumimoji="0" lang="zh-CN" altLang="en-US">
                <a:latin typeface="Arial" charset="0"/>
                <a:ea typeface="宋体" charset="0"/>
              </a:rPr>
              <a:t>支持高可用性的企业级特性，根据您的应用特性，可以配置如下几种策略：</a:t>
            </a:r>
          </a:p>
          <a:p>
            <a:r>
              <a:rPr kumimoji="0" lang="zh-CN" altLang="en-US">
                <a:latin typeface="Arial" charset="0"/>
                <a:ea typeface="宋体" charset="0"/>
              </a:rPr>
              <a:t>后端数据库配置为一主多从，并开启读写分离机制。</a:t>
            </a:r>
          </a:p>
          <a:p>
            <a:r>
              <a:rPr kumimoji="0" lang="zh-CN" altLang="en-US">
                <a:latin typeface="Arial" charset="0"/>
                <a:ea typeface="宋体" charset="0"/>
              </a:rPr>
              <a:t>后端数据库配置为双主双从（多从），并开启读写分离机制</a:t>
            </a:r>
          </a:p>
          <a:p>
            <a:r>
              <a:rPr kumimoji="0" lang="zh-CN" altLang="en-US">
                <a:latin typeface="Arial" charset="0"/>
                <a:ea typeface="宋体" charset="0"/>
              </a:rPr>
              <a:t>后端数据库配置为多主多从，并开启读写分离机制</a:t>
            </a:r>
          </a:p>
          <a:p>
            <a:r>
              <a:rPr kumimoji="0" lang="zh-CN" altLang="en-US">
                <a:latin typeface="Arial" charset="0"/>
                <a:ea typeface="宋体" charset="0"/>
              </a:rPr>
              <a:t>后面两种配置，具有更高的系统可用性，当其中一个写节点（主节点）失败后，</a:t>
            </a:r>
            <a:r>
              <a:rPr kumimoji="0" lang="en-US" altLang="zh-CN">
                <a:latin typeface="Arial" charset="0"/>
                <a:ea typeface="宋体" charset="0"/>
              </a:rPr>
              <a:t>Mycat</a:t>
            </a:r>
            <a:r>
              <a:rPr kumimoji="0" lang="zh-CN" altLang="en-US">
                <a:latin typeface="Arial" charset="0"/>
                <a:ea typeface="宋体" charset="0"/>
              </a:rPr>
              <a:t>会侦测出来（心跳机制）并自动切换到下一个写节点，</a:t>
            </a:r>
            <a:r>
              <a:rPr kumimoji="0" lang="en-US" altLang="zh-CN" b="1">
                <a:latin typeface="Arial" charset="0"/>
                <a:ea typeface="宋体" charset="0"/>
              </a:rPr>
              <a:t>MyCAT</a:t>
            </a:r>
            <a:r>
              <a:rPr kumimoji="0" lang="zh-CN" altLang="en-US" b="1">
                <a:latin typeface="Arial" charset="0"/>
                <a:ea typeface="宋体" charset="0"/>
              </a:rPr>
              <a:t>在任何时候，只会往一个写节点写数据。</a:t>
            </a:r>
            <a:endParaRPr kumimoji="0" lang="zh-CN" altLang="en-US">
              <a:latin typeface="Arial" charset="0"/>
              <a:ea typeface="宋体" charset="0"/>
            </a:endParaRPr>
          </a:p>
        </p:txBody>
      </p:sp>
      <p:sp>
        <p:nvSpPr>
          <p:cNvPr id="27651"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FC77A6B9-667C-3B4B-B63B-4C2C790AB0EE}" type="slidenum">
              <a:rPr kumimoji="0" lang="zh-CN" altLang="en-US" sz="1200"/>
              <a:pPr/>
              <a:t>22</a:t>
            </a:fld>
            <a:endParaRPr kumimoji="0" lang="en-US" altLang="zh-CN"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a:ln/>
        </p:spPr>
      </p:sp>
      <p:sp>
        <p:nvSpPr>
          <p:cNvPr id="29698"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kumimoji="0" lang="en-US" altLang="zh-CN">
                <a:latin typeface="Arial" charset="0"/>
                <a:ea typeface="宋体" charset="0"/>
              </a:rPr>
              <a:t>FailOver=</a:t>
            </a:r>
            <a:r>
              <a:rPr kumimoji="0" lang="zh-CN" altLang="en-US">
                <a:latin typeface="Arial" charset="0"/>
                <a:ea typeface="宋体" charset="0"/>
              </a:rPr>
              <a:t>失效转移</a:t>
            </a:r>
          </a:p>
        </p:txBody>
      </p:sp>
      <p:sp>
        <p:nvSpPr>
          <p:cNvPr id="29699"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D892205-EE02-5C40-B37B-BFDFF56E9838}" type="slidenum">
              <a:rPr kumimoji="0" lang="zh-CN" altLang="en-US" sz="1200"/>
              <a:pPr/>
              <a:t>23</a:t>
            </a:fld>
            <a:endParaRPr kumimoji="0" lang="en-US" altLang="zh-CN"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a:ln/>
        </p:spPr>
      </p:sp>
      <p:sp>
        <p:nvSpPr>
          <p:cNvPr id="31746"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kumimoji="0" lang="zh-CN" altLang="en-US">
                <a:latin typeface="Arial" charset="0"/>
                <a:ea typeface="宋体" charset="0"/>
              </a:rPr>
              <a:t>默认的拦截器实现了</a:t>
            </a:r>
            <a:r>
              <a:rPr kumimoji="0" lang="en-US" altLang="zh-CN">
                <a:latin typeface="Arial" charset="0"/>
                <a:ea typeface="宋体" charset="0"/>
              </a:rPr>
              <a:t>Mysql</a:t>
            </a:r>
            <a:r>
              <a:rPr kumimoji="0" lang="zh-CN" altLang="en-US">
                <a:latin typeface="Arial" charset="0"/>
                <a:ea typeface="宋体" charset="0"/>
              </a:rPr>
              <a:t>转义字符的过滤转换，</a:t>
            </a:r>
            <a:r>
              <a:rPr kumimoji="0" lang="en-US" altLang="zh-CN">
                <a:latin typeface="Arial" charset="0"/>
                <a:ea typeface="宋体" charset="0"/>
              </a:rPr>
              <a:t>SQL</a:t>
            </a:r>
            <a:r>
              <a:rPr kumimoji="0" lang="zh-CN" altLang="en-US">
                <a:latin typeface="Arial" charset="0"/>
                <a:ea typeface="宋体" charset="0"/>
              </a:rPr>
              <a:t>拦截器的实现很简单：</a:t>
            </a:r>
          </a:p>
          <a:p>
            <a:r>
              <a:rPr kumimoji="0" lang="en-US" altLang="zh-CN">
                <a:latin typeface="Arial" charset="0"/>
                <a:ea typeface="宋体" charset="0"/>
              </a:rPr>
              <a:t>/**</a:t>
            </a:r>
          </a:p>
          <a:p>
            <a:r>
              <a:rPr kumimoji="0" lang="en-US" altLang="zh-CN">
                <a:latin typeface="Arial" charset="0"/>
                <a:ea typeface="宋体" charset="0"/>
              </a:rPr>
              <a:t> * escape mysql escape letter</a:t>
            </a:r>
            <a:endParaRPr kumimoji="0" lang="zh-CN" altLang="en-US">
              <a:latin typeface="Arial" charset="0"/>
              <a:ea typeface="宋体" charset="0"/>
            </a:endParaRPr>
          </a:p>
          <a:p>
            <a:r>
              <a:rPr kumimoji="0" lang="en-US" altLang="zh-CN">
                <a:latin typeface="Arial" charset="0"/>
                <a:ea typeface="宋体" charset="0"/>
              </a:rPr>
              <a:t> */</a:t>
            </a:r>
            <a:endParaRPr kumimoji="0" lang="zh-CN" altLang="en-US">
              <a:latin typeface="Arial" charset="0"/>
              <a:ea typeface="宋体" charset="0"/>
            </a:endParaRPr>
          </a:p>
          <a:p>
            <a:r>
              <a:rPr kumimoji="0" lang="en-US" altLang="zh-CN">
                <a:latin typeface="Arial" charset="0"/>
                <a:ea typeface="宋体" charset="0"/>
              </a:rPr>
              <a:t>@Override</a:t>
            </a:r>
            <a:endParaRPr kumimoji="0" lang="zh-CN" altLang="en-US">
              <a:latin typeface="Arial" charset="0"/>
              <a:ea typeface="宋体" charset="0"/>
            </a:endParaRPr>
          </a:p>
          <a:p>
            <a:r>
              <a:rPr kumimoji="0" lang="en-US" altLang="zh-CN">
                <a:latin typeface="Arial" charset="0"/>
                <a:ea typeface="宋体" charset="0"/>
              </a:rPr>
              <a:t>public String interceptSQL(String sql, int sqlType) {</a:t>
            </a:r>
            <a:endParaRPr kumimoji="0" lang="zh-CN" altLang="en-US">
              <a:latin typeface="Arial" charset="0"/>
              <a:ea typeface="宋体" charset="0"/>
            </a:endParaRPr>
          </a:p>
          <a:p>
            <a:r>
              <a:rPr kumimoji="0" lang="en-US" altLang="zh-CN">
                <a:latin typeface="Arial" charset="0"/>
                <a:ea typeface="宋体" charset="0"/>
              </a:rPr>
              <a:t>	if (sqlType == ServerParse.UPDATE || </a:t>
            </a:r>
          </a:p>
          <a:p>
            <a:r>
              <a:rPr kumimoji="0" lang="en-US" altLang="zh-CN">
                <a:latin typeface="Arial" charset="0"/>
                <a:ea typeface="宋体" charset="0"/>
              </a:rPr>
              <a:t>	    sqlType == ServerParse.INSERT ||</a:t>
            </a:r>
          </a:p>
          <a:p>
            <a:r>
              <a:rPr kumimoji="0" lang="en-US" altLang="zh-CN">
                <a:latin typeface="Arial" charset="0"/>
                <a:ea typeface="宋体" charset="0"/>
              </a:rPr>
              <a:t>	    sqlType == ServerParse.SELECT ||</a:t>
            </a:r>
          </a:p>
          <a:p>
            <a:r>
              <a:rPr kumimoji="0" lang="en-US" altLang="zh-CN">
                <a:latin typeface="Arial" charset="0"/>
                <a:ea typeface="宋体" charset="0"/>
              </a:rPr>
              <a:t>	    sqlType == ServerParse.DELETE) {</a:t>
            </a:r>
            <a:endParaRPr kumimoji="0" lang="zh-CN" altLang="en-US">
              <a:latin typeface="Arial" charset="0"/>
              <a:ea typeface="宋体" charset="0"/>
            </a:endParaRPr>
          </a:p>
          <a:p>
            <a:r>
              <a:rPr kumimoji="0" lang="en-US" altLang="zh-CN">
                <a:latin typeface="Arial" charset="0"/>
                <a:ea typeface="宋体" charset="0"/>
              </a:rPr>
              <a:t>	    return sql.replace("\\'", "''");</a:t>
            </a:r>
            <a:endParaRPr kumimoji="0" lang="zh-CN" altLang="en-US">
              <a:latin typeface="Arial" charset="0"/>
              <a:ea typeface="宋体" charset="0"/>
            </a:endParaRPr>
          </a:p>
          <a:p>
            <a:r>
              <a:rPr kumimoji="0" lang="en-US" altLang="zh-CN">
                <a:latin typeface="Arial" charset="0"/>
                <a:ea typeface="宋体" charset="0"/>
              </a:rPr>
              <a:t>	} else {</a:t>
            </a:r>
            <a:endParaRPr kumimoji="0" lang="zh-CN" altLang="en-US">
              <a:latin typeface="Arial" charset="0"/>
              <a:ea typeface="宋体" charset="0"/>
            </a:endParaRPr>
          </a:p>
          <a:p>
            <a:r>
              <a:rPr kumimoji="0" lang="en-US" altLang="zh-CN">
                <a:latin typeface="Arial" charset="0"/>
                <a:ea typeface="宋体" charset="0"/>
              </a:rPr>
              <a:t>	    return sql;</a:t>
            </a:r>
            <a:endParaRPr kumimoji="0" lang="zh-CN" altLang="en-US">
              <a:latin typeface="Arial" charset="0"/>
              <a:ea typeface="宋体" charset="0"/>
            </a:endParaRPr>
          </a:p>
          <a:p>
            <a:r>
              <a:rPr kumimoji="0" lang="en-US" altLang="zh-CN">
                <a:latin typeface="Arial" charset="0"/>
                <a:ea typeface="宋体" charset="0"/>
              </a:rPr>
              <a:t>	}</a:t>
            </a:r>
            <a:endParaRPr kumimoji="0" lang="zh-CN" altLang="en-US">
              <a:latin typeface="Arial" charset="0"/>
              <a:ea typeface="宋体" charset="0"/>
            </a:endParaRPr>
          </a:p>
          <a:p>
            <a:r>
              <a:rPr kumimoji="0" lang="en-US" altLang="zh-CN">
                <a:latin typeface="Arial" charset="0"/>
                <a:ea typeface="宋体" charset="0"/>
              </a:rPr>
              <a:t>}</a:t>
            </a:r>
            <a:endParaRPr kumimoji="0" lang="zh-CN" altLang="en-US">
              <a:latin typeface="Arial" charset="0"/>
              <a:ea typeface="宋体" charset="0"/>
            </a:endParaRPr>
          </a:p>
        </p:txBody>
      </p:sp>
      <p:sp>
        <p:nvSpPr>
          <p:cNvPr id="31747"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643108BE-C73E-5A46-8E94-A053822DA04E}" type="slidenum">
              <a:rPr kumimoji="0" lang="zh-CN" altLang="en-US" sz="1200"/>
              <a:pPr/>
              <a:t>24</a:t>
            </a:fld>
            <a:endParaRPr kumimoji="0"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TextEdit="1"/>
          </p:cNvSpPr>
          <p:nvPr>
            <p:ph type="sldImg"/>
          </p:nvPr>
        </p:nvSpPr>
        <p:spPr>
          <a:ln/>
        </p:spPr>
      </p:sp>
      <p:sp>
        <p:nvSpPr>
          <p:cNvPr id="7170"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Arial" charset="0"/>
              <a:ea typeface="宋体" charset="0"/>
            </a:endParaRPr>
          </a:p>
        </p:txBody>
      </p:sp>
      <p:sp>
        <p:nvSpPr>
          <p:cNvPr id="7171"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A9FB3F83-969F-A147-B146-0952288E69A9}" type="slidenum">
              <a:rPr kumimoji="0" lang="zh-CN" altLang="en-US" sz="1200"/>
              <a:pPr/>
              <a:t>2</a:t>
            </a:fld>
            <a:endParaRPr kumimoji="0" lang="en-US" altLang="zh-CN"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TextEdit="1"/>
          </p:cNvSpPr>
          <p:nvPr>
            <p:ph type="sldImg"/>
          </p:nvPr>
        </p:nvSpPr>
        <p:spPr>
          <a:ln/>
        </p:spPr>
      </p:sp>
      <p:sp>
        <p:nvSpPr>
          <p:cNvPr id="33794"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kumimoji="0" lang="en-US" altLang="zh-CN">
                <a:latin typeface="Arial" charset="0"/>
                <a:ea typeface="宋体" charset="0"/>
              </a:rPr>
              <a:t>Catlet </a:t>
            </a:r>
            <a:r>
              <a:rPr kumimoji="0" lang="zh-CN" altLang="en-US">
                <a:latin typeface="Arial" charset="0"/>
                <a:ea typeface="宋体" charset="0"/>
              </a:rPr>
              <a:t>编写完成并编译通过以后，必须放在</a:t>
            </a:r>
            <a:r>
              <a:rPr kumimoji="0" lang="en-US" altLang="zh-CN">
                <a:latin typeface="Arial" charset="0"/>
                <a:ea typeface="宋体" charset="0"/>
              </a:rPr>
              <a:t>Mycat_home/catlets</a:t>
            </a:r>
            <a:r>
              <a:rPr kumimoji="0" lang="zh-CN" altLang="en-US">
                <a:latin typeface="Arial" charset="0"/>
                <a:ea typeface="宋体" charset="0"/>
              </a:rPr>
              <a:t>目录下，系统会动态加载相关</a:t>
            </a:r>
            <a:r>
              <a:rPr kumimoji="0" lang="en-US" altLang="zh-CN">
                <a:latin typeface="Arial" charset="0"/>
                <a:ea typeface="宋体" charset="0"/>
              </a:rPr>
              <a:t>class</a:t>
            </a:r>
            <a:r>
              <a:rPr kumimoji="0" lang="zh-CN" altLang="en-US">
                <a:latin typeface="Arial" charset="0"/>
                <a:ea typeface="宋体" charset="0"/>
              </a:rPr>
              <a:t>（</a:t>
            </a:r>
            <a:r>
              <a:rPr kumimoji="0" lang="zh-CN" altLang="en-US" b="1">
                <a:latin typeface="Arial" charset="0"/>
                <a:ea typeface="宋体" charset="0"/>
              </a:rPr>
              <a:t>需要按照</a:t>
            </a:r>
            <a:r>
              <a:rPr kumimoji="0" lang="en-US" altLang="zh-CN" b="1">
                <a:latin typeface="Arial" charset="0"/>
                <a:ea typeface="宋体" charset="0"/>
              </a:rPr>
              <a:t>Java Class</a:t>
            </a:r>
            <a:r>
              <a:rPr kumimoji="0" lang="zh-CN" altLang="en-US" b="1">
                <a:latin typeface="Arial" charset="0"/>
                <a:ea typeface="宋体" charset="0"/>
              </a:rPr>
              <a:t>的目录结构存放，比如</a:t>
            </a:r>
            <a:r>
              <a:rPr kumimoji="0" lang="en-US" altLang="zh-CN" b="1">
                <a:latin typeface="Arial" charset="0"/>
                <a:ea typeface="宋体" charset="0"/>
              </a:rPr>
              <a:t>com\hp\catlet\XXXCatlet.class</a:t>
            </a:r>
            <a:r>
              <a:rPr kumimoji="0" lang="zh-CN" altLang="en-US" b="1">
                <a:latin typeface="Arial" charset="0"/>
                <a:ea typeface="宋体" charset="0"/>
              </a:rPr>
              <a:t>，目前还不支持</a:t>
            </a:r>
            <a:r>
              <a:rPr kumimoji="0" lang="en-US" altLang="zh-CN" b="1">
                <a:latin typeface="Arial" charset="0"/>
                <a:ea typeface="宋体" charset="0"/>
              </a:rPr>
              <a:t>Jar</a:t>
            </a:r>
            <a:r>
              <a:rPr kumimoji="0" lang="zh-CN" altLang="en-US" b="1">
                <a:latin typeface="Arial" charset="0"/>
                <a:ea typeface="宋体" charset="0"/>
              </a:rPr>
              <a:t>文件</a:t>
            </a:r>
            <a:r>
              <a:rPr kumimoji="0" lang="zh-CN" altLang="en-US">
                <a:latin typeface="Arial" charset="0"/>
                <a:ea typeface="宋体" charset="0"/>
              </a:rPr>
              <a:t>）并每隔</a:t>
            </a:r>
            <a:r>
              <a:rPr kumimoji="0" lang="en-US" altLang="zh-CN">
                <a:latin typeface="Arial" charset="0"/>
                <a:ea typeface="宋体" charset="0"/>
              </a:rPr>
              <a:t>1</a:t>
            </a:r>
            <a:r>
              <a:rPr kumimoji="0" lang="zh-CN" altLang="en-US">
                <a:latin typeface="Arial" charset="0"/>
                <a:ea typeface="宋体" charset="0"/>
              </a:rPr>
              <a:t>分组扫描一次文件是否更新，若更新则自动重新加载，因此无需重启服务，下面的截图对应的是</a:t>
            </a:r>
            <a:r>
              <a:rPr kumimoji="0" lang="en-US" altLang="zh-CN">
                <a:latin typeface="Arial" charset="0"/>
                <a:ea typeface="宋体" charset="0"/>
              </a:rPr>
              <a:t>demo.catletes.MyHellowJion</a:t>
            </a:r>
            <a:r>
              <a:rPr kumimoji="0" lang="zh-CN" altLang="en-US">
                <a:latin typeface="Arial" charset="0"/>
                <a:ea typeface="宋体" charset="0"/>
              </a:rPr>
              <a:t>这个</a:t>
            </a:r>
            <a:r>
              <a:rPr kumimoji="0" lang="en-US" altLang="zh-CN">
                <a:latin typeface="Arial" charset="0"/>
                <a:ea typeface="宋体" charset="0"/>
              </a:rPr>
              <a:t>Catlet</a:t>
            </a:r>
            <a:r>
              <a:rPr kumimoji="0" lang="zh-CN" altLang="en-US">
                <a:latin typeface="Arial" charset="0"/>
                <a:ea typeface="宋体" charset="0"/>
              </a:rPr>
              <a:t>的目录结构和所有相关类的位置。</a:t>
            </a:r>
          </a:p>
        </p:txBody>
      </p:sp>
      <p:sp>
        <p:nvSpPr>
          <p:cNvPr id="33795"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C235AE9B-C397-4844-83DB-26DF0A324181}" type="slidenum">
              <a:rPr kumimoji="0" lang="zh-CN" altLang="en-US" sz="1200"/>
              <a:pPr/>
              <a:t>25</a:t>
            </a:fld>
            <a:endParaRPr kumimoji="0" lang="en-US" altLang="zh-CN"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a:ln/>
        </p:spPr>
      </p:sp>
      <p:sp>
        <p:nvSpPr>
          <p:cNvPr id="35842"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kumimoji="0" lang="zh-CN" altLang="en-US">
                <a:latin typeface="Arial" charset="0"/>
                <a:ea typeface="宋体" charset="0"/>
              </a:rPr>
              <a:t>水平切分的优点：</a:t>
            </a:r>
          </a:p>
          <a:p>
            <a:r>
              <a:rPr kumimoji="0" lang="en-US" altLang="zh-CN">
                <a:latin typeface="Arial" charset="0"/>
                <a:ea typeface="宋体" charset="0"/>
              </a:rPr>
              <a:t>(1) </a:t>
            </a:r>
            <a:r>
              <a:rPr kumimoji="0" lang="zh-CN" altLang="en-US">
                <a:latin typeface="Arial" charset="0"/>
                <a:ea typeface="宋体" charset="0"/>
              </a:rPr>
              <a:t>表关联基本能够在数据库端全部完成；</a:t>
            </a:r>
          </a:p>
          <a:p>
            <a:r>
              <a:rPr kumimoji="0" lang="en-US" altLang="zh-CN">
                <a:latin typeface="Arial" charset="0"/>
                <a:ea typeface="宋体" charset="0"/>
              </a:rPr>
              <a:t>(2) </a:t>
            </a:r>
            <a:r>
              <a:rPr kumimoji="0" lang="zh-CN" altLang="en-US">
                <a:latin typeface="Arial" charset="0"/>
                <a:ea typeface="宋体" charset="0"/>
              </a:rPr>
              <a:t>不会存在某些超大型数据量和高负载的表遇到瓶颈的问题；</a:t>
            </a:r>
          </a:p>
          <a:p>
            <a:r>
              <a:rPr kumimoji="0" lang="en-US" altLang="zh-CN">
                <a:latin typeface="Arial" charset="0"/>
                <a:ea typeface="宋体" charset="0"/>
              </a:rPr>
              <a:t>(3) </a:t>
            </a:r>
            <a:r>
              <a:rPr kumimoji="0" lang="zh-CN" altLang="en-US">
                <a:latin typeface="Arial" charset="0"/>
                <a:ea typeface="宋体" charset="0"/>
              </a:rPr>
              <a:t>应用程序端整体架构改动相对较少；</a:t>
            </a:r>
          </a:p>
          <a:p>
            <a:r>
              <a:rPr kumimoji="0" lang="en-US" altLang="zh-CN">
                <a:latin typeface="Arial" charset="0"/>
                <a:ea typeface="宋体" charset="0"/>
              </a:rPr>
              <a:t>(4) </a:t>
            </a:r>
            <a:r>
              <a:rPr kumimoji="0" lang="zh-CN" altLang="en-US">
                <a:latin typeface="Arial" charset="0"/>
                <a:ea typeface="宋体" charset="0"/>
              </a:rPr>
              <a:t>事务处理相对简单；</a:t>
            </a:r>
          </a:p>
          <a:p>
            <a:r>
              <a:rPr kumimoji="0" lang="en-US" altLang="zh-CN">
                <a:latin typeface="Arial" charset="0"/>
                <a:ea typeface="宋体" charset="0"/>
              </a:rPr>
              <a:t>(5) </a:t>
            </a:r>
            <a:r>
              <a:rPr kumimoji="0" lang="zh-CN" altLang="en-US">
                <a:latin typeface="Arial" charset="0"/>
                <a:ea typeface="宋体" charset="0"/>
              </a:rPr>
              <a:t>只要切分规则能够定义好，基本上较难遇到扩展性限制。</a:t>
            </a:r>
          </a:p>
          <a:p>
            <a:r>
              <a:rPr kumimoji="0" lang="zh-CN" altLang="en-US">
                <a:latin typeface="Arial" charset="0"/>
                <a:ea typeface="宋体" charset="0"/>
              </a:rPr>
              <a:t>水平切分的缺点：</a:t>
            </a:r>
          </a:p>
          <a:p>
            <a:r>
              <a:rPr kumimoji="0" lang="en-US" altLang="zh-CN">
                <a:latin typeface="Arial" charset="0"/>
                <a:ea typeface="宋体" charset="0"/>
              </a:rPr>
              <a:t>(1) </a:t>
            </a:r>
            <a:r>
              <a:rPr kumimoji="0" lang="zh-CN" altLang="en-US">
                <a:latin typeface="Arial" charset="0"/>
                <a:ea typeface="宋体" charset="0"/>
              </a:rPr>
              <a:t>切分规则相对更为复杂，很难抽象出一个能够满足整个数据库的切分规则；</a:t>
            </a:r>
          </a:p>
          <a:p>
            <a:r>
              <a:rPr kumimoji="0" lang="en-US" altLang="zh-CN">
                <a:latin typeface="Arial" charset="0"/>
                <a:ea typeface="宋体" charset="0"/>
              </a:rPr>
              <a:t>(2) </a:t>
            </a:r>
            <a:r>
              <a:rPr kumimoji="0" lang="zh-CN" altLang="en-US">
                <a:latin typeface="Arial" charset="0"/>
                <a:ea typeface="宋体" charset="0"/>
              </a:rPr>
              <a:t>后期数据的维护难度有所增加，人为手工定位数据更困难；</a:t>
            </a:r>
          </a:p>
        </p:txBody>
      </p:sp>
      <p:sp>
        <p:nvSpPr>
          <p:cNvPr id="35843"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6F45BA4E-C615-EB46-B8FC-D50870143D81}" type="slidenum">
              <a:rPr kumimoji="0" lang="zh-CN" altLang="en-US" sz="1200"/>
              <a:pPr/>
              <a:t>26</a:t>
            </a:fld>
            <a:endParaRPr kumimoji="0" lang="en-US" altLang="zh-CN"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a:ln/>
        </p:spPr>
      </p:sp>
      <p:sp>
        <p:nvSpPr>
          <p:cNvPr id="37890"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Arial" charset="0"/>
              <a:ea typeface="宋体" charset="0"/>
            </a:endParaRPr>
          </a:p>
        </p:txBody>
      </p:sp>
      <p:sp>
        <p:nvSpPr>
          <p:cNvPr id="37891"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BA7C1565-A3C7-D247-AF51-7584AA0635BC}" type="slidenum">
              <a:rPr kumimoji="0" lang="zh-CN" altLang="en-US" sz="1200"/>
              <a:pPr/>
              <a:t>27</a:t>
            </a:fld>
            <a:endParaRPr kumimoji="0" lang="en-US" altLang="zh-CN"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a:ln/>
        </p:spPr>
      </p:sp>
      <p:sp>
        <p:nvSpPr>
          <p:cNvPr id="39938"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Arial" charset="0"/>
              <a:ea typeface="宋体" charset="0"/>
            </a:endParaRPr>
          </a:p>
        </p:txBody>
      </p:sp>
      <p:sp>
        <p:nvSpPr>
          <p:cNvPr id="39939"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CAB77EBA-9281-F84F-B94A-AFBCEE7716AA}" type="slidenum">
              <a:rPr kumimoji="0" lang="zh-CN" altLang="en-US" sz="1200"/>
              <a:pPr/>
              <a:t>28</a:t>
            </a:fld>
            <a:endParaRPr kumimoji="0" lang="en-US" altLang="zh-CN"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a:ln/>
        </p:spPr>
      </p:sp>
      <p:sp>
        <p:nvSpPr>
          <p:cNvPr id="41986"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Arial" charset="0"/>
              <a:ea typeface="宋体" charset="0"/>
            </a:endParaRPr>
          </a:p>
        </p:txBody>
      </p:sp>
      <p:sp>
        <p:nvSpPr>
          <p:cNvPr id="41987"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6707DD5B-6CA8-FD45-8F02-C8BCD8B779D0}" type="slidenum">
              <a:rPr kumimoji="0" lang="zh-CN" altLang="en-US" sz="1200"/>
              <a:pPr/>
              <a:t>29</a:t>
            </a:fld>
            <a:endParaRPr kumimoji="0" lang="en-US" altLang="zh-CN"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p:spPr>
      </p:sp>
      <p:sp>
        <p:nvSpPr>
          <p:cNvPr id="44034"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Arial" charset="0"/>
              <a:ea typeface="宋体" charset="0"/>
            </a:endParaRPr>
          </a:p>
        </p:txBody>
      </p:sp>
      <p:sp>
        <p:nvSpPr>
          <p:cNvPr id="44035"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CB97BBB6-CE07-014F-A717-430831FF5F55}" type="slidenum">
              <a:rPr kumimoji="0" lang="zh-CN" altLang="en-US" sz="1200"/>
              <a:pPr/>
              <a:t>30</a:t>
            </a:fld>
            <a:endParaRPr kumimoji="0" lang="en-US" altLang="zh-CN"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a:ln/>
        </p:spPr>
      </p:sp>
      <p:sp>
        <p:nvSpPr>
          <p:cNvPr id="46082"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Arial" charset="0"/>
              <a:ea typeface="宋体" charset="0"/>
            </a:endParaRPr>
          </a:p>
        </p:txBody>
      </p:sp>
      <p:sp>
        <p:nvSpPr>
          <p:cNvPr id="46083"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B14B72D4-FC7B-124C-9A86-9CE797A82D8A}" type="slidenum">
              <a:rPr kumimoji="0" lang="zh-CN" altLang="en-US" sz="1200"/>
              <a:pPr/>
              <a:t>31</a:t>
            </a:fld>
            <a:endParaRPr kumimoji="0" lang="en-US" altLang="zh-CN"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p:spPr>
      </p:sp>
      <p:sp>
        <p:nvSpPr>
          <p:cNvPr id="48130"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Arial" charset="0"/>
              <a:ea typeface="宋体" charset="0"/>
            </a:endParaRPr>
          </a:p>
        </p:txBody>
      </p:sp>
      <p:sp>
        <p:nvSpPr>
          <p:cNvPr id="48131"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922C2D2C-DD5A-BE4A-AA7F-6572EA7D9B9C}" type="slidenum">
              <a:rPr kumimoji="0" lang="zh-CN" altLang="en-US" sz="1200"/>
              <a:pPr/>
              <a:t>32</a:t>
            </a:fld>
            <a:endParaRPr kumimoji="0" lang="en-US" altLang="zh-CN"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noTextEdit="1"/>
          </p:cNvSpPr>
          <p:nvPr>
            <p:ph type="sldImg"/>
          </p:nvPr>
        </p:nvSpPr>
        <p:spPr>
          <a:ln/>
        </p:spPr>
      </p:sp>
      <p:sp>
        <p:nvSpPr>
          <p:cNvPr id="50178"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Arial" charset="0"/>
              <a:ea typeface="宋体" charset="0"/>
            </a:endParaRPr>
          </a:p>
        </p:txBody>
      </p:sp>
      <p:sp>
        <p:nvSpPr>
          <p:cNvPr id="50179"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34C8851C-A6E0-7C4B-A88D-D07DEECC0C4F}" type="slidenum">
              <a:rPr kumimoji="0" lang="zh-CN" altLang="en-US" sz="1200"/>
              <a:pPr/>
              <a:t>33</a:t>
            </a:fld>
            <a:endParaRPr kumimoji="0" lang="en-US" altLang="zh-CN"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94CBCBEF-F11D-5348-B981-69521DD22903}" type="slidenum">
              <a:rPr kumimoji="0" lang="zh-CN" altLang="en-US" sz="1200"/>
              <a:pPr/>
              <a:t>34</a:t>
            </a:fld>
            <a:endParaRPr kumimoji="0" lang="en-US" altLang="zh-CN" sz="120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zh-CN" altLang="en-US">
              <a:latin typeface="Arial" charset="0"/>
              <a:ea typeface="宋体"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a:ln/>
        </p:spPr>
      </p:sp>
      <p:sp>
        <p:nvSpPr>
          <p:cNvPr id="9218"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kumimoji="0" lang="zh-CN" altLang="en-US">
                <a:latin typeface="Arial" charset="0"/>
                <a:ea typeface="宋体" charset="0"/>
              </a:rPr>
              <a:t>用户空间：</a:t>
            </a:r>
            <a:endParaRPr kumimoji="0" lang="en-US" altLang="zh-CN">
              <a:latin typeface="Arial" charset="0"/>
              <a:ea typeface="宋体" charset="0"/>
            </a:endParaRPr>
          </a:p>
          <a:p>
            <a:r>
              <a:rPr kumimoji="0" lang="zh-CN" altLang="en-US">
                <a:latin typeface="Arial" charset="0"/>
                <a:ea typeface="宋体" charset="0"/>
              </a:rPr>
              <a:t>（</a:t>
            </a:r>
            <a:r>
              <a:rPr kumimoji="0" lang="en-US" altLang="zh-CN">
                <a:latin typeface="Arial" charset="0"/>
                <a:ea typeface="宋体" charset="0"/>
              </a:rPr>
              <a:t>1</a:t>
            </a:r>
            <a:r>
              <a:rPr kumimoji="0" lang="zh-CN" altLang="en-US">
                <a:latin typeface="Arial" charset="0"/>
                <a:ea typeface="宋体" charset="0"/>
              </a:rPr>
              <a:t>）常规进程所在区域</a:t>
            </a:r>
          </a:p>
          <a:p>
            <a:r>
              <a:rPr kumimoji="0" lang="zh-CN" altLang="en-US">
                <a:latin typeface="Arial" charset="0"/>
                <a:ea typeface="宋体" charset="0"/>
              </a:rPr>
              <a:t>（</a:t>
            </a:r>
            <a:r>
              <a:rPr kumimoji="0" lang="en-US" altLang="zh-CN">
                <a:latin typeface="Arial" charset="0"/>
                <a:ea typeface="宋体" charset="0"/>
              </a:rPr>
              <a:t>2</a:t>
            </a:r>
            <a:r>
              <a:rPr kumimoji="0" lang="zh-CN" altLang="en-US">
                <a:latin typeface="Arial" charset="0"/>
                <a:ea typeface="宋体" charset="0"/>
              </a:rPr>
              <a:t>）</a:t>
            </a:r>
            <a:r>
              <a:rPr kumimoji="0" lang="en-US" altLang="zh-CN">
                <a:latin typeface="Arial" charset="0"/>
                <a:ea typeface="宋体" charset="0"/>
              </a:rPr>
              <a:t>JVM</a:t>
            </a:r>
            <a:r>
              <a:rPr kumimoji="0" lang="zh-CN" altLang="en-US">
                <a:latin typeface="Arial" charset="0"/>
                <a:ea typeface="宋体" charset="0"/>
              </a:rPr>
              <a:t>就是常规进程，驻守于用户空间</a:t>
            </a:r>
          </a:p>
          <a:p>
            <a:r>
              <a:rPr kumimoji="0" lang="zh-CN" altLang="en-US">
                <a:latin typeface="Arial" charset="0"/>
                <a:ea typeface="宋体" charset="0"/>
              </a:rPr>
              <a:t>（</a:t>
            </a:r>
            <a:r>
              <a:rPr kumimoji="0" lang="en-US" altLang="zh-CN">
                <a:latin typeface="Arial" charset="0"/>
                <a:ea typeface="宋体" charset="0"/>
              </a:rPr>
              <a:t>3</a:t>
            </a:r>
            <a:r>
              <a:rPr kumimoji="0" lang="zh-CN" altLang="en-US">
                <a:latin typeface="Arial" charset="0"/>
                <a:ea typeface="宋体" charset="0"/>
              </a:rPr>
              <a:t>）用户空间是非特权区域</a:t>
            </a:r>
          </a:p>
          <a:p>
            <a:r>
              <a:rPr kumimoji="0" lang="zh-CN" altLang="en-US">
                <a:latin typeface="Arial" charset="0"/>
                <a:ea typeface="宋体" charset="0"/>
              </a:rPr>
              <a:t>（</a:t>
            </a:r>
            <a:r>
              <a:rPr kumimoji="0" lang="en-US" altLang="zh-CN">
                <a:latin typeface="Arial" charset="0"/>
                <a:ea typeface="宋体" charset="0"/>
              </a:rPr>
              <a:t>4</a:t>
            </a:r>
            <a:r>
              <a:rPr kumimoji="0" lang="zh-CN" altLang="en-US">
                <a:latin typeface="Arial" charset="0"/>
                <a:ea typeface="宋体" charset="0"/>
              </a:rPr>
              <a:t>）在该区域执行的代码就不能直接访问硬件设备</a:t>
            </a:r>
            <a:endParaRPr kumimoji="0" lang="en-US" altLang="zh-CN">
              <a:latin typeface="Arial" charset="0"/>
              <a:ea typeface="宋体" charset="0"/>
            </a:endParaRPr>
          </a:p>
          <a:p>
            <a:endParaRPr kumimoji="0" lang="en-US" altLang="zh-CN">
              <a:latin typeface="Arial" charset="0"/>
              <a:ea typeface="宋体" charset="0"/>
            </a:endParaRPr>
          </a:p>
          <a:p>
            <a:r>
              <a:rPr kumimoji="0" lang="zh-CN" altLang="en-US">
                <a:latin typeface="Arial" charset="0"/>
                <a:ea typeface="宋体" charset="0"/>
              </a:rPr>
              <a:t>内核空间：</a:t>
            </a:r>
            <a:endParaRPr kumimoji="0" lang="en-US" altLang="zh-CN">
              <a:latin typeface="Arial" charset="0"/>
              <a:ea typeface="宋体" charset="0"/>
            </a:endParaRPr>
          </a:p>
          <a:p>
            <a:r>
              <a:rPr kumimoji="0" lang="zh-CN" altLang="en-US">
                <a:latin typeface="Arial" charset="0"/>
                <a:ea typeface="宋体" charset="0"/>
              </a:rPr>
              <a:t>（</a:t>
            </a:r>
            <a:r>
              <a:rPr kumimoji="0" lang="en-US" altLang="zh-CN">
                <a:latin typeface="Arial" charset="0"/>
                <a:ea typeface="宋体" charset="0"/>
              </a:rPr>
              <a:t>1</a:t>
            </a:r>
            <a:r>
              <a:rPr kumimoji="0" lang="zh-CN" altLang="en-US">
                <a:latin typeface="Arial" charset="0"/>
                <a:ea typeface="宋体" charset="0"/>
              </a:rPr>
              <a:t>）内核空间有特别的权利，他能与设备控制器通讯，控制着用户区域进行的运行状态</a:t>
            </a:r>
          </a:p>
          <a:p>
            <a:r>
              <a:rPr kumimoji="0" lang="zh-CN" altLang="en-US">
                <a:latin typeface="Arial" charset="0"/>
                <a:ea typeface="宋体" charset="0"/>
              </a:rPr>
              <a:t>（</a:t>
            </a:r>
            <a:r>
              <a:rPr kumimoji="0" lang="en-US" altLang="zh-CN">
                <a:latin typeface="Arial" charset="0"/>
                <a:ea typeface="宋体" charset="0"/>
              </a:rPr>
              <a:t>2</a:t>
            </a:r>
            <a:r>
              <a:rPr kumimoji="0" lang="zh-CN" altLang="en-US">
                <a:latin typeface="Arial" charset="0"/>
                <a:ea typeface="宋体" charset="0"/>
              </a:rPr>
              <a:t>）所有的</a:t>
            </a:r>
            <a:r>
              <a:rPr kumimoji="0" lang="en-US" altLang="zh-CN">
                <a:latin typeface="Arial" charset="0"/>
                <a:ea typeface="宋体" charset="0"/>
              </a:rPr>
              <a:t>IO</a:t>
            </a:r>
            <a:r>
              <a:rPr kumimoji="0" lang="zh-CN" altLang="en-US">
                <a:latin typeface="Arial" charset="0"/>
                <a:ea typeface="宋体" charset="0"/>
              </a:rPr>
              <a:t>直接或间接通过内核空间</a:t>
            </a:r>
          </a:p>
          <a:p>
            <a:r>
              <a:rPr kumimoji="0" lang="zh-CN" altLang="en-US">
                <a:latin typeface="Arial" charset="0"/>
                <a:ea typeface="宋体" charset="0"/>
              </a:rPr>
              <a:t>（</a:t>
            </a:r>
            <a:r>
              <a:rPr kumimoji="0" lang="en-US" altLang="zh-CN">
                <a:latin typeface="Arial" charset="0"/>
                <a:ea typeface="宋体" charset="0"/>
              </a:rPr>
              <a:t>3</a:t>
            </a:r>
            <a:r>
              <a:rPr kumimoji="0" lang="zh-CN" altLang="en-US">
                <a:latin typeface="Arial" charset="0"/>
                <a:ea typeface="宋体" charset="0"/>
              </a:rPr>
              <a:t>）当进行请求</a:t>
            </a:r>
            <a:r>
              <a:rPr kumimoji="0" lang="en-US" altLang="zh-CN">
                <a:latin typeface="Arial" charset="0"/>
                <a:ea typeface="宋体" charset="0"/>
              </a:rPr>
              <a:t>IO</a:t>
            </a:r>
            <a:r>
              <a:rPr kumimoji="0" lang="zh-CN" altLang="en-US">
                <a:latin typeface="Arial" charset="0"/>
                <a:ea typeface="宋体" charset="0"/>
              </a:rPr>
              <a:t>操作时候，他执行一个系统调用，将控制权移交给内核</a:t>
            </a:r>
            <a:endParaRPr kumimoji="0" lang="en-US" altLang="zh-CN">
              <a:latin typeface="Arial" charset="0"/>
              <a:ea typeface="宋体" charset="0"/>
            </a:endParaRPr>
          </a:p>
          <a:p>
            <a:endParaRPr kumimoji="0" lang="en-US" altLang="zh-CN">
              <a:latin typeface="Arial" charset="0"/>
              <a:ea typeface="宋体" charset="0"/>
            </a:endParaRPr>
          </a:p>
          <a:p>
            <a:r>
              <a:rPr kumimoji="0" lang="zh-CN" altLang="en-US">
                <a:latin typeface="Arial" charset="0"/>
                <a:ea typeface="宋体" charset="0"/>
              </a:rPr>
              <a:t>    进程使用 </a:t>
            </a:r>
            <a:r>
              <a:rPr kumimoji="0" lang="en-US" altLang="zh-CN">
                <a:latin typeface="Arial" charset="0"/>
                <a:ea typeface="宋体" charset="0"/>
              </a:rPr>
              <a:t>read( )</a:t>
            </a:r>
            <a:r>
              <a:rPr kumimoji="0" lang="zh-CN" altLang="en-US">
                <a:latin typeface="Arial" charset="0"/>
                <a:ea typeface="宋体" charset="0"/>
              </a:rPr>
              <a:t>系统调用，要求其缓冲区被填满。内核随即向磁盘控制硬件发出命令，要求其从磁盘读取数据。磁盘 控制器把数据直接写入内核内存缓冲区，这一步通过 </a:t>
            </a:r>
            <a:r>
              <a:rPr kumimoji="0" lang="en-US" altLang="zh-CN">
                <a:latin typeface="Arial" charset="0"/>
                <a:ea typeface="宋体" charset="0"/>
              </a:rPr>
              <a:t>DMA </a:t>
            </a:r>
            <a:r>
              <a:rPr kumimoji="0" lang="zh-CN" altLang="en-US">
                <a:latin typeface="Arial" charset="0"/>
                <a:ea typeface="宋体" charset="0"/>
              </a:rPr>
              <a:t>完成，无需主 </a:t>
            </a:r>
            <a:r>
              <a:rPr kumimoji="0" lang="en-US" altLang="zh-CN">
                <a:latin typeface="Arial" charset="0"/>
                <a:ea typeface="宋体" charset="0"/>
              </a:rPr>
              <a:t>CPU </a:t>
            </a:r>
            <a:r>
              <a:rPr kumimoji="0" lang="zh-CN" altLang="en-US">
                <a:latin typeface="Arial" charset="0"/>
                <a:ea typeface="宋体" charset="0"/>
              </a:rPr>
              <a:t>协助。一旦磁盘控制器把缓冲区装满，内核即把数据从内核空间的临时缓冲区拷贝到进程执行 </a:t>
            </a:r>
            <a:r>
              <a:rPr kumimoji="0" lang="en-US" altLang="zh-CN">
                <a:latin typeface="Arial" charset="0"/>
                <a:ea typeface="宋体" charset="0"/>
              </a:rPr>
              <a:t>read( )</a:t>
            </a:r>
            <a:r>
              <a:rPr kumimoji="0" lang="zh-CN" altLang="en-US">
                <a:latin typeface="Arial" charset="0"/>
                <a:ea typeface="宋体" charset="0"/>
              </a:rPr>
              <a:t>调用时指定的缓 冲区。</a:t>
            </a:r>
            <a:endParaRPr kumimoji="0" lang="en-US" altLang="zh-CN">
              <a:latin typeface="Arial" charset="0"/>
              <a:ea typeface="宋体" charset="0"/>
            </a:endParaRPr>
          </a:p>
          <a:p>
            <a:r>
              <a:rPr kumimoji="0" lang="zh-CN" altLang="en-US">
                <a:latin typeface="Arial" charset="0"/>
                <a:ea typeface="宋体" charset="0"/>
              </a:rPr>
              <a:t>    </a:t>
            </a:r>
            <a:endParaRPr kumimoji="0" lang="en-US" altLang="zh-CN">
              <a:latin typeface="Arial" charset="0"/>
              <a:ea typeface="宋体" charset="0"/>
            </a:endParaRPr>
          </a:p>
          <a:p>
            <a:r>
              <a:rPr kumimoji="0" lang="zh-CN">
                <a:latin typeface="Arial" charset="0"/>
                <a:ea typeface="宋体" charset="0"/>
              </a:rPr>
              <a:t> </a:t>
            </a:r>
            <a:r>
              <a:rPr kumimoji="0" lang="zh-CN" altLang="en-US">
                <a:latin typeface="Arial" charset="0"/>
                <a:ea typeface="宋体" charset="0"/>
              </a:rPr>
              <a:t>  您可能会觉得</a:t>
            </a:r>
            <a:r>
              <a:rPr kumimoji="0" lang="en-US" altLang="zh-CN">
                <a:latin typeface="Arial" charset="0"/>
                <a:ea typeface="宋体" charset="0"/>
              </a:rPr>
              <a:t>,</a:t>
            </a:r>
            <a:r>
              <a:rPr kumimoji="0" lang="zh-CN" altLang="en-US">
                <a:latin typeface="Arial" charset="0"/>
                <a:ea typeface="宋体" charset="0"/>
              </a:rPr>
              <a:t>把数据从内核空间拷贝到用户空间似乎有些多余。为什么不直接 让磁盘控制器把数据送到用户空间的缓冲区呢</a:t>
            </a:r>
            <a:r>
              <a:rPr kumimoji="0" lang="en-US" altLang="zh-CN">
                <a:latin typeface="Arial" charset="0"/>
                <a:ea typeface="宋体" charset="0"/>
              </a:rPr>
              <a:t>?</a:t>
            </a:r>
            <a:r>
              <a:rPr kumimoji="0" lang="zh-CN" altLang="en-US">
                <a:latin typeface="Arial" charset="0"/>
                <a:ea typeface="宋体" charset="0"/>
              </a:rPr>
              <a:t>这样做有几个问题。首先</a:t>
            </a:r>
            <a:r>
              <a:rPr kumimoji="0" lang="en-US" altLang="zh-CN">
                <a:latin typeface="Arial" charset="0"/>
                <a:ea typeface="宋体" charset="0"/>
              </a:rPr>
              <a:t>,</a:t>
            </a:r>
            <a:r>
              <a:rPr kumimoji="0" lang="zh-CN" altLang="en-US">
                <a:latin typeface="Arial" charset="0"/>
                <a:ea typeface="宋体" charset="0"/>
              </a:rPr>
              <a:t>硬件通常不能直接访问 用户空间 </a:t>
            </a:r>
            <a:r>
              <a:rPr kumimoji="0" lang="en-US" altLang="zh-CN">
                <a:latin typeface="Arial" charset="0"/>
                <a:ea typeface="宋体" charset="0"/>
              </a:rPr>
              <a:t>1</a:t>
            </a:r>
            <a:r>
              <a:rPr kumimoji="0" lang="zh-CN" altLang="en-US">
                <a:latin typeface="Arial" charset="0"/>
                <a:ea typeface="宋体" charset="0"/>
              </a:rPr>
              <a:t>。其次</a:t>
            </a:r>
            <a:r>
              <a:rPr kumimoji="0" lang="en-US" altLang="zh-CN">
                <a:latin typeface="Arial" charset="0"/>
                <a:ea typeface="宋体" charset="0"/>
              </a:rPr>
              <a:t>,</a:t>
            </a:r>
            <a:r>
              <a:rPr kumimoji="0" lang="zh-CN" altLang="en-US">
                <a:latin typeface="Arial" charset="0"/>
                <a:ea typeface="宋体" charset="0"/>
              </a:rPr>
              <a:t>像磁盘这样基于块存储的硬件设备操作的是固定大小的数据块</a:t>
            </a:r>
            <a:r>
              <a:rPr kumimoji="0" lang="en-US" altLang="zh-CN">
                <a:latin typeface="Arial" charset="0"/>
                <a:ea typeface="宋体" charset="0"/>
              </a:rPr>
              <a:t>,</a:t>
            </a:r>
            <a:r>
              <a:rPr kumimoji="0" lang="zh-CN" altLang="en-US">
                <a:latin typeface="Arial" charset="0"/>
                <a:ea typeface="宋体" charset="0"/>
              </a:rPr>
              <a:t>而用户进程请 求的可能是任意大小的或非对齐的数据块。在数据往来于用户空间与存储设备的过程中</a:t>
            </a:r>
            <a:r>
              <a:rPr kumimoji="0" lang="en-US" altLang="zh-CN">
                <a:latin typeface="Arial" charset="0"/>
                <a:ea typeface="宋体" charset="0"/>
              </a:rPr>
              <a:t>,</a:t>
            </a:r>
            <a:r>
              <a:rPr kumimoji="0" lang="zh-CN" altLang="en-US">
                <a:latin typeface="Arial" charset="0"/>
                <a:ea typeface="宋体" charset="0"/>
              </a:rPr>
              <a:t>内核负责 数据的分解、再组合工作</a:t>
            </a:r>
            <a:r>
              <a:rPr kumimoji="0" lang="en-US" altLang="zh-CN">
                <a:latin typeface="Arial" charset="0"/>
                <a:ea typeface="宋体" charset="0"/>
              </a:rPr>
              <a:t>,</a:t>
            </a:r>
            <a:r>
              <a:rPr kumimoji="0" lang="zh-CN" altLang="en-US">
                <a:latin typeface="Arial" charset="0"/>
                <a:ea typeface="宋体" charset="0"/>
              </a:rPr>
              <a:t>因此充当着中间人的角色。 </a:t>
            </a:r>
          </a:p>
          <a:p>
            <a:endParaRPr kumimoji="0" lang="zh-CN" altLang="en-US">
              <a:latin typeface="Arial" charset="0"/>
              <a:ea typeface="宋体" charset="0"/>
            </a:endParaRPr>
          </a:p>
        </p:txBody>
      </p:sp>
      <p:sp>
        <p:nvSpPr>
          <p:cNvPr id="9219"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86F2FFCC-3554-014A-8F5D-CDF30E8C1002}" type="slidenum">
              <a:rPr kumimoji="0" lang="zh-CN" altLang="en-US" sz="1200"/>
              <a:pPr/>
              <a:t>3</a:t>
            </a:fld>
            <a:endParaRPr kumimoji="0"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ln/>
        </p:spPr>
      </p:sp>
      <p:sp>
        <p:nvSpPr>
          <p:cNvPr id="11266"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Arial" charset="0"/>
              <a:ea typeface="宋体" charset="0"/>
            </a:endParaRPr>
          </a:p>
        </p:txBody>
      </p:sp>
      <p:sp>
        <p:nvSpPr>
          <p:cNvPr id="11267"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8148E550-317A-B347-8DA3-784C12A9B7DC}" type="slidenum">
              <a:rPr kumimoji="0" lang="zh-CN" altLang="en-US" sz="1200"/>
              <a:pPr/>
              <a:t>4</a:t>
            </a:fld>
            <a:endParaRPr kumimoji="0"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5</a:t>
            </a:fld>
            <a:endParaRPr lang="en-US" altLang="zh-CN"/>
          </a:p>
        </p:txBody>
      </p:sp>
    </p:spTree>
    <p:extLst>
      <p:ext uri="{BB962C8B-B14F-4D97-AF65-F5344CB8AC3E}">
        <p14:creationId xmlns:p14="http://schemas.microsoft.com/office/powerpoint/2010/main" xmlns="" val="990086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11</a:t>
            </a:fld>
            <a:endParaRPr lang="en-US" altLang="zh-CN"/>
          </a:p>
        </p:txBody>
      </p:sp>
    </p:spTree>
    <p:extLst>
      <p:ext uri="{BB962C8B-B14F-4D97-AF65-F5344CB8AC3E}">
        <p14:creationId xmlns:p14="http://schemas.microsoft.com/office/powerpoint/2010/main" xmlns="" val="1419482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zh-CN" altLang="en-US" sz="1200" b="0" i="0" kern="1200" dirty="0" smtClean="0">
                <a:solidFill>
                  <a:schemeClr val="tx1"/>
                </a:solidFill>
                <a:effectLst/>
                <a:latin typeface="Arial" pitchFamily="34" charset="0"/>
                <a:ea typeface="宋体" pitchFamily="2" charset="-122"/>
                <a:cs typeface="宋体" charset="0"/>
              </a:rPr>
              <a:t>对于应用服务器，一个主要规律就是，</a:t>
            </a:r>
            <a:r>
              <a:rPr kumimoji="1" lang="en-US" altLang="zh-CN" sz="1200" b="0" i="0" kern="1200" dirty="0" smtClean="0">
                <a:solidFill>
                  <a:schemeClr val="tx1"/>
                </a:solidFill>
                <a:effectLst/>
                <a:latin typeface="Arial" pitchFamily="34" charset="0"/>
                <a:ea typeface="宋体" pitchFamily="2" charset="-122"/>
                <a:cs typeface="宋体" charset="0"/>
              </a:rPr>
              <a:t>CPU</a:t>
            </a:r>
            <a:r>
              <a:rPr kumimoji="1" lang="zh-CN" altLang="en-US" sz="1200" b="0" i="0" kern="1200" dirty="0" smtClean="0">
                <a:solidFill>
                  <a:schemeClr val="tx1"/>
                </a:solidFill>
                <a:effectLst/>
                <a:latin typeface="Arial" pitchFamily="34" charset="0"/>
                <a:ea typeface="宋体" pitchFamily="2" charset="-122"/>
                <a:cs typeface="宋体" charset="0"/>
              </a:rPr>
              <a:t>的处理速度是要远远快于</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速度的，如果</a:t>
            </a:r>
            <a:r>
              <a:rPr kumimoji="1" lang="en-US" altLang="zh-CN" sz="1200" b="0" i="0" kern="1200" dirty="0" smtClean="0">
                <a:solidFill>
                  <a:schemeClr val="tx1"/>
                </a:solidFill>
                <a:effectLst/>
                <a:latin typeface="Arial" pitchFamily="34" charset="0"/>
                <a:ea typeface="宋体" pitchFamily="2" charset="-122"/>
                <a:cs typeface="宋体" charset="0"/>
              </a:rPr>
              <a:t>CPU</a:t>
            </a:r>
            <a:r>
              <a:rPr kumimoji="1" lang="zh-CN" altLang="en-US" sz="1200" b="0" i="0" kern="1200" dirty="0" smtClean="0">
                <a:solidFill>
                  <a:schemeClr val="tx1"/>
                </a:solidFill>
                <a:effectLst/>
                <a:latin typeface="Arial" pitchFamily="34" charset="0"/>
                <a:ea typeface="宋体" pitchFamily="2" charset="-122"/>
                <a:cs typeface="宋体" charset="0"/>
              </a:rPr>
              <a:t>为了</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操作（例如从</a:t>
            </a:r>
            <a:r>
              <a:rPr kumimoji="1" lang="en-US" altLang="zh-CN" sz="1200" b="0" i="0" kern="1200" dirty="0" smtClean="0">
                <a:solidFill>
                  <a:schemeClr val="tx1"/>
                </a:solidFill>
                <a:effectLst/>
                <a:latin typeface="Arial" pitchFamily="34" charset="0"/>
                <a:ea typeface="宋体" pitchFamily="2" charset="-122"/>
                <a:cs typeface="宋体" charset="0"/>
              </a:rPr>
              <a:t>Socket</a:t>
            </a:r>
            <a:r>
              <a:rPr kumimoji="1" lang="zh-CN" altLang="en-US" sz="1200" b="0" i="0" kern="1200" dirty="0" smtClean="0">
                <a:solidFill>
                  <a:schemeClr val="tx1"/>
                </a:solidFill>
                <a:effectLst/>
                <a:latin typeface="Arial" pitchFamily="34" charset="0"/>
                <a:ea typeface="宋体" pitchFamily="2" charset="-122"/>
                <a:cs typeface="宋体" charset="0"/>
              </a:rPr>
              <a:t>读取一段数据）而阻塞显然是不划算的。好一点的方法是分为多进程或者线程去进行处理，但是这样会带来一些进程切换的开销，试想一个进程一个数据读了</a:t>
            </a:r>
            <a:r>
              <a:rPr kumimoji="1" lang="en-US" altLang="zh-CN" sz="1200" b="0" i="0" kern="1200" dirty="0" smtClean="0">
                <a:solidFill>
                  <a:schemeClr val="tx1"/>
                </a:solidFill>
                <a:effectLst/>
                <a:latin typeface="Arial" pitchFamily="34" charset="0"/>
                <a:ea typeface="宋体" pitchFamily="2" charset="-122"/>
                <a:cs typeface="宋体" charset="0"/>
              </a:rPr>
              <a:t>500ms</a:t>
            </a:r>
            <a:r>
              <a:rPr kumimoji="1" lang="zh-CN" altLang="en-US" sz="1200" b="0" i="0" kern="1200" dirty="0" smtClean="0">
                <a:solidFill>
                  <a:schemeClr val="tx1"/>
                </a:solidFill>
                <a:effectLst/>
                <a:latin typeface="Arial" pitchFamily="34" charset="0"/>
                <a:ea typeface="宋体" pitchFamily="2" charset="-122"/>
                <a:cs typeface="宋体" charset="0"/>
              </a:rPr>
              <a:t>，期间进程切换到它</a:t>
            </a:r>
            <a:r>
              <a:rPr kumimoji="1" lang="en-US" altLang="zh-CN" sz="1200" b="0" i="0" kern="1200" dirty="0" smtClean="0">
                <a:solidFill>
                  <a:schemeClr val="tx1"/>
                </a:solidFill>
                <a:effectLst/>
                <a:latin typeface="Arial" pitchFamily="34" charset="0"/>
                <a:ea typeface="宋体" pitchFamily="2" charset="-122"/>
                <a:cs typeface="宋体" charset="0"/>
              </a:rPr>
              <a:t>3</a:t>
            </a:r>
            <a:r>
              <a:rPr kumimoji="1" lang="zh-CN" altLang="en-US" sz="1200" b="0" i="0" kern="1200" dirty="0" smtClean="0">
                <a:solidFill>
                  <a:schemeClr val="tx1"/>
                </a:solidFill>
                <a:effectLst/>
                <a:latin typeface="Arial" pitchFamily="34" charset="0"/>
                <a:ea typeface="宋体" pitchFamily="2" charset="-122"/>
                <a:cs typeface="宋体" charset="0"/>
              </a:rPr>
              <a:t>次，但是</a:t>
            </a:r>
            <a:r>
              <a:rPr kumimoji="1" lang="en-US" altLang="zh-CN" sz="1200" b="0" i="0" kern="1200" dirty="0" smtClean="0">
                <a:solidFill>
                  <a:schemeClr val="tx1"/>
                </a:solidFill>
                <a:effectLst/>
                <a:latin typeface="Arial" pitchFamily="34" charset="0"/>
                <a:ea typeface="宋体" pitchFamily="2" charset="-122"/>
                <a:cs typeface="宋体" charset="0"/>
              </a:rPr>
              <a:t>CPU</a:t>
            </a:r>
            <a:r>
              <a:rPr kumimoji="1" lang="zh-CN" altLang="en-US" sz="1200" b="0" i="0" kern="1200" dirty="0" smtClean="0">
                <a:solidFill>
                  <a:schemeClr val="tx1"/>
                </a:solidFill>
                <a:effectLst/>
                <a:latin typeface="Arial" pitchFamily="34" charset="0"/>
                <a:ea typeface="宋体" pitchFamily="2" charset="-122"/>
                <a:cs typeface="宋体" charset="0"/>
              </a:rPr>
              <a:t>却什么都不能干，就这么切换走了，是不是也不划算？</a:t>
            </a:r>
          </a:p>
          <a:p>
            <a:pPr>
              <a:lnSpc>
                <a:spcPct val="150000"/>
              </a:lnSpc>
            </a:pPr>
            <a:r>
              <a:rPr kumimoji="1" lang="zh-CN" altLang="en-US" sz="1200" b="0" i="0" kern="1200" dirty="0" smtClean="0">
                <a:solidFill>
                  <a:schemeClr val="tx1"/>
                </a:solidFill>
                <a:effectLst/>
                <a:latin typeface="Arial" pitchFamily="34" charset="0"/>
                <a:ea typeface="宋体" pitchFamily="2" charset="-122"/>
                <a:cs typeface="宋体" charset="0"/>
              </a:rPr>
              <a:t>这时先驱们找到了事件驱动，或者叫回调的方式，来完成这件事情。这种方式就是，应用业务向一个中间人注册一个回调（</a:t>
            </a:r>
            <a:r>
              <a:rPr kumimoji="1" lang="en-US" altLang="zh-CN" sz="1200" b="0" i="0" kern="1200" dirty="0" smtClean="0">
                <a:solidFill>
                  <a:schemeClr val="tx1"/>
                </a:solidFill>
                <a:effectLst/>
                <a:latin typeface="Arial" pitchFamily="34" charset="0"/>
                <a:ea typeface="宋体" pitchFamily="2" charset="-122"/>
                <a:cs typeface="宋体" charset="0"/>
              </a:rPr>
              <a:t>event handler</a:t>
            </a:r>
            <a:r>
              <a:rPr kumimoji="1" lang="zh-CN" altLang="en-US" sz="1200" b="0" i="0" kern="1200" dirty="0" smtClean="0">
                <a:solidFill>
                  <a:schemeClr val="tx1"/>
                </a:solidFill>
                <a:effectLst/>
                <a:latin typeface="Arial" pitchFamily="34" charset="0"/>
                <a:ea typeface="宋体" pitchFamily="2" charset="-122"/>
                <a:cs typeface="宋体" charset="0"/>
              </a:rPr>
              <a:t>），当</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就绪后，就这个中间人产生一个事件，并通知此</a:t>
            </a:r>
            <a:r>
              <a:rPr kumimoji="1" lang="en-US" altLang="zh-CN" sz="1200" b="0" i="0" kern="1200" dirty="0" smtClean="0">
                <a:solidFill>
                  <a:schemeClr val="tx1"/>
                </a:solidFill>
                <a:effectLst/>
                <a:latin typeface="Arial" pitchFamily="34" charset="0"/>
                <a:ea typeface="宋体" pitchFamily="2" charset="-122"/>
                <a:cs typeface="宋体" charset="0"/>
              </a:rPr>
              <a:t>handler</a:t>
            </a:r>
            <a:r>
              <a:rPr kumimoji="1" lang="zh-CN" altLang="en-US" sz="1200" b="0" i="0" kern="1200" dirty="0" smtClean="0">
                <a:solidFill>
                  <a:schemeClr val="tx1"/>
                </a:solidFill>
                <a:effectLst/>
                <a:latin typeface="Arial" pitchFamily="34" charset="0"/>
                <a:ea typeface="宋体" pitchFamily="2" charset="-122"/>
                <a:cs typeface="宋体" charset="0"/>
              </a:rPr>
              <a:t>进行处理。这种回调的方式，也体现了“好莱坞原则”（</a:t>
            </a:r>
            <a:r>
              <a:rPr kumimoji="1" lang="en-US" altLang="zh-CN" sz="1200" b="0" i="0" kern="1200" dirty="0" smtClean="0">
                <a:solidFill>
                  <a:schemeClr val="tx1"/>
                </a:solidFill>
                <a:effectLst/>
                <a:latin typeface="Arial" pitchFamily="34" charset="0"/>
                <a:ea typeface="宋体" pitchFamily="2" charset="-122"/>
                <a:cs typeface="宋体" charset="0"/>
              </a:rPr>
              <a:t>Hollywood principle</a:t>
            </a:r>
            <a:r>
              <a:rPr kumimoji="1" lang="zh-CN" altLang="en-US" sz="1200" b="0" i="0" kern="1200" dirty="0" smtClean="0">
                <a:solidFill>
                  <a:schemeClr val="tx1"/>
                </a:solidFill>
                <a:effectLst/>
                <a:latin typeface="Arial" pitchFamily="34" charset="0"/>
                <a:ea typeface="宋体" pitchFamily="2" charset="-122"/>
                <a:cs typeface="宋体" charset="0"/>
              </a:rPr>
              <a:t>）</a:t>
            </a:r>
            <a:r>
              <a:rPr kumimoji="1" lang="en-US" altLang="zh-CN" sz="1200" b="0" i="0" kern="1200" dirty="0" smtClean="0">
                <a:solidFill>
                  <a:schemeClr val="tx1"/>
                </a:solidFill>
                <a:effectLst/>
                <a:latin typeface="Arial" pitchFamily="34" charset="0"/>
                <a:ea typeface="宋体" pitchFamily="2" charset="-122"/>
                <a:cs typeface="宋体" charset="0"/>
              </a:rPr>
              <a:t>-“Don’t call us, we’ll call you”</a:t>
            </a:r>
            <a:r>
              <a:rPr kumimoji="1" lang="zh-CN" altLang="en-US" sz="1200" b="0" i="0" kern="1200" dirty="0" smtClean="0">
                <a:solidFill>
                  <a:schemeClr val="tx1"/>
                </a:solidFill>
                <a:effectLst/>
                <a:latin typeface="Arial" pitchFamily="34" charset="0"/>
                <a:ea typeface="宋体" pitchFamily="2" charset="-122"/>
                <a:cs typeface="宋体" charset="0"/>
              </a:rPr>
              <a:t>，在我们熟悉的</a:t>
            </a:r>
            <a:r>
              <a:rPr kumimoji="1" lang="en-US" altLang="zh-CN" sz="1200" b="0" i="0" kern="1200" dirty="0" err="1" smtClean="0">
                <a:solidFill>
                  <a:schemeClr val="tx1"/>
                </a:solidFill>
                <a:effectLst/>
                <a:latin typeface="Arial" pitchFamily="34" charset="0"/>
                <a:ea typeface="宋体" pitchFamily="2" charset="-122"/>
                <a:cs typeface="宋体" charset="0"/>
              </a:rPr>
              <a:t>IoC</a:t>
            </a:r>
            <a:r>
              <a:rPr kumimoji="1" lang="zh-CN" altLang="en-US" sz="1200" b="0" i="0" kern="1200" dirty="0" smtClean="0">
                <a:solidFill>
                  <a:schemeClr val="tx1"/>
                </a:solidFill>
                <a:effectLst/>
                <a:latin typeface="Arial" pitchFamily="34" charset="0"/>
                <a:ea typeface="宋体" pitchFamily="2" charset="-122"/>
                <a:cs typeface="宋体" charset="0"/>
              </a:rPr>
              <a:t>中也有用到。看来软件开发真是互通的！</a:t>
            </a:r>
          </a:p>
          <a:p>
            <a:pPr>
              <a:lnSpc>
                <a:spcPct val="150000"/>
              </a:lnSpc>
            </a:pPr>
            <a:r>
              <a:rPr kumimoji="1" lang="zh-CN" altLang="en-US" sz="1200" b="0" i="0" kern="1200" dirty="0" smtClean="0">
                <a:solidFill>
                  <a:schemeClr val="tx1"/>
                </a:solidFill>
                <a:effectLst/>
                <a:latin typeface="Arial" pitchFamily="34" charset="0"/>
                <a:ea typeface="宋体" pitchFamily="2" charset="-122"/>
                <a:cs typeface="宋体" charset="0"/>
              </a:rPr>
              <a:t>好了，我们现在来看</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模式。在前面事件驱动的例子里有个问题：我们如何知道</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就绪这个事件，谁来充当这个中间人？</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模式的答案是：由一个不断等待和循环的单独进程（线程）来做这件事，它接受所有</a:t>
            </a:r>
            <a:r>
              <a:rPr kumimoji="1" lang="en-US" altLang="zh-CN" sz="1200" b="0" i="0" kern="1200" dirty="0" smtClean="0">
                <a:solidFill>
                  <a:schemeClr val="tx1"/>
                </a:solidFill>
                <a:effectLst/>
                <a:latin typeface="Arial" pitchFamily="34" charset="0"/>
                <a:ea typeface="宋体" pitchFamily="2" charset="-122"/>
                <a:cs typeface="宋体" charset="0"/>
              </a:rPr>
              <a:t>handler</a:t>
            </a:r>
            <a:r>
              <a:rPr kumimoji="1" lang="zh-CN" altLang="en-US" sz="1200" b="0" i="0" kern="1200" dirty="0" smtClean="0">
                <a:solidFill>
                  <a:schemeClr val="tx1"/>
                </a:solidFill>
                <a:effectLst/>
                <a:latin typeface="Arial" pitchFamily="34" charset="0"/>
                <a:ea typeface="宋体" pitchFamily="2" charset="-122"/>
                <a:cs typeface="宋体" charset="0"/>
              </a:rPr>
              <a:t>的注册，并负责先操作系统查询</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是否就绪，在就绪后就调用指定</a:t>
            </a:r>
            <a:r>
              <a:rPr kumimoji="1" lang="en-US" altLang="zh-CN" sz="1200" b="0" i="0" kern="1200" dirty="0" smtClean="0">
                <a:solidFill>
                  <a:schemeClr val="tx1"/>
                </a:solidFill>
                <a:effectLst/>
                <a:latin typeface="Arial" pitchFamily="34" charset="0"/>
                <a:ea typeface="宋体" pitchFamily="2" charset="-122"/>
                <a:cs typeface="宋体" charset="0"/>
              </a:rPr>
              <a:t>handler</a:t>
            </a:r>
            <a:r>
              <a:rPr kumimoji="1" lang="zh-CN" altLang="en-US" sz="1200" b="0" i="0" kern="1200" dirty="0" smtClean="0">
                <a:solidFill>
                  <a:schemeClr val="tx1"/>
                </a:solidFill>
                <a:effectLst/>
                <a:latin typeface="Arial" pitchFamily="34" charset="0"/>
                <a:ea typeface="宋体" pitchFamily="2" charset="-122"/>
                <a:cs typeface="宋体" charset="0"/>
              </a:rPr>
              <a:t>进行处理，这个角色的名字就叫做</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a:t>
            </a:r>
          </a:p>
          <a:p>
            <a:pPr>
              <a:lnSpc>
                <a:spcPct val="150000"/>
              </a:lnSpc>
            </a:pPr>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12</a:t>
            </a:fld>
            <a:endParaRPr lang="en-US" altLang="zh-CN"/>
          </a:p>
        </p:txBody>
      </p:sp>
    </p:spTree>
    <p:extLst>
      <p:ext uri="{BB962C8B-B14F-4D97-AF65-F5344CB8AC3E}">
        <p14:creationId xmlns:p14="http://schemas.microsoft.com/office/powerpoint/2010/main" xmlns="" val="1419482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无论是</a:t>
            </a:r>
            <a:r>
              <a:rPr kumimoji="1" lang="en-US" altLang="zh-CN" dirty="0" smtClean="0"/>
              <a:t>C++</a:t>
            </a:r>
            <a:r>
              <a:rPr kumimoji="1" lang="zh-CN" altLang="en-US" dirty="0" smtClean="0"/>
              <a:t>还是</a:t>
            </a:r>
            <a:r>
              <a:rPr kumimoji="1" lang="en-US" altLang="zh-CN" dirty="0" smtClean="0"/>
              <a:t>JAVA</a:t>
            </a:r>
            <a:r>
              <a:rPr kumimoji="1" lang="zh-CN" altLang="en-US" dirty="0" smtClean="0"/>
              <a:t>编写的网络框架，大多数都是基于</a:t>
            </a:r>
            <a:r>
              <a:rPr kumimoji="1" lang="en-US" altLang="zh-CN" dirty="0" smtClean="0"/>
              <a:t>reactor</a:t>
            </a:r>
            <a:r>
              <a:rPr kumimoji="1" lang="zh-CN" altLang="en-US" dirty="0" smtClean="0"/>
              <a:t>模式进行设计和开发</a:t>
            </a:r>
            <a:endParaRPr kumimoji="1" lang="en-US" altLang="zh-CN" dirty="0" smtClean="0"/>
          </a:p>
          <a:p>
            <a:endParaRPr kumimoji="1" lang="en-US" altLang="zh-CN" dirty="0" smtClean="0"/>
          </a:p>
          <a:p>
            <a:r>
              <a:rPr kumimoji="1" lang="en-US" altLang="zh-CN" dirty="0" smtClean="0"/>
              <a:t>Reactor</a:t>
            </a:r>
            <a:r>
              <a:rPr kumimoji="1" lang="zh-CN" altLang="en-US" dirty="0" smtClean="0"/>
              <a:t>模式基于事件驱动，特别适合处理海量的</a:t>
            </a:r>
            <a:r>
              <a:rPr kumimoji="1" lang="en-US" altLang="zh-CN" dirty="0" smtClean="0"/>
              <a:t>IO</a:t>
            </a:r>
            <a:r>
              <a:rPr kumimoji="1" lang="zh-CN" altLang="en-US" dirty="0" smtClean="0"/>
              <a:t>事件</a:t>
            </a:r>
            <a:endParaRPr kumimoji="1" lang="en-US" altLang="zh-CN" dirty="0" smtClean="0"/>
          </a:p>
          <a:p>
            <a:endParaRPr kumimoji="1" lang="en-US" altLang="zh-CN" dirty="0" smtClean="0"/>
          </a:p>
          <a:p>
            <a:r>
              <a:rPr kumimoji="1" lang="zh-CN" altLang="en-US" dirty="0" smtClean="0"/>
              <a:t>单线程模型：所有的</a:t>
            </a:r>
            <a:r>
              <a:rPr kumimoji="1" lang="en-US" altLang="zh-CN" dirty="0" smtClean="0"/>
              <a:t>IO</a:t>
            </a:r>
            <a:r>
              <a:rPr kumimoji="1" lang="zh-CN" altLang="en-US" dirty="0" smtClean="0"/>
              <a:t>操作都在同一个</a:t>
            </a:r>
            <a:r>
              <a:rPr kumimoji="1" lang="en-US" altLang="zh-CN" dirty="0" smtClean="0"/>
              <a:t>NIO</a:t>
            </a:r>
            <a:r>
              <a:rPr kumimoji="1" lang="zh-CN" altLang="en-US" dirty="0" smtClean="0"/>
              <a:t>线程上完成，</a:t>
            </a:r>
            <a:r>
              <a:rPr kumimoji="1" lang="en-US" altLang="zh-CN" dirty="0" smtClean="0"/>
              <a:t>NIO</a:t>
            </a:r>
            <a:r>
              <a:rPr kumimoji="1" lang="zh-CN" altLang="en-US" dirty="0" smtClean="0"/>
              <a:t>线程职责如下：</a:t>
            </a:r>
            <a:endParaRPr kumimoji="1" lang="en-US" altLang="zh-CN" dirty="0" smtClean="0"/>
          </a:p>
          <a:p>
            <a:endParaRPr kumimoji="1" lang="en-US" altLang="zh-CN" dirty="0" smtClean="0"/>
          </a:p>
          <a:p>
            <a:r>
              <a:rPr kumimoji="1" lang="zh-CN" altLang="zh-CN" dirty="0" smtClean="0"/>
              <a:t>（</a:t>
            </a:r>
            <a:r>
              <a:rPr kumimoji="1" lang="en-US" altLang="zh-CN" dirty="0" smtClean="0"/>
              <a:t>1</a:t>
            </a:r>
            <a:r>
              <a:rPr kumimoji="1" lang="zh-CN" altLang="en-US" dirty="0" smtClean="0"/>
              <a:t>）作为</a:t>
            </a:r>
            <a:r>
              <a:rPr kumimoji="1" lang="en-US" altLang="zh-CN" dirty="0" smtClean="0"/>
              <a:t>NIO</a:t>
            </a:r>
            <a:r>
              <a:rPr kumimoji="1" lang="zh-CN" altLang="en-US" dirty="0" smtClean="0"/>
              <a:t>服务端，接收客户端的</a:t>
            </a:r>
            <a:r>
              <a:rPr kumimoji="1" lang="en-US" altLang="zh-CN" dirty="0" smtClean="0"/>
              <a:t>TCP</a:t>
            </a:r>
            <a:r>
              <a:rPr kumimoji="1" lang="zh-CN" altLang="en-US" dirty="0" smtClean="0"/>
              <a:t>链接</a:t>
            </a:r>
            <a:endParaRPr kumimoji="1" lang="en-US" altLang="zh-CN" dirty="0" smtClean="0"/>
          </a:p>
          <a:p>
            <a:endParaRPr kumimoji="1" lang="en-US" altLang="zh-CN" dirty="0" smtClean="0"/>
          </a:p>
          <a:p>
            <a:r>
              <a:rPr kumimoji="1" lang="zh-CN" altLang="zh-CN" dirty="0" smtClean="0"/>
              <a:t>（</a:t>
            </a:r>
            <a:r>
              <a:rPr kumimoji="1" lang="en-US" altLang="zh-CN" dirty="0" smtClean="0"/>
              <a:t>2</a:t>
            </a:r>
            <a:r>
              <a:rPr kumimoji="1" lang="zh-CN" altLang="en-US" dirty="0" smtClean="0"/>
              <a:t>）作为</a:t>
            </a:r>
            <a:r>
              <a:rPr kumimoji="1" lang="en-US" altLang="zh-CN" dirty="0" smtClean="0"/>
              <a:t>NIO</a:t>
            </a:r>
            <a:r>
              <a:rPr kumimoji="1" lang="zh-CN" altLang="en-US" dirty="0" smtClean="0"/>
              <a:t>客户端，向服务端发起</a:t>
            </a:r>
            <a:r>
              <a:rPr kumimoji="1" lang="en-US" altLang="zh-CN" dirty="0" smtClean="0"/>
              <a:t>TCP</a:t>
            </a:r>
            <a:r>
              <a:rPr kumimoji="1" lang="zh-CN" altLang="en-US" dirty="0" smtClean="0"/>
              <a:t>链接</a:t>
            </a:r>
            <a:endParaRPr kumimoji="1" lang="en-US" altLang="zh-CN" dirty="0" smtClean="0"/>
          </a:p>
          <a:p>
            <a:endParaRPr kumimoji="1" lang="en-US" altLang="zh-CN" dirty="0" smtClean="0"/>
          </a:p>
          <a:p>
            <a:r>
              <a:rPr kumimoji="1" lang="zh-CN" altLang="zh-CN" dirty="0" smtClean="0"/>
              <a:t>（</a:t>
            </a:r>
            <a:r>
              <a:rPr kumimoji="1" lang="en-US" altLang="zh-CN" dirty="0" smtClean="0"/>
              <a:t>3</a:t>
            </a:r>
            <a:r>
              <a:rPr kumimoji="1" lang="zh-CN" altLang="en-US" dirty="0" smtClean="0"/>
              <a:t>）读取通信对端的请求或者应答消息</a:t>
            </a:r>
            <a:endParaRPr kumimoji="1" lang="en-US" altLang="zh-CN" dirty="0" smtClean="0"/>
          </a:p>
          <a:p>
            <a:endParaRPr kumimoji="1" lang="en-US" altLang="zh-CN" dirty="0" smtClean="0"/>
          </a:p>
          <a:p>
            <a:r>
              <a:rPr kumimoji="1" lang="zh-CN" altLang="en-US" dirty="0" smtClean="0"/>
              <a:t>（</a:t>
            </a:r>
            <a:r>
              <a:rPr kumimoji="1" lang="en-US" altLang="zh-CN" dirty="0" smtClean="0"/>
              <a:t>4</a:t>
            </a:r>
            <a:r>
              <a:rPr kumimoji="1" lang="zh-CN" altLang="en-US" dirty="0" smtClean="0"/>
              <a:t>）向通信端发送消息请求或者应答消息</a:t>
            </a:r>
            <a:endParaRPr kumimoji="1" lang="en-US" altLang="zh-CN" dirty="0" smtClean="0"/>
          </a:p>
          <a:p>
            <a:endParaRPr kumimoji="1" lang="en-US" altLang="zh-CN" dirty="0" smtClean="0"/>
          </a:p>
          <a:p>
            <a:r>
              <a:rPr kumimoji="1" lang="zh-CN" altLang="en-US" dirty="0" smtClean="0"/>
              <a:t>由于</a:t>
            </a:r>
            <a:r>
              <a:rPr kumimoji="1" lang="en-US" altLang="zh-CN" dirty="0" smtClean="0"/>
              <a:t>Reactor</a:t>
            </a:r>
            <a:r>
              <a:rPr kumimoji="1" lang="zh-CN" altLang="en-US" dirty="0" smtClean="0"/>
              <a:t>模式使用的时异步非阻塞</a:t>
            </a:r>
            <a:r>
              <a:rPr kumimoji="1" lang="en-US" altLang="zh-CN" dirty="0" smtClean="0"/>
              <a:t>IO</a:t>
            </a:r>
            <a:r>
              <a:rPr kumimoji="1" lang="zh-CN" altLang="en-US" dirty="0" smtClean="0"/>
              <a:t>，所有的</a:t>
            </a:r>
            <a:r>
              <a:rPr kumimoji="1" lang="en-US" altLang="zh-CN" dirty="0" smtClean="0"/>
              <a:t>IO</a:t>
            </a:r>
            <a:r>
              <a:rPr kumimoji="1" lang="zh-CN" altLang="en-US" dirty="0" smtClean="0"/>
              <a:t>操作都不会导致阻塞，理论上一个线程可以独立处理所有的</a:t>
            </a:r>
            <a:r>
              <a:rPr kumimoji="1" lang="en-US" altLang="zh-CN" dirty="0" smtClean="0"/>
              <a:t>IO</a:t>
            </a:r>
            <a:r>
              <a:rPr kumimoji="1" lang="zh-CN" altLang="en-US" dirty="0" smtClean="0"/>
              <a:t>相关操作。</a:t>
            </a:r>
            <a:endParaRPr kumimoji="1" lang="en-US" altLang="zh-CN" dirty="0" smtClean="0"/>
          </a:p>
          <a:p>
            <a:endParaRPr kumimoji="1" lang="en-US" altLang="zh-CN" dirty="0" smtClean="0"/>
          </a:p>
          <a:p>
            <a:r>
              <a:rPr kumimoji="1" lang="zh-CN" altLang="en-US" dirty="0" smtClean="0"/>
              <a:t>从架构层面上看，一个</a:t>
            </a:r>
            <a:r>
              <a:rPr kumimoji="1" lang="en-US" altLang="zh-CN" dirty="0" smtClean="0"/>
              <a:t>NIO</a:t>
            </a:r>
            <a:r>
              <a:rPr kumimoji="1" lang="zh-CN" altLang="en-US" smtClean="0"/>
              <a:t>线程确实可以完成其承担的职责。</a:t>
            </a:r>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13</a:t>
            </a:fld>
            <a:endParaRPr lang="en-US" altLang="zh-CN"/>
          </a:p>
        </p:txBody>
      </p:sp>
    </p:spTree>
    <p:extLst>
      <p:ext uri="{BB962C8B-B14F-4D97-AF65-F5344CB8AC3E}">
        <p14:creationId xmlns:p14="http://schemas.microsoft.com/office/powerpoint/2010/main" xmlns="" val="1419482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14</a:t>
            </a:fld>
            <a:endParaRPr lang="en-US" altLang="zh-CN"/>
          </a:p>
        </p:txBody>
      </p:sp>
    </p:spTree>
    <p:extLst>
      <p:ext uri="{BB962C8B-B14F-4D97-AF65-F5344CB8AC3E}">
        <p14:creationId xmlns:p14="http://schemas.microsoft.com/office/powerpoint/2010/main" xmlns="" val="1419482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23472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64269317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65138221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9424882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49945866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6939109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7095218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20992433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582482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2552903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92718600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56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484313"/>
            <a:ext cx="8229600" cy="464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010"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ransition>
    <p:fade/>
  </p:transition>
  <p:txStyles>
    <p:titleStyle>
      <a:lvl1pPr algn="r" rtl="0" eaLnBrk="0" fontAlgn="base" hangingPunct="0">
        <a:spcBef>
          <a:spcPct val="0"/>
        </a:spcBef>
        <a:spcAft>
          <a:spcPct val="0"/>
        </a:spcAft>
        <a:defRPr kumimoji="1" sz="2800">
          <a:solidFill>
            <a:schemeClr val="bg1"/>
          </a:solidFill>
          <a:latin typeface="+mj-lt"/>
          <a:ea typeface="+mj-ea"/>
          <a:cs typeface="黑体" charset="0"/>
        </a:defRPr>
      </a:lvl1pPr>
      <a:lvl2pPr algn="r" rtl="0" eaLnBrk="0" fontAlgn="base" hangingPunct="0">
        <a:spcBef>
          <a:spcPct val="0"/>
        </a:spcBef>
        <a:spcAft>
          <a:spcPct val="0"/>
        </a:spcAft>
        <a:defRPr kumimoji="1" sz="2800">
          <a:solidFill>
            <a:schemeClr val="bg1"/>
          </a:solidFill>
          <a:latin typeface="Arial" pitchFamily="34" charset="0"/>
          <a:ea typeface="黑体" pitchFamily="2" charset="-122"/>
          <a:cs typeface="黑体" charset="0"/>
        </a:defRPr>
      </a:lvl2pPr>
      <a:lvl3pPr algn="r" rtl="0" eaLnBrk="0" fontAlgn="base" hangingPunct="0">
        <a:spcBef>
          <a:spcPct val="0"/>
        </a:spcBef>
        <a:spcAft>
          <a:spcPct val="0"/>
        </a:spcAft>
        <a:defRPr kumimoji="1" sz="2800">
          <a:solidFill>
            <a:schemeClr val="bg1"/>
          </a:solidFill>
          <a:latin typeface="Arial" pitchFamily="34" charset="0"/>
          <a:ea typeface="黑体" pitchFamily="2" charset="-122"/>
          <a:cs typeface="黑体" charset="0"/>
        </a:defRPr>
      </a:lvl3pPr>
      <a:lvl4pPr algn="r" rtl="0" eaLnBrk="0" fontAlgn="base" hangingPunct="0">
        <a:spcBef>
          <a:spcPct val="0"/>
        </a:spcBef>
        <a:spcAft>
          <a:spcPct val="0"/>
        </a:spcAft>
        <a:defRPr kumimoji="1" sz="2800">
          <a:solidFill>
            <a:schemeClr val="bg1"/>
          </a:solidFill>
          <a:latin typeface="Arial" pitchFamily="34" charset="0"/>
          <a:ea typeface="黑体" pitchFamily="2" charset="-122"/>
          <a:cs typeface="黑体" charset="0"/>
        </a:defRPr>
      </a:lvl4pPr>
      <a:lvl5pPr algn="r" rtl="0" eaLnBrk="0" fontAlgn="base" hangingPunct="0">
        <a:spcBef>
          <a:spcPct val="0"/>
        </a:spcBef>
        <a:spcAft>
          <a:spcPct val="0"/>
        </a:spcAft>
        <a:defRPr kumimoji="1" sz="2800">
          <a:solidFill>
            <a:schemeClr val="bg1"/>
          </a:solidFill>
          <a:latin typeface="Arial" pitchFamily="34" charset="0"/>
          <a:ea typeface="黑体" pitchFamily="2" charset="-122"/>
          <a:cs typeface="黑体" charset="0"/>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kumimoji="1" sz="1600">
          <a:solidFill>
            <a:schemeClr val="tx1"/>
          </a:solidFill>
          <a:latin typeface="+mn-lt"/>
          <a:ea typeface="+mn-ea"/>
          <a:cs typeface="黑体" charset="0"/>
        </a:defRPr>
      </a:lvl1pPr>
      <a:lvl2pPr marL="742950" indent="-285750" algn="l" rtl="0" eaLnBrk="0" fontAlgn="base" hangingPunct="0">
        <a:spcBef>
          <a:spcPct val="20000"/>
        </a:spcBef>
        <a:spcAft>
          <a:spcPct val="0"/>
        </a:spcAft>
        <a:buChar char="–"/>
        <a:defRPr kumimoji="1" sz="1600">
          <a:solidFill>
            <a:schemeClr val="tx1"/>
          </a:solidFill>
          <a:latin typeface="+mn-lt"/>
          <a:ea typeface="+mn-ea"/>
          <a:cs typeface="黑体" charset="0"/>
        </a:defRPr>
      </a:lvl2pPr>
      <a:lvl3pPr marL="1143000" indent="-228600" algn="l" rtl="0" eaLnBrk="0" fontAlgn="base" hangingPunct="0">
        <a:spcBef>
          <a:spcPct val="20000"/>
        </a:spcBef>
        <a:spcAft>
          <a:spcPct val="0"/>
        </a:spcAft>
        <a:buChar char="•"/>
        <a:defRPr kumimoji="1" sz="1600">
          <a:solidFill>
            <a:schemeClr val="tx1"/>
          </a:solidFill>
          <a:latin typeface="+mn-lt"/>
          <a:ea typeface="+mn-ea"/>
          <a:cs typeface="黑体" charset="0"/>
        </a:defRPr>
      </a:lvl3pPr>
      <a:lvl4pPr marL="1600200" indent="-228600" algn="l" rtl="0" eaLnBrk="0" fontAlgn="base" hangingPunct="0">
        <a:spcBef>
          <a:spcPct val="20000"/>
        </a:spcBef>
        <a:spcAft>
          <a:spcPct val="0"/>
        </a:spcAft>
        <a:buChar char="–"/>
        <a:defRPr kumimoji="1" sz="1600">
          <a:solidFill>
            <a:schemeClr val="tx1"/>
          </a:solidFill>
          <a:latin typeface="+mn-lt"/>
          <a:ea typeface="+mn-ea"/>
          <a:cs typeface="黑体" charset="0"/>
        </a:defRPr>
      </a:lvl4pPr>
      <a:lvl5pPr marL="2057400" indent="-228600" algn="l" rtl="0" eaLnBrk="0" fontAlgn="base" hangingPunct="0">
        <a:spcBef>
          <a:spcPct val="20000"/>
        </a:spcBef>
        <a:spcAft>
          <a:spcPct val="0"/>
        </a:spcAft>
        <a:buChar char="»"/>
        <a:defRPr kumimoji="1" sz="1600">
          <a:solidFill>
            <a:schemeClr val="tx1"/>
          </a:solidFill>
          <a:latin typeface="+mn-lt"/>
          <a:ea typeface="+mn-ea"/>
          <a:cs typeface="黑体" charset="0"/>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ChangeArrowheads="1"/>
          </p:cNvSpPr>
          <p:nvPr/>
        </p:nvSpPr>
        <p:spPr bwMode="auto">
          <a:xfrm>
            <a:off x="3429000" y="1785938"/>
            <a:ext cx="24384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r>
              <a:rPr lang="zh-CN" altLang="en-US" sz="4000">
                <a:latin typeface="Times New Roman" charset="0"/>
                <a:ea typeface="黑体" charset="0"/>
                <a:cs typeface="黑体" charset="0"/>
              </a:rPr>
              <a:t>探索</a:t>
            </a:r>
            <a:r>
              <a:rPr lang="en-US" altLang="zh-CN" sz="4000">
                <a:latin typeface="Times New Roman" charset="0"/>
                <a:ea typeface="黑体" charset="0"/>
                <a:cs typeface="黑体" charset="0"/>
              </a:rPr>
              <a:t>netty</a:t>
            </a:r>
            <a:endParaRPr lang="zh-CN" altLang="en-US" sz="4000">
              <a:latin typeface="Times New Roman" charset="0"/>
              <a:ea typeface="黑体" charset="0"/>
              <a:cs typeface="黑体" charset="0"/>
            </a:endParaRPr>
          </a:p>
        </p:txBody>
      </p:sp>
      <p:sp>
        <p:nvSpPr>
          <p:cNvPr id="4098" name="Rectangle 3"/>
          <p:cNvSpPr>
            <a:spLocks noChangeArrowheads="1"/>
          </p:cNvSpPr>
          <p:nvPr/>
        </p:nvSpPr>
        <p:spPr bwMode="auto">
          <a:xfrm>
            <a:off x="214313" y="5500688"/>
            <a:ext cx="1785937" cy="1074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30000"/>
              </a:lnSpc>
            </a:pPr>
            <a:r>
              <a:rPr lang="zh-CN" altLang="en-US" sz="2400">
                <a:latin typeface="华文细黑" charset="0"/>
                <a:ea typeface="华文细黑" charset="0"/>
                <a:cs typeface="华文细黑" charset="0"/>
              </a:rPr>
              <a:t>曾江</a:t>
            </a:r>
            <a:endParaRPr lang="en-US" altLang="zh-CN" sz="2400">
              <a:latin typeface="华文细黑" charset="0"/>
              <a:ea typeface="华文细黑" charset="0"/>
              <a:cs typeface="华文细黑" charset="0"/>
            </a:endParaRPr>
          </a:p>
          <a:p>
            <a:pPr algn="r">
              <a:lnSpc>
                <a:spcPct val="130000"/>
              </a:lnSpc>
            </a:pPr>
            <a:r>
              <a:rPr lang="en-US" altLang="zh-CN" sz="2400">
                <a:latin typeface="华文细黑" charset="0"/>
                <a:ea typeface="华文细黑" charset="0"/>
                <a:cs typeface="华文细黑" charset="0"/>
              </a:rPr>
              <a:t>2015-06-16</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desk2"/>
          <p:cNvSpPr>
            <a:spLocks noEditPoints="1" noChangeArrowheads="1"/>
          </p:cNvSpPr>
          <p:nvPr/>
        </p:nvSpPr>
        <p:spPr bwMode="auto">
          <a:xfrm rot="2652477">
            <a:off x="3216275" y="1412875"/>
            <a:ext cx="1809750" cy="1809750"/>
          </a:xfrm>
          <a:custGeom>
            <a:avLst/>
            <a:gdLst>
              <a:gd name="T0" fmla="*/ 10800 w 21600"/>
              <a:gd name="T1" fmla="*/ 0 h 21600"/>
              <a:gd name="T2" fmla="*/ 21600 w 21600"/>
              <a:gd name="T3" fmla="*/ 0 h 21600"/>
              <a:gd name="T4" fmla="*/ 21600 w 21600"/>
              <a:gd name="T5" fmla="*/ 12800 h 21600"/>
              <a:gd name="T6" fmla="*/ 12800 w 21600"/>
              <a:gd name="T7" fmla="*/ 21600 h 21600"/>
              <a:gd name="T8" fmla="*/ 0 w 21600"/>
              <a:gd name="T9" fmla="*/ 21600 h 21600"/>
              <a:gd name="T10" fmla="*/ 0 w 21600"/>
              <a:gd name="T11" fmla="*/ 10800 h 21600"/>
              <a:gd name="T12" fmla="*/ 5400 w 21600"/>
              <a:gd name="T13" fmla="*/ 10800 h 21600"/>
              <a:gd name="T14" fmla="*/ 10800 w 21600"/>
              <a:gd name="T15" fmla="*/ 5400 h 21600"/>
              <a:gd name="T16" fmla="*/ 10800 w 21600"/>
              <a:gd name="T17" fmla="*/ 0 h 21600"/>
              <a:gd name="T18" fmla="*/ 1000 w 21600"/>
              <a:gd name="T19" fmla="*/ 11800 h 21600"/>
              <a:gd name="T20" fmla="*/ 20600 w 21600"/>
              <a:gd name="T21" fmla="*/ 20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1600" h="21600">
                <a:moveTo>
                  <a:pt x="10800" y="0"/>
                </a:moveTo>
                <a:lnTo>
                  <a:pt x="21600" y="0"/>
                </a:lnTo>
                <a:lnTo>
                  <a:pt x="21600" y="12800"/>
                </a:lnTo>
                <a:lnTo>
                  <a:pt x="12800" y="21600"/>
                </a:lnTo>
                <a:lnTo>
                  <a:pt x="0" y="21600"/>
                </a:lnTo>
                <a:lnTo>
                  <a:pt x="0" y="10800"/>
                </a:lnTo>
                <a:lnTo>
                  <a:pt x="5400" y="10800"/>
                </a:lnTo>
                <a:lnTo>
                  <a:pt x="10800" y="5400"/>
                </a:lnTo>
                <a:lnTo>
                  <a:pt x="1080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78" name="组合 77"/>
          <p:cNvGrpSpPr/>
          <p:nvPr/>
        </p:nvGrpSpPr>
        <p:grpSpPr>
          <a:xfrm>
            <a:off x="4467024" y="3857628"/>
            <a:ext cx="890794" cy="1214446"/>
            <a:chOff x="4467024" y="3857628"/>
            <a:chExt cx="890794" cy="1214446"/>
          </a:xfrm>
        </p:grpSpPr>
        <p:pic>
          <p:nvPicPr>
            <p:cNvPr id="5" name="Picture 2" descr="C:\Users\asus\AppData\Local\Microsoft\Windows\Temporary Internet Files\Content.IE5\3C64AOQS\icon[1].png"/>
            <p:cNvPicPr>
              <a:picLocks noChangeAspect="1" noChangeArrowheads="1"/>
            </p:cNvPicPr>
            <p:nvPr/>
          </p:nvPicPr>
          <p:blipFill>
            <a:blip r:embed="rId2" cstate="print"/>
            <a:srcRect/>
            <a:stretch>
              <a:fillRect/>
            </a:stretch>
          </p:blipFill>
          <p:spPr bwMode="auto">
            <a:xfrm>
              <a:off x="4467024" y="4151947"/>
              <a:ext cx="890794" cy="920127"/>
            </a:xfrm>
            <a:prstGeom prst="rect">
              <a:avLst/>
            </a:prstGeom>
            <a:noFill/>
          </p:spPr>
        </p:pic>
        <p:sp>
          <p:nvSpPr>
            <p:cNvPr id="77" name="TextBox 76"/>
            <p:cNvSpPr txBox="1"/>
            <p:nvPr/>
          </p:nvSpPr>
          <p:spPr>
            <a:xfrm>
              <a:off x="4572000" y="3857628"/>
              <a:ext cx="646331" cy="369332"/>
            </a:xfrm>
            <a:prstGeom prst="rect">
              <a:avLst/>
            </a:prstGeom>
            <a:noFill/>
          </p:spPr>
          <p:txBody>
            <a:bodyPr wrap="none" rtlCol="0">
              <a:spAutoFit/>
            </a:bodyPr>
            <a:lstStyle/>
            <a:p>
              <a:r>
                <a:rPr lang="zh-CN" altLang="en-US" b="1" dirty="0" smtClean="0">
                  <a:solidFill>
                    <a:schemeClr val="tx1">
                      <a:lumMod val="95000"/>
                      <a:lumOff val="5000"/>
                    </a:schemeClr>
                  </a:solidFill>
                </a:rPr>
                <a:t>老板</a:t>
              </a:r>
              <a:endParaRPr lang="zh-CN" altLang="en-US" b="1" dirty="0">
                <a:solidFill>
                  <a:schemeClr val="tx1">
                    <a:lumMod val="95000"/>
                    <a:lumOff val="5000"/>
                  </a:schemeClr>
                </a:solidFill>
              </a:endParaRPr>
            </a:p>
          </p:txBody>
        </p:sp>
      </p:grpSp>
      <p:sp>
        <p:nvSpPr>
          <p:cNvPr id="54273" name="标题 1"/>
          <p:cNvSpPr>
            <a:spLocks noGrp="1"/>
          </p:cNvSpPr>
          <p:nvPr>
            <p:ph type="title"/>
          </p:nvPr>
        </p:nvSpPr>
        <p:spPr/>
        <p:txBody>
          <a:bodyPr/>
          <a:lstStyle/>
          <a:p>
            <a:pPr algn="l"/>
            <a:r>
              <a:rPr lang="zh-CN" altLang="en-US" dirty="0" smtClean="0">
                <a:latin typeface="Arial" charset="0"/>
                <a:ea typeface="黑体" charset="0"/>
              </a:rPr>
              <a:t>餐厅</a:t>
            </a:r>
            <a:r>
              <a:rPr lang="en-US" altLang="zh-CN" dirty="0" smtClean="0">
                <a:latin typeface="Arial" charset="0"/>
                <a:ea typeface="黑体" charset="0"/>
              </a:rPr>
              <a:t>IO</a:t>
            </a:r>
            <a:endParaRPr lang="zh-CN" altLang="en-US" dirty="0">
              <a:latin typeface="Arial" charset="0"/>
              <a:ea typeface="黑体" charset="0"/>
            </a:endParaRPr>
          </a:p>
        </p:txBody>
      </p:sp>
      <p:pic>
        <p:nvPicPr>
          <p:cNvPr id="1029" name="Picture 5" descr="C:\Users\asus\AppData\Local\Microsoft\Windows\Temporary Internet Files\Content.IE5\D5P0FLUE\PngMedium-Abstract-person-10974[1].gif"/>
          <p:cNvPicPr>
            <a:picLocks noChangeAspect="1" noChangeArrowheads="1"/>
          </p:cNvPicPr>
          <p:nvPr/>
        </p:nvPicPr>
        <p:blipFill>
          <a:blip r:embed="rId3" cstate="print"/>
          <a:srcRect/>
          <a:stretch>
            <a:fillRect/>
          </a:stretch>
        </p:blipFill>
        <p:spPr bwMode="auto">
          <a:xfrm>
            <a:off x="1860351" y="530320"/>
            <a:ext cx="88340" cy="102769"/>
          </a:xfrm>
          <a:prstGeom prst="rect">
            <a:avLst/>
          </a:prstGeom>
          <a:noFill/>
        </p:spPr>
      </p:pic>
      <p:sp>
        <p:nvSpPr>
          <p:cNvPr id="1030" name="table"/>
          <p:cNvSpPr>
            <a:spLocks noEditPoints="1" noChangeArrowheads="1"/>
          </p:cNvSpPr>
          <p:nvPr/>
        </p:nvSpPr>
        <p:spPr bwMode="auto">
          <a:xfrm>
            <a:off x="1214414" y="3643314"/>
            <a:ext cx="1809750" cy="1809750"/>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015 w 21600"/>
              <a:gd name="T9" fmla="*/ 4491 h 21600"/>
              <a:gd name="T10" fmla="*/ 17622 w 21600"/>
              <a:gd name="T11" fmla="*/ 17121 h 21600"/>
            </a:gdLst>
            <a:ahLst/>
            <a:cxnLst>
              <a:cxn ang="0">
                <a:pos x="T0" y="T1"/>
              </a:cxn>
              <a:cxn ang="0">
                <a:pos x="T2" y="T3"/>
              </a:cxn>
              <a:cxn ang="0">
                <a:pos x="T4" y="T5"/>
              </a:cxn>
              <a:cxn ang="0">
                <a:pos x="T6" y="T7"/>
              </a:cxn>
            </a:cxnLst>
            <a:rect l="T8" t="T9" r="T10" b="T11"/>
            <a:pathLst>
              <a:path w="21600" h="21600" extrusionOk="0">
                <a:moveTo>
                  <a:pt x="17641" y="17591"/>
                </a:moveTo>
                <a:lnTo>
                  <a:pt x="18067" y="17165"/>
                </a:lnTo>
                <a:lnTo>
                  <a:pt x="18443" y="16689"/>
                </a:lnTo>
                <a:lnTo>
                  <a:pt x="18794" y="16162"/>
                </a:lnTo>
                <a:lnTo>
                  <a:pt x="19144" y="15661"/>
                </a:lnTo>
                <a:lnTo>
                  <a:pt x="19420" y="15135"/>
                </a:lnTo>
                <a:lnTo>
                  <a:pt x="19645" y="14584"/>
                </a:lnTo>
                <a:lnTo>
                  <a:pt x="19871" y="13982"/>
                </a:lnTo>
                <a:lnTo>
                  <a:pt x="20071" y="13406"/>
                </a:lnTo>
                <a:lnTo>
                  <a:pt x="20297" y="13456"/>
                </a:lnTo>
                <a:lnTo>
                  <a:pt x="20472" y="13456"/>
                </a:lnTo>
                <a:lnTo>
                  <a:pt x="20648" y="13406"/>
                </a:lnTo>
                <a:lnTo>
                  <a:pt x="20823" y="13331"/>
                </a:lnTo>
                <a:lnTo>
                  <a:pt x="20948" y="13206"/>
                </a:lnTo>
                <a:lnTo>
                  <a:pt x="21099" y="13080"/>
                </a:lnTo>
                <a:lnTo>
                  <a:pt x="21149" y="12905"/>
                </a:lnTo>
                <a:lnTo>
                  <a:pt x="21299" y="12704"/>
                </a:lnTo>
                <a:lnTo>
                  <a:pt x="21425" y="12253"/>
                </a:lnTo>
                <a:lnTo>
                  <a:pt x="21550" y="11727"/>
                </a:lnTo>
                <a:lnTo>
                  <a:pt x="21600" y="11276"/>
                </a:lnTo>
                <a:lnTo>
                  <a:pt x="21600" y="10800"/>
                </a:lnTo>
                <a:lnTo>
                  <a:pt x="21600" y="10324"/>
                </a:lnTo>
                <a:lnTo>
                  <a:pt x="21550" y="9823"/>
                </a:lnTo>
                <a:lnTo>
                  <a:pt x="21425" y="9347"/>
                </a:lnTo>
                <a:lnTo>
                  <a:pt x="21299" y="8896"/>
                </a:lnTo>
                <a:lnTo>
                  <a:pt x="21149" y="8695"/>
                </a:lnTo>
                <a:lnTo>
                  <a:pt x="21099" y="8520"/>
                </a:lnTo>
                <a:lnTo>
                  <a:pt x="20948" y="8344"/>
                </a:lnTo>
                <a:lnTo>
                  <a:pt x="20823" y="8269"/>
                </a:lnTo>
                <a:lnTo>
                  <a:pt x="20648" y="8169"/>
                </a:lnTo>
                <a:lnTo>
                  <a:pt x="20472" y="8144"/>
                </a:lnTo>
                <a:lnTo>
                  <a:pt x="20297" y="8144"/>
                </a:lnTo>
                <a:lnTo>
                  <a:pt x="20071" y="8169"/>
                </a:lnTo>
                <a:lnTo>
                  <a:pt x="19871" y="7618"/>
                </a:lnTo>
                <a:lnTo>
                  <a:pt x="19645" y="7016"/>
                </a:lnTo>
                <a:lnTo>
                  <a:pt x="19420" y="6490"/>
                </a:lnTo>
                <a:lnTo>
                  <a:pt x="19144" y="5939"/>
                </a:lnTo>
                <a:lnTo>
                  <a:pt x="18794" y="5438"/>
                </a:lnTo>
                <a:lnTo>
                  <a:pt x="18443" y="4961"/>
                </a:lnTo>
                <a:lnTo>
                  <a:pt x="18067" y="4460"/>
                </a:lnTo>
                <a:lnTo>
                  <a:pt x="17691" y="4034"/>
                </a:lnTo>
                <a:lnTo>
                  <a:pt x="17215" y="3608"/>
                </a:lnTo>
                <a:lnTo>
                  <a:pt x="16739" y="3232"/>
                </a:lnTo>
                <a:lnTo>
                  <a:pt x="16263" y="2832"/>
                </a:lnTo>
                <a:lnTo>
                  <a:pt x="15686" y="2506"/>
                </a:lnTo>
                <a:lnTo>
                  <a:pt x="15185" y="2205"/>
                </a:lnTo>
                <a:lnTo>
                  <a:pt x="14609" y="1929"/>
                </a:lnTo>
                <a:lnTo>
                  <a:pt x="14032" y="1704"/>
                </a:lnTo>
                <a:lnTo>
                  <a:pt x="13431" y="1503"/>
                </a:lnTo>
                <a:lnTo>
                  <a:pt x="13481" y="1278"/>
                </a:lnTo>
                <a:lnTo>
                  <a:pt x="13481" y="1103"/>
                </a:lnTo>
                <a:lnTo>
                  <a:pt x="13431" y="952"/>
                </a:lnTo>
                <a:lnTo>
                  <a:pt x="13356" y="777"/>
                </a:lnTo>
                <a:lnTo>
                  <a:pt x="13256" y="626"/>
                </a:lnTo>
                <a:lnTo>
                  <a:pt x="13080" y="526"/>
                </a:lnTo>
                <a:lnTo>
                  <a:pt x="12930" y="426"/>
                </a:lnTo>
                <a:lnTo>
                  <a:pt x="12704" y="301"/>
                </a:lnTo>
                <a:lnTo>
                  <a:pt x="12278" y="175"/>
                </a:lnTo>
                <a:lnTo>
                  <a:pt x="11802" y="25"/>
                </a:lnTo>
                <a:lnTo>
                  <a:pt x="11276" y="0"/>
                </a:lnTo>
                <a:lnTo>
                  <a:pt x="10825" y="0"/>
                </a:lnTo>
                <a:lnTo>
                  <a:pt x="10324" y="0"/>
                </a:lnTo>
                <a:lnTo>
                  <a:pt x="9848" y="25"/>
                </a:lnTo>
                <a:lnTo>
                  <a:pt x="9347" y="175"/>
                </a:lnTo>
                <a:lnTo>
                  <a:pt x="8921" y="301"/>
                </a:lnTo>
                <a:lnTo>
                  <a:pt x="8695" y="426"/>
                </a:lnTo>
                <a:lnTo>
                  <a:pt x="8545" y="526"/>
                </a:lnTo>
                <a:lnTo>
                  <a:pt x="8394" y="626"/>
                </a:lnTo>
                <a:lnTo>
                  <a:pt x="8269" y="777"/>
                </a:lnTo>
                <a:lnTo>
                  <a:pt x="8169" y="952"/>
                </a:lnTo>
                <a:lnTo>
                  <a:pt x="8144" y="1103"/>
                </a:lnTo>
                <a:lnTo>
                  <a:pt x="8144" y="1278"/>
                </a:lnTo>
                <a:lnTo>
                  <a:pt x="8219" y="1503"/>
                </a:lnTo>
                <a:lnTo>
                  <a:pt x="7618" y="1704"/>
                </a:lnTo>
                <a:lnTo>
                  <a:pt x="7066" y="1929"/>
                </a:lnTo>
                <a:lnTo>
                  <a:pt x="6490" y="2205"/>
                </a:lnTo>
                <a:lnTo>
                  <a:pt x="5939" y="2456"/>
                </a:lnTo>
                <a:lnTo>
                  <a:pt x="5438" y="2781"/>
                </a:lnTo>
                <a:lnTo>
                  <a:pt x="4961" y="3132"/>
                </a:lnTo>
                <a:lnTo>
                  <a:pt x="4485" y="3533"/>
                </a:lnTo>
                <a:lnTo>
                  <a:pt x="4059" y="3959"/>
                </a:lnTo>
                <a:lnTo>
                  <a:pt x="3633" y="4385"/>
                </a:lnTo>
                <a:lnTo>
                  <a:pt x="3232" y="4861"/>
                </a:lnTo>
                <a:lnTo>
                  <a:pt x="2857" y="5387"/>
                </a:lnTo>
                <a:lnTo>
                  <a:pt x="2506" y="5889"/>
                </a:lnTo>
                <a:lnTo>
                  <a:pt x="2205" y="6465"/>
                </a:lnTo>
                <a:lnTo>
                  <a:pt x="1955" y="7016"/>
                </a:lnTo>
                <a:lnTo>
                  <a:pt x="1729" y="7568"/>
                </a:lnTo>
                <a:lnTo>
                  <a:pt x="1529" y="8169"/>
                </a:lnTo>
                <a:lnTo>
                  <a:pt x="1303" y="8144"/>
                </a:lnTo>
                <a:lnTo>
                  <a:pt x="1128" y="8144"/>
                </a:lnTo>
                <a:lnTo>
                  <a:pt x="977" y="8169"/>
                </a:lnTo>
                <a:lnTo>
                  <a:pt x="802" y="8269"/>
                </a:lnTo>
                <a:lnTo>
                  <a:pt x="652" y="8344"/>
                </a:lnTo>
                <a:lnTo>
                  <a:pt x="526" y="8520"/>
                </a:lnTo>
                <a:lnTo>
                  <a:pt x="451" y="8695"/>
                </a:lnTo>
                <a:lnTo>
                  <a:pt x="326" y="8896"/>
                </a:lnTo>
                <a:lnTo>
                  <a:pt x="200" y="9347"/>
                </a:lnTo>
                <a:lnTo>
                  <a:pt x="50" y="9823"/>
                </a:lnTo>
                <a:lnTo>
                  <a:pt x="0" y="10324"/>
                </a:lnTo>
                <a:lnTo>
                  <a:pt x="0" y="10800"/>
                </a:lnTo>
                <a:lnTo>
                  <a:pt x="0" y="11276"/>
                </a:lnTo>
                <a:lnTo>
                  <a:pt x="50" y="11727"/>
                </a:lnTo>
                <a:lnTo>
                  <a:pt x="200" y="12253"/>
                </a:lnTo>
                <a:lnTo>
                  <a:pt x="326" y="12704"/>
                </a:lnTo>
                <a:lnTo>
                  <a:pt x="451" y="12905"/>
                </a:lnTo>
                <a:lnTo>
                  <a:pt x="526" y="13080"/>
                </a:lnTo>
                <a:lnTo>
                  <a:pt x="652" y="13206"/>
                </a:lnTo>
                <a:lnTo>
                  <a:pt x="802" y="13331"/>
                </a:lnTo>
                <a:lnTo>
                  <a:pt x="977" y="13406"/>
                </a:lnTo>
                <a:lnTo>
                  <a:pt x="1128" y="13456"/>
                </a:lnTo>
                <a:lnTo>
                  <a:pt x="1303" y="13456"/>
                </a:lnTo>
                <a:lnTo>
                  <a:pt x="1529" y="13406"/>
                </a:lnTo>
                <a:lnTo>
                  <a:pt x="1729" y="13982"/>
                </a:lnTo>
                <a:lnTo>
                  <a:pt x="1955" y="14584"/>
                </a:lnTo>
                <a:lnTo>
                  <a:pt x="2255" y="15135"/>
                </a:lnTo>
                <a:lnTo>
                  <a:pt x="2556" y="15736"/>
                </a:lnTo>
                <a:lnTo>
                  <a:pt x="2907" y="16263"/>
                </a:lnTo>
                <a:lnTo>
                  <a:pt x="3283" y="16764"/>
                </a:lnTo>
                <a:lnTo>
                  <a:pt x="3684" y="17240"/>
                </a:lnTo>
                <a:lnTo>
                  <a:pt x="4110" y="17741"/>
                </a:lnTo>
                <a:lnTo>
                  <a:pt x="4535" y="18117"/>
                </a:lnTo>
                <a:lnTo>
                  <a:pt x="5012" y="18493"/>
                </a:lnTo>
                <a:lnTo>
                  <a:pt x="5463" y="18844"/>
                </a:lnTo>
                <a:lnTo>
                  <a:pt x="5989" y="19144"/>
                </a:lnTo>
                <a:lnTo>
                  <a:pt x="6490" y="19420"/>
                </a:lnTo>
                <a:lnTo>
                  <a:pt x="7066" y="19645"/>
                </a:lnTo>
                <a:lnTo>
                  <a:pt x="7618" y="19921"/>
                </a:lnTo>
                <a:lnTo>
                  <a:pt x="8219" y="20071"/>
                </a:lnTo>
                <a:lnTo>
                  <a:pt x="8144" y="20297"/>
                </a:lnTo>
                <a:lnTo>
                  <a:pt x="8144" y="20472"/>
                </a:lnTo>
                <a:lnTo>
                  <a:pt x="8169" y="20648"/>
                </a:lnTo>
                <a:lnTo>
                  <a:pt x="8269" y="20823"/>
                </a:lnTo>
                <a:lnTo>
                  <a:pt x="8394" y="20948"/>
                </a:lnTo>
                <a:lnTo>
                  <a:pt x="8545" y="21074"/>
                </a:lnTo>
                <a:lnTo>
                  <a:pt x="8695" y="21149"/>
                </a:lnTo>
                <a:lnTo>
                  <a:pt x="8921" y="21299"/>
                </a:lnTo>
                <a:lnTo>
                  <a:pt x="9347" y="21425"/>
                </a:lnTo>
                <a:lnTo>
                  <a:pt x="9848" y="21550"/>
                </a:lnTo>
                <a:lnTo>
                  <a:pt x="10324" y="21600"/>
                </a:lnTo>
                <a:lnTo>
                  <a:pt x="10825" y="21600"/>
                </a:lnTo>
                <a:lnTo>
                  <a:pt x="11276" y="21600"/>
                </a:lnTo>
                <a:lnTo>
                  <a:pt x="11802" y="21550"/>
                </a:lnTo>
                <a:lnTo>
                  <a:pt x="12278" y="21425"/>
                </a:lnTo>
                <a:lnTo>
                  <a:pt x="12704" y="21299"/>
                </a:lnTo>
                <a:lnTo>
                  <a:pt x="12930" y="21149"/>
                </a:lnTo>
                <a:lnTo>
                  <a:pt x="13080" y="21074"/>
                </a:lnTo>
                <a:lnTo>
                  <a:pt x="13256" y="20948"/>
                </a:lnTo>
                <a:lnTo>
                  <a:pt x="13356" y="20823"/>
                </a:lnTo>
                <a:lnTo>
                  <a:pt x="13431" y="20648"/>
                </a:lnTo>
                <a:lnTo>
                  <a:pt x="13481" y="20472"/>
                </a:lnTo>
                <a:lnTo>
                  <a:pt x="13481" y="20297"/>
                </a:lnTo>
                <a:lnTo>
                  <a:pt x="13431" y="20071"/>
                </a:lnTo>
                <a:lnTo>
                  <a:pt x="14032" y="19871"/>
                </a:lnTo>
                <a:lnTo>
                  <a:pt x="14609" y="19645"/>
                </a:lnTo>
                <a:lnTo>
                  <a:pt x="15135" y="19395"/>
                </a:lnTo>
                <a:lnTo>
                  <a:pt x="15686" y="19094"/>
                </a:lnTo>
                <a:lnTo>
                  <a:pt x="16213" y="18768"/>
                </a:lnTo>
                <a:lnTo>
                  <a:pt x="16739" y="18393"/>
                </a:lnTo>
                <a:lnTo>
                  <a:pt x="17165" y="18017"/>
                </a:lnTo>
                <a:lnTo>
                  <a:pt x="17641" y="17591"/>
                </a:lnTo>
                <a:close/>
              </a:path>
              <a:path w="21600" h="21600" extrusionOk="0">
                <a:moveTo>
                  <a:pt x="13431" y="1503"/>
                </a:moveTo>
                <a:lnTo>
                  <a:pt x="13080" y="1428"/>
                </a:lnTo>
                <a:lnTo>
                  <a:pt x="12780" y="1378"/>
                </a:lnTo>
                <a:lnTo>
                  <a:pt x="12479" y="1278"/>
                </a:lnTo>
                <a:lnTo>
                  <a:pt x="12128" y="1253"/>
                </a:lnTo>
                <a:lnTo>
                  <a:pt x="11802" y="1203"/>
                </a:lnTo>
                <a:lnTo>
                  <a:pt x="11477" y="1203"/>
                </a:lnTo>
                <a:lnTo>
                  <a:pt x="11151" y="1153"/>
                </a:lnTo>
                <a:lnTo>
                  <a:pt x="10825" y="1153"/>
                </a:lnTo>
                <a:lnTo>
                  <a:pt x="10449" y="1153"/>
                </a:lnTo>
                <a:lnTo>
                  <a:pt x="10174" y="1203"/>
                </a:lnTo>
                <a:lnTo>
                  <a:pt x="9798" y="1203"/>
                </a:lnTo>
                <a:lnTo>
                  <a:pt x="9472" y="1253"/>
                </a:lnTo>
                <a:lnTo>
                  <a:pt x="9171" y="1278"/>
                </a:lnTo>
                <a:lnTo>
                  <a:pt x="8820" y="1378"/>
                </a:lnTo>
                <a:lnTo>
                  <a:pt x="8545" y="1428"/>
                </a:lnTo>
                <a:lnTo>
                  <a:pt x="8219" y="1503"/>
                </a:lnTo>
                <a:moveTo>
                  <a:pt x="1529" y="8169"/>
                </a:moveTo>
                <a:lnTo>
                  <a:pt x="1453" y="8520"/>
                </a:lnTo>
                <a:lnTo>
                  <a:pt x="1403" y="8820"/>
                </a:lnTo>
                <a:lnTo>
                  <a:pt x="1303" y="9121"/>
                </a:lnTo>
                <a:lnTo>
                  <a:pt x="1253" y="9447"/>
                </a:lnTo>
                <a:lnTo>
                  <a:pt x="1228" y="9823"/>
                </a:lnTo>
                <a:lnTo>
                  <a:pt x="1228" y="10098"/>
                </a:lnTo>
                <a:lnTo>
                  <a:pt x="1178" y="10449"/>
                </a:lnTo>
                <a:lnTo>
                  <a:pt x="1178" y="10800"/>
                </a:lnTo>
                <a:lnTo>
                  <a:pt x="1178" y="11126"/>
                </a:lnTo>
                <a:lnTo>
                  <a:pt x="1228" y="11502"/>
                </a:lnTo>
                <a:lnTo>
                  <a:pt x="1228" y="11777"/>
                </a:lnTo>
                <a:lnTo>
                  <a:pt x="1253" y="12128"/>
                </a:lnTo>
                <a:lnTo>
                  <a:pt x="1303" y="12429"/>
                </a:lnTo>
                <a:lnTo>
                  <a:pt x="1403" y="12755"/>
                </a:lnTo>
                <a:lnTo>
                  <a:pt x="1453" y="13080"/>
                </a:lnTo>
                <a:lnTo>
                  <a:pt x="1529" y="13406"/>
                </a:lnTo>
                <a:moveTo>
                  <a:pt x="13431" y="20071"/>
                </a:moveTo>
                <a:lnTo>
                  <a:pt x="13080" y="20172"/>
                </a:lnTo>
                <a:lnTo>
                  <a:pt x="12780" y="20222"/>
                </a:lnTo>
                <a:lnTo>
                  <a:pt x="12479" y="20297"/>
                </a:lnTo>
                <a:lnTo>
                  <a:pt x="12128" y="20347"/>
                </a:lnTo>
                <a:lnTo>
                  <a:pt x="11802" y="20397"/>
                </a:lnTo>
                <a:lnTo>
                  <a:pt x="11477" y="20397"/>
                </a:lnTo>
                <a:lnTo>
                  <a:pt x="11151" y="20447"/>
                </a:lnTo>
                <a:lnTo>
                  <a:pt x="10825" y="20447"/>
                </a:lnTo>
                <a:lnTo>
                  <a:pt x="10449" y="20447"/>
                </a:lnTo>
                <a:lnTo>
                  <a:pt x="10174" y="20397"/>
                </a:lnTo>
                <a:lnTo>
                  <a:pt x="9798" y="20397"/>
                </a:lnTo>
                <a:lnTo>
                  <a:pt x="9472" y="20347"/>
                </a:lnTo>
                <a:lnTo>
                  <a:pt x="9171" y="20297"/>
                </a:lnTo>
                <a:lnTo>
                  <a:pt x="8820" y="20222"/>
                </a:lnTo>
                <a:lnTo>
                  <a:pt x="8545" y="20172"/>
                </a:lnTo>
                <a:lnTo>
                  <a:pt x="8219" y="20071"/>
                </a:lnTo>
                <a:moveTo>
                  <a:pt x="20071" y="13406"/>
                </a:moveTo>
                <a:lnTo>
                  <a:pt x="20172" y="13080"/>
                </a:lnTo>
                <a:lnTo>
                  <a:pt x="20222" y="12755"/>
                </a:lnTo>
                <a:lnTo>
                  <a:pt x="20297" y="12429"/>
                </a:lnTo>
                <a:lnTo>
                  <a:pt x="20347" y="12128"/>
                </a:lnTo>
                <a:lnTo>
                  <a:pt x="20397" y="11777"/>
                </a:lnTo>
                <a:lnTo>
                  <a:pt x="20447" y="11502"/>
                </a:lnTo>
                <a:lnTo>
                  <a:pt x="20447" y="11126"/>
                </a:lnTo>
                <a:lnTo>
                  <a:pt x="20447" y="10800"/>
                </a:lnTo>
                <a:lnTo>
                  <a:pt x="20447" y="10449"/>
                </a:lnTo>
                <a:lnTo>
                  <a:pt x="20447" y="10098"/>
                </a:lnTo>
                <a:lnTo>
                  <a:pt x="20397" y="9823"/>
                </a:lnTo>
                <a:lnTo>
                  <a:pt x="20347" y="9447"/>
                </a:lnTo>
                <a:lnTo>
                  <a:pt x="20297" y="9121"/>
                </a:lnTo>
                <a:lnTo>
                  <a:pt x="20222" y="8820"/>
                </a:lnTo>
                <a:lnTo>
                  <a:pt x="20172" y="8520"/>
                </a:lnTo>
                <a:lnTo>
                  <a:pt x="20071" y="8169"/>
                </a:lnTo>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032" name="desk1"/>
          <p:cNvSpPr>
            <a:spLocks noEditPoints="1" noChangeArrowheads="1"/>
          </p:cNvSpPr>
          <p:nvPr/>
        </p:nvSpPr>
        <p:spPr bwMode="auto">
          <a:xfrm rot="5400000">
            <a:off x="4167182" y="3976694"/>
            <a:ext cx="4000526" cy="90487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dirty="0"/>
          </a:p>
        </p:txBody>
      </p:sp>
      <p:cxnSp>
        <p:nvCxnSpPr>
          <p:cNvPr id="13" name="形状 12"/>
          <p:cNvCxnSpPr>
            <a:stCxn id="5" idx="0"/>
            <a:endCxn id="1026" idx="0"/>
          </p:cNvCxnSpPr>
          <p:nvPr/>
        </p:nvCxnSpPr>
        <p:spPr>
          <a:xfrm rot="5400000" flipH="1" flipV="1">
            <a:off x="6242099" y="2742265"/>
            <a:ext cx="80005" cy="2739361"/>
          </a:xfrm>
          <a:prstGeom prst="curvedConnector3">
            <a:avLst>
              <a:gd name="adj1" fmla="val 385732"/>
            </a:avLst>
          </a:prstGeom>
          <a:ln>
            <a:tailEnd type="arrow"/>
          </a:ln>
        </p:spPr>
        <p:style>
          <a:lnRef idx="2">
            <a:schemeClr val="dk1"/>
          </a:lnRef>
          <a:fillRef idx="0">
            <a:schemeClr val="dk1"/>
          </a:fillRef>
          <a:effectRef idx="1">
            <a:schemeClr val="dk1"/>
          </a:effectRef>
          <a:fontRef idx="minor">
            <a:schemeClr val="tx1"/>
          </a:fontRef>
        </p:style>
      </p:cxnSp>
      <p:pic>
        <p:nvPicPr>
          <p:cNvPr id="1034" name="Picture 10" descr="C:\Users\asus\AppData\Local\Microsoft\Windows\Temporary Internet Files\Content.IE5\D5P0FLUE\PngMedium-Abstract-person-10974[1].gif"/>
          <p:cNvPicPr>
            <a:picLocks noChangeAspect="1" noChangeArrowheads="1"/>
          </p:cNvPicPr>
          <p:nvPr/>
        </p:nvPicPr>
        <p:blipFill>
          <a:blip r:embed="rId4" cstate="print"/>
          <a:srcRect/>
          <a:stretch>
            <a:fillRect/>
          </a:stretch>
        </p:blipFill>
        <p:spPr bwMode="auto">
          <a:xfrm>
            <a:off x="1785918" y="2786058"/>
            <a:ext cx="684344" cy="795888"/>
          </a:xfrm>
          <a:prstGeom prst="rect">
            <a:avLst/>
          </a:prstGeom>
          <a:noFill/>
        </p:spPr>
      </p:pic>
      <p:cxnSp>
        <p:nvCxnSpPr>
          <p:cNvPr id="20" name="曲线连接符 19"/>
          <p:cNvCxnSpPr>
            <a:stCxn id="1034" idx="3"/>
            <a:endCxn id="5" idx="1"/>
          </p:cNvCxnSpPr>
          <p:nvPr/>
        </p:nvCxnSpPr>
        <p:spPr>
          <a:xfrm>
            <a:off x="2470262" y="3184002"/>
            <a:ext cx="1996762" cy="1428009"/>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5136909" y="4000504"/>
            <a:ext cx="649537" cy="369332"/>
          </a:xfrm>
          <a:prstGeom prst="rect">
            <a:avLst/>
          </a:prstGeom>
          <a:noFill/>
        </p:spPr>
        <p:txBody>
          <a:bodyPr wrap="none" rtlCol="0">
            <a:spAutoFit/>
          </a:bodyPr>
          <a:lstStyle/>
          <a:p>
            <a:r>
              <a:rPr lang="zh-CN" altLang="en-US" b="1" dirty="0" smtClean="0">
                <a:solidFill>
                  <a:srgbClr val="FF0000"/>
                </a:solidFill>
              </a:rPr>
              <a:t>通知</a:t>
            </a:r>
            <a:endParaRPr lang="zh-CN" altLang="en-US" b="1" dirty="0">
              <a:solidFill>
                <a:srgbClr val="FF0000"/>
              </a:solidFill>
            </a:endParaRPr>
          </a:p>
        </p:txBody>
      </p:sp>
      <p:sp>
        <p:nvSpPr>
          <p:cNvPr id="22" name="TextBox 21"/>
          <p:cNvSpPr txBox="1"/>
          <p:nvPr/>
        </p:nvSpPr>
        <p:spPr>
          <a:xfrm>
            <a:off x="3071802" y="3488296"/>
            <a:ext cx="646331" cy="369332"/>
          </a:xfrm>
          <a:prstGeom prst="rect">
            <a:avLst/>
          </a:prstGeom>
          <a:noFill/>
        </p:spPr>
        <p:txBody>
          <a:bodyPr wrap="none" rtlCol="0">
            <a:spAutoFit/>
          </a:bodyPr>
          <a:lstStyle/>
          <a:p>
            <a:r>
              <a:rPr lang="zh-CN" altLang="en-US" b="1" dirty="0" smtClean="0">
                <a:solidFill>
                  <a:srgbClr val="FF0000"/>
                </a:solidFill>
              </a:rPr>
              <a:t>下单</a:t>
            </a:r>
            <a:endParaRPr lang="zh-CN" altLang="en-US" b="1" dirty="0">
              <a:solidFill>
                <a:srgbClr val="FF0000"/>
              </a:solidFill>
            </a:endParaRPr>
          </a:p>
        </p:txBody>
      </p:sp>
      <p:pic>
        <p:nvPicPr>
          <p:cNvPr id="1036" name="Picture 12" descr="C:\Users\asus\AppData\Local\Microsoft\Windows\Temporary Internet Files\Content.IE5\D5P0FLUE\1430052328-2673423524[1].jpg"/>
          <p:cNvPicPr>
            <a:picLocks noChangeAspect="1" noChangeArrowheads="1"/>
          </p:cNvPicPr>
          <p:nvPr/>
        </p:nvPicPr>
        <p:blipFill>
          <a:blip r:embed="rId5" cstate="print"/>
          <a:srcRect/>
          <a:stretch>
            <a:fillRect/>
          </a:stretch>
        </p:blipFill>
        <p:spPr bwMode="auto">
          <a:xfrm>
            <a:off x="6000760" y="4500570"/>
            <a:ext cx="428628" cy="408050"/>
          </a:xfrm>
          <a:prstGeom prst="rect">
            <a:avLst/>
          </a:prstGeom>
          <a:noFill/>
        </p:spPr>
      </p:pic>
      <p:cxnSp>
        <p:nvCxnSpPr>
          <p:cNvPr id="33" name="直接箭头连接符 32"/>
          <p:cNvCxnSpPr>
            <a:stCxn id="1026" idx="1"/>
            <a:endCxn id="1036" idx="3"/>
          </p:cNvCxnSpPr>
          <p:nvPr/>
        </p:nvCxnSpPr>
        <p:spPr>
          <a:xfrm rot="10800000" flipV="1">
            <a:off x="6429388" y="4496595"/>
            <a:ext cx="857256" cy="208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1036" idx="1"/>
          </p:cNvCxnSpPr>
          <p:nvPr/>
        </p:nvCxnSpPr>
        <p:spPr>
          <a:xfrm rot="10800000" flipV="1">
            <a:off x="5072066" y="4704594"/>
            <a:ext cx="928694" cy="817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直接箭头连接符 37"/>
          <p:cNvCxnSpPr/>
          <p:nvPr/>
        </p:nvCxnSpPr>
        <p:spPr>
          <a:xfrm rot="10800000">
            <a:off x="2214550" y="4500574"/>
            <a:ext cx="2500327" cy="2857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3214678" y="4786322"/>
            <a:ext cx="646331" cy="369332"/>
          </a:xfrm>
          <a:prstGeom prst="rect">
            <a:avLst/>
          </a:prstGeom>
          <a:noFill/>
        </p:spPr>
        <p:txBody>
          <a:bodyPr wrap="none" rtlCol="0">
            <a:spAutoFit/>
          </a:bodyPr>
          <a:lstStyle/>
          <a:p>
            <a:r>
              <a:rPr lang="zh-CN" altLang="en-US" b="1" dirty="0" smtClean="0">
                <a:solidFill>
                  <a:srgbClr val="FF0000"/>
                </a:solidFill>
              </a:rPr>
              <a:t>上菜</a:t>
            </a:r>
            <a:endParaRPr lang="zh-CN" altLang="en-US" b="1" dirty="0">
              <a:solidFill>
                <a:srgbClr val="FF0000"/>
              </a:solidFill>
            </a:endParaRPr>
          </a:p>
        </p:txBody>
      </p:sp>
      <p:sp>
        <p:nvSpPr>
          <p:cNvPr id="41" name="TextBox 40"/>
          <p:cNvSpPr txBox="1"/>
          <p:nvPr/>
        </p:nvSpPr>
        <p:spPr>
          <a:xfrm>
            <a:off x="6643702" y="4143380"/>
            <a:ext cx="646331" cy="369332"/>
          </a:xfrm>
          <a:prstGeom prst="rect">
            <a:avLst/>
          </a:prstGeom>
          <a:noFill/>
        </p:spPr>
        <p:txBody>
          <a:bodyPr wrap="none" rtlCol="0">
            <a:spAutoFit/>
          </a:bodyPr>
          <a:lstStyle/>
          <a:p>
            <a:r>
              <a:rPr lang="zh-CN" altLang="en-US" b="1" dirty="0" smtClean="0">
                <a:solidFill>
                  <a:srgbClr val="FF0000"/>
                </a:solidFill>
              </a:rPr>
              <a:t>做菜</a:t>
            </a:r>
            <a:endParaRPr lang="zh-CN" altLang="en-US" b="1" dirty="0">
              <a:solidFill>
                <a:srgbClr val="FF0000"/>
              </a:solidFill>
            </a:endParaRPr>
          </a:p>
        </p:txBody>
      </p:sp>
      <p:pic>
        <p:nvPicPr>
          <p:cNvPr id="51" name="Picture 10" descr="C:\Users\asus\AppData\Local\Microsoft\Windows\Temporary Internet Files\Content.IE5\D5P0FLUE\PngMedium-Abstract-person-10974[1].gif"/>
          <p:cNvPicPr>
            <a:picLocks noChangeAspect="1" noChangeArrowheads="1"/>
          </p:cNvPicPr>
          <p:nvPr/>
        </p:nvPicPr>
        <p:blipFill>
          <a:blip r:embed="rId4" cstate="print"/>
          <a:srcRect/>
          <a:stretch>
            <a:fillRect/>
          </a:stretch>
        </p:blipFill>
        <p:spPr bwMode="auto">
          <a:xfrm>
            <a:off x="428596" y="4071942"/>
            <a:ext cx="684344" cy="795888"/>
          </a:xfrm>
          <a:prstGeom prst="rect">
            <a:avLst/>
          </a:prstGeom>
          <a:noFill/>
        </p:spPr>
      </p:pic>
      <p:pic>
        <p:nvPicPr>
          <p:cNvPr id="52" name="Picture 10" descr="C:\Users\asus\AppData\Local\Microsoft\Windows\Temporary Internet Files\Content.IE5\D5P0FLUE\PngMedium-Abstract-person-10974[1].gif"/>
          <p:cNvPicPr>
            <a:picLocks noChangeAspect="1" noChangeArrowheads="1"/>
          </p:cNvPicPr>
          <p:nvPr/>
        </p:nvPicPr>
        <p:blipFill>
          <a:blip r:embed="rId4" cstate="print"/>
          <a:srcRect/>
          <a:stretch>
            <a:fillRect/>
          </a:stretch>
        </p:blipFill>
        <p:spPr bwMode="auto">
          <a:xfrm>
            <a:off x="1815954" y="5572140"/>
            <a:ext cx="684344" cy="795888"/>
          </a:xfrm>
          <a:prstGeom prst="rect">
            <a:avLst/>
          </a:prstGeom>
          <a:noFill/>
        </p:spPr>
      </p:pic>
      <p:pic>
        <p:nvPicPr>
          <p:cNvPr id="54" name="Picture 2" descr="C:\Users\asus\AppData\Local\Microsoft\Windows\Temporary Internet Files\Content.IE5\D5P0FLUE\large-Abstract-person-66.6-10974[1].gif"/>
          <p:cNvPicPr>
            <a:picLocks noChangeAspect="1" noChangeArrowheads="1"/>
          </p:cNvPicPr>
          <p:nvPr/>
        </p:nvPicPr>
        <p:blipFill>
          <a:blip r:embed="rId6" cstate="print">
            <a:duotone>
              <a:schemeClr val="accent2">
                <a:shade val="45000"/>
                <a:satMod val="135000"/>
              </a:schemeClr>
              <a:prstClr val="white"/>
            </a:duotone>
          </a:blip>
          <a:srcRect/>
          <a:stretch>
            <a:fillRect/>
          </a:stretch>
        </p:blipFill>
        <p:spPr bwMode="auto">
          <a:xfrm>
            <a:off x="4572000" y="4143380"/>
            <a:ext cx="730275" cy="849306"/>
          </a:xfrm>
          <a:prstGeom prst="rect">
            <a:avLst/>
          </a:prstGeom>
          <a:noFill/>
        </p:spPr>
      </p:pic>
      <p:cxnSp>
        <p:nvCxnSpPr>
          <p:cNvPr id="56" name="直接箭头连接符 55"/>
          <p:cNvCxnSpPr>
            <a:stCxn id="54" idx="3"/>
          </p:cNvCxnSpPr>
          <p:nvPr/>
        </p:nvCxnSpPr>
        <p:spPr>
          <a:xfrm flipV="1">
            <a:off x="5302275" y="3286124"/>
            <a:ext cx="912799" cy="12819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9" name="直接箭头连接符 58"/>
          <p:cNvCxnSpPr>
            <a:stCxn id="5" idx="3"/>
          </p:cNvCxnSpPr>
          <p:nvPr/>
        </p:nvCxnSpPr>
        <p:spPr>
          <a:xfrm flipV="1">
            <a:off x="5357818" y="4572008"/>
            <a:ext cx="714380" cy="400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1" name="直接箭头连接符 60"/>
          <p:cNvCxnSpPr>
            <a:stCxn id="54" idx="3"/>
          </p:cNvCxnSpPr>
          <p:nvPr/>
        </p:nvCxnSpPr>
        <p:spPr>
          <a:xfrm>
            <a:off x="5302275" y="4568033"/>
            <a:ext cx="912799" cy="11469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65" name="组合 64"/>
          <p:cNvGrpSpPr/>
          <p:nvPr/>
        </p:nvGrpSpPr>
        <p:grpSpPr>
          <a:xfrm>
            <a:off x="6286512" y="3000372"/>
            <a:ext cx="285752" cy="285752"/>
            <a:chOff x="6286512" y="3000372"/>
            <a:chExt cx="285752" cy="285752"/>
          </a:xfrm>
        </p:grpSpPr>
        <p:sp>
          <p:nvSpPr>
            <p:cNvPr id="63" name="椭圆 62"/>
            <p:cNvSpPr/>
            <p:nvPr/>
          </p:nvSpPr>
          <p:spPr>
            <a:xfrm>
              <a:off x="6286512" y="3000372"/>
              <a:ext cx="285752" cy="285752"/>
            </a:xfrm>
            <a:prstGeom prst="ellipse">
              <a:avLst/>
            </a:prstGeom>
            <a:solidFill>
              <a:schemeClr val="bg1">
                <a:lumMod val="75000"/>
              </a:schemeClr>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sp>
          <p:nvSpPr>
            <p:cNvPr id="64" name="流程图: 联系 63"/>
            <p:cNvSpPr/>
            <p:nvPr/>
          </p:nvSpPr>
          <p:spPr>
            <a:xfrm>
              <a:off x="6357950" y="3071810"/>
              <a:ext cx="142876" cy="142876"/>
            </a:xfrm>
            <a:prstGeom prst="flowChartConnector">
              <a:avLst/>
            </a:prstGeom>
            <a:solidFill>
              <a:schemeClr val="tx1"/>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grpSp>
      <p:grpSp>
        <p:nvGrpSpPr>
          <p:cNvPr id="66" name="组合 65"/>
          <p:cNvGrpSpPr/>
          <p:nvPr/>
        </p:nvGrpSpPr>
        <p:grpSpPr>
          <a:xfrm>
            <a:off x="6286512" y="4429132"/>
            <a:ext cx="285752" cy="285752"/>
            <a:chOff x="6286512" y="3000372"/>
            <a:chExt cx="285752" cy="285752"/>
          </a:xfrm>
        </p:grpSpPr>
        <p:sp>
          <p:nvSpPr>
            <p:cNvPr id="67" name="椭圆 66"/>
            <p:cNvSpPr/>
            <p:nvPr/>
          </p:nvSpPr>
          <p:spPr>
            <a:xfrm>
              <a:off x="6286512" y="3000372"/>
              <a:ext cx="285752" cy="285752"/>
            </a:xfrm>
            <a:prstGeom prst="ellipse">
              <a:avLst/>
            </a:prstGeom>
            <a:solidFill>
              <a:schemeClr val="bg1">
                <a:lumMod val="75000"/>
              </a:schemeClr>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sp>
          <p:nvSpPr>
            <p:cNvPr id="68" name="流程图: 联系 67"/>
            <p:cNvSpPr/>
            <p:nvPr/>
          </p:nvSpPr>
          <p:spPr>
            <a:xfrm>
              <a:off x="6357950" y="3071810"/>
              <a:ext cx="142876" cy="142876"/>
            </a:xfrm>
            <a:prstGeom prst="flowChartConnector">
              <a:avLst/>
            </a:prstGeom>
            <a:solidFill>
              <a:schemeClr val="tx1"/>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grpSp>
      <p:grpSp>
        <p:nvGrpSpPr>
          <p:cNvPr id="69" name="组合 68"/>
          <p:cNvGrpSpPr/>
          <p:nvPr/>
        </p:nvGrpSpPr>
        <p:grpSpPr>
          <a:xfrm>
            <a:off x="6286512" y="5572140"/>
            <a:ext cx="285752" cy="285752"/>
            <a:chOff x="6286512" y="3000372"/>
            <a:chExt cx="285752" cy="285752"/>
          </a:xfrm>
        </p:grpSpPr>
        <p:sp>
          <p:nvSpPr>
            <p:cNvPr id="70" name="椭圆 69"/>
            <p:cNvSpPr/>
            <p:nvPr/>
          </p:nvSpPr>
          <p:spPr>
            <a:xfrm>
              <a:off x="6286512" y="3000372"/>
              <a:ext cx="285752" cy="285752"/>
            </a:xfrm>
            <a:prstGeom prst="ellipse">
              <a:avLst/>
            </a:prstGeom>
            <a:solidFill>
              <a:schemeClr val="bg1">
                <a:lumMod val="75000"/>
              </a:schemeClr>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sp>
          <p:nvSpPr>
            <p:cNvPr id="71" name="流程图: 联系 70"/>
            <p:cNvSpPr/>
            <p:nvPr/>
          </p:nvSpPr>
          <p:spPr>
            <a:xfrm>
              <a:off x="6357950" y="3071810"/>
              <a:ext cx="142876" cy="142876"/>
            </a:xfrm>
            <a:prstGeom prst="flowChartConnector">
              <a:avLst/>
            </a:prstGeom>
            <a:solidFill>
              <a:schemeClr val="tx1"/>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grpSp>
      <p:grpSp>
        <p:nvGrpSpPr>
          <p:cNvPr id="82" name="组合 81"/>
          <p:cNvGrpSpPr/>
          <p:nvPr/>
        </p:nvGrpSpPr>
        <p:grpSpPr>
          <a:xfrm>
            <a:off x="7270749" y="2416726"/>
            <a:ext cx="730275" cy="1147200"/>
            <a:chOff x="7270749" y="2416726"/>
            <a:chExt cx="730275" cy="1147200"/>
          </a:xfrm>
        </p:grpSpPr>
        <p:pic>
          <p:nvPicPr>
            <p:cNvPr id="8" name="Picture 2" descr="C:\Users\asus\AppData\Local\Microsoft\Windows\Temporary Internet Files\Content.IE5\D5P0FLUE\large-Abstract-person-66.6-10974[1].gif"/>
            <p:cNvPicPr>
              <a:picLocks noChangeAspect="1" noChangeArrowheads="1"/>
            </p:cNvPicPr>
            <p:nvPr/>
          </p:nvPicPr>
          <p:blipFill>
            <a:blip r:embed="rId6" cstate="print"/>
            <a:srcRect/>
            <a:stretch>
              <a:fillRect/>
            </a:stretch>
          </p:blipFill>
          <p:spPr bwMode="auto">
            <a:xfrm>
              <a:off x="7270749" y="2714620"/>
              <a:ext cx="730275" cy="849306"/>
            </a:xfrm>
            <a:prstGeom prst="rect">
              <a:avLst/>
            </a:prstGeom>
            <a:noFill/>
          </p:spPr>
        </p:pic>
        <p:sp>
          <p:nvSpPr>
            <p:cNvPr id="79" name="TextBox 78"/>
            <p:cNvSpPr txBox="1"/>
            <p:nvPr/>
          </p:nvSpPr>
          <p:spPr>
            <a:xfrm>
              <a:off x="7283255" y="2416726"/>
              <a:ext cx="646331" cy="369332"/>
            </a:xfrm>
            <a:prstGeom prst="rect">
              <a:avLst/>
            </a:prstGeom>
            <a:noFill/>
          </p:spPr>
          <p:txBody>
            <a:bodyPr wrap="none" rtlCol="0">
              <a:spAutoFit/>
            </a:bodyPr>
            <a:lstStyle/>
            <a:p>
              <a:r>
                <a:rPr lang="zh-CN" altLang="en-US" b="1" dirty="0" smtClean="0"/>
                <a:t>厨师</a:t>
              </a:r>
              <a:endParaRPr lang="en-US" altLang="zh-CN" b="1" dirty="0" smtClean="0"/>
            </a:p>
          </p:txBody>
        </p:sp>
      </p:grpSp>
      <p:grpSp>
        <p:nvGrpSpPr>
          <p:cNvPr id="83" name="组合 82"/>
          <p:cNvGrpSpPr/>
          <p:nvPr/>
        </p:nvGrpSpPr>
        <p:grpSpPr>
          <a:xfrm>
            <a:off x="7286644" y="3714752"/>
            <a:ext cx="730275" cy="1206496"/>
            <a:chOff x="7286644" y="3714752"/>
            <a:chExt cx="730275" cy="1206496"/>
          </a:xfrm>
        </p:grpSpPr>
        <p:pic>
          <p:nvPicPr>
            <p:cNvPr id="1026" name="Picture 2" descr="C:\Users\asus\AppData\Local\Microsoft\Windows\Temporary Internet Files\Content.IE5\D5P0FLUE\large-Abstract-person-66.6-10974[1].gif"/>
            <p:cNvPicPr>
              <a:picLocks noChangeAspect="1" noChangeArrowheads="1"/>
            </p:cNvPicPr>
            <p:nvPr/>
          </p:nvPicPr>
          <p:blipFill>
            <a:blip r:embed="rId6" cstate="print"/>
            <a:srcRect/>
            <a:stretch>
              <a:fillRect/>
            </a:stretch>
          </p:blipFill>
          <p:spPr bwMode="auto">
            <a:xfrm>
              <a:off x="7286644" y="4071942"/>
              <a:ext cx="730275" cy="849306"/>
            </a:xfrm>
            <a:prstGeom prst="rect">
              <a:avLst/>
            </a:prstGeom>
            <a:noFill/>
          </p:spPr>
        </p:pic>
        <p:sp>
          <p:nvSpPr>
            <p:cNvPr id="80" name="TextBox 79"/>
            <p:cNvSpPr txBox="1"/>
            <p:nvPr/>
          </p:nvSpPr>
          <p:spPr>
            <a:xfrm>
              <a:off x="7286644" y="3714752"/>
              <a:ext cx="646331" cy="369332"/>
            </a:xfrm>
            <a:prstGeom prst="rect">
              <a:avLst/>
            </a:prstGeom>
            <a:noFill/>
          </p:spPr>
          <p:txBody>
            <a:bodyPr wrap="none" rtlCol="0">
              <a:spAutoFit/>
            </a:bodyPr>
            <a:lstStyle/>
            <a:p>
              <a:r>
                <a:rPr lang="zh-CN" altLang="en-US" b="1" dirty="0" smtClean="0"/>
                <a:t>厨师</a:t>
              </a:r>
              <a:endParaRPr lang="en-US" altLang="zh-CN" b="1" dirty="0" smtClean="0"/>
            </a:p>
          </p:txBody>
        </p:sp>
      </p:grpSp>
      <p:grpSp>
        <p:nvGrpSpPr>
          <p:cNvPr id="84" name="组合 83"/>
          <p:cNvGrpSpPr/>
          <p:nvPr/>
        </p:nvGrpSpPr>
        <p:grpSpPr>
          <a:xfrm>
            <a:off x="7286644" y="5072074"/>
            <a:ext cx="730275" cy="1143008"/>
            <a:chOff x="7286644" y="5072074"/>
            <a:chExt cx="730275" cy="1143008"/>
          </a:xfrm>
        </p:grpSpPr>
        <p:pic>
          <p:nvPicPr>
            <p:cNvPr id="9" name="Picture 2" descr="C:\Users\asus\AppData\Local\Microsoft\Windows\Temporary Internet Files\Content.IE5\D5P0FLUE\large-Abstract-person-66.6-10974[1].gif"/>
            <p:cNvPicPr>
              <a:picLocks noChangeAspect="1" noChangeArrowheads="1"/>
            </p:cNvPicPr>
            <p:nvPr/>
          </p:nvPicPr>
          <p:blipFill>
            <a:blip r:embed="rId6" cstate="print"/>
            <a:srcRect/>
            <a:stretch>
              <a:fillRect/>
            </a:stretch>
          </p:blipFill>
          <p:spPr bwMode="auto">
            <a:xfrm>
              <a:off x="7286644" y="5365776"/>
              <a:ext cx="730275" cy="849306"/>
            </a:xfrm>
            <a:prstGeom prst="rect">
              <a:avLst/>
            </a:prstGeom>
            <a:noFill/>
          </p:spPr>
        </p:pic>
        <p:sp>
          <p:nvSpPr>
            <p:cNvPr id="81" name="TextBox 80"/>
            <p:cNvSpPr txBox="1"/>
            <p:nvPr/>
          </p:nvSpPr>
          <p:spPr>
            <a:xfrm>
              <a:off x="7286644" y="5072074"/>
              <a:ext cx="646331" cy="369332"/>
            </a:xfrm>
            <a:prstGeom prst="rect">
              <a:avLst/>
            </a:prstGeom>
            <a:noFill/>
          </p:spPr>
          <p:txBody>
            <a:bodyPr wrap="none" rtlCol="0">
              <a:spAutoFit/>
            </a:bodyPr>
            <a:lstStyle/>
            <a:p>
              <a:r>
                <a:rPr lang="zh-CN" altLang="en-US" b="1" dirty="0" smtClean="0"/>
                <a:t>厨师</a:t>
              </a:r>
              <a:endParaRPr lang="en-US" altLang="zh-CN" b="1" dirty="0" smtClean="0"/>
            </a:p>
          </p:txBody>
        </p:sp>
      </p:grpSp>
    </p:spTree>
    <p:extLst>
      <p:ext uri="{BB962C8B-B14F-4D97-AF65-F5344CB8AC3E}">
        <p14:creationId xmlns:p14="http://schemas.microsoft.com/office/powerpoint/2010/main" xmlns="" val="10166058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 calcmode="lin" valueType="num">
                                      <p:cBhvr additive="base">
                                        <p:cTn id="7" dur="500" fill="hold"/>
                                        <p:tgtEl>
                                          <p:spTgt spid="1034"/>
                                        </p:tgtEl>
                                        <p:attrNameLst>
                                          <p:attrName>ppt_x</p:attrName>
                                        </p:attrNameLst>
                                      </p:cBhvr>
                                      <p:tavLst>
                                        <p:tav tm="0">
                                          <p:val>
                                            <p:strVal val="#ppt_x"/>
                                          </p:val>
                                        </p:tav>
                                        <p:tav tm="100000">
                                          <p:val>
                                            <p:strVal val="#ppt_x"/>
                                          </p:val>
                                        </p:tav>
                                      </p:tavLst>
                                    </p:anim>
                                    <p:anim calcmode="lin" valueType="num">
                                      <p:cBhvr additive="base">
                                        <p:cTn id="8" dur="500" fill="hold"/>
                                        <p:tgtEl>
                                          <p:spTgt spid="10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ssolve">
                                      <p:cBhvr>
                                        <p:cTn id="21" dur="500"/>
                                        <p:tgtEl>
                                          <p:spTgt spid="1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dissolv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dissolve">
                                      <p:cBhvr>
                                        <p:cTn id="29" dur="500"/>
                                        <p:tgtEl>
                                          <p:spTgt spid="41"/>
                                        </p:tgtEl>
                                      </p:cBhvr>
                                    </p:animEffect>
                                  </p:childTnLst>
                                </p:cTn>
                              </p:par>
                              <p:par>
                                <p:cTn id="30" presetID="9"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dissolve">
                                      <p:cBhvr>
                                        <p:cTn id="32" dur="500"/>
                                        <p:tgtEl>
                                          <p:spTgt spid="33"/>
                                        </p:tgtEl>
                                      </p:cBhvr>
                                    </p:animEffect>
                                  </p:childTnLst>
                                </p:cTn>
                              </p:par>
                              <p:par>
                                <p:cTn id="33" presetID="4" presetClass="entr" presetSubtype="16" fill="hold" nodeType="withEffect">
                                  <p:stCondLst>
                                    <p:cond delay="0"/>
                                  </p:stCondLst>
                                  <p:childTnLst>
                                    <p:set>
                                      <p:cBhvr>
                                        <p:cTn id="34" dur="1" fill="hold">
                                          <p:stCondLst>
                                            <p:cond delay="0"/>
                                          </p:stCondLst>
                                        </p:cTn>
                                        <p:tgtEl>
                                          <p:spTgt spid="1036"/>
                                        </p:tgtEl>
                                        <p:attrNameLst>
                                          <p:attrName>style.visibility</p:attrName>
                                        </p:attrNameLst>
                                      </p:cBhvr>
                                      <p:to>
                                        <p:strVal val="visible"/>
                                      </p:to>
                                    </p:set>
                                    <p:animEffect transition="in" filter="box(in)">
                                      <p:cBhvr>
                                        <p:cTn id="35" dur="500"/>
                                        <p:tgtEl>
                                          <p:spTgt spid="103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dissolve">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3.61111E-6 -2.48439E-6 L -0.12587 0.01041 " pathEditMode="relative" rAng="0" ptsTypes="AA">
                                      <p:cBhvr>
                                        <p:cTn id="44" dur="2000" fill="hold"/>
                                        <p:tgtEl>
                                          <p:spTgt spid="1036"/>
                                        </p:tgtEl>
                                        <p:attrNameLst>
                                          <p:attrName>ppt_x</p:attrName>
                                          <p:attrName>ppt_y</p:attrName>
                                        </p:attrNameLst>
                                      </p:cBhvr>
                                      <p:rCtr x="-63" y="5"/>
                                    </p:animMotion>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dissolve">
                                      <p:cBhvr>
                                        <p:cTn id="49" dur="500"/>
                                        <p:tgtEl>
                                          <p:spTgt spid="40"/>
                                        </p:tgtEl>
                                      </p:cBhvr>
                                    </p:animEffect>
                                  </p:childTnLst>
                                </p:cTn>
                              </p:par>
                              <p:par>
                                <p:cTn id="50" presetID="9" presetClass="entr" presetSubtype="0"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dissolve">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35" presetClass="path" presetSubtype="0" accel="50000" decel="50000" fill="hold" nodeType="clickEffect">
                                  <p:stCondLst>
                                    <p:cond delay="0"/>
                                  </p:stCondLst>
                                  <p:childTnLst>
                                    <p:animMotion origin="layout" path="M -0.12587 0.01041 L -0.44098 -0.0421 " pathEditMode="relative" rAng="0" ptsTypes="AA">
                                      <p:cBhvr>
                                        <p:cTn id="56" dur="2000" fill="hold"/>
                                        <p:tgtEl>
                                          <p:spTgt spid="1036"/>
                                        </p:tgtEl>
                                        <p:attrNameLst>
                                          <p:attrName>ppt_x</p:attrName>
                                          <p:attrName>ppt_y</p:attrName>
                                        </p:attrNameLst>
                                      </p:cBhvr>
                                      <p:rCtr x="-158" y="-26"/>
                                    </p:animMotion>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additive="base">
                                        <p:cTn id="61" dur="500" fill="hold"/>
                                        <p:tgtEl>
                                          <p:spTgt spid="51"/>
                                        </p:tgtEl>
                                        <p:attrNameLst>
                                          <p:attrName>ppt_x</p:attrName>
                                        </p:attrNameLst>
                                      </p:cBhvr>
                                      <p:tavLst>
                                        <p:tav tm="0">
                                          <p:val>
                                            <p:strVal val="#ppt_x"/>
                                          </p:val>
                                        </p:tav>
                                        <p:tav tm="100000">
                                          <p:val>
                                            <p:strVal val="#ppt_x"/>
                                          </p:val>
                                        </p:tav>
                                      </p:tavLst>
                                    </p:anim>
                                    <p:anim calcmode="lin" valueType="num">
                                      <p:cBhvr additive="base">
                                        <p:cTn id="6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additive="base">
                                        <p:cTn id="67" dur="500" fill="hold"/>
                                        <p:tgtEl>
                                          <p:spTgt spid="52"/>
                                        </p:tgtEl>
                                        <p:attrNameLst>
                                          <p:attrName>ppt_x</p:attrName>
                                        </p:attrNameLst>
                                      </p:cBhvr>
                                      <p:tavLst>
                                        <p:tav tm="0">
                                          <p:val>
                                            <p:strVal val="#ppt_x"/>
                                          </p:val>
                                        </p:tav>
                                        <p:tav tm="100000">
                                          <p:val>
                                            <p:strVal val="#ppt_x"/>
                                          </p:val>
                                        </p:tav>
                                      </p:tavLst>
                                    </p:anim>
                                    <p:anim calcmode="lin" valueType="num">
                                      <p:cBhvr additive="base">
                                        <p:cTn id="6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500" fill="hold"/>
                                        <p:tgtEl>
                                          <p:spTgt spid="54"/>
                                        </p:tgtEl>
                                        <p:attrNameLst>
                                          <p:attrName>ppt_x</p:attrName>
                                        </p:attrNameLst>
                                      </p:cBhvr>
                                      <p:tavLst>
                                        <p:tav tm="0">
                                          <p:val>
                                            <p:strVal val="#ppt_x"/>
                                          </p:val>
                                        </p:tav>
                                        <p:tav tm="100000">
                                          <p:val>
                                            <p:strVal val="#ppt_x"/>
                                          </p:val>
                                        </p:tav>
                                      </p:tavLst>
                                    </p:anim>
                                    <p:anim calcmode="lin" valueType="num">
                                      <p:cBhvr additive="base">
                                        <p:cTn id="7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1037"/>
                                        </p:tgtEl>
                                        <p:attrNameLst>
                                          <p:attrName>style.visibility</p:attrName>
                                        </p:attrNameLst>
                                      </p:cBhvr>
                                      <p:to>
                                        <p:strVal val="visible"/>
                                      </p:to>
                                    </p:set>
                                    <p:animEffect transition="in" filter="dissolve">
                                      <p:cBhvr>
                                        <p:cTn id="79" dur="500"/>
                                        <p:tgtEl>
                                          <p:spTgt spid="1037"/>
                                        </p:tgtEl>
                                      </p:cBhvr>
                                    </p:animEffect>
                                  </p:childTnLst>
                                </p:cTn>
                              </p:par>
                            </p:childTnLst>
                          </p:cTn>
                        </p:par>
                      </p:childTnLst>
                    </p:cTn>
                  </p:par>
                  <p:par>
                    <p:cTn id="80" fill="hold">
                      <p:stCondLst>
                        <p:cond delay="indefinite"/>
                      </p:stCondLst>
                      <p:childTnLst>
                        <p:par>
                          <p:cTn id="81" fill="hold">
                            <p:stCondLst>
                              <p:cond delay="0"/>
                            </p:stCondLst>
                            <p:childTnLst>
                              <p:par>
                                <p:cTn id="82" presetID="64" presetClass="path" presetSubtype="0" accel="50000" decel="50000" fill="hold" nodeType="clickEffect">
                                  <p:stCondLst>
                                    <p:cond delay="0"/>
                                  </p:stCondLst>
                                  <p:childTnLst>
                                    <p:animMotion origin="layout" path="M -2.77778E-6 -4.20773E-6 L -0.08437 -0.38168 " pathEditMode="relative" rAng="0" ptsTypes="AA">
                                      <p:cBhvr>
                                        <p:cTn id="83" dur="2000" fill="hold"/>
                                        <p:tgtEl>
                                          <p:spTgt spid="78"/>
                                        </p:tgtEl>
                                        <p:attrNameLst>
                                          <p:attrName>ppt_x</p:attrName>
                                          <p:attrName>ppt_y</p:attrName>
                                        </p:attrNameLst>
                                      </p:cBhvr>
                                      <p:rCtr x="-42" y="-191"/>
                                    </p:animMotion>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54"/>
                                        </p:tgtEl>
                                        <p:attrNameLst>
                                          <p:attrName>style.visibility</p:attrName>
                                        </p:attrNameLst>
                                      </p:cBhvr>
                                      <p:to>
                                        <p:strVal val="visible"/>
                                      </p:to>
                                    </p:set>
                                    <p:anim calcmode="lin" valueType="num">
                                      <p:cBhvr additive="base">
                                        <p:cTn id="88" dur="500" fill="hold"/>
                                        <p:tgtEl>
                                          <p:spTgt spid="54"/>
                                        </p:tgtEl>
                                        <p:attrNameLst>
                                          <p:attrName>ppt_x</p:attrName>
                                        </p:attrNameLst>
                                      </p:cBhvr>
                                      <p:tavLst>
                                        <p:tav tm="0">
                                          <p:val>
                                            <p:strVal val="#ppt_x"/>
                                          </p:val>
                                        </p:tav>
                                        <p:tav tm="100000">
                                          <p:val>
                                            <p:strVal val="#ppt_x"/>
                                          </p:val>
                                        </p:tav>
                                      </p:tavLst>
                                    </p:anim>
                                    <p:anim calcmode="lin" valueType="num">
                                      <p:cBhvr additive="base">
                                        <p:cTn id="89"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dissolve">
                                      <p:cBhvr>
                                        <p:cTn id="94" dur="500"/>
                                        <p:tgtEl>
                                          <p:spTgt spid="5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9"/>
                                        </p:tgtEl>
                                        <p:attrNameLst>
                                          <p:attrName>style.visibility</p:attrName>
                                        </p:attrNameLst>
                                      </p:cBhvr>
                                      <p:to>
                                        <p:strVal val="visible"/>
                                      </p:to>
                                    </p:set>
                                    <p:animEffect transition="in" filter="dissolve">
                                      <p:cBhvr>
                                        <p:cTn id="99" dur="500"/>
                                        <p:tgtEl>
                                          <p:spTgt spid="59"/>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nodeType="clickEffect">
                                  <p:stCondLst>
                                    <p:cond delay="0"/>
                                  </p:stCondLst>
                                  <p:childTnLst>
                                    <p:set>
                                      <p:cBhvr>
                                        <p:cTn id="103" dur="1" fill="hold">
                                          <p:stCondLst>
                                            <p:cond delay="0"/>
                                          </p:stCondLst>
                                        </p:cTn>
                                        <p:tgtEl>
                                          <p:spTgt spid="61"/>
                                        </p:tgtEl>
                                        <p:attrNameLst>
                                          <p:attrName>style.visibility</p:attrName>
                                        </p:attrNameLst>
                                      </p:cBhvr>
                                      <p:to>
                                        <p:strVal val="visible"/>
                                      </p:to>
                                    </p:set>
                                    <p:animEffect transition="in" filter="dissolve">
                                      <p:cBhvr>
                                        <p:cTn id="104" dur="500"/>
                                        <p:tgtEl>
                                          <p:spTgt spid="61"/>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65"/>
                                        </p:tgtEl>
                                        <p:attrNameLst>
                                          <p:attrName>style.visibility</p:attrName>
                                        </p:attrNameLst>
                                      </p:cBhvr>
                                      <p:to>
                                        <p:strVal val="visible"/>
                                      </p:to>
                                    </p:set>
                                    <p:animEffect transition="in" filter="dissolve">
                                      <p:cBhvr>
                                        <p:cTn id="109" dur="500"/>
                                        <p:tgtEl>
                                          <p:spTgt spid="65"/>
                                        </p:tgtEl>
                                      </p:cBhvr>
                                    </p:animEffect>
                                  </p:childTnLst>
                                </p:cTn>
                              </p:par>
                              <p:par>
                                <p:cTn id="110" presetID="9" presetClass="entr" presetSubtype="0" fill="hold" nodeType="withEffect">
                                  <p:stCondLst>
                                    <p:cond delay="0"/>
                                  </p:stCondLst>
                                  <p:childTnLst>
                                    <p:set>
                                      <p:cBhvr>
                                        <p:cTn id="111" dur="1" fill="hold">
                                          <p:stCondLst>
                                            <p:cond delay="0"/>
                                          </p:stCondLst>
                                        </p:cTn>
                                        <p:tgtEl>
                                          <p:spTgt spid="66"/>
                                        </p:tgtEl>
                                        <p:attrNameLst>
                                          <p:attrName>style.visibility</p:attrName>
                                        </p:attrNameLst>
                                      </p:cBhvr>
                                      <p:to>
                                        <p:strVal val="visible"/>
                                      </p:to>
                                    </p:set>
                                    <p:animEffect transition="in" filter="dissolve">
                                      <p:cBhvr>
                                        <p:cTn id="112" dur="500"/>
                                        <p:tgtEl>
                                          <p:spTgt spid="66"/>
                                        </p:tgtEl>
                                      </p:cBhvr>
                                    </p:animEffect>
                                  </p:childTnLst>
                                </p:cTn>
                              </p:par>
                              <p:par>
                                <p:cTn id="113" presetID="9" presetClass="entr" presetSubtype="0" fill="hold" nodeType="withEffect">
                                  <p:stCondLst>
                                    <p:cond delay="0"/>
                                  </p:stCondLst>
                                  <p:childTnLst>
                                    <p:set>
                                      <p:cBhvr>
                                        <p:cTn id="114" dur="1" fill="hold">
                                          <p:stCondLst>
                                            <p:cond delay="0"/>
                                          </p:stCondLst>
                                        </p:cTn>
                                        <p:tgtEl>
                                          <p:spTgt spid="69"/>
                                        </p:tgtEl>
                                        <p:attrNameLst>
                                          <p:attrName>style.visibility</p:attrName>
                                        </p:attrNameLst>
                                      </p:cBhvr>
                                      <p:to>
                                        <p:strVal val="visible"/>
                                      </p:to>
                                    </p:set>
                                    <p:animEffect transition="in" filter="dissolve">
                                      <p:cBhvr>
                                        <p:cTn id="115" dur="500"/>
                                        <p:tgtEl>
                                          <p:spTgt spid="69"/>
                                        </p:tgtEl>
                                      </p:cBhvr>
                                    </p:animEffect>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nodeType="clickEffect">
                                  <p:stCondLst>
                                    <p:cond delay="0"/>
                                  </p:stCondLst>
                                  <p:childTnLst>
                                    <p:set>
                                      <p:cBhvr>
                                        <p:cTn id="119" dur="1" fill="hold">
                                          <p:stCondLst>
                                            <p:cond delay="0"/>
                                          </p:stCondLst>
                                        </p:cTn>
                                        <p:tgtEl>
                                          <p:spTgt spid="82"/>
                                        </p:tgtEl>
                                        <p:attrNameLst>
                                          <p:attrName>style.visibility</p:attrName>
                                        </p:attrNameLst>
                                      </p:cBhvr>
                                      <p:to>
                                        <p:strVal val="visible"/>
                                      </p:to>
                                    </p:set>
                                    <p:anim calcmode="lin" valueType="num">
                                      <p:cBhvr additive="base">
                                        <p:cTn id="120" dur="500" fill="hold"/>
                                        <p:tgtEl>
                                          <p:spTgt spid="82"/>
                                        </p:tgtEl>
                                        <p:attrNameLst>
                                          <p:attrName>ppt_x</p:attrName>
                                        </p:attrNameLst>
                                      </p:cBhvr>
                                      <p:tavLst>
                                        <p:tav tm="0">
                                          <p:val>
                                            <p:strVal val="#ppt_x"/>
                                          </p:val>
                                        </p:tav>
                                        <p:tav tm="100000">
                                          <p:val>
                                            <p:strVal val="#ppt_x"/>
                                          </p:val>
                                        </p:tav>
                                      </p:tavLst>
                                    </p:anim>
                                    <p:anim calcmode="lin" valueType="num">
                                      <p:cBhvr additive="base">
                                        <p:cTn id="121"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nodeType="clickEffect">
                                  <p:stCondLst>
                                    <p:cond delay="0"/>
                                  </p:stCondLst>
                                  <p:childTnLst>
                                    <p:set>
                                      <p:cBhvr>
                                        <p:cTn id="125" dur="1" fill="hold">
                                          <p:stCondLst>
                                            <p:cond delay="0"/>
                                          </p:stCondLst>
                                        </p:cTn>
                                        <p:tgtEl>
                                          <p:spTgt spid="84"/>
                                        </p:tgtEl>
                                        <p:attrNameLst>
                                          <p:attrName>style.visibility</p:attrName>
                                        </p:attrNameLst>
                                      </p:cBhvr>
                                      <p:to>
                                        <p:strVal val="visible"/>
                                      </p:to>
                                    </p:set>
                                    <p:anim calcmode="lin" valueType="num">
                                      <p:cBhvr additive="base">
                                        <p:cTn id="126" dur="500" fill="hold"/>
                                        <p:tgtEl>
                                          <p:spTgt spid="84"/>
                                        </p:tgtEl>
                                        <p:attrNameLst>
                                          <p:attrName>ppt_x</p:attrName>
                                        </p:attrNameLst>
                                      </p:cBhvr>
                                      <p:tavLst>
                                        <p:tav tm="0">
                                          <p:val>
                                            <p:strVal val="#ppt_x"/>
                                          </p:val>
                                        </p:tav>
                                        <p:tav tm="100000">
                                          <p:val>
                                            <p:strVal val="#ppt_x"/>
                                          </p:val>
                                        </p:tav>
                                      </p:tavLst>
                                    </p:anim>
                                    <p:anim calcmode="lin" valueType="num">
                                      <p:cBhvr additive="base">
                                        <p:cTn id="127"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 grpId="0" animBg="1"/>
      <p:bldP spid="21" grpId="0"/>
      <p:bldP spid="22" grpId="0"/>
      <p:bldP spid="40" grpId="0"/>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IO</a:t>
            </a:r>
            <a:r>
              <a:rPr lang="zh-CN" altLang="en-US" dirty="0" smtClean="0">
                <a:latin typeface="Arial" charset="0"/>
                <a:ea typeface="黑体" charset="0"/>
              </a:rPr>
              <a:t>线程模型</a:t>
            </a:r>
            <a:endParaRPr lang="zh-CN" altLang="en-US" dirty="0">
              <a:latin typeface="Arial" charset="0"/>
              <a:ea typeface="黑体" charset="0"/>
            </a:endParaRPr>
          </a:p>
        </p:txBody>
      </p:sp>
      <p:sp>
        <p:nvSpPr>
          <p:cNvPr id="50" name="文本框 49"/>
          <p:cNvSpPr txBox="1"/>
          <p:nvPr/>
        </p:nvSpPr>
        <p:spPr>
          <a:xfrm>
            <a:off x="395536" y="1700808"/>
            <a:ext cx="8352928" cy="4873130"/>
          </a:xfrm>
          <a:prstGeom prst="rect">
            <a:avLst/>
          </a:prstGeom>
          <a:noFill/>
        </p:spPr>
        <p:txBody>
          <a:bodyPr wrap="square" rtlCol="0">
            <a:spAutoFit/>
          </a:bodyPr>
          <a:lstStyle/>
          <a:p>
            <a:pPr marL="285750" indent="-285750">
              <a:lnSpc>
                <a:spcPct val="150000"/>
              </a:lnSpc>
              <a:buFont typeface="Symbol" charset="2"/>
              <a:buChar char="-"/>
            </a:pPr>
            <a:r>
              <a:rPr kumimoji="1" lang="zh-CN" altLang="en-US" sz="1600" b="1" dirty="0" smtClean="0">
                <a:latin typeface="宋体"/>
                <a:ea typeface="宋体"/>
                <a:cs typeface="宋体"/>
              </a:rPr>
              <a:t>单线程年代</a:t>
            </a:r>
            <a:endParaRPr kumimoji="1" lang="en-US" altLang="zh-CN" sz="1600" b="1" dirty="0" smtClean="0">
              <a:latin typeface="宋体"/>
              <a:ea typeface="宋体"/>
              <a:cs typeface="宋体"/>
            </a:endParaRPr>
          </a:p>
          <a:p>
            <a:pPr>
              <a:lnSpc>
                <a:spcPct val="150000"/>
              </a:lnSpc>
            </a:pPr>
            <a:r>
              <a:rPr kumimoji="1" lang="zh-CN" altLang="en-US" sz="1600" dirty="0" smtClean="0">
                <a:latin typeface="宋体"/>
                <a:ea typeface="宋体"/>
                <a:cs typeface="宋体"/>
              </a:rPr>
              <a:t>   时间回到十几</a:t>
            </a:r>
            <a:r>
              <a:rPr kumimoji="1" lang="zh-CN" altLang="en-US" sz="1600" dirty="0">
                <a:latin typeface="宋体"/>
                <a:ea typeface="宋体"/>
                <a:cs typeface="宋体"/>
              </a:rPr>
              <a:t>年前，那时主流的</a:t>
            </a:r>
            <a:r>
              <a:rPr kumimoji="1" lang="en-US" altLang="zh-CN" sz="1600" dirty="0">
                <a:latin typeface="宋体"/>
                <a:ea typeface="宋体"/>
                <a:cs typeface="宋体"/>
              </a:rPr>
              <a:t>CPU</a:t>
            </a:r>
            <a:r>
              <a:rPr kumimoji="1" lang="zh-CN" altLang="en-US" sz="1600" dirty="0">
                <a:latin typeface="宋体"/>
                <a:ea typeface="宋体"/>
                <a:cs typeface="宋体"/>
              </a:rPr>
              <a:t>都还是单核（除了商用高性能的小机），</a:t>
            </a:r>
            <a:r>
              <a:rPr kumimoji="1" lang="en-US" altLang="zh-CN" sz="1600" dirty="0">
                <a:latin typeface="宋体"/>
                <a:ea typeface="宋体"/>
                <a:cs typeface="宋体"/>
              </a:rPr>
              <a:t>CPU</a:t>
            </a:r>
            <a:r>
              <a:rPr kumimoji="1" lang="zh-CN" altLang="en-US" sz="1600" dirty="0">
                <a:latin typeface="宋体"/>
                <a:ea typeface="宋体"/>
                <a:cs typeface="宋体"/>
              </a:rPr>
              <a:t>的核心频率是机器最重要的指标之一</a:t>
            </a:r>
            <a:r>
              <a:rPr kumimoji="1" lang="zh-CN" altLang="en-US" sz="1600" dirty="0" smtClean="0">
                <a:latin typeface="宋体"/>
                <a:ea typeface="宋体"/>
                <a:cs typeface="宋体"/>
              </a:rPr>
              <a:t>。</a:t>
            </a:r>
            <a:endParaRPr kumimoji="1" lang="en-US" altLang="zh-CN" sz="1600" dirty="0" smtClean="0">
              <a:latin typeface="宋体"/>
              <a:ea typeface="宋体"/>
              <a:cs typeface="宋体"/>
            </a:endParaRPr>
          </a:p>
          <a:p>
            <a:pPr>
              <a:lnSpc>
                <a:spcPct val="150000"/>
              </a:lnSpc>
            </a:pPr>
            <a:r>
              <a:rPr kumimoji="1" lang="zh-CN" altLang="zh-CN" sz="1600" dirty="0" smtClean="0">
                <a:latin typeface="宋体"/>
                <a:ea typeface="宋体"/>
                <a:cs typeface="宋体"/>
              </a:rPr>
              <a:t> </a:t>
            </a:r>
            <a:r>
              <a:rPr kumimoji="1" lang="zh-CN" altLang="en-US" sz="1600" dirty="0" smtClean="0">
                <a:latin typeface="宋体"/>
                <a:ea typeface="宋体"/>
                <a:cs typeface="宋体"/>
              </a:rPr>
              <a:t>   在</a:t>
            </a:r>
            <a:r>
              <a:rPr kumimoji="1" lang="en-US" altLang="zh-CN" sz="1600" dirty="0" smtClean="0">
                <a:latin typeface="宋体"/>
                <a:ea typeface="宋体"/>
                <a:cs typeface="宋体"/>
              </a:rPr>
              <a:t>Java</a:t>
            </a:r>
            <a:r>
              <a:rPr kumimoji="1" lang="zh-CN" altLang="en-US" sz="1600" dirty="0">
                <a:latin typeface="宋体"/>
                <a:ea typeface="宋体"/>
                <a:cs typeface="宋体"/>
              </a:rPr>
              <a:t>领域当时比较流行的是单线程编程，对于</a:t>
            </a:r>
            <a:r>
              <a:rPr kumimoji="1" lang="en-US" altLang="zh-CN" sz="1600" dirty="0">
                <a:latin typeface="宋体"/>
                <a:ea typeface="宋体"/>
                <a:cs typeface="宋体"/>
              </a:rPr>
              <a:t>CPU</a:t>
            </a:r>
            <a:r>
              <a:rPr kumimoji="1" lang="zh-CN" altLang="en-US" sz="1600" dirty="0">
                <a:latin typeface="宋体"/>
                <a:ea typeface="宋体"/>
                <a:cs typeface="宋体"/>
              </a:rPr>
              <a:t>密集型的应用程序而言，频繁的通过多线程进行协作和抢占时间片反而会降低性能</a:t>
            </a:r>
            <a:r>
              <a:rPr kumimoji="1" lang="zh-CN" altLang="en-US" sz="1600" dirty="0" smtClean="0">
                <a:latin typeface="宋体"/>
                <a:ea typeface="宋体"/>
                <a:cs typeface="宋体"/>
              </a:rPr>
              <a:t>。</a:t>
            </a:r>
            <a:endParaRPr kumimoji="1" lang="en-US" altLang="zh-CN" sz="1600" dirty="0" smtClean="0">
              <a:latin typeface="宋体"/>
              <a:ea typeface="宋体"/>
              <a:cs typeface="宋体"/>
            </a:endParaRPr>
          </a:p>
          <a:p>
            <a:pPr marL="285750" indent="-285750">
              <a:lnSpc>
                <a:spcPct val="150000"/>
              </a:lnSpc>
              <a:buFont typeface="Symbol" charset="2"/>
              <a:buChar char="-"/>
            </a:pPr>
            <a:r>
              <a:rPr kumimoji="1" lang="zh-CN" altLang="en-US" sz="1600" b="1" dirty="0" smtClean="0">
                <a:latin typeface="宋体"/>
                <a:ea typeface="宋体"/>
                <a:cs typeface="宋体"/>
              </a:rPr>
              <a:t>多线程年代</a:t>
            </a:r>
            <a:endParaRPr kumimoji="1" lang="en-US" altLang="zh-CN" sz="1600" b="1" dirty="0" smtClean="0">
              <a:latin typeface="宋体"/>
              <a:ea typeface="宋体"/>
              <a:cs typeface="宋体"/>
            </a:endParaRPr>
          </a:p>
          <a:p>
            <a:pPr>
              <a:lnSpc>
                <a:spcPct val="150000"/>
              </a:lnSpc>
            </a:pPr>
            <a:r>
              <a:rPr lang="zh-CN" altLang="en-US" sz="1600" dirty="0" smtClean="0">
                <a:latin typeface="宋体"/>
                <a:ea typeface="宋体"/>
                <a:cs typeface="宋体"/>
              </a:rPr>
              <a:t>    随着硬</a:t>
            </a:r>
            <a:r>
              <a:rPr lang="zh-CN" altLang="en-US" sz="1600" dirty="0">
                <a:latin typeface="宋体"/>
                <a:ea typeface="宋体"/>
                <a:cs typeface="宋体"/>
              </a:rPr>
              <a:t>件性能的提升，</a:t>
            </a:r>
            <a:r>
              <a:rPr lang="en-US" altLang="zh-CN" sz="1600" dirty="0">
                <a:latin typeface="宋体"/>
                <a:ea typeface="宋体"/>
                <a:cs typeface="宋体"/>
              </a:rPr>
              <a:t>CPU</a:t>
            </a:r>
            <a:r>
              <a:rPr lang="zh-CN" altLang="en-US" sz="1600" dirty="0">
                <a:latin typeface="宋体"/>
                <a:ea typeface="宋体"/>
                <a:cs typeface="宋体"/>
              </a:rPr>
              <a:t>的核数越来越越多，很多服务器标配已经达到</a:t>
            </a:r>
            <a:r>
              <a:rPr lang="en-US" altLang="zh-CN" sz="1600" dirty="0">
                <a:latin typeface="宋体"/>
                <a:ea typeface="宋体"/>
                <a:cs typeface="宋体"/>
              </a:rPr>
              <a:t>32</a:t>
            </a:r>
            <a:r>
              <a:rPr lang="zh-CN" altLang="en-US" sz="1600" dirty="0">
                <a:latin typeface="宋体"/>
                <a:ea typeface="宋体"/>
                <a:cs typeface="宋体"/>
              </a:rPr>
              <a:t>或</a:t>
            </a:r>
            <a:r>
              <a:rPr lang="en-US" altLang="zh-CN" sz="1600" dirty="0">
                <a:latin typeface="宋体"/>
                <a:ea typeface="宋体"/>
                <a:cs typeface="宋体"/>
              </a:rPr>
              <a:t>64</a:t>
            </a:r>
            <a:r>
              <a:rPr lang="zh-CN" altLang="en-US" sz="1600" dirty="0">
                <a:latin typeface="宋体"/>
                <a:ea typeface="宋体"/>
                <a:cs typeface="宋体"/>
              </a:rPr>
              <a:t>核。通过多线程并发编程，可以充分利用多核</a:t>
            </a:r>
            <a:r>
              <a:rPr lang="en-US" altLang="zh-CN" sz="1600" dirty="0">
                <a:latin typeface="宋体"/>
                <a:ea typeface="宋体"/>
                <a:cs typeface="宋体"/>
              </a:rPr>
              <a:t>CPU</a:t>
            </a:r>
            <a:r>
              <a:rPr lang="zh-CN" altLang="en-US" sz="1600" dirty="0">
                <a:latin typeface="宋体"/>
                <a:ea typeface="宋体"/>
                <a:cs typeface="宋体"/>
              </a:rPr>
              <a:t>的处理能力，提升系统的处理效率和并发性能</a:t>
            </a:r>
            <a:r>
              <a:rPr lang="zh-CN" altLang="en-US" sz="1600" dirty="0" smtClean="0">
                <a:latin typeface="宋体"/>
                <a:ea typeface="宋体"/>
                <a:cs typeface="宋体"/>
              </a:rPr>
              <a:t>。</a:t>
            </a:r>
            <a:endParaRPr kumimoji="1" lang="en-US" altLang="zh-CN" sz="1600" dirty="0" smtClean="0">
              <a:latin typeface="宋体"/>
              <a:ea typeface="宋体"/>
              <a:cs typeface="宋体"/>
            </a:endParaRPr>
          </a:p>
          <a:p>
            <a:pPr marL="285750" indent="-285750">
              <a:lnSpc>
                <a:spcPct val="150000"/>
              </a:lnSpc>
              <a:buFont typeface="Symbol" charset="2"/>
              <a:buChar char="-"/>
            </a:pPr>
            <a:r>
              <a:rPr kumimoji="1" lang="zh-CN" altLang="en-US" sz="1600" b="1" dirty="0" smtClean="0">
                <a:latin typeface="宋体"/>
                <a:ea typeface="宋体"/>
                <a:cs typeface="宋体"/>
              </a:rPr>
              <a:t>线程池年代</a:t>
            </a:r>
            <a:endParaRPr kumimoji="1" lang="en-US" altLang="zh-CN" sz="1600" b="1" dirty="0" smtClean="0">
              <a:latin typeface="宋体"/>
              <a:ea typeface="宋体"/>
              <a:cs typeface="宋体"/>
            </a:endParaRPr>
          </a:p>
          <a:p>
            <a:pPr>
              <a:lnSpc>
                <a:spcPct val="150000"/>
              </a:lnSpc>
            </a:pPr>
            <a:r>
              <a:rPr lang="zh-CN" altLang="en-US" sz="1600" dirty="0" smtClean="0">
                <a:latin typeface="宋体"/>
                <a:ea typeface="宋体"/>
                <a:cs typeface="宋体"/>
              </a:rPr>
              <a:t>   为了提</a:t>
            </a:r>
            <a:r>
              <a:rPr lang="zh-CN" altLang="en-US" sz="1600" dirty="0">
                <a:latin typeface="宋体"/>
                <a:ea typeface="宋体"/>
                <a:cs typeface="宋体"/>
              </a:rPr>
              <a:t>升</a:t>
            </a:r>
            <a:r>
              <a:rPr lang="en-US" altLang="zh-CN" sz="1600" dirty="0">
                <a:latin typeface="宋体"/>
                <a:ea typeface="宋体"/>
                <a:cs typeface="宋体"/>
              </a:rPr>
              <a:t>Java</a:t>
            </a:r>
            <a:r>
              <a:rPr lang="zh-CN" altLang="en-US" sz="1600" dirty="0">
                <a:latin typeface="宋体"/>
                <a:ea typeface="宋体"/>
                <a:cs typeface="宋体"/>
              </a:rPr>
              <a:t>多线程编程的效率和性能，降低用户开发难度。</a:t>
            </a:r>
            <a:r>
              <a:rPr lang="en-US" altLang="zh-CN" sz="1600" dirty="0">
                <a:latin typeface="宋体"/>
                <a:ea typeface="宋体"/>
                <a:cs typeface="宋体"/>
              </a:rPr>
              <a:t>JDK1.5</a:t>
            </a:r>
            <a:r>
              <a:rPr lang="zh-CN" altLang="en-US" sz="1600" dirty="0">
                <a:latin typeface="宋体"/>
                <a:ea typeface="宋体"/>
                <a:cs typeface="宋体"/>
              </a:rPr>
              <a:t>推出了</a:t>
            </a:r>
            <a:r>
              <a:rPr lang="en-US" altLang="zh-CN" sz="1600" dirty="0" err="1">
                <a:latin typeface="宋体"/>
                <a:ea typeface="宋体"/>
                <a:cs typeface="宋体"/>
              </a:rPr>
              <a:t>java.util.concurrent</a:t>
            </a:r>
            <a:r>
              <a:rPr lang="zh-CN" altLang="en-US" sz="1600" dirty="0">
                <a:latin typeface="宋体"/>
                <a:ea typeface="宋体"/>
                <a:cs typeface="宋体"/>
              </a:rPr>
              <a:t>并发编程包。在并发编程类库中，提供了线程池、线程安全容器、原子类等新的类库，极大的提升了</a:t>
            </a:r>
            <a:r>
              <a:rPr lang="en-US" altLang="zh-CN" sz="1600" dirty="0">
                <a:latin typeface="宋体"/>
                <a:ea typeface="宋体"/>
                <a:cs typeface="宋体"/>
              </a:rPr>
              <a:t>Java</a:t>
            </a:r>
            <a:r>
              <a:rPr lang="zh-CN" altLang="en-US" sz="1600" dirty="0">
                <a:latin typeface="宋体"/>
                <a:ea typeface="宋体"/>
                <a:cs typeface="宋体"/>
              </a:rPr>
              <a:t>多线程编程的效率，降低了开发难度。</a:t>
            </a:r>
          </a:p>
          <a:p>
            <a:pPr>
              <a:lnSpc>
                <a:spcPct val="150000"/>
              </a:lnSpc>
            </a:pPr>
            <a:r>
              <a:rPr lang="zh-CN" altLang="en-US" sz="1600" dirty="0" smtClean="0">
                <a:latin typeface="宋体"/>
                <a:ea typeface="宋体"/>
                <a:cs typeface="宋体"/>
              </a:rPr>
              <a:t>  从</a:t>
            </a:r>
            <a:r>
              <a:rPr lang="en-US" altLang="zh-CN" sz="1600" dirty="0">
                <a:latin typeface="宋体"/>
                <a:ea typeface="宋体"/>
                <a:cs typeface="宋体"/>
              </a:rPr>
              <a:t>JDK1.5</a:t>
            </a:r>
            <a:r>
              <a:rPr lang="zh-CN" altLang="en-US" sz="1600" dirty="0">
                <a:latin typeface="宋体"/>
                <a:ea typeface="宋体"/>
                <a:cs typeface="宋体"/>
              </a:rPr>
              <a:t>开始，基于线程池的并发编程已经成为</a:t>
            </a:r>
            <a:r>
              <a:rPr lang="en-US" altLang="zh-CN" sz="1600" dirty="0">
                <a:latin typeface="宋体"/>
                <a:ea typeface="宋体"/>
                <a:cs typeface="宋体"/>
              </a:rPr>
              <a:t>Java</a:t>
            </a:r>
            <a:r>
              <a:rPr lang="zh-CN" altLang="en-US" sz="1600" dirty="0">
                <a:latin typeface="宋体"/>
                <a:ea typeface="宋体"/>
                <a:cs typeface="宋体"/>
              </a:rPr>
              <a:t>多核编程的主流</a:t>
            </a:r>
            <a:r>
              <a:rPr lang="zh-CN" altLang="en-US" sz="1600" dirty="0" smtClean="0">
                <a:latin typeface="宋体"/>
                <a:ea typeface="宋体"/>
                <a:cs typeface="宋体"/>
              </a:rPr>
              <a:t>。</a:t>
            </a:r>
            <a:endParaRPr lang="zh-CN" altLang="en-US" sz="1600" dirty="0">
              <a:latin typeface="宋体"/>
              <a:ea typeface="宋体"/>
              <a:cs typeface="宋体"/>
            </a:endParaRPr>
          </a:p>
        </p:txBody>
      </p:sp>
    </p:spTree>
    <p:extLst>
      <p:ext uri="{BB962C8B-B14F-4D97-AF65-F5344CB8AC3E}">
        <p14:creationId xmlns:p14="http://schemas.microsoft.com/office/powerpoint/2010/main" xmlns="" val="292994135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Reactor</a:t>
            </a:r>
            <a:endParaRPr lang="zh-CN" altLang="en-US" dirty="0">
              <a:latin typeface="Arial" charset="0"/>
              <a:ea typeface="黑体" charset="0"/>
            </a:endParaRPr>
          </a:p>
        </p:txBody>
      </p:sp>
      <p:sp>
        <p:nvSpPr>
          <p:cNvPr id="3" name="文本框 2"/>
          <p:cNvSpPr txBox="1"/>
          <p:nvPr/>
        </p:nvSpPr>
        <p:spPr>
          <a:xfrm>
            <a:off x="251520" y="1772816"/>
            <a:ext cx="8640960" cy="4639732"/>
          </a:xfrm>
          <a:prstGeom prst="rect">
            <a:avLst/>
          </a:prstGeom>
          <a:noFill/>
        </p:spPr>
        <p:txBody>
          <a:bodyPr wrap="square" rtlCol="0">
            <a:spAutoFit/>
          </a:bodyPr>
          <a:lstStyle/>
          <a:p>
            <a:pPr>
              <a:lnSpc>
                <a:spcPct val="150000"/>
              </a:lnSpc>
            </a:pPr>
            <a:r>
              <a:rPr kumimoji="1" lang="zh-CN" altLang="en-US" dirty="0" smtClean="0">
                <a:latin typeface="宋体"/>
                <a:ea typeface="宋体"/>
                <a:cs typeface="宋体"/>
              </a:rPr>
              <a:t>    无论</a:t>
            </a:r>
            <a:r>
              <a:rPr kumimoji="1" lang="zh-CN" altLang="en-US" dirty="0">
                <a:latin typeface="宋体"/>
                <a:ea typeface="宋体"/>
                <a:cs typeface="宋体"/>
              </a:rPr>
              <a:t>是</a:t>
            </a:r>
            <a:r>
              <a:rPr kumimoji="1" lang="en-US" altLang="zh-CN" dirty="0">
                <a:latin typeface="宋体"/>
                <a:ea typeface="宋体"/>
                <a:cs typeface="宋体"/>
              </a:rPr>
              <a:t>C++</a:t>
            </a:r>
            <a:r>
              <a:rPr kumimoji="1" lang="zh-CN" altLang="en-US" dirty="0">
                <a:latin typeface="宋体"/>
                <a:ea typeface="宋体"/>
                <a:cs typeface="宋体"/>
              </a:rPr>
              <a:t>还是</a:t>
            </a:r>
            <a:r>
              <a:rPr kumimoji="1" lang="en-US" altLang="zh-CN" dirty="0">
                <a:latin typeface="宋体"/>
                <a:ea typeface="宋体"/>
                <a:cs typeface="宋体"/>
              </a:rPr>
              <a:t>JAVA</a:t>
            </a:r>
            <a:r>
              <a:rPr kumimoji="1" lang="zh-CN" altLang="en-US" dirty="0">
                <a:latin typeface="宋体"/>
                <a:ea typeface="宋体"/>
                <a:cs typeface="宋体"/>
              </a:rPr>
              <a:t>编写的网络框架，大多数都是基于</a:t>
            </a:r>
            <a:r>
              <a:rPr kumimoji="1" lang="en-US" altLang="zh-CN" dirty="0">
                <a:latin typeface="宋体"/>
                <a:ea typeface="宋体"/>
                <a:cs typeface="宋体"/>
              </a:rPr>
              <a:t>reactor</a:t>
            </a:r>
            <a:r>
              <a:rPr kumimoji="1" lang="zh-CN" altLang="en-US" dirty="0" smtClean="0">
                <a:latin typeface="宋体"/>
                <a:ea typeface="宋体"/>
                <a:cs typeface="宋体"/>
              </a:rPr>
              <a:t>模式进行设计和开发</a:t>
            </a:r>
            <a:r>
              <a:rPr kumimoji="1" lang="zh-CN" altLang="zh-CN" dirty="0" smtClean="0">
                <a:latin typeface="宋体"/>
                <a:ea typeface="宋体"/>
                <a:cs typeface="宋体"/>
              </a:rPr>
              <a:t>。</a:t>
            </a:r>
            <a:r>
              <a:rPr kumimoji="1" lang="en-US" altLang="zh-CN" dirty="0" smtClean="0">
                <a:latin typeface="宋体"/>
                <a:ea typeface="宋体"/>
                <a:cs typeface="宋体"/>
              </a:rPr>
              <a:t>Reactor</a:t>
            </a:r>
            <a:r>
              <a:rPr kumimoji="1" lang="zh-CN" altLang="en-US" dirty="0">
                <a:latin typeface="宋体"/>
                <a:ea typeface="宋体"/>
                <a:cs typeface="宋体"/>
              </a:rPr>
              <a:t>模式基于事件驱动，特别适合处理海量的</a:t>
            </a:r>
            <a:r>
              <a:rPr kumimoji="1" lang="en-US" altLang="zh-CN" dirty="0">
                <a:latin typeface="宋体"/>
                <a:ea typeface="宋体"/>
                <a:cs typeface="宋体"/>
              </a:rPr>
              <a:t>IO</a:t>
            </a:r>
            <a:r>
              <a:rPr kumimoji="1" lang="zh-CN" altLang="en-US" dirty="0" smtClean="0">
                <a:latin typeface="宋体"/>
                <a:ea typeface="宋体"/>
                <a:cs typeface="宋体"/>
              </a:rPr>
              <a:t>事件</a:t>
            </a:r>
            <a:r>
              <a:rPr kumimoji="1" lang="en-US" altLang="zh-CN" dirty="0">
                <a:latin typeface="宋体"/>
                <a:ea typeface="宋体"/>
                <a:cs typeface="宋体"/>
              </a:rPr>
              <a:t>；</a:t>
            </a:r>
            <a:endParaRPr kumimoji="1" lang="en-US" altLang="zh-CN" dirty="0" smtClean="0">
              <a:latin typeface="宋体"/>
              <a:ea typeface="宋体"/>
              <a:cs typeface="宋体"/>
            </a:endParaRPr>
          </a:p>
          <a:p>
            <a:pPr>
              <a:lnSpc>
                <a:spcPct val="150000"/>
              </a:lnSpc>
            </a:pPr>
            <a:r>
              <a:rPr kumimoji="1" lang="en-US" altLang="zh-CN" dirty="0" smtClean="0">
                <a:latin typeface="宋体"/>
                <a:ea typeface="宋体"/>
                <a:cs typeface="宋体"/>
              </a:rPr>
              <a:t>    CPU</a:t>
            </a:r>
            <a:r>
              <a:rPr kumimoji="1" lang="zh-CN" altLang="en-US" dirty="0" smtClean="0">
                <a:latin typeface="宋体"/>
                <a:ea typeface="宋体"/>
                <a:cs typeface="宋体"/>
              </a:rPr>
              <a:t>处理速度远远快于</a:t>
            </a:r>
            <a:r>
              <a:rPr kumimoji="1" lang="en-US" altLang="zh-CN" dirty="0" smtClean="0">
                <a:latin typeface="宋体"/>
                <a:ea typeface="宋体"/>
                <a:cs typeface="宋体"/>
              </a:rPr>
              <a:t>IO</a:t>
            </a:r>
            <a:r>
              <a:rPr kumimoji="1" lang="zh-CN" altLang="en-US" dirty="0" smtClean="0">
                <a:latin typeface="宋体"/>
                <a:ea typeface="宋体"/>
                <a:cs typeface="宋体"/>
              </a:rPr>
              <a:t>，如果</a:t>
            </a:r>
            <a:r>
              <a:rPr kumimoji="1" lang="en-US" altLang="zh-CN" dirty="0" smtClean="0">
                <a:latin typeface="宋体"/>
                <a:ea typeface="宋体"/>
                <a:cs typeface="宋体"/>
              </a:rPr>
              <a:t>CPU</a:t>
            </a:r>
            <a:r>
              <a:rPr kumimoji="1" lang="zh-CN" altLang="en-US" dirty="0" smtClean="0">
                <a:latin typeface="宋体"/>
                <a:ea typeface="宋体"/>
                <a:cs typeface="宋体"/>
              </a:rPr>
              <a:t>为了</a:t>
            </a:r>
            <a:r>
              <a:rPr kumimoji="1" lang="en-US" altLang="zh-CN" dirty="0" smtClean="0">
                <a:latin typeface="宋体"/>
                <a:ea typeface="宋体"/>
                <a:cs typeface="宋体"/>
              </a:rPr>
              <a:t>IO</a:t>
            </a:r>
            <a:r>
              <a:rPr kumimoji="1" lang="zh-CN" altLang="en-US" dirty="0" smtClean="0">
                <a:latin typeface="宋体"/>
                <a:ea typeface="宋体"/>
                <a:cs typeface="宋体"/>
              </a:rPr>
              <a:t>操作阻塞或者做了过多的无谓的线程切换</a:t>
            </a:r>
            <a:r>
              <a:rPr kumimoji="1" lang="en-US" altLang="zh-CN" dirty="0" smtClean="0">
                <a:latin typeface="宋体"/>
                <a:ea typeface="宋体"/>
                <a:cs typeface="宋体"/>
              </a:rPr>
              <a:t>，</a:t>
            </a:r>
            <a:r>
              <a:rPr kumimoji="1" lang="zh-CN" altLang="en-US" dirty="0" smtClean="0">
                <a:latin typeface="宋体"/>
                <a:ea typeface="宋体"/>
                <a:cs typeface="宋体"/>
              </a:rPr>
              <a:t>其实都是不划算的；</a:t>
            </a:r>
            <a:endParaRPr kumimoji="1" lang="en-US" altLang="zh-CN" dirty="0" smtClean="0">
              <a:latin typeface="宋体"/>
              <a:ea typeface="宋体"/>
              <a:cs typeface="宋体"/>
            </a:endParaRPr>
          </a:p>
          <a:p>
            <a:pPr>
              <a:lnSpc>
                <a:spcPct val="150000"/>
              </a:lnSpc>
            </a:pPr>
            <a:r>
              <a:rPr kumimoji="1" lang="en-US" altLang="zh-CN" dirty="0" smtClean="0">
                <a:latin typeface="宋体"/>
                <a:ea typeface="宋体"/>
                <a:cs typeface="宋体"/>
              </a:rPr>
              <a:t>    </a:t>
            </a:r>
            <a:r>
              <a:rPr kumimoji="1" lang="zh-CN" altLang="en-US" dirty="0" smtClean="0">
                <a:latin typeface="宋体"/>
                <a:ea typeface="宋体"/>
                <a:cs typeface="宋体"/>
              </a:rPr>
              <a:t>于是出现了事件驱动，或者叫回调的方式，来完成这件事。这种方式是，应用业务想一个中间人注册一个回调</a:t>
            </a:r>
            <a:r>
              <a:rPr kumimoji="1" lang="en-US" altLang="zh-CN" dirty="0" smtClean="0">
                <a:latin typeface="宋体"/>
                <a:ea typeface="宋体"/>
                <a:cs typeface="宋体"/>
              </a:rPr>
              <a:t>(event</a:t>
            </a:r>
            <a:r>
              <a:rPr kumimoji="1" lang="zh-CN" altLang="en-US" dirty="0" smtClean="0">
                <a:latin typeface="宋体"/>
                <a:ea typeface="宋体"/>
                <a:cs typeface="宋体"/>
              </a:rPr>
              <a:t> </a:t>
            </a:r>
            <a:r>
              <a:rPr kumimoji="1" lang="en-US" altLang="zh-CN" dirty="0" smtClean="0">
                <a:latin typeface="宋体"/>
                <a:ea typeface="宋体"/>
                <a:cs typeface="宋体"/>
              </a:rPr>
              <a:t>handler)</a:t>
            </a:r>
            <a:r>
              <a:rPr kumimoji="1" lang="zh-CN" altLang="en-US" dirty="0" smtClean="0">
                <a:latin typeface="宋体"/>
                <a:ea typeface="宋体"/>
                <a:cs typeface="宋体"/>
              </a:rPr>
              <a:t>，当</a:t>
            </a:r>
            <a:r>
              <a:rPr kumimoji="1" lang="en-US" altLang="zh-CN" dirty="0" smtClean="0">
                <a:latin typeface="宋体"/>
                <a:ea typeface="宋体"/>
                <a:cs typeface="宋体"/>
              </a:rPr>
              <a:t>IO</a:t>
            </a:r>
            <a:r>
              <a:rPr kumimoji="1" lang="zh-CN" altLang="en-US" dirty="0" smtClean="0">
                <a:latin typeface="宋体"/>
                <a:ea typeface="宋体"/>
                <a:cs typeface="宋体"/>
              </a:rPr>
              <a:t>就绪后，就这个中间人产生一个事件，并通知</a:t>
            </a:r>
            <a:r>
              <a:rPr kumimoji="1" lang="en-US" altLang="zh-CN" dirty="0" smtClean="0">
                <a:latin typeface="宋体"/>
                <a:ea typeface="宋体"/>
                <a:cs typeface="宋体"/>
              </a:rPr>
              <a:t>handler</a:t>
            </a:r>
            <a:r>
              <a:rPr kumimoji="1" lang="zh-CN" altLang="en-US" dirty="0" smtClean="0">
                <a:latin typeface="宋体"/>
                <a:ea typeface="宋体"/>
                <a:cs typeface="宋体"/>
              </a:rPr>
              <a:t>进行处理；</a:t>
            </a:r>
            <a:endParaRPr kumimoji="1" lang="en-US" altLang="zh-CN" dirty="0" smtClean="0">
              <a:latin typeface="宋体"/>
              <a:ea typeface="宋体"/>
              <a:cs typeface="宋体"/>
            </a:endParaRPr>
          </a:p>
          <a:p>
            <a:pPr>
              <a:lnSpc>
                <a:spcPct val="150000"/>
              </a:lnSpc>
            </a:pPr>
            <a:r>
              <a:rPr kumimoji="1" lang="zh-CN" altLang="zh-CN" dirty="0">
                <a:latin typeface="宋体"/>
                <a:ea typeface="宋体"/>
                <a:cs typeface="宋体"/>
              </a:rPr>
              <a:t> </a:t>
            </a:r>
            <a:r>
              <a:rPr kumimoji="1" lang="zh-CN" altLang="en-US" dirty="0" smtClean="0">
                <a:latin typeface="宋体"/>
                <a:ea typeface="宋体"/>
                <a:cs typeface="宋体"/>
              </a:rPr>
              <a:t>    我们如何知道</a:t>
            </a:r>
            <a:r>
              <a:rPr kumimoji="1" lang="en-US" altLang="zh-CN" dirty="0" smtClean="0">
                <a:latin typeface="宋体"/>
                <a:ea typeface="宋体"/>
                <a:cs typeface="宋体"/>
              </a:rPr>
              <a:t>IO</a:t>
            </a:r>
            <a:r>
              <a:rPr kumimoji="1" lang="zh-CN" altLang="en-US" dirty="0" smtClean="0">
                <a:latin typeface="宋体"/>
                <a:ea typeface="宋体"/>
                <a:cs typeface="宋体"/>
              </a:rPr>
              <a:t>就绪这个事件？</a:t>
            </a:r>
            <a:endParaRPr kumimoji="1" lang="en-US" altLang="zh-CN" dirty="0" smtClean="0">
              <a:latin typeface="宋体"/>
              <a:ea typeface="宋体"/>
              <a:cs typeface="宋体"/>
            </a:endParaRPr>
          </a:p>
          <a:p>
            <a:pPr>
              <a:lnSpc>
                <a:spcPct val="150000"/>
              </a:lnSpc>
            </a:pPr>
            <a:r>
              <a:rPr kumimoji="1" lang="zh-CN" altLang="zh-CN" dirty="0">
                <a:latin typeface="宋体"/>
                <a:ea typeface="宋体"/>
                <a:cs typeface="宋体"/>
              </a:rPr>
              <a:t> </a:t>
            </a:r>
            <a:r>
              <a:rPr kumimoji="1" lang="zh-CN" altLang="en-US" dirty="0" smtClean="0">
                <a:latin typeface="宋体"/>
                <a:ea typeface="宋体"/>
                <a:cs typeface="宋体"/>
              </a:rPr>
              <a:t>   谁来充当这个中间人？</a:t>
            </a:r>
            <a:endParaRPr kumimoji="1" lang="en-US" altLang="zh-CN" dirty="0" smtClean="0">
              <a:latin typeface="宋体"/>
              <a:ea typeface="宋体"/>
              <a:cs typeface="宋体"/>
            </a:endParaRPr>
          </a:p>
          <a:p>
            <a:pPr>
              <a:lnSpc>
                <a:spcPct val="150000"/>
              </a:lnSpc>
            </a:pPr>
            <a:r>
              <a:rPr kumimoji="1" lang="zh-CN" altLang="zh-CN" dirty="0">
                <a:latin typeface="宋体"/>
                <a:ea typeface="宋体"/>
                <a:cs typeface="宋体"/>
              </a:rPr>
              <a:t> </a:t>
            </a:r>
            <a:r>
              <a:rPr kumimoji="1" lang="zh-CN" altLang="en-US" dirty="0" smtClean="0">
                <a:latin typeface="宋体"/>
                <a:ea typeface="宋体"/>
                <a:cs typeface="宋体"/>
              </a:rPr>
              <a:t>   由一个不断等待和循环的单独线程来接受所有</a:t>
            </a:r>
            <a:r>
              <a:rPr kumimoji="1" lang="en-US" altLang="zh-CN" dirty="0" smtClean="0">
                <a:latin typeface="宋体"/>
                <a:ea typeface="宋体"/>
                <a:cs typeface="宋体"/>
              </a:rPr>
              <a:t>handler</a:t>
            </a:r>
            <a:r>
              <a:rPr kumimoji="1" lang="zh-CN" altLang="en-US" dirty="0" smtClean="0">
                <a:latin typeface="宋体"/>
                <a:ea typeface="宋体"/>
                <a:cs typeface="宋体"/>
              </a:rPr>
              <a:t>的注册，并负责查询</a:t>
            </a:r>
            <a:r>
              <a:rPr kumimoji="1" lang="en-US" altLang="zh-CN" dirty="0" smtClean="0">
                <a:latin typeface="宋体"/>
                <a:ea typeface="宋体"/>
                <a:cs typeface="宋体"/>
              </a:rPr>
              <a:t>IO</a:t>
            </a:r>
            <a:r>
              <a:rPr kumimoji="1" lang="zh-CN" altLang="en-US" dirty="0" smtClean="0">
                <a:latin typeface="宋体"/>
                <a:ea typeface="宋体"/>
                <a:cs typeface="宋体"/>
              </a:rPr>
              <a:t>是否就绪，在就绪后，调用制定的</a:t>
            </a:r>
            <a:r>
              <a:rPr kumimoji="1" lang="en-US" altLang="zh-CN" dirty="0" smtClean="0">
                <a:latin typeface="宋体"/>
                <a:ea typeface="宋体"/>
                <a:cs typeface="宋体"/>
              </a:rPr>
              <a:t>handler</a:t>
            </a:r>
            <a:r>
              <a:rPr kumimoji="1" lang="zh-CN" altLang="en-US" dirty="0" smtClean="0">
                <a:latin typeface="宋体"/>
                <a:ea typeface="宋体"/>
                <a:cs typeface="宋体"/>
              </a:rPr>
              <a:t>进行处理，这个角色名称就叫</a:t>
            </a:r>
            <a:r>
              <a:rPr kumimoji="1" lang="en-US" altLang="zh-CN" dirty="0" smtClean="0">
                <a:latin typeface="宋体"/>
                <a:ea typeface="宋体"/>
                <a:cs typeface="宋体"/>
              </a:rPr>
              <a:t>Reactor</a:t>
            </a:r>
          </a:p>
        </p:txBody>
      </p:sp>
    </p:spTree>
    <p:extLst>
      <p:ext uri="{BB962C8B-B14F-4D97-AF65-F5344CB8AC3E}">
        <p14:creationId xmlns:p14="http://schemas.microsoft.com/office/powerpoint/2010/main" xmlns="" val="153920098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Reactor</a:t>
            </a:r>
            <a:r>
              <a:rPr lang="zh-CN" altLang="en-US" dirty="0" smtClean="0">
                <a:latin typeface="Arial" charset="0"/>
                <a:ea typeface="黑体" charset="0"/>
              </a:rPr>
              <a:t>单线程模型</a:t>
            </a:r>
            <a:endParaRPr lang="zh-CN" altLang="en-US" dirty="0">
              <a:latin typeface="Arial" charset="0"/>
              <a:ea typeface="黑体" charset="0"/>
            </a:endParaRPr>
          </a:p>
        </p:txBody>
      </p:sp>
      <p:sp>
        <p:nvSpPr>
          <p:cNvPr id="2" name="椭圆 1"/>
          <p:cNvSpPr/>
          <p:nvPr/>
        </p:nvSpPr>
        <p:spPr>
          <a:xfrm>
            <a:off x="323528" y="2780928"/>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7" name="椭圆 6"/>
          <p:cNvSpPr/>
          <p:nvPr/>
        </p:nvSpPr>
        <p:spPr>
          <a:xfrm>
            <a:off x="539552" y="3356992"/>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8" name="椭圆 7"/>
          <p:cNvSpPr/>
          <p:nvPr/>
        </p:nvSpPr>
        <p:spPr>
          <a:xfrm>
            <a:off x="683568" y="3933056"/>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4" name="圆角矩形 3"/>
          <p:cNvSpPr/>
          <p:nvPr/>
        </p:nvSpPr>
        <p:spPr>
          <a:xfrm>
            <a:off x="3203848" y="2276872"/>
            <a:ext cx="5256584" cy="1584176"/>
          </a:xfrm>
          <a:prstGeom prst="round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Reactor</a:t>
            </a:r>
            <a:r>
              <a:rPr kumimoji="1" lang="zh-CN" altLang="en-US" dirty="0" smtClean="0">
                <a:solidFill>
                  <a:srgbClr val="111111"/>
                </a:solidFill>
              </a:rPr>
              <a:t> </a:t>
            </a:r>
            <a:r>
              <a:rPr kumimoji="1" lang="en-US" altLang="zh-CN" dirty="0" smtClean="0">
                <a:solidFill>
                  <a:srgbClr val="111111"/>
                </a:solidFill>
              </a:rPr>
              <a:t>Thread</a:t>
            </a:r>
          </a:p>
          <a:p>
            <a:pPr algn="ctr"/>
            <a:endParaRPr kumimoji="1" lang="en-US" altLang="zh-CN" dirty="0">
              <a:solidFill>
                <a:srgbClr val="111111"/>
              </a:solidFill>
            </a:endParaRPr>
          </a:p>
          <a:p>
            <a:pPr algn="ctr"/>
            <a:endParaRPr kumimoji="1" lang="en-US" altLang="zh-CN" dirty="0" smtClean="0">
              <a:solidFill>
                <a:srgbClr val="111111"/>
              </a:solidFill>
            </a:endParaRPr>
          </a:p>
          <a:p>
            <a:pPr algn="ctr"/>
            <a:endParaRPr kumimoji="1" lang="zh-CN" altLang="en-US" dirty="0" smtClean="0">
              <a:solidFill>
                <a:srgbClr val="111111"/>
              </a:solidFill>
            </a:endParaRPr>
          </a:p>
        </p:txBody>
      </p:sp>
      <p:sp>
        <p:nvSpPr>
          <p:cNvPr id="9" name="圆角矩形 8"/>
          <p:cNvSpPr/>
          <p:nvPr/>
        </p:nvSpPr>
        <p:spPr>
          <a:xfrm>
            <a:off x="5580112" y="3140968"/>
            <a:ext cx="2376264" cy="576064"/>
          </a:xfrm>
          <a:prstGeom prst="roundRect">
            <a:avLst/>
          </a:prstGeom>
          <a:solidFill>
            <a:srgbClr val="CCE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Dispatcher</a:t>
            </a:r>
            <a:endParaRPr kumimoji="1" lang="zh-CN" altLang="en-US" dirty="0" smtClean="0">
              <a:solidFill>
                <a:srgbClr val="111111"/>
              </a:solidFill>
            </a:endParaRPr>
          </a:p>
        </p:txBody>
      </p:sp>
      <p:sp>
        <p:nvSpPr>
          <p:cNvPr id="13" name="圆角矩形 12"/>
          <p:cNvSpPr/>
          <p:nvPr/>
        </p:nvSpPr>
        <p:spPr>
          <a:xfrm>
            <a:off x="4067944" y="4869160"/>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handler1</a:t>
            </a:r>
            <a:endParaRPr kumimoji="1" lang="zh-CN" altLang="en-US" dirty="0" smtClean="0">
              <a:solidFill>
                <a:srgbClr val="111111"/>
              </a:solidFill>
            </a:endParaRPr>
          </a:p>
        </p:txBody>
      </p:sp>
      <p:cxnSp>
        <p:nvCxnSpPr>
          <p:cNvPr id="21" name="直线箭头连接符 20"/>
          <p:cNvCxnSpPr>
            <a:stCxn id="2" idx="6"/>
            <a:endCxn id="4" idx="1"/>
          </p:cNvCxnSpPr>
          <p:nvPr/>
        </p:nvCxnSpPr>
        <p:spPr>
          <a:xfrm flipV="1">
            <a:off x="2195736" y="3068960"/>
            <a:ext cx="1008112" cy="36000"/>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27" name="圆角矩形 26"/>
          <p:cNvSpPr/>
          <p:nvPr/>
        </p:nvSpPr>
        <p:spPr>
          <a:xfrm>
            <a:off x="4283968" y="544522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handlers</a:t>
            </a:r>
            <a:endParaRPr kumimoji="1" lang="zh-CN" altLang="en-US" dirty="0" smtClean="0">
              <a:solidFill>
                <a:srgbClr val="111111"/>
              </a:solidFill>
            </a:endParaRPr>
          </a:p>
        </p:txBody>
      </p:sp>
      <p:sp>
        <p:nvSpPr>
          <p:cNvPr id="28" name="圆角矩形 27"/>
          <p:cNvSpPr/>
          <p:nvPr/>
        </p:nvSpPr>
        <p:spPr>
          <a:xfrm>
            <a:off x="6444208" y="4869160"/>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handler3</a:t>
            </a:r>
            <a:endParaRPr kumimoji="1" lang="zh-CN" altLang="en-US" dirty="0" smtClean="0">
              <a:solidFill>
                <a:srgbClr val="111111"/>
              </a:solidFill>
            </a:endParaRPr>
          </a:p>
        </p:txBody>
      </p:sp>
      <p:sp>
        <p:nvSpPr>
          <p:cNvPr id="29" name="圆角矩形 28"/>
          <p:cNvSpPr/>
          <p:nvPr/>
        </p:nvSpPr>
        <p:spPr>
          <a:xfrm>
            <a:off x="6660232" y="544522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handler4</a:t>
            </a:r>
            <a:endParaRPr kumimoji="1" lang="zh-CN" altLang="en-US" dirty="0" smtClean="0">
              <a:solidFill>
                <a:srgbClr val="111111"/>
              </a:solidFill>
            </a:endParaRPr>
          </a:p>
        </p:txBody>
      </p:sp>
      <p:cxnSp>
        <p:nvCxnSpPr>
          <p:cNvPr id="30" name="直线箭头连接符 29"/>
          <p:cNvCxnSpPr>
            <a:stCxn id="7" idx="6"/>
            <a:endCxn id="4" idx="1"/>
          </p:cNvCxnSpPr>
          <p:nvPr/>
        </p:nvCxnSpPr>
        <p:spPr>
          <a:xfrm flipV="1">
            <a:off x="2411760" y="3068960"/>
            <a:ext cx="792088" cy="612068"/>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1" name="直线箭头连接符 30"/>
          <p:cNvCxnSpPr>
            <a:stCxn id="8" idx="6"/>
            <a:endCxn id="4" idx="1"/>
          </p:cNvCxnSpPr>
          <p:nvPr/>
        </p:nvCxnSpPr>
        <p:spPr>
          <a:xfrm flipV="1">
            <a:off x="2555776" y="3068960"/>
            <a:ext cx="648072" cy="118813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2" name="直线箭头连接符 31"/>
          <p:cNvCxnSpPr>
            <a:stCxn id="47" idx="0"/>
          </p:cNvCxnSpPr>
          <p:nvPr/>
        </p:nvCxnSpPr>
        <p:spPr>
          <a:xfrm flipV="1">
            <a:off x="2807804" y="3861048"/>
            <a:ext cx="1332148" cy="1224136"/>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3" name="直线箭头连接符 32"/>
          <p:cNvCxnSpPr>
            <a:stCxn id="4" idx="2"/>
            <a:endCxn id="13" idx="0"/>
          </p:cNvCxnSpPr>
          <p:nvPr/>
        </p:nvCxnSpPr>
        <p:spPr>
          <a:xfrm flipH="1">
            <a:off x="5040052" y="3861048"/>
            <a:ext cx="792088" cy="100811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4" name="直线箭头连接符 33"/>
          <p:cNvCxnSpPr>
            <a:stCxn id="28" idx="0"/>
          </p:cNvCxnSpPr>
          <p:nvPr/>
        </p:nvCxnSpPr>
        <p:spPr>
          <a:xfrm flipH="1" flipV="1">
            <a:off x="6948264" y="3861048"/>
            <a:ext cx="468052" cy="100811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47" name="圆角矩形 46"/>
          <p:cNvSpPr/>
          <p:nvPr/>
        </p:nvSpPr>
        <p:spPr>
          <a:xfrm>
            <a:off x="1835696" y="508518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dirty="0">
                <a:solidFill>
                  <a:srgbClr val="111111"/>
                </a:solidFill>
              </a:rPr>
              <a:t>A</a:t>
            </a:r>
            <a:r>
              <a:rPr kumimoji="1" lang="en-US" altLang="zh-CN" dirty="0" err="1" smtClean="0">
                <a:solidFill>
                  <a:srgbClr val="111111"/>
                </a:solidFill>
              </a:rPr>
              <a:t>cceptor</a:t>
            </a:r>
            <a:endParaRPr kumimoji="1" lang="zh-CN" altLang="en-US" dirty="0" smtClean="0">
              <a:solidFill>
                <a:srgbClr val="111111"/>
              </a:solidFill>
            </a:endParaRPr>
          </a:p>
        </p:txBody>
      </p:sp>
    </p:spTree>
    <p:extLst>
      <p:ext uri="{BB962C8B-B14F-4D97-AF65-F5344CB8AC3E}">
        <p14:creationId xmlns:p14="http://schemas.microsoft.com/office/powerpoint/2010/main" xmlns="" val="322829060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Reactor</a:t>
            </a:r>
            <a:r>
              <a:rPr lang="zh-CN" altLang="en-US" dirty="0" smtClean="0">
                <a:latin typeface="Arial" charset="0"/>
                <a:ea typeface="黑体" charset="0"/>
              </a:rPr>
              <a:t>单线程模型</a:t>
            </a:r>
            <a:endParaRPr lang="zh-CN" altLang="en-US" dirty="0">
              <a:latin typeface="Arial" charset="0"/>
              <a:ea typeface="黑体" charset="0"/>
            </a:endParaRPr>
          </a:p>
        </p:txBody>
      </p:sp>
      <p:sp>
        <p:nvSpPr>
          <p:cNvPr id="2" name="椭圆 1"/>
          <p:cNvSpPr/>
          <p:nvPr/>
        </p:nvSpPr>
        <p:spPr>
          <a:xfrm>
            <a:off x="323528" y="2780928"/>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7" name="椭圆 6"/>
          <p:cNvSpPr/>
          <p:nvPr/>
        </p:nvSpPr>
        <p:spPr>
          <a:xfrm>
            <a:off x="539552" y="3356992"/>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8" name="椭圆 7"/>
          <p:cNvSpPr/>
          <p:nvPr/>
        </p:nvSpPr>
        <p:spPr>
          <a:xfrm>
            <a:off x="683568" y="3933056"/>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4" name="圆角矩形 3"/>
          <p:cNvSpPr/>
          <p:nvPr/>
        </p:nvSpPr>
        <p:spPr>
          <a:xfrm>
            <a:off x="3203848" y="2276872"/>
            <a:ext cx="5256584" cy="1584176"/>
          </a:xfrm>
          <a:prstGeom prst="round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Reactor</a:t>
            </a:r>
            <a:r>
              <a:rPr kumimoji="1" lang="zh-CN" altLang="en-US" dirty="0" smtClean="0">
                <a:solidFill>
                  <a:srgbClr val="111111"/>
                </a:solidFill>
              </a:rPr>
              <a:t> </a:t>
            </a:r>
            <a:r>
              <a:rPr kumimoji="1" lang="en-US" altLang="zh-CN" dirty="0" smtClean="0">
                <a:solidFill>
                  <a:srgbClr val="111111"/>
                </a:solidFill>
              </a:rPr>
              <a:t>Thread</a:t>
            </a:r>
          </a:p>
          <a:p>
            <a:pPr algn="ctr"/>
            <a:endParaRPr kumimoji="1" lang="en-US" altLang="zh-CN" dirty="0">
              <a:solidFill>
                <a:srgbClr val="111111"/>
              </a:solidFill>
            </a:endParaRPr>
          </a:p>
          <a:p>
            <a:pPr algn="ctr"/>
            <a:endParaRPr kumimoji="1" lang="en-US" altLang="zh-CN" dirty="0" smtClean="0">
              <a:solidFill>
                <a:srgbClr val="111111"/>
              </a:solidFill>
            </a:endParaRPr>
          </a:p>
          <a:p>
            <a:pPr algn="ctr"/>
            <a:endParaRPr kumimoji="1" lang="zh-CN" altLang="en-US" dirty="0" smtClean="0">
              <a:solidFill>
                <a:srgbClr val="111111"/>
              </a:solidFill>
            </a:endParaRPr>
          </a:p>
        </p:txBody>
      </p:sp>
      <p:sp>
        <p:nvSpPr>
          <p:cNvPr id="9" name="圆角矩形 8"/>
          <p:cNvSpPr/>
          <p:nvPr/>
        </p:nvSpPr>
        <p:spPr>
          <a:xfrm>
            <a:off x="5580112" y="3140968"/>
            <a:ext cx="2376264" cy="576064"/>
          </a:xfrm>
          <a:prstGeom prst="roundRect">
            <a:avLst/>
          </a:prstGeom>
          <a:solidFill>
            <a:srgbClr val="CCE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Dispatcher</a:t>
            </a:r>
            <a:endParaRPr kumimoji="1" lang="zh-CN" altLang="en-US" dirty="0" smtClean="0">
              <a:solidFill>
                <a:srgbClr val="111111"/>
              </a:solidFill>
            </a:endParaRPr>
          </a:p>
        </p:txBody>
      </p:sp>
      <p:sp>
        <p:nvSpPr>
          <p:cNvPr id="13" name="圆角矩形 12"/>
          <p:cNvSpPr/>
          <p:nvPr/>
        </p:nvSpPr>
        <p:spPr>
          <a:xfrm>
            <a:off x="4067944" y="4869160"/>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handler1</a:t>
            </a:r>
            <a:endParaRPr kumimoji="1" lang="zh-CN" altLang="en-US" dirty="0" smtClean="0">
              <a:solidFill>
                <a:srgbClr val="111111"/>
              </a:solidFill>
            </a:endParaRPr>
          </a:p>
        </p:txBody>
      </p:sp>
      <p:cxnSp>
        <p:nvCxnSpPr>
          <p:cNvPr id="21" name="直线箭头连接符 20"/>
          <p:cNvCxnSpPr>
            <a:stCxn id="2" idx="6"/>
            <a:endCxn id="4" idx="1"/>
          </p:cNvCxnSpPr>
          <p:nvPr/>
        </p:nvCxnSpPr>
        <p:spPr>
          <a:xfrm flipV="1">
            <a:off x="2195736" y="3068960"/>
            <a:ext cx="1008112" cy="36000"/>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27" name="圆角矩形 26"/>
          <p:cNvSpPr/>
          <p:nvPr/>
        </p:nvSpPr>
        <p:spPr>
          <a:xfrm>
            <a:off x="4283968" y="544522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handlers</a:t>
            </a:r>
            <a:endParaRPr kumimoji="1" lang="zh-CN" altLang="en-US" dirty="0" smtClean="0">
              <a:solidFill>
                <a:srgbClr val="111111"/>
              </a:solidFill>
            </a:endParaRPr>
          </a:p>
        </p:txBody>
      </p:sp>
      <p:sp>
        <p:nvSpPr>
          <p:cNvPr id="28" name="圆角矩形 27"/>
          <p:cNvSpPr/>
          <p:nvPr/>
        </p:nvSpPr>
        <p:spPr>
          <a:xfrm>
            <a:off x="6444208" y="4869160"/>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handler3</a:t>
            </a:r>
            <a:endParaRPr kumimoji="1" lang="zh-CN" altLang="en-US" dirty="0" smtClean="0">
              <a:solidFill>
                <a:srgbClr val="111111"/>
              </a:solidFill>
            </a:endParaRPr>
          </a:p>
        </p:txBody>
      </p:sp>
      <p:sp>
        <p:nvSpPr>
          <p:cNvPr id="29" name="圆角矩形 28"/>
          <p:cNvSpPr/>
          <p:nvPr/>
        </p:nvSpPr>
        <p:spPr>
          <a:xfrm>
            <a:off x="6660232" y="544522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handler4</a:t>
            </a:r>
            <a:endParaRPr kumimoji="1" lang="zh-CN" altLang="en-US" dirty="0" smtClean="0">
              <a:solidFill>
                <a:srgbClr val="111111"/>
              </a:solidFill>
            </a:endParaRPr>
          </a:p>
        </p:txBody>
      </p:sp>
      <p:cxnSp>
        <p:nvCxnSpPr>
          <p:cNvPr id="30" name="直线箭头连接符 29"/>
          <p:cNvCxnSpPr>
            <a:stCxn id="7" idx="6"/>
            <a:endCxn id="4" idx="1"/>
          </p:cNvCxnSpPr>
          <p:nvPr/>
        </p:nvCxnSpPr>
        <p:spPr>
          <a:xfrm flipV="1">
            <a:off x="2411760" y="3068960"/>
            <a:ext cx="792088" cy="612068"/>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1" name="直线箭头连接符 30"/>
          <p:cNvCxnSpPr>
            <a:stCxn id="8" idx="6"/>
            <a:endCxn id="4" idx="1"/>
          </p:cNvCxnSpPr>
          <p:nvPr/>
        </p:nvCxnSpPr>
        <p:spPr>
          <a:xfrm flipV="1">
            <a:off x="2555776" y="3068960"/>
            <a:ext cx="648072" cy="118813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2" name="直线箭头连接符 31"/>
          <p:cNvCxnSpPr>
            <a:stCxn id="47" idx="0"/>
          </p:cNvCxnSpPr>
          <p:nvPr/>
        </p:nvCxnSpPr>
        <p:spPr>
          <a:xfrm flipV="1">
            <a:off x="2807804" y="3861048"/>
            <a:ext cx="1332148" cy="1224136"/>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3" name="直线箭头连接符 32"/>
          <p:cNvCxnSpPr>
            <a:stCxn id="4" idx="2"/>
            <a:endCxn id="13" idx="0"/>
          </p:cNvCxnSpPr>
          <p:nvPr/>
        </p:nvCxnSpPr>
        <p:spPr>
          <a:xfrm flipH="1">
            <a:off x="5040052" y="3861048"/>
            <a:ext cx="792088" cy="100811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4" name="直线箭头连接符 33"/>
          <p:cNvCxnSpPr>
            <a:stCxn id="28" idx="0"/>
          </p:cNvCxnSpPr>
          <p:nvPr/>
        </p:nvCxnSpPr>
        <p:spPr>
          <a:xfrm flipH="1" flipV="1">
            <a:off x="6948264" y="3861048"/>
            <a:ext cx="468052" cy="100811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47" name="圆角矩形 46"/>
          <p:cNvSpPr/>
          <p:nvPr/>
        </p:nvSpPr>
        <p:spPr>
          <a:xfrm>
            <a:off x="1835696" y="508518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dirty="0">
                <a:solidFill>
                  <a:srgbClr val="111111"/>
                </a:solidFill>
              </a:rPr>
              <a:t>A</a:t>
            </a:r>
            <a:r>
              <a:rPr kumimoji="1" lang="en-US" altLang="zh-CN" dirty="0" err="1" smtClean="0">
                <a:solidFill>
                  <a:srgbClr val="111111"/>
                </a:solidFill>
              </a:rPr>
              <a:t>cceptor</a:t>
            </a:r>
            <a:endParaRPr kumimoji="1" lang="zh-CN" altLang="en-US" dirty="0" smtClean="0">
              <a:solidFill>
                <a:srgbClr val="111111"/>
              </a:solidFill>
            </a:endParaRPr>
          </a:p>
        </p:txBody>
      </p:sp>
    </p:spTree>
    <p:extLst>
      <p:ext uri="{BB962C8B-B14F-4D97-AF65-F5344CB8AC3E}">
        <p14:creationId xmlns:p14="http://schemas.microsoft.com/office/powerpoint/2010/main" xmlns="" val="47592743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a:latin typeface="Arial" charset="0"/>
                <a:ea typeface="黑体" charset="0"/>
              </a:rPr>
              <a:t>netty – zero copy</a:t>
            </a:r>
            <a:endParaRPr kumimoji="0" lang="zh-CN" altLang="en-US" sz="3200" b="1">
              <a:latin typeface="Arial" charset="0"/>
              <a:ea typeface="黑体" charset="0"/>
            </a:endParaRPr>
          </a:p>
        </p:txBody>
      </p:sp>
      <p:sp>
        <p:nvSpPr>
          <p:cNvPr id="12290" name="TextBox 9"/>
          <p:cNvSpPr txBox="1">
            <a:spLocks noChangeArrowheads="1"/>
          </p:cNvSpPr>
          <p:nvPr/>
        </p:nvSpPr>
        <p:spPr bwMode="auto">
          <a:xfrm>
            <a:off x="395288" y="1785938"/>
            <a:ext cx="8353425" cy="256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marL="285750" indent="-285750">
              <a:lnSpc>
                <a:spcPct val="150000"/>
              </a:lnSpc>
              <a:buFont typeface="Wingdings" charset="2"/>
              <a:buChar char="ü"/>
              <a:defRPr/>
            </a:pPr>
            <a:r>
              <a:rPr kumimoji="0" lang="en-US" altLang="zh-CN" sz="1800" dirty="0" smtClean="0"/>
              <a:t> </a:t>
            </a:r>
            <a:r>
              <a:rPr kumimoji="0" lang="en-US" altLang="zh-CN" sz="1800" dirty="0" err="1" smtClean="0"/>
              <a:t>netty</a:t>
            </a:r>
            <a:r>
              <a:rPr kumimoji="0" lang="zh-CN" altLang="en-US" sz="1800" dirty="0" smtClean="0"/>
              <a:t>的接受和发送</a:t>
            </a:r>
            <a:r>
              <a:rPr kumimoji="0" lang="en-US" altLang="zh-CN" sz="1800" dirty="0" err="1" smtClean="0"/>
              <a:t>ByteBuffer</a:t>
            </a:r>
            <a:r>
              <a:rPr kumimoji="0" lang="zh-CN" altLang="en-US" sz="1800" dirty="0" smtClean="0"/>
              <a:t>采用</a:t>
            </a:r>
            <a:r>
              <a:rPr kumimoji="0" lang="en-US" altLang="zh-CN" sz="1800" dirty="0" err="1" smtClean="0"/>
              <a:t>driect</a:t>
            </a:r>
            <a:r>
              <a:rPr kumimoji="0" lang="en-US" altLang="zh-CN" sz="1800" dirty="0" smtClean="0"/>
              <a:t> buffers</a:t>
            </a:r>
          </a:p>
          <a:p>
            <a:pPr>
              <a:lnSpc>
                <a:spcPct val="150000"/>
              </a:lnSpc>
              <a:defRPr/>
            </a:pPr>
            <a:endParaRPr kumimoji="0" lang="en-US" altLang="zh-CN" sz="1800" dirty="0" smtClean="0"/>
          </a:p>
          <a:p>
            <a:pPr marL="285750" indent="-285750">
              <a:lnSpc>
                <a:spcPct val="150000"/>
              </a:lnSpc>
              <a:buFont typeface="Wingdings" charset="2"/>
              <a:buChar char="ü"/>
              <a:defRPr/>
            </a:pPr>
            <a:r>
              <a:rPr kumimoji="0" lang="en-US" altLang="zh-CN" sz="1800" dirty="0" smtClean="0"/>
              <a:t> </a:t>
            </a:r>
            <a:r>
              <a:rPr kumimoji="0" lang="en-US" altLang="zh-CN" sz="1800" dirty="0" err="1" smtClean="0"/>
              <a:t>netty</a:t>
            </a:r>
            <a:r>
              <a:rPr kumimoji="0" lang="zh-CN" altLang="en-US" sz="1800" dirty="0" smtClean="0"/>
              <a:t>提供了组合</a:t>
            </a:r>
            <a:r>
              <a:rPr kumimoji="0" lang="en-US" altLang="zh-CN" sz="1800" dirty="0" smtClean="0"/>
              <a:t>buffer</a:t>
            </a:r>
            <a:r>
              <a:rPr kumimoji="0" lang="zh-CN" altLang="en-US" sz="1800" dirty="0" smtClean="0"/>
              <a:t>对象，可以聚合多个</a:t>
            </a:r>
            <a:r>
              <a:rPr kumimoji="0" lang="en-US" altLang="zh-CN" sz="1800" dirty="0" err="1" smtClean="0"/>
              <a:t>ByteBuffer</a:t>
            </a:r>
            <a:r>
              <a:rPr kumimoji="0" lang="zh-CN" altLang="en-US" sz="1800" dirty="0" smtClean="0"/>
              <a:t>对象，用户可以操作一个</a:t>
            </a:r>
            <a:r>
              <a:rPr kumimoji="0" lang="en-US" altLang="zh-CN" sz="1800" dirty="0" smtClean="0"/>
              <a:t>Buffer</a:t>
            </a:r>
            <a:r>
              <a:rPr kumimoji="0" lang="zh-CN" altLang="en-US" sz="1800" dirty="0" smtClean="0"/>
              <a:t>那样方便地对组合</a:t>
            </a:r>
            <a:r>
              <a:rPr kumimoji="0" lang="en-US" altLang="zh-CN" sz="1800" dirty="0" smtClean="0"/>
              <a:t>Buffer</a:t>
            </a:r>
            <a:r>
              <a:rPr kumimoji="0" lang="zh-CN" altLang="en-US" sz="1800" dirty="0" smtClean="0"/>
              <a:t>进行操作</a:t>
            </a:r>
            <a:endParaRPr kumimoji="0" lang="en-US" altLang="zh-CN" sz="1800" dirty="0" smtClean="0"/>
          </a:p>
          <a:p>
            <a:pPr>
              <a:lnSpc>
                <a:spcPct val="150000"/>
              </a:lnSpc>
              <a:defRPr/>
            </a:pPr>
            <a:endParaRPr kumimoji="0" lang="en-US" altLang="zh-CN" sz="1800" dirty="0" smtClean="0"/>
          </a:p>
          <a:p>
            <a:pPr marL="285750" indent="-285750">
              <a:lnSpc>
                <a:spcPct val="150000"/>
              </a:lnSpc>
              <a:buFont typeface="Wingdings" charset="2"/>
              <a:buChar char="ü"/>
              <a:defRPr/>
            </a:pPr>
            <a:r>
              <a:rPr kumimoji="0" lang="zh-CN" altLang="zh-CN" sz="1800" dirty="0" smtClean="0"/>
              <a:t> </a:t>
            </a:r>
            <a:r>
              <a:rPr kumimoji="0" lang="en-US" altLang="zh-CN" sz="1800" dirty="0" err="1" smtClean="0"/>
              <a:t>netty</a:t>
            </a:r>
            <a:r>
              <a:rPr kumimoji="0" lang="zh-CN" altLang="en-US" sz="1800" dirty="0" smtClean="0"/>
              <a:t>的文件传输采用了</a:t>
            </a:r>
            <a:r>
              <a:rPr kumimoji="0" lang="en-US" altLang="zh-CN" sz="1800" dirty="0" err="1" smtClean="0"/>
              <a:t>transferTo</a:t>
            </a:r>
            <a:r>
              <a:rPr kumimoji="0" lang="zh-CN" altLang="en-US" sz="1800" dirty="0" smtClean="0"/>
              <a:t>方法</a:t>
            </a:r>
            <a:endParaRPr kumimoji="0" lang="en-US" altLang="zh-CN" sz="1800" dirty="0" smtClean="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p:txBody>
          <a:bodyPr/>
          <a:lstStyle/>
          <a:p>
            <a:pPr algn="l"/>
            <a:r>
              <a:rPr kumimoji="0" lang="zh-CN" altLang="en-US" sz="3200" b="1">
                <a:latin typeface="Arial" charset="0"/>
                <a:ea typeface="黑体" charset="0"/>
              </a:rPr>
              <a:t>商店数据库现状</a:t>
            </a:r>
          </a:p>
        </p:txBody>
      </p:sp>
      <p:sp>
        <p:nvSpPr>
          <p:cNvPr id="43" name="椭圆 42"/>
          <p:cNvSpPr/>
          <p:nvPr/>
        </p:nvSpPr>
        <p:spPr>
          <a:xfrm>
            <a:off x="1500188" y="2000250"/>
            <a:ext cx="1714500" cy="928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应用</a:t>
            </a:r>
          </a:p>
        </p:txBody>
      </p:sp>
      <p:sp>
        <p:nvSpPr>
          <p:cNvPr id="44" name="圆角矩形 43"/>
          <p:cNvSpPr/>
          <p:nvPr/>
        </p:nvSpPr>
        <p:spPr>
          <a:xfrm>
            <a:off x="928688" y="3929063"/>
            <a:ext cx="1071562" cy="1000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Oracle</a:t>
            </a:r>
            <a:endParaRPr lang="zh-CN" altLang="en-US">
              <a:solidFill>
                <a:srgbClr val="111111"/>
              </a:solidFill>
              <a:latin typeface="Arial" charset="0"/>
              <a:ea typeface="黑体" charset="0"/>
              <a:cs typeface="黑体" charset="0"/>
            </a:endParaRPr>
          </a:p>
        </p:txBody>
      </p:sp>
      <p:sp>
        <p:nvSpPr>
          <p:cNvPr id="45" name="椭圆 44"/>
          <p:cNvSpPr/>
          <p:nvPr/>
        </p:nvSpPr>
        <p:spPr>
          <a:xfrm>
            <a:off x="5143500" y="2000250"/>
            <a:ext cx="1714500" cy="928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应用</a:t>
            </a:r>
          </a:p>
        </p:txBody>
      </p:sp>
      <p:sp>
        <p:nvSpPr>
          <p:cNvPr id="46" name="圆角矩形 45"/>
          <p:cNvSpPr/>
          <p:nvPr/>
        </p:nvSpPr>
        <p:spPr>
          <a:xfrm>
            <a:off x="2643188" y="3929063"/>
            <a:ext cx="1071562" cy="1000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Oracle</a:t>
            </a:r>
            <a:endParaRPr lang="zh-CN" altLang="en-US">
              <a:solidFill>
                <a:srgbClr val="111111"/>
              </a:solidFill>
              <a:latin typeface="Arial" charset="0"/>
              <a:ea typeface="黑体" charset="0"/>
              <a:cs typeface="黑体" charset="0"/>
            </a:endParaRPr>
          </a:p>
        </p:txBody>
      </p:sp>
      <p:sp>
        <p:nvSpPr>
          <p:cNvPr id="47" name="圆角矩形 46"/>
          <p:cNvSpPr/>
          <p:nvPr/>
        </p:nvSpPr>
        <p:spPr>
          <a:xfrm>
            <a:off x="5000625" y="3929063"/>
            <a:ext cx="2000250" cy="2214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MySql</a:t>
            </a:r>
          </a:p>
          <a:p>
            <a:pPr algn="ctr">
              <a:defRPr/>
            </a:pPr>
            <a:r>
              <a:rPr lang="en-US" altLang="zh-CN" sz="1200" b="1">
                <a:solidFill>
                  <a:srgbClr val="FF0000"/>
                </a:solidFill>
                <a:latin typeface="Arial" charset="0"/>
                <a:ea typeface="黑体" charset="0"/>
                <a:cs typeface="黑体" charset="0"/>
              </a:rPr>
              <a:t>(UBT_USERSIGN_0</a:t>
            </a:r>
          </a:p>
          <a:p>
            <a:pPr algn="ctr">
              <a:defRPr/>
            </a:pPr>
            <a:r>
              <a:rPr lang="en-US" altLang="zh-CN" sz="1200" b="1">
                <a:solidFill>
                  <a:srgbClr val="FF0000"/>
                </a:solidFill>
                <a:latin typeface="Arial" charset="0"/>
                <a:ea typeface="黑体" charset="0"/>
                <a:cs typeface="黑体" charset="0"/>
              </a:rPr>
              <a:t> UBT_USERSIGN_1</a:t>
            </a:r>
          </a:p>
          <a:p>
            <a:pPr algn="ctr">
              <a:defRPr/>
            </a:pPr>
            <a:r>
              <a:rPr lang="en-US" altLang="zh-CN" sz="1200" b="1">
                <a:solidFill>
                  <a:srgbClr val="FF0000"/>
                </a:solidFill>
                <a:latin typeface="Arial" charset="0"/>
                <a:ea typeface="黑体" charset="0"/>
                <a:cs typeface="黑体" charset="0"/>
              </a:rPr>
              <a:t>.</a:t>
            </a:r>
          </a:p>
          <a:p>
            <a:pPr algn="ctr">
              <a:defRPr/>
            </a:pPr>
            <a:r>
              <a:rPr lang="en-US" altLang="zh-CN" sz="1200" b="1">
                <a:solidFill>
                  <a:srgbClr val="FF0000"/>
                </a:solidFill>
                <a:latin typeface="Arial" charset="0"/>
                <a:ea typeface="黑体" charset="0"/>
                <a:cs typeface="黑体" charset="0"/>
              </a:rPr>
              <a:t>.</a:t>
            </a:r>
          </a:p>
          <a:p>
            <a:pPr algn="ctr">
              <a:defRPr/>
            </a:pPr>
            <a:r>
              <a:rPr lang="en-US" altLang="zh-CN" sz="1200" b="1">
                <a:solidFill>
                  <a:srgbClr val="FF0000"/>
                </a:solidFill>
                <a:latin typeface="Arial" charset="0"/>
                <a:ea typeface="黑体" charset="0"/>
                <a:cs typeface="黑体" charset="0"/>
              </a:rPr>
              <a:t>.</a:t>
            </a:r>
          </a:p>
          <a:p>
            <a:pPr algn="ctr">
              <a:defRPr/>
            </a:pPr>
            <a:r>
              <a:rPr lang="en-US" altLang="zh-CN" sz="1200" b="1">
                <a:solidFill>
                  <a:srgbClr val="FF0000"/>
                </a:solidFill>
                <a:latin typeface="Arial" charset="0"/>
                <a:ea typeface="黑体" charset="0"/>
                <a:cs typeface="黑体" charset="0"/>
              </a:rPr>
              <a:t>.</a:t>
            </a:r>
          </a:p>
          <a:p>
            <a:pPr algn="ctr">
              <a:defRPr/>
            </a:pPr>
            <a:r>
              <a:rPr lang="en-US" altLang="zh-CN" sz="1200" b="1">
                <a:solidFill>
                  <a:srgbClr val="FF0000"/>
                </a:solidFill>
                <a:latin typeface="Arial" charset="0"/>
                <a:ea typeface="黑体" charset="0"/>
                <a:cs typeface="黑体" charset="0"/>
              </a:rPr>
              <a:t>UBT_USERSIGN_99)</a:t>
            </a:r>
            <a:endParaRPr lang="zh-CN" altLang="en-US" sz="1200" b="1">
              <a:solidFill>
                <a:srgbClr val="FF0000"/>
              </a:solidFill>
              <a:latin typeface="Arial" charset="0"/>
              <a:ea typeface="黑体" charset="0"/>
              <a:cs typeface="黑体" charset="0"/>
            </a:endParaRPr>
          </a:p>
        </p:txBody>
      </p:sp>
      <p:sp>
        <p:nvSpPr>
          <p:cNvPr id="48" name="圆角矩形 47"/>
          <p:cNvSpPr/>
          <p:nvPr/>
        </p:nvSpPr>
        <p:spPr>
          <a:xfrm>
            <a:off x="7500938" y="3929063"/>
            <a:ext cx="1071562" cy="2214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MySql</a:t>
            </a:r>
            <a:endParaRPr lang="zh-CN" altLang="en-US">
              <a:solidFill>
                <a:srgbClr val="111111"/>
              </a:solidFill>
              <a:latin typeface="Arial" charset="0"/>
              <a:ea typeface="黑体" charset="0"/>
              <a:cs typeface="黑体" charset="0"/>
            </a:endParaRPr>
          </a:p>
        </p:txBody>
      </p:sp>
      <p:cxnSp>
        <p:nvCxnSpPr>
          <p:cNvPr id="61" name="直接箭头连接符 60"/>
          <p:cNvCxnSpPr>
            <a:stCxn id="43" idx="5"/>
            <a:endCxn id="46" idx="0"/>
          </p:cNvCxnSpPr>
          <p:nvPr/>
        </p:nvCxnSpPr>
        <p:spPr>
          <a:xfrm rot="16200000" flipH="1">
            <a:off x="2502694" y="3253582"/>
            <a:ext cx="1136650" cy="214312"/>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45" idx="3"/>
            <a:endCxn id="47" idx="0"/>
          </p:cNvCxnSpPr>
          <p:nvPr/>
        </p:nvCxnSpPr>
        <p:spPr>
          <a:xfrm rot="16200000" flipH="1">
            <a:off x="5129213" y="3057525"/>
            <a:ext cx="1136650" cy="606425"/>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45" idx="5"/>
            <a:endCxn id="48" idx="0"/>
          </p:cNvCxnSpPr>
          <p:nvPr/>
        </p:nvCxnSpPr>
        <p:spPr>
          <a:xfrm rot="16200000" flipH="1">
            <a:off x="6754019" y="2645569"/>
            <a:ext cx="1136650" cy="143033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3" idx="3"/>
            <a:endCxn id="44" idx="0"/>
          </p:cNvCxnSpPr>
          <p:nvPr/>
        </p:nvCxnSpPr>
        <p:spPr>
          <a:xfrm rot="5400000">
            <a:off x="1039019" y="3217069"/>
            <a:ext cx="1136650" cy="28733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4348" name="TextBox 71"/>
          <p:cNvSpPr txBox="1">
            <a:spLocks noChangeArrowheads="1"/>
          </p:cNvSpPr>
          <p:nvPr/>
        </p:nvSpPr>
        <p:spPr bwMode="auto">
          <a:xfrm>
            <a:off x="1214438" y="3344863"/>
            <a:ext cx="3635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00B0F0"/>
                </a:solidFill>
              </a:rPr>
              <a:t>w</a:t>
            </a:r>
            <a:endParaRPr kumimoji="0" lang="zh-CN" altLang="en-US" sz="1800" b="1">
              <a:solidFill>
                <a:srgbClr val="00B0F0"/>
              </a:solidFill>
            </a:endParaRPr>
          </a:p>
        </p:txBody>
      </p:sp>
      <p:sp>
        <p:nvSpPr>
          <p:cNvPr id="14349" name="TextBox 73"/>
          <p:cNvSpPr txBox="1">
            <a:spLocks noChangeArrowheads="1"/>
          </p:cNvSpPr>
          <p:nvPr/>
        </p:nvSpPr>
        <p:spPr bwMode="auto">
          <a:xfrm>
            <a:off x="2786063" y="3416300"/>
            <a:ext cx="35083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00B050"/>
                </a:solidFill>
              </a:rPr>
              <a:t>R</a:t>
            </a:r>
            <a:endParaRPr kumimoji="0" lang="zh-CN" altLang="en-US" sz="1800" b="1">
              <a:solidFill>
                <a:srgbClr val="00B050"/>
              </a:solidFill>
            </a:endParaRPr>
          </a:p>
        </p:txBody>
      </p:sp>
      <p:cxnSp>
        <p:nvCxnSpPr>
          <p:cNvPr id="77" name="直接箭头连接符 76"/>
          <p:cNvCxnSpPr>
            <a:stCxn id="43" idx="3"/>
            <a:endCxn id="47" idx="0"/>
          </p:cNvCxnSpPr>
          <p:nvPr/>
        </p:nvCxnSpPr>
        <p:spPr>
          <a:xfrm rot="16200000" flipH="1">
            <a:off x="3307557" y="1235869"/>
            <a:ext cx="1136650" cy="4249737"/>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43" idx="5"/>
            <a:endCxn id="48" idx="0"/>
          </p:cNvCxnSpPr>
          <p:nvPr/>
        </p:nvCxnSpPr>
        <p:spPr>
          <a:xfrm rot="16200000" flipH="1">
            <a:off x="4932363" y="823913"/>
            <a:ext cx="1136650" cy="507365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45" idx="5"/>
            <a:endCxn id="46" idx="0"/>
          </p:cNvCxnSpPr>
          <p:nvPr/>
        </p:nvCxnSpPr>
        <p:spPr>
          <a:xfrm rot="5400000">
            <a:off x="4324350" y="1646238"/>
            <a:ext cx="1136650" cy="34290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45" idx="3"/>
            <a:endCxn id="44" idx="0"/>
          </p:cNvCxnSpPr>
          <p:nvPr/>
        </p:nvCxnSpPr>
        <p:spPr>
          <a:xfrm rot="5400000">
            <a:off x="2860675" y="1395413"/>
            <a:ext cx="1136650" cy="393065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a:spLocks noChangeArrowheads="1"/>
          </p:cNvSpPr>
          <p:nvPr/>
        </p:nvSpPr>
        <p:spPr bwMode="auto">
          <a:xfrm>
            <a:off x="2143125" y="4214813"/>
            <a:ext cx="31908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a:t>
            </a:r>
            <a:endParaRPr kumimoji="0" lang="zh-CN" altLang="en-US" sz="1800" b="1"/>
          </a:p>
        </p:txBody>
      </p:sp>
      <p:sp>
        <p:nvSpPr>
          <p:cNvPr id="91" name="TextBox 90"/>
          <p:cNvSpPr txBox="1">
            <a:spLocks noChangeArrowheads="1"/>
          </p:cNvSpPr>
          <p:nvPr/>
        </p:nvSpPr>
        <p:spPr bwMode="auto">
          <a:xfrm>
            <a:off x="7110413" y="4714875"/>
            <a:ext cx="3190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a:t>
            </a:r>
            <a:endParaRPr kumimoji="0" lang="zh-CN" altLang="en-US" sz="1800" b="1"/>
          </a:p>
        </p:txBody>
      </p:sp>
      <p:grpSp>
        <p:nvGrpSpPr>
          <p:cNvPr id="2" name="组合 120"/>
          <p:cNvGrpSpPr>
            <a:grpSpLocks/>
          </p:cNvGrpSpPr>
          <p:nvPr/>
        </p:nvGrpSpPr>
        <p:grpSpPr bwMode="auto">
          <a:xfrm>
            <a:off x="1143000" y="5000625"/>
            <a:ext cx="2643188" cy="571500"/>
            <a:chOff x="1142976" y="5000636"/>
            <a:chExt cx="2643206" cy="571504"/>
          </a:xfrm>
        </p:grpSpPr>
        <p:sp>
          <p:nvSpPr>
            <p:cNvPr id="116" name="矩形 115"/>
            <p:cNvSpPr/>
            <p:nvPr/>
          </p:nvSpPr>
          <p:spPr>
            <a:xfrm>
              <a:off x="1142976" y="5143512"/>
              <a:ext cx="228601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读写分离</a:t>
              </a:r>
            </a:p>
          </p:txBody>
        </p:sp>
        <p:sp>
          <p:nvSpPr>
            <p:cNvPr id="119" name="笑脸 118"/>
            <p:cNvSpPr/>
            <p:nvPr/>
          </p:nvSpPr>
          <p:spPr>
            <a:xfrm>
              <a:off x="3286116" y="5000636"/>
              <a:ext cx="500066" cy="42862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grpSp>
      <p:grpSp>
        <p:nvGrpSpPr>
          <p:cNvPr id="3" name="组合 121"/>
          <p:cNvGrpSpPr>
            <a:grpSpLocks/>
          </p:cNvGrpSpPr>
          <p:nvPr/>
        </p:nvGrpSpPr>
        <p:grpSpPr bwMode="auto">
          <a:xfrm>
            <a:off x="1143000" y="5643563"/>
            <a:ext cx="2643188" cy="571500"/>
            <a:chOff x="1142976" y="5643578"/>
            <a:chExt cx="2643206" cy="571504"/>
          </a:xfrm>
        </p:grpSpPr>
        <p:sp>
          <p:nvSpPr>
            <p:cNvPr id="118" name="矩形 117"/>
            <p:cNvSpPr/>
            <p:nvPr/>
          </p:nvSpPr>
          <p:spPr>
            <a:xfrm>
              <a:off x="1142976" y="5786454"/>
              <a:ext cx="228601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业务分表</a:t>
              </a:r>
            </a:p>
          </p:txBody>
        </p:sp>
        <p:sp>
          <p:nvSpPr>
            <p:cNvPr id="120" name="笑脸 119"/>
            <p:cNvSpPr/>
            <p:nvPr/>
          </p:nvSpPr>
          <p:spPr>
            <a:xfrm>
              <a:off x="3286116" y="5643578"/>
              <a:ext cx="500066" cy="42862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par>
                                <p:cTn id="8" presetID="9" presetClass="entr" presetSubtype="0" fill="hold"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dissolve">
                                      <p:cBhvr>
                                        <p:cTn id="10" dur="500"/>
                                        <p:tgtEl>
                                          <p:spTgt spid="77"/>
                                        </p:tgtEl>
                                      </p:cBhvr>
                                    </p:animEffect>
                                  </p:childTnLst>
                                </p:cTn>
                              </p:par>
                              <p:par>
                                <p:cTn id="11" presetID="9" presetClass="entr" presetSubtype="0" fill="hold" nodeType="with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dissolve">
                                      <p:cBhvr>
                                        <p:cTn id="13" dur="500"/>
                                        <p:tgtEl>
                                          <p:spTgt spid="87"/>
                                        </p:tgtEl>
                                      </p:cBhvr>
                                    </p:animEffect>
                                  </p:childTnLst>
                                </p:cTn>
                              </p:par>
                              <p:par>
                                <p:cTn id="14" presetID="9" presetClass="entr" presetSubtype="0" fill="hold"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dissolve">
                                      <p:cBhvr>
                                        <p:cTn id="16" dur="500"/>
                                        <p:tgtEl>
                                          <p:spTgt spid="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dissolve">
                                      <p:cBhvr>
                                        <p:cTn id="21" dur="500"/>
                                        <p:tgtEl>
                                          <p:spTgt spid="61"/>
                                        </p:tgtEl>
                                      </p:cBhvr>
                                    </p:animEffect>
                                  </p:childTnLst>
                                </p:cTn>
                              </p:par>
                              <p:par>
                                <p:cTn id="22" presetID="9" presetClass="entr" presetSubtype="0" fill="hold" nodeType="with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dissolve">
                                      <p:cBhvr>
                                        <p:cTn id="24" dur="500"/>
                                        <p:tgtEl>
                                          <p:spTgt spid="80"/>
                                        </p:tgtEl>
                                      </p:cBhvr>
                                    </p:animEffect>
                                  </p:childTnLst>
                                </p:cTn>
                              </p:par>
                              <p:par>
                                <p:cTn id="25" presetID="9" presetClass="entr" presetSubtype="0" fill="hold" nodeType="with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dissolve">
                                      <p:cBhvr>
                                        <p:cTn id="27" dur="500"/>
                                        <p:tgtEl>
                                          <p:spTgt spid="84"/>
                                        </p:tgtEl>
                                      </p:cBhvr>
                                    </p:animEffect>
                                  </p:childTnLst>
                                </p:cTn>
                              </p:par>
                              <p:par>
                                <p:cTn id="28" presetID="9" presetClass="entr" presetSubtype="0" fill="hold" nodeType="with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dissolve">
                                      <p:cBhvr>
                                        <p:cTn id="30" dur="500"/>
                                        <p:tgtEl>
                                          <p:spTgt spid="6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dissolve">
                                      <p:cBhvr>
                                        <p:cTn id="35" dur="500"/>
                                        <p:tgtEl>
                                          <p:spTgt spid="90"/>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91"/>
                                        </p:tgtEl>
                                        <p:attrNameLst>
                                          <p:attrName>style.visibility</p:attrName>
                                        </p:attrNameLst>
                                      </p:cBhvr>
                                      <p:to>
                                        <p:strVal val="visible"/>
                                      </p:to>
                                    </p:set>
                                    <p:animEffect transition="in" filter="dissolve">
                                      <p:cBhvr>
                                        <p:cTn id="38" dur="500"/>
                                        <p:tgtEl>
                                          <p:spTgt spid="9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a:lstStyle/>
          <a:p>
            <a:pPr algn="l"/>
            <a:r>
              <a:rPr kumimoji="0" lang="zh-CN" altLang="en-US" sz="3200" b="1">
                <a:latin typeface="Arial" charset="0"/>
                <a:ea typeface="黑体" charset="0"/>
              </a:rPr>
              <a:t>存在的问题</a:t>
            </a:r>
          </a:p>
        </p:txBody>
      </p:sp>
      <p:pic>
        <p:nvPicPr>
          <p:cNvPr id="16386"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71500" y="1928813"/>
            <a:ext cx="3214688" cy="4500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 name="云形标注 40"/>
          <p:cNvSpPr/>
          <p:nvPr/>
        </p:nvSpPr>
        <p:spPr>
          <a:xfrm>
            <a:off x="4214813" y="1571625"/>
            <a:ext cx="1000125" cy="785813"/>
          </a:xfrm>
          <a:prstGeom prst="cloudCallout">
            <a:avLst>
              <a:gd name="adj1" fmla="val -274801"/>
              <a:gd name="adj2" fmla="val 226444"/>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单点</a:t>
            </a:r>
          </a:p>
        </p:txBody>
      </p:sp>
      <p:sp>
        <p:nvSpPr>
          <p:cNvPr id="43" name="云形标注 42"/>
          <p:cNvSpPr/>
          <p:nvPr/>
        </p:nvSpPr>
        <p:spPr>
          <a:xfrm>
            <a:off x="4071938" y="2714625"/>
            <a:ext cx="1928812" cy="785813"/>
          </a:xfrm>
          <a:prstGeom prst="cloudCallout">
            <a:avLst>
              <a:gd name="adj1" fmla="val -158540"/>
              <a:gd name="adj2" fmla="val 98767"/>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没有主备</a:t>
            </a:r>
          </a:p>
        </p:txBody>
      </p:sp>
      <p:sp>
        <p:nvSpPr>
          <p:cNvPr id="44" name="云形标注 43"/>
          <p:cNvSpPr/>
          <p:nvPr/>
        </p:nvSpPr>
        <p:spPr>
          <a:xfrm>
            <a:off x="6786563" y="2643188"/>
            <a:ext cx="1857375" cy="785812"/>
          </a:xfrm>
          <a:prstGeom prst="cloudCallout">
            <a:avLst>
              <a:gd name="adj1" fmla="val -306839"/>
              <a:gd name="adj2" fmla="val 110080"/>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负载均衡</a:t>
            </a:r>
          </a:p>
        </p:txBody>
      </p:sp>
      <p:sp>
        <p:nvSpPr>
          <p:cNvPr id="45" name="云形标注 44"/>
          <p:cNvSpPr/>
          <p:nvPr/>
        </p:nvSpPr>
        <p:spPr>
          <a:xfrm>
            <a:off x="4000500" y="4000500"/>
            <a:ext cx="2571750" cy="785813"/>
          </a:xfrm>
          <a:prstGeom prst="cloudCallout">
            <a:avLst>
              <a:gd name="adj1" fmla="val -127429"/>
              <a:gd name="adj2" fmla="val -48302"/>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a:t>
            </a:r>
            <a:r>
              <a:rPr lang="zh-CN" altLang="en-US">
                <a:solidFill>
                  <a:srgbClr val="111111"/>
                </a:solidFill>
                <a:latin typeface="Arial" charset="0"/>
                <a:ea typeface="黑体" charset="0"/>
                <a:cs typeface="黑体" charset="0"/>
              </a:rPr>
              <a:t>客户端模式</a:t>
            </a:r>
            <a:r>
              <a:rPr lang="en-US" altLang="zh-CN">
                <a:solidFill>
                  <a:srgbClr val="111111"/>
                </a:solidFill>
                <a:latin typeface="Arial" charset="0"/>
                <a:ea typeface="黑体" charset="0"/>
                <a:cs typeface="黑体" charset="0"/>
              </a:rPr>
              <a:t>"</a:t>
            </a:r>
            <a:r>
              <a:rPr lang="zh-CN" altLang="en-US">
                <a:solidFill>
                  <a:srgbClr val="111111"/>
                </a:solidFill>
                <a:latin typeface="Arial" charset="0"/>
                <a:ea typeface="黑体" charset="0"/>
                <a:cs typeface="黑体" charset="0"/>
              </a:rPr>
              <a:t>的分表机制</a:t>
            </a:r>
          </a:p>
        </p:txBody>
      </p:sp>
      <p:sp>
        <p:nvSpPr>
          <p:cNvPr id="46" name="云形标注 45"/>
          <p:cNvSpPr/>
          <p:nvPr/>
        </p:nvSpPr>
        <p:spPr>
          <a:xfrm>
            <a:off x="6572250" y="1571625"/>
            <a:ext cx="1419225" cy="785813"/>
          </a:xfrm>
          <a:prstGeom prst="cloudCallout">
            <a:avLst>
              <a:gd name="adj1" fmla="val -376055"/>
              <a:gd name="adj2" fmla="val 245837"/>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failover</a:t>
            </a:r>
            <a:endParaRPr lang="zh-CN" altLang="en-US">
              <a:solidFill>
                <a:srgbClr val="111111"/>
              </a:solidFill>
              <a:latin typeface="Arial" charset="0"/>
              <a:ea typeface="黑体" charset="0"/>
              <a:cs typeface="黑体" charset="0"/>
            </a:endParaRPr>
          </a:p>
        </p:txBody>
      </p:sp>
      <p:sp>
        <p:nvSpPr>
          <p:cNvPr id="47" name="云形标注 46"/>
          <p:cNvSpPr/>
          <p:nvPr/>
        </p:nvSpPr>
        <p:spPr>
          <a:xfrm>
            <a:off x="7000875" y="4000500"/>
            <a:ext cx="1785938" cy="785813"/>
          </a:xfrm>
          <a:prstGeom prst="cloudCallout">
            <a:avLst>
              <a:gd name="adj1" fmla="val -331181"/>
              <a:gd name="adj2" fmla="val -82241"/>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不成熟的读写分离</a:t>
            </a:r>
          </a:p>
        </p:txBody>
      </p:sp>
      <p:sp>
        <p:nvSpPr>
          <p:cNvPr id="48" name="云形标注 47"/>
          <p:cNvSpPr/>
          <p:nvPr/>
        </p:nvSpPr>
        <p:spPr>
          <a:xfrm>
            <a:off x="5572125" y="5214938"/>
            <a:ext cx="1857375" cy="785812"/>
          </a:xfrm>
          <a:prstGeom prst="cloudCallout">
            <a:avLst>
              <a:gd name="adj1" fmla="val -242665"/>
              <a:gd name="adj2" fmla="val -190523"/>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数据库连接过多</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dissolve">
                                      <p:cBhvr>
                                        <p:cTn id="22" dur="500"/>
                                        <p:tgtEl>
                                          <p:spTgt spid="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dissolve">
                                      <p:cBhvr>
                                        <p:cTn id="27" dur="500"/>
                                        <p:tgtEl>
                                          <p:spTgt spid="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dissolve">
                                      <p:cBhvr>
                                        <p:cTn id="32" dur="500"/>
                                        <p:tgtEl>
                                          <p:spTgt spid="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P spid="44" grpId="0" animBg="1"/>
      <p:bldP spid="45" grpId="0" animBg="1"/>
      <p:bldP spid="46" grpId="0" animBg="1"/>
      <p:bldP spid="47" grpId="0" animBg="1"/>
      <p:bldP spid="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30"/>
          <p:cNvGrpSpPr>
            <a:grpSpLocks/>
          </p:cNvGrpSpPr>
          <p:nvPr/>
        </p:nvGrpSpPr>
        <p:grpSpPr bwMode="auto">
          <a:xfrm>
            <a:off x="571500" y="1785938"/>
            <a:ext cx="8001000" cy="2214562"/>
            <a:chOff x="571472" y="1785926"/>
            <a:chExt cx="8001056" cy="2214578"/>
          </a:xfrm>
        </p:grpSpPr>
        <p:sp>
          <p:nvSpPr>
            <p:cNvPr id="14" name="矩形 13"/>
            <p:cNvSpPr/>
            <p:nvPr/>
          </p:nvSpPr>
          <p:spPr>
            <a:xfrm>
              <a:off x="571472" y="1785926"/>
              <a:ext cx="8001056" cy="2214578"/>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18465" name="TextBox 71"/>
            <p:cNvSpPr txBox="1">
              <a:spLocks noChangeArrowheads="1"/>
            </p:cNvSpPr>
            <p:nvPr/>
          </p:nvSpPr>
          <p:spPr bwMode="auto">
            <a:xfrm>
              <a:off x="642910" y="1857364"/>
              <a:ext cx="9286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Client</a:t>
              </a:r>
              <a:endParaRPr kumimoji="0" lang="zh-CN" altLang="en-US" sz="1800" b="1"/>
            </a:p>
          </p:txBody>
        </p:sp>
      </p:grpSp>
      <p:grpSp>
        <p:nvGrpSpPr>
          <p:cNvPr id="3" name="组合 131"/>
          <p:cNvGrpSpPr>
            <a:grpSpLocks/>
          </p:cNvGrpSpPr>
          <p:nvPr/>
        </p:nvGrpSpPr>
        <p:grpSpPr bwMode="auto">
          <a:xfrm>
            <a:off x="571500" y="4786313"/>
            <a:ext cx="8001000" cy="1857375"/>
            <a:chOff x="571472" y="4786322"/>
            <a:chExt cx="8001056" cy="1857388"/>
          </a:xfrm>
        </p:grpSpPr>
        <p:sp>
          <p:nvSpPr>
            <p:cNvPr id="10" name="矩形 9"/>
            <p:cNvSpPr/>
            <p:nvPr/>
          </p:nvSpPr>
          <p:spPr>
            <a:xfrm>
              <a:off x="571472" y="4786322"/>
              <a:ext cx="8001056" cy="1857388"/>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18463" name="TextBox 111"/>
            <p:cNvSpPr txBox="1">
              <a:spLocks noChangeArrowheads="1"/>
            </p:cNvSpPr>
            <p:nvPr/>
          </p:nvSpPr>
          <p:spPr bwMode="auto">
            <a:xfrm>
              <a:off x="642910" y="4857760"/>
              <a:ext cx="9286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Server</a:t>
              </a:r>
              <a:endParaRPr kumimoji="0" lang="zh-CN" altLang="en-US" sz="1800" b="1"/>
            </a:p>
          </p:txBody>
        </p:sp>
      </p:grpSp>
      <p:sp>
        <p:nvSpPr>
          <p:cNvPr id="18435" name="标题 1"/>
          <p:cNvSpPr>
            <a:spLocks noGrp="1"/>
          </p:cNvSpPr>
          <p:nvPr>
            <p:ph type="title"/>
          </p:nvPr>
        </p:nvSpPr>
        <p:spPr/>
        <p:txBody>
          <a:bodyPr/>
          <a:lstStyle/>
          <a:p>
            <a:pPr algn="l"/>
            <a:r>
              <a:rPr kumimoji="0" lang="zh-CN" altLang="en-US" sz="3200" b="1">
                <a:latin typeface="Arial" charset="0"/>
                <a:ea typeface="黑体" charset="0"/>
              </a:rPr>
              <a:t>解决思路 </a:t>
            </a:r>
            <a:r>
              <a:rPr kumimoji="0" lang="en-US" altLang="zh-CN" sz="3200" b="1">
                <a:latin typeface="Arial" charset="0"/>
                <a:ea typeface="黑体" charset="0"/>
              </a:rPr>
              <a:t>- </a:t>
            </a:r>
            <a:r>
              <a:rPr kumimoji="0" lang="zh-CN" altLang="en-US" sz="3200" b="1">
                <a:latin typeface="Arial" charset="0"/>
                <a:ea typeface="黑体" charset="0"/>
              </a:rPr>
              <a:t>客户端模式</a:t>
            </a:r>
          </a:p>
        </p:txBody>
      </p:sp>
      <p:sp>
        <p:nvSpPr>
          <p:cNvPr id="4" name="流程图: 磁盘 3"/>
          <p:cNvSpPr/>
          <p:nvPr/>
        </p:nvSpPr>
        <p:spPr>
          <a:xfrm>
            <a:off x="1071563"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DB1</a:t>
            </a:r>
            <a:endParaRPr lang="zh-CN" altLang="en-US">
              <a:solidFill>
                <a:srgbClr val="111111"/>
              </a:solidFill>
              <a:latin typeface="Arial" charset="0"/>
              <a:ea typeface="黑体" charset="0"/>
              <a:cs typeface="黑体" charset="0"/>
            </a:endParaRPr>
          </a:p>
        </p:txBody>
      </p:sp>
      <p:sp>
        <p:nvSpPr>
          <p:cNvPr id="8" name="流程图: 磁盘 7"/>
          <p:cNvSpPr/>
          <p:nvPr/>
        </p:nvSpPr>
        <p:spPr>
          <a:xfrm>
            <a:off x="2357438"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DB2</a:t>
            </a:r>
            <a:endParaRPr lang="zh-CN" altLang="en-US">
              <a:solidFill>
                <a:srgbClr val="111111"/>
              </a:solidFill>
              <a:latin typeface="Arial" charset="0"/>
              <a:ea typeface="黑体" charset="0"/>
              <a:cs typeface="黑体" charset="0"/>
            </a:endParaRPr>
          </a:p>
        </p:txBody>
      </p:sp>
      <p:sp>
        <p:nvSpPr>
          <p:cNvPr id="9" name="流程图: 磁盘 8"/>
          <p:cNvSpPr/>
          <p:nvPr/>
        </p:nvSpPr>
        <p:spPr>
          <a:xfrm>
            <a:off x="3571875"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DB3</a:t>
            </a:r>
            <a:endParaRPr lang="zh-CN" altLang="en-US">
              <a:solidFill>
                <a:srgbClr val="111111"/>
              </a:solidFill>
              <a:latin typeface="Arial" charset="0"/>
              <a:ea typeface="黑体" charset="0"/>
              <a:cs typeface="黑体" charset="0"/>
            </a:endParaRPr>
          </a:p>
        </p:txBody>
      </p:sp>
      <p:sp>
        <p:nvSpPr>
          <p:cNvPr id="11" name="TextBox 10"/>
          <p:cNvSpPr txBox="1">
            <a:spLocks noChangeArrowheads="1"/>
          </p:cNvSpPr>
          <p:nvPr/>
        </p:nvSpPr>
        <p:spPr bwMode="auto">
          <a:xfrm>
            <a:off x="6143625" y="5643563"/>
            <a:ext cx="785813"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b="1"/>
              <a:t>。。。</a:t>
            </a:r>
          </a:p>
        </p:txBody>
      </p:sp>
      <p:sp>
        <p:nvSpPr>
          <p:cNvPr id="13" name="流程图: 磁盘 12"/>
          <p:cNvSpPr/>
          <p:nvPr/>
        </p:nvSpPr>
        <p:spPr>
          <a:xfrm>
            <a:off x="7286625"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DBN</a:t>
            </a:r>
            <a:endParaRPr lang="zh-CN" altLang="en-US">
              <a:solidFill>
                <a:srgbClr val="111111"/>
              </a:solidFill>
              <a:latin typeface="Arial" charset="0"/>
              <a:ea typeface="黑体" charset="0"/>
              <a:cs typeface="黑体" charset="0"/>
            </a:endParaRPr>
          </a:p>
        </p:txBody>
      </p:sp>
      <p:sp>
        <p:nvSpPr>
          <p:cNvPr id="15" name="矩形 14"/>
          <p:cNvSpPr/>
          <p:nvPr/>
        </p:nvSpPr>
        <p:spPr>
          <a:xfrm>
            <a:off x="928688" y="27860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rPr>
              <a:t>主从</a:t>
            </a:r>
            <a:r>
              <a:rPr lang="en-US" altLang="zh-CN">
                <a:solidFill>
                  <a:srgbClr val="111111"/>
                </a:solidFill>
              </a:rPr>
              <a:t>(</a:t>
            </a:r>
            <a:r>
              <a:rPr lang="zh-CN" altLang="en-US">
                <a:solidFill>
                  <a:srgbClr val="111111"/>
                </a:solidFill>
              </a:rPr>
              <a:t>读</a:t>
            </a:r>
            <a:r>
              <a:rPr lang="en-US" altLang="zh-CN">
                <a:solidFill>
                  <a:srgbClr val="111111"/>
                </a:solidFill>
              </a:rPr>
              <a:t>/</a:t>
            </a:r>
            <a:r>
              <a:rPr lang="zh-CN" altLang="en-US">
                <a:solidFill>
                  <a:srgbClr val="111111"/>
                </a:solidFill>
              </a:rPr>
              <a:t>写</a:t>
            </a:r>
            <a:r>
              <a:rPr lang="en-US" altLang="zh-CN">
                <a:solidFill>
                  <a:srgbClr val="111111"/>
                </a:solidFill>
              </a:rPr>
              <a:t>)</a:t>
            </a:r>
            <a:r>
              <a:rPr lang="zh-CN" altLang="en-US">
                <a:solidFill>
                  <a:srgbClr val="111111"/>
                </a:solidFill>
              </a:rPr>
              <a:t>配置</a:t>
            </a:r>
            <a:endParaRPr lang="zh-CN" altLang="en-US" dirty="0">
              <a:solidFill>
                <a:srgbClr val="111111"/>
              </a:solidFill>
            </a:endParaRPr>
          </a:p>
        </p:txBody>
      </p:sp>
      <p:sp>
        <p:nvSpPr>
          <p:cNvPr id="16" name="流程图: 磁盘 15"/>
          <p:cNvSpPr/>
          <p:nvPr/>
        </p:nvSpPr>
        <p:spPr>
          <a:xfrm>
            <a:off x="4857750"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DB4</a:t>
            </a:r>
            <a:endParaRPr lang="zh-CN" altLang="en-US">
              <a:solidFill>
                <a:srgbClr val="111111"/>
              </a:solidFill>
              <a:latin typeface="Arial" charset="0"/>
              <a:ea typeface="黑体" charset="0"/>
              <a:cs typeface="黑体" charset="0"/>
            </a:endParaRPr>
          </a:p>
        </p:txBody>
      </p:sp>
      <p:cxnSp>
        <p:nvCxnSpPr>
          <p:cNvPr id="18" name="直接箭头连接符 17"/>
          <p:cNvCxnSpPr>
            <a:stCxn id="114" idx="2"/>
            <a:endCxn id="4" idx="1"/>
          </p:cNvCxnSpPr>
          <p:nvPr/>
        </p:nvCxnSpPr>
        <p:spPr>
          <a:xfrm rot="5400000">
            <a:off x="2193132" y="3121819"/>
            <a:ext cx="1500187" cy="2828925"/>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1357313" y="5273675"/>
            <a:ext cx="428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22" name="TextBox 21"/>
          <p:cNvSpPr txBox="1">
            <a:spLocks noChangeArrowheads="1"/>
          </p:cNvSpPr>
          <p:nvPr/>
        </p:nvSpPr>
        <p:spPr bwMode="auto">
          <a:xfrm>
            <a:off x="3857625" y="5286375"/>
            <a:ext cx="428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23" name="TextBox 22"/>
          <p:cNvSpPr txBox="1">
            <a:spLocks noChangeArrowheads="1"/>
          </p:cNvSpPr>
          <p:nvPr/>
        </p:nvSpPr>
        <p:spPr bwMode="auto">
          <a:xfrm>
            <a:off x="2643188" y="5286375"/>
            <a:ext cx="428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sp>
        <p:nvSpPr>
          <p:cNvPr id="24" name="TextBox 23"/>
          <p:cNvSpPr txBox="1">
            <a:spLocks noChangeArrowheads="1"/>
          </p:cNvSpPr>
          <p:nvPr/>
        </p:nvSpPr>
        <p:spPr bwMode="auto">
          <a:xfrm>
            <a:off x="5143500" y="5273675"/>
            <a:ext cx="428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cxnSp>
        <p:nvCxnSpPr>
          <p:cNvPr id="25" name="直接箭头连接符 24"/>
          <p:cNvCxnSpPr>
            <a:stCxn id="114" idx="2"/>
            <a:endCxn id="22" idx="0"/>
          </p:cNvCxnSpPr>
          <p:nvPr/>
        </p:nvCxnSpPr>
        <p:spPr>
          <a:xfrm rot="5400000">
            <a:off x="3464719" y="4393407"/>
            <a:ext cx="1500187" cy="28575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4" idx="4"/>
            <a:endCxn id="8" idx="2"/>
          </p:cNvCxnSpPr>
          <p:nvPr/>
        </p:nvCxnSpPr>
        <p:spPr>
          <a:xfrm>
            <a:off x="1985963" y="5822950"/>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9" idx="4"/>
            <a:endCxn id="16" idx="2"/>
          </p:cNvCxnSpPr>
          <p:nvPr/>
        </p:nvCxnSpPr>
        <p:spPr>
          <a:xfrm>
            <a:off x="4486275" y="5822950"/>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2" name="圆角矩形 41"/>
          <p:cNvSpPr/>
          <p:nvPr/>
        </p:nvSpPr>
        <p:spPr>
          <a:xfrm>
            <a:off x="3214688" y="2214563"/>
            <a:ext cx="2286000" cy="42862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insert,update select</a:t>
            </a:r>
            <a:endParaRPr lang="zh-CN" altLang="en-US">
              <a:solidFill>
                <a:srgbClr val="111111"/>
              </a:solidFill>
              <a:latin typeface="Arial" charset="0"/>
              <a:ea typeface="黑体" charset="0"/>
              <a:cs typeface="黑体" charset="0"/>
            </a:endParaRPr>
          </a:p>
        </p:txBody>
      </p:sp>
      <p:cxnSp>
        <p:nvCxnSpPr>
          <p:cNvPr id="52" name="直接箭头连接符 51"/>
          <p:cNvCxnSpPr>
            <a:stCxn id="42" idx="2"/>
            <a:endCxn id="114" idx="0"/>
          </p:cNvCxnSpPr>
          <p:nvPr/>
        </p:nvCxnSpPr>
        <p:spPr>
          <a:xfrm rot="5400000">
            <a:off x="4249738" y="2749550"/>
            <a:ext cx="214312"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114" idx="2"/>
            <a:endCxn id="23" idx="0"/>
          </p:cNvCxnSpPr>
          <p:nvPr/>
        </p:nvCxnSpPr>
        <p:spPr>
          <a:xfrm rot="5400000">
            <a:off x="2857500" y="3786188"/>
            <a:ext cx="1500187" cy="150018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114" idx="2"/>
            <a:endCxn id="24" idx="0"/>
          </p:cNvCxnSpPr>
          <p:nvPr/>
        </p:nvCxnSpPr>
        <p:spPr>
          <a:xfrm rot="16200000" flipH="1">
            <a:off x="4114007" y="4029869"/>
            <a:ext cx="1487487" cy="100012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a:spLocks noChangeArrowheads="1"/>
          </p:cNvSpPr>
          <p:nvPr/>
        </p:nvSpPr>
        <p:spPr bwMode="auto">
          <a:xfrm>
            <a:off x="7572375" y="5273675"/>
            <a:ext cx="428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cxnSp>
        <p:nvCxnSpPr>
          <p:cNvPr id="66" name="直接箭头连接符 65"/>
          <p:cNvCxnSpPr>
            <a:stCxn id="114" idx="2"/>
            <a:endCxn id="65" idx="0"/>
          </p:cNvCxnSpPr>
          <p:nvPr/>
        </p:nvCxnSpPr>
        <p:spPr>
          <a:xfrm rot="16200000" flipH="1">
            <a:off x="5328444" y="2815432"/>
            <a:ext cx="1487487" cy="34290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4" name="矩形 23"/>
          <p:cNvSpPr>
            <a:spLocks noChangeArrowheads="1"/>
          </p:cNvSpPr>
          <p:nvPr/>
        </p:nvSpPr>
        <p:spPr bwMode="auto">
          <a:xfrm>
            <a:off x="6000750" y="2857500"/>
            <a:ext cx="2214563" cy="428625"/>
          </a:xfrm>
          <a:prstGeom prst="rect">
            <a:avLst/>
          </a:prstGeom>
          <a:solidFill>
            <a:schemeClr val="accent1"/>
          </a:solidFill>
          <a:ln w="25400">
            <a:solidFill>
              <a:schemeClr val="tx1"/>
            </a:solidFill>
            <a:round/>
            <a:headEnd/>
            <a:tailEnd/>
          </a:ln>
        </p:spPr>
        <p:txBody>
          <a:bodyPr wrap="none" anchor="ctr"/>
          <a:lstStyle/>
          <a:p>
            <a:r>
              <a:rPr lang="en-US" altLang="zh-CN" b="1"/>
              <a:t>HeartBeat Checker</a:t>
            </a:r>
            <a:endParaRPr lang="zh-CN"/>
          </a:p>
        </p:txBody>
      </p:sp>
      <p:sp>
        <p:nvSpPr>
          <p:cNvPr id="111" name="矩形 110"/>
          <p:cNvSpPr/>
          <p:nvPr/>
        </p:nvSpPr>
        <p:spPr>
          <a:xfrm>
            <a:off x="928688" y="22145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数据库配置</a:t>
            </a:r>
          </a:p>
        </p:txBody>
      </p:sp>
      <p:sp>
        <p:nvSpPr>
          <p:cNvPr id="113" name="矩形 23"/>
          <p:cNvSpPr>
            <a:spLocks noChangeArrowheads="1"/>
          </p:cNvSpPr>
          <p:nvPr/>
        </p:nvSpPr>
        <p:spPr bwMode="auto">
          <a:xfrm>
            <a:off x="6000750" y="2214563"/>
            <a:ext cx="2214563" cy="428625"/>
          </a:xfrm>
          <a:prstGeom prst="rect">
            <a:avLst/>
          </a:prstGeom>
          <a:solidFill>
            <a:schemeClr val="accent1"/>
          </a:solidFill>
          <a:ln w="25400">
            <a:solidFill>
              <a:schemeClr val="tx1"/>
            </a:solidFill>
            <a:round/>
            <a:headEnd/>
            <a:tailEnd/>
          </a:ln>
        </p:spPr>
        <p:txBody>
          <a:bodyPr wrap="none" anchor="ctr"/>
          <a:lstStyle/>
          <a:p>
            <a:pPr algn="ctr"/>
            <a:r>
              <a:rPr lang="en-US" altLang="zh-CN" b="1"/>
              <a:t>Driver</a:t>
            </a:r>
            <a:endParaRPr lang="zh-CN" b="1"/>
          </a:p>
        </p:txBody>
      </p:sp>
      <p:sp>
        <p:nvSpPr>
          <p:cNvPr id="114" name="矩形 113"/>
          <p:cNvSpPr/>
          <p:nvPr/>
        </p:nvSpPr>
        <p:spPr>
          <a:xfrm>
            <a:off x="2857500" y="2857500"/>
            <a:ext cx="3000375" cy="928688"/>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setWrite(true/false);</a:t>
            </a:r>
          </a:p>
          <a:p>
            <a:pPr algn="ctr">
              <a:defRPr/>
            </a:pPr>
            <a:r>
              <a:rPr lang="en-US" altLang="zh-CN">
                <a:solidFill>
                  <a:srgbClr val="111111"/>
                </a:solidFill>
                <a:latin typeface="Arial" charset="0"/>
                <a:ea typeface="黑体" charset="0"/>
                <a:cs typeface="黑体" charset="0"/>
              </a:rPr>
              <a:t>id%100(DB1-&gt;table1)</a:t>
            </a:r>
          </a:p>
          <a:p>
            <a:pPr algn="ctr">
              <a:defRPr/>
            </a:pPr>
            <a:r>
              <a:rPr lang="en-US" altLang="zh-CN">
                <a:solidFill>
                  <a:srgbClr val="111111"/>
                </a:solidFill>
                <a:latin typeface="Arial" charset="0"/>
                <a:ea typeface="黑体" charset="0"/>
                <a:cs typeface="黑体" charset="0"/>
              </a:rPr>
              <a:t>DB1:data1+DB2:data2</a:t>
            </a:r>
            <a:endParaRPr lang="zh-CN" altLang="en-US">
              <a:solidFill>
                <a:srgbClr val="111111"/>
              </a:solidFill>
              <a:latin typeface="Arial" charset="0"/>
              <a:ea typeface="黑体" charset="0"/>
              <a:cs typeface="黑体" charset="0"/>
            </a:endParaRPr>
          </a:p>
        </p:txBody>
      </p:sp>
      <p:sp>
        <p:nvSpPr>
          <p:cNvPr id="134" name="矩形 133"/>
          <p:cNvSpPr/>
          <p:nvPr/>
        </p:nvSpPr>
        <p:spPr>
          <a:xfrm>
            <a:off x="928688" y="33575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分库分表逻辑</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13"/>
                                        </p:tgtEl>
                                        <p:attrNameLst>
                                          <p:attrName>style.visibility</p:attrName>
                                        </p:attrNameLst>
                                      </p:cBhvr>
                                      <p:to>
                                        <p:strVal val="visible"/>
                                      </p:to>
                                    </p:set>
                                    <p:animEffect transition="in" filter="dissolve">
                                      <p:cBhvr>
                                        <p:cTn id="39" dur="500"/>
                                        <p:tgtEl>
                                          <p:spTgt spid="11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11"/>
                                        </p:tgtEl>
                                        <p:attrNameLst>
                                          <p:attrName>style.visibility</p:attrName>
                                        </p:attrNameLst>
                                      </p:cBhvr>
                                      <p:to>
                                        <p:strVal val="visible"/>
                                      </p:to>
                                    </p:set>
                                    <p:animEffect transition="in" filter="dissolve">
                                      <p:cBhvr>
                                        <p:cTn id="44" dur="500"/>
                                        <p:tgtEl>
                                          <p:spTgt spid="1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dissolve">
                                      <p:cBhvr>
                                        <p:cTn id="49" dur="500"/>
                                        <p:tgtEl>
                                          <p:spTgt spid="4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dissolve">
                                      <p:cBhvr>
                                        <p:cTn id="54" dur="500"/>
                                        <p:tgtEl>
                                          <p:spTgt spid="1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34"/>
                                        </p:tgtEl>
                                        <p:attrNameLst>
                                          <p:attrName>style.visibility</p:attrName>
                                        </p:attrNameLst>
                                      </p:cBhvr>
                                      <p:to>
                                        <p:strVal val="visible"/>
                                      </p:to>
                                    </p:set>
                                    <p:animEffect transition="in" filter="dissolve">
                                      <p:cBhvr>
                                        <p:cTn id="59" dur="500"/>
                                        <p:tgtEl>
                                          <p:spTgt spid="13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dissolve">
                                      <p:cBhvr>
                                        <p:cTn id="67" dur="500"/>
                                        <p:tgtEl>
                                          <p:spTgt spid="2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dissolve">
                                      <p:cBhvr>
                                        <p:cTn id="70" dur="500"/>
                                        <p:tgtEl>
                                          <p:spTgt spid="22"/>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dissolve">
                                      <p:cBhvr>
                                        <p:cTn id="73" dur="500"/>
                                        <p:tgtEl>
                                          <p:spTgt spid="24"/>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dissolve">
                                      <p:cBhvr>
                                        <p:cTn id="76" dur="500"/>
                                        <p:tgtEl>
                                          <p:spTgt spid="65"/>
                                        </p:tgtEl>
                                      </p:cBhvr>
                                    </p:animEffect>
                                  </p:childTnLst>
                                </p:cTn>
                              </p:par>
                              <p:par>
                                <p:cTn id="77" presetID="9" presetClass="entr" presetSubtype="0"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dissolve">
                                      <p:cBhvr>
                                        <p:cTn id="79" dur="500"/>
                                        <p:tgtEl>
                                          <p:spTgt spid="35"/>
                                        </p:tgtEl>
                                      </p:cBhvr>
                                    </p:animEffect>
                                  </p:childTnLst>
                                </p:cTn>
                              </p:par>
                              <p:par>
                                <p:cTn id="80" presetID="9" presetClass="entr" presetSubtype="0" fill="hold"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dissolve">
                                      <p:cBhvr>
                                        <p:cTn id="82" dur="500"/>
                                        <p:tgtEl>
                                          <p:spTgt spid="3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14"/>
                                        </p:tgtEl>
                                        <p:attrNameLst>
                                          <p:attrName>style.visibility</p:attrName>
                                        </p:attrNameLst>
                                      </p:cBhvr>
                                      <p:to>
                                        <p:strVal val="visible"/>
                                      </p:to>
                                    </p:set>
                                    <p:animEffect transition="in" filter="dissolve">
                                      <p:cBhvr>
                                        <p:cTn id="87" dur="500"/>
                                        <p:tgtEl>
                                          <p:spTgt spid="11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dissolve">
                                      <p:cBhvr>
                                        <p:cTn id="92" dur="500"/>
                                        <p:tgtEl>
                                          <p:spTgt spid="7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nodeType="click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dissolve">
                                      <p:cBhvr>
                                        <p:cTn id="97" dur="500"/>
                                        <p:tgtEl>
                                          <p:spTgt spid="5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nodeType="click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dissolve">
                                      <p:cBhvr>
                                        <p:cTn id="102" dur="500"/>
                                        <p:tgtEl>
                                          <p:spTgt spid="18"/>
                                        </p:tgtEl>
                                      </p:cBhvr>
                                    </p:animEffect>
                                  </p:childTnLst>
                                </p:cTn>
                              </p:par>
                              <p:par>
                                <p:cTn id="103" presetID="9" presetClass="entr" presetSubtype="0" fill="hold" nodeType="withEffect">
                                  <p:stCondLst>
                                    <p:cond delay="0"/>
                                  </p:stCondLst>
                                  <p:childTnLst>
                                    <p:set>
                                      <p:cBhvr>
                                        <p:cTn id="104" dur="1" fill="hold">
                                          <p:stCondLst>
                                            <p:cond delay="0"/>
                                          </p:stCondLst>
                                        </p:cTn>
                                        <p:tgtEl>
                                          <p:spTgt spid="54"/>
                                        </p:tgtEl>
                                        <p:attrNameLst>
                                          <p:attrName>style.visibility</p:attrName>
                                        </p:attrNameLst>
                                      </p:cBhvr>
                                      <p:to>
                                        <p:strVal val="visible"/>
                                      </p:to>
                                    </p:set>
                                    <p:animEffect transition="in" filter="dissolve">
                                      <p:cBhvr>
                                        <p:cTn id="105" dur="500"/>
                                        <p:tgtEl>
                                          <p:spTgt spid="54"/>
                                        </p:tgtEl>
                                      </p:cBhvr>
                                    </p:animEffect>
                                  </p:childTnLst>
                                </p:cTn>
                              </p:par>
                              <p:par>
                                <p:cTn id="106" presetID="9" presetClass="entr" presetSubtype="0" fill="hold" nodeType="with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dissolve">
                                      <p:cBhvr>
                                        <p:cTn id="108" dur="500"/>
                                        <p:tgtEl>
                                          <p:spTgt spid="25"/>
                                        </p:tgtEl>
                                      </p:cBhvr>
                                    </p:animEffect>
                                  </p:childTnLst>
                                </p:cTn>
                              </p:par>
                              <p:par>
                                <p:cTn id="109" presetID="9" presetClass="entr" presetSubtype="0" fill="hold" nodeType="with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dissolve">
                                      <p:cBhvr>
                                        <p:cTn id="111" dur="500"/>
                                        <p:tgtEl>
                                          <p:spTgt spid="57"/>
                                        </p:tgtEl>
                                      </p:cBhvr>
                                    </p:animEffect>
                                  </p:childTnLst>
                                </p:cTn>
                              </p:par>
                              <p:par>
                                <p:cTn id="112" presetID="9" presetClass="entr" presetSubtype="0" fill="hold" nodeType="with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dissolve">
                                      <p:cBhvr>
                                        <p:cTn id="11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1" grpId="0"/>
      <p:bldP spid="13" grpId="0" animBg="1"/>
      <p:bldP spid="15" grpId="0" animBg="1"/>
      <p:bldP spid="16" grpId="0" animBg="1"/>
      <p:bldP spid="21" grpId="0"/>
      <p:bldP spid="22" grpId="0"/>
      <p:bldP spid="23" grpId="0"/>
      <p:bldP spid="24" grpId="0"/>
      <p:bldP spid="42" grpId="0" animBg="1"/>
      <p:bldP spid="65" grpId="0"/>
      <p:bldP spid="74" grpId="0" animBg="1"/>
      <p:bldP spid="111" grpId="0" animBg="1"/>
      <p:bldP spid="113" grpId="0" animBg="1"/>
      <p:bldP spid="114" grpId="0" animBg="1"/>
      <p:bldP spid="1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a:lstStyle/>
          <a:p>
            <a:pPr algn="l"/>
            <a:r>
              <a:rPr kumimoji="0" lang="zh-CN" altLang="en-US" sz="3200" b="1">
                <a:latin typeface="Arial" charset="0"/>
                <a:ea typeface="黑体" charset="0"/>
              </a:rPr>
              <a:t>解决思路 </a:t>
            </a:r>
            <a:r>
              <a:rPr kumimoji="0" lang="en-US" altLang="zh-CN" sz="3200" b="1">
                <a:latin typeface="Arial" charset="0"/>
                <a:ea typeface="黑体" charset="0"/>
              </a:rPr>
              <a:t>- </a:t>
            </a:r>
            <a:r>
              <a:rPr kumimoji="0" lang="zh-CN" altLang="en-US" sz="3200" b="1">
                <a:latin typeface="Arial" charset="0"/>
                <a:ea typeface="黑体" charset="0"/>
              </a:rPr>
              <a:t>中间件模式</a:t>
            </a:r>
          </a:p>
        </p:txBody>
      </p:sp>
      <p:grpSp>
        <p:nvGrpSpPr>
          <p:cNvPr id="20482" name="组合 37"/>
          <p:cNvGrpSpPr>
            <a:grpSpLocks/>
          </p:cNvGrpSpPr>
          <p:nvPr/>
        </p:nvGrpSpPr>
        <p:grpSpPr bwMode="auto">
          <a:xfrm>
            <a:off x="571500" y="1785938"/>
            <a:ext cx="8001000" cy="2214562"/>
            <a:chOff x="571472" y="1785926"/>
            <a:chExt cx="8001056" cy="2214578"/>
          </a:xfrm>
        </p:grpSpPr>
        <p:sp>
          <p:nvSpPr>
            <p:cNvPr id="39" name="矩形 38"/>
            <p:cNvSpPr/>
            <p:nvPr/>
          </p:nvSpPr>
          <p:spPr>
            <a:xfrm>
              <a:off x="571472" y="1785926"/>
              <a:ext cx="8001056" cy="2214578"/>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20520" name="TextBox 39"/>
            <p:cNvSpPr txBox="1">
              <a:spLocks noChangeArrowheads="1"/>
            </p:cNvSpPr>
            <p:nvPr/>
          </p:nvSpPr>
          <p:spPr bwMode="auto">
            <a:xfrm>
              <a:off x="642910" y="1857364"/>
              <a:ext cx="9286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Client</a:t>
              </a:r>
              <a:endParaRPr kumimoji="0" lang="zh-CN" altLang="en-US" sz="1800" b="1"/>
            </a:p>
          </p:txBody>
        </p:sp>
      </p:grpSp>
      <p:grpSp>
        <p:nvGrpSpPr>
          <p:cNvPr id="20483" name="组合 40"/>
          <p:cNvGrpSpPr>
            <a:grpSpLocks/>
          </p:cNvGrpSpPr>
          <p:nvPr/>
        </p:nvGrpSpPr>
        <p:grpSpPr bwMode="auto">
          <a:xfrm>
            <a:off x="571500" y="4786313"/>
            <a:ext cx="8001000" cy="1857375"/>
            <a:chOff x="571472" y="4786322"/>
            <a:chExt cx="8001056" cy="1857388"/>
          </a:xfrm>
        </p:grpSpPr>
        <p:sp>
          <p:nvSpPr>
            <p:cNvPr id="43" name="矩形 42"/>
            <p:cNvSpPr/>
            <p:nvPr/>
          </p:nvSpPr>
          <p:spPr>
            <a:xfrm>
              <a:off x="571472" y="4786322"/>
              <a:ext cx="8001056" cy="1857388"/>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20518" name="TextBox 43"/>
            <p:cNvSpPr txBox="1">
              <a:spLocks noChangeArrowheads="1"/>
            </p:cNvSpPr>
            <p:nvPr/>
          </p:nvSpPr>
          <p:spPr bwMode="auto">
            <a:xfrm>
              <a:off x="642910" y="4857760"/>
              <a:ext cx="9286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Server</a:t>
              </a:r>
              <a:endParaRPr kumimoji="0" lang="zh-CN" altLang="en-US" sz="1800" b="1"/>
            </a:p>
          </p:txBody>
        </p:sp>
      </p:grpSp>
      <p:sp>
        <p:nvSpPr>
          <p:cNvPr id="45" name="流程图: 磁盘 44"/>
          <p:cNvSpPr/>
          <p:nvPr/>
        </p:nvSpPr>
        <p:spPr>
          <a:xfrm>
            <a:off x="1071563"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DB1</a:t>
            </a:r>
            <a:endParaRPr lang="zh-CN" altLang="en-US">
              <a:solidFill>
                <a:srgbClr val="111111"/>
              </a:solidFill>
              <a:latin typeface="Arial" charset="0"/>
              <a:ea typeface="黑体" charset="0"/>
              <a:cs typeface="黑体" charset="0"/>
            </a:endParaRPr>
          </a:p>
        </p:txBody>
      </p:sp>
      <p:sp>
        <p:nvSpPr>
          <p:cNvPr id="46" name="流程图: 磁盘 45"/>
          <p:cNvSpPr/>
          <p:nvPr/>
        </p:nvSpPr>
        <p:spPr>
          <a:xfrm>
            <a:off x="2357438"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DB2</a:t>
            </a:r>
            <a:endParaRPr lang="zh-CN" altLang="en-US">
              <a:solidFill>
                <a:srgbClr val="111111"/>
              </a:solidFill>
              <a:latin typeface="Arial" charset="0"/>
              <a:ea typeface="黑体" charset="0"/>
              <a:cs typeface="黑体" charset="0"/>
            </a:endParaRPr>
          </a:p>
        </p:txBody>
      </p:sp>
      <p:sp>
        <p:nvSpPr>
          <p:cNvPr id="47" name="流程图: 磁盘 46"/>
          <p:cNvSpPr/>
          <p:nvPr/>
        </p:nvSpPr>
        <p:spPr>
          <a:xfrm>
            <a:off x="3571875"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DB3</a:t>
            </a:r>
            <a:endParaRPr lang="zh-CN" altLang="en-US">
              <a:solidFill>
                <a:srgbClr val="111111"/>
              </a:solidFill>
              <a:latin typeface="Arial" charset="0"/>
              <a:ea typeface="黑体" charset="0"/>
              <a:cs typeface="黑体" charset="0"/>
            </a:endParaRPr>
          </a:p>
        </p:txBody>
      </p:sp>
      <p:sp>
        <p:nvSpPr>
          <p:cNvPr id="20487" name="TextBox 47"/>
          <p:cNvSpPr txBox="1">
            <a:spLocks noChangeArrowheads="1"/>
          </p:cNvSpPr>
          <p:nvPr/>
        </p:nvSpPr>
        <p:spPr bwMode="auto">
          <a:xfrm>
            <a:off x="6215063" y="5643563"/>
            <a:ext cx="78581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b="1"/>
              <a:t>。。。</a:t>
            </a:r>
          </a:p>
        </p:txBody>
      </p:sp>
      <p:sp>
        <p:nvSpPr>
          <p:cNvPr id="49" name="流程图: 磁盘 48"/>
          <p:cNvSpPr/>
          <p:nvPr/>
        </p:nvSpPr>
        <p:spPr>
          <a:xfrm>
            <a:off x="7286625"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DBN</a:t>
            </a:r>
            <a:endParaRPr lang="zh-CN" altLang="en-US">
              <a:solidFill>
                <a:srgbClr val="111111"/>
              </a:solidFill>
              <a:latin typeface="Arial" charset="0"/>
              <a:ea typeface="黑体" charset="0"/>
              <a:cs typeface="黑体" charset="0"/>
            </a:endParaRPr>
          </a:p>
        </p:txBody>
      </p:sp>
      <p:sp>
        <p:nvSpPr>
          <p:cNvPr id="50" name="矩形 49"/>
          <p:cNvSpPr/>
          <p:nvPr/>
        </p:nvSpPr>
        <p:spPr>
          <a:xfrm>
            <a:off x="928688" y="27860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rPr>
              <a:t>主从</a:t>
            </a:r>
            <a:r>
              <a:rPr lang="en-US" altLang="zh-CN">
                <a:solidFill>
                  <a:srgbClr val="111111"/>
                </a:solidFill>
              </a:rPr>
              <a:t>(</a:t>
            </a:r>
            <a:r>
              <a:rPr lang="zh-CN" altLang="en-US">
                <a:solidFill>
                  <a:srgbClr val="111111"/>
                </a:solidFill>
              </a:rPr>
              <a:t>读</a:t>
            </a:r>
            <a:r>
              <a:rPr lang="en-US" altLang="zh-CN">
                <a:solidFill>
                  <a:srgbClr val="111111"/>
                </a:solidFill>
              </a:rPr>
              <a:t>/</a:t>
            </a:r>
            <a:r>
              <a:rPr lang="zh-CN" altLang="en-US">
                <a:solidFill>
                  <a:srgbClr val="111111"/>
                </a:solidFill>
              </a:rPr>
              <a:t>写</a:t>
            </a:r>
            <a:r>
              <a:rPr lang="en-US" altLang="zh-CN">
                <a:solidFill>
                  <a:srgbClr val="111111"/>
                </a:solidFill>
              </a:rPr>
              <a:t>)</a:t>
            </a:r>
            <a:r>
              <a:rPr lang="zh-CN" altLang="en-US">
                <a:solidFill>
                  <a:srgbClr val="111111"/>
                </a:solidFill>
              </a:rPr>
              <a:t>配置</a:t>
            </a:r>
            <a:endParaRPr lang="zh-CN" altLang="en-US" dirty="0">
              <a:solidFill>
                <a:srgbClr val="111111"/>
              </a:solidFill>
            </a:endParaRPr>
          </a:p>
        </p:txBody>
      </p:sp>
      <p:sp>
        <p:nvSpPr>
          <p:cNvPr id="51" name="流程图: 磁盘 50"/>
          <p:cNvSpPr/>
          <p:nvPr/>
        </p:nvSpPr>
        <p:spPr>
          <a:xfrm>
            <a:off x="4857750" y="5286375"/>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DB4</a:t>
            </a:r>
            <a:endParaRPr lang="zh-CN" altLang="en-US">
              <a:solidFill>
                <a:srgbClr val="111111"/>
              </a:solidFill>
              <a:latin typeface="Arial" charset="0"/>
              <a:ea typeface="黑体" charset="0"/>
              <a:cs typeface="黑体" charset="0"/>
            </a:endParaRPr>
          </a:p>
        </p:txBody>
      </p:sp>
      <p:cxnSp>
        <p:nvCxnSpPr>
          <p:cNvPr id="53" name="直接箭头连接符 52"/>
          <p:cNvCxnSpPr>
            <a:stCxn id="76" idx="2"/>
            <a:endCxn id="45" idx="1"/>
          </p:cNvCxnSpPr>
          <p:nvPr/>
        </p:nvCxnSpPr>
        <p:spPr>
          <a:xfrm rot="5400000">
            <a:off x="2193132" y="3121819"/>
            <a:ext cx="1500187" cy="2828925"/>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0492" name="TextBox 54"/>
          <p:cNvSpPr txBox="1">
            <a:spLocks noChangeArrowheads="1"/>
          </p:cNvSpPr>
          <p:nvPr/>
        </p:nvSpPr>
        <p:spPr bwMode="auto">
          <a:xfrm>
            <a:off x="1357313" y="5273675"/>
            <a:ext cx="428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20493" name="TextBox 55"/>
          <p:cNvSpPr txBox="1">
            <a:spLocks noChangeArrowheads="1"/>
          </p:cNvSpPr>
          <p:nvPr/>
        </p:nvSpPr>
        <p:spPr bwMode="auto">
          <a:xfrm>
            <a:off x="3857625" y="5286375"/>
            <a:ext cx="428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20494" name="TextBox 57"/>
          <p:cNvSpPr txBox="1">
            <a:spLocks noChangeArrowheads="1"/>
          </p:cNvSpPr>
          <p:nvPr/>
        </p:nvSpPr>
        <p:spPr bwMode="auto">
          <a:xfrm>
            <a:off x="2643188" y="5286375"/>
            <a:ext cx="428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sp>
        <p:nvSpPr>
          <p:cNvPr id="20495" name="TextBox 58"/>
          <p:cNvSpPr txBox="1">
            <a:spLocks noChangeArrowheads="1"/>
          </p:cNvSpPr>
          <p:nvPr/>
        </p:nvSpPr>
        <p:spPr bwMode="auto">
          <a:xfrm>
            <a:off x="5143500" y="5273675"/>
            <a:ext cx="428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cxnSp>
        <p:nvCxnSpPr>
          <p:cNvPr id="60" name="直接箭头连接符 59"/>
          <p:cNvCxnSpPr>
            <a:stCxn id="76" idx="2"/>
            <a:endCxn id="20493" idx="0"/>
          </p:cNvCxnSpPr>
          <p:nvPr/>
        </p:nvCxnSpPr>
        <p:spPr>
          <a:xfrm rot="5400000">
            <a:off x="3464719" y="4393407"/>
            <a:ext cx="1500187" cy="28575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45" idx="4"/>
            <a:endCxn id="46" idx="2"/>
          </p:cNvCxnSpPr>
          <p:nvPr/>
        </p:nvCxnSpPr>
        <p:spPr>
          <a:xfrm>
            <a:off x="1985963" y="5822950"/>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7" idx="4"/>
            <a:endCxn id="51" idx="2"/>
          </p:cNvCxnSpPr>
          <p:nvPr/>
        </p:nvCxnSpPr>
        <p:spPr>
          <a:xfrm>
            <a:off x="4486275" y="5822950"/>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3" name="圆角矩形 62"/>
          <p:cNvSpPr/>
          <p:nvPr/>
        </p:nvSpPr>
        <p:spPr>
          <a:xfrm>
            <a:off x="3214688" y="2214563"/>
            <a:ext cx="2286000" cy="42862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insert,update select</a:t>
            </a:r>
            <a:endParaRPr lang="zh-CN" altLang="en-US">
              <a:solidFill>
                <a:srgbClr val="111111"/>
              </a:solidFill>
              <a:latin typeface="Arial" charset="0"/>
              <a:ea typeface="黑体" charset="0"/>
              <a:cs typeface="黑体" charset="0"/>
            </a:endParaRPr>
          </a:p>
        </p:txBody>
      </p:sp>
      <p:cxnSp>
        <p:nvCxnSpPr>
          <p:cNvPr id="64" name="直接箭头连接符 63"/>
          <p:cNvCxnSpPr>
            <a:stCxn id="63" idx="2"/>
            <a:endCxn id="76" idx="0"/>
          </p:cNvCxnSpPr>
          <p:nvPr/>
        </p:nvCxnSpPr>
        <p:spPr>
          <a:xfrm rot="5400000">
            <a:off x="4249738" y="2749550"/>
            <a:ext cx="214312"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76" idx="2"/>
            <a:endCxn id="20494" idx="0"/>
          </p:cNvCxnSpPr>
          <p:nvPr/>
        </p:nvCxnSpPr>
        <p:spPr>
          <a:xfrm rot="5400000">
            <a:off x="2857500" y="3786188"/>
            <a:ext cx="1500187" cy="150018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76" idx="2"/>
            <a:endCxn id="20495" idx="0"/>
          </p:cNvCxnSpPr>
          <p:nvPr/>
        </p:nvCxnSpPr>
        <p:spPr>
          <a:xfrm rot="16200000" flipH="1">
            <a:off x="4114007" y="4029869"/>
            <a:ext cx="1487487" cy="100012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503" name="TextBox 68"/>
          <p:cNvSpPr txBox="1">
            <a:spLocks noChangeArrowheads="1"/>
          </p:cNvSpPr>
          <p:nvPr/>
        </p:nvSpPr>
        <p:spPr bwMode="auto">
          <a:xfrm>
            <a:off x="7572375" y="5273675"/>
            <a:ext cx="428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cxnSp>
        <p:nvCxnSpPr>
          <p:cNvPr id="70" name="直接箭头连接符 69"/>
          <p:cNvCxnSpPr>
            <a:stCxn id="76" idx="2"/>
            <a:endCxn id="20503" idx="0"/>
          </p:cNvCxnSpPr>
          <p:nvPr/>
        </p:nvCxnSpPr>
        <p:spPr>
          <a:xfrm rot="16200000" flipH="1">
            <a:off x="5328444" y="2815432"/>
            <a:ext cx="1487487" cy="34290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1" name="矩形 23"/>
          <p:cNvSpPr>
            <a:spLocks noChangeArrowheads="1"/>
          </p:cNvSpPr>
          <p:nvPr/>
        </p:nvSpPr>
        <p:spPr bwMode="auto">
          <a:xfrm>
            <a:off x="6000750" y="2857500"/>
            <a:ext cx="2214563" cy="428625"/>
          </a:xfrm>
          <a:prstGeom prst="rect">
            <a:avLst/>
          </a:prstGeom>
          <a:solidFill>
            <a:schemeClr val="accent1"/>
          </a:solidFill>
          <a:ln w="25400">
            <a:solidFill>
              <a:schemeClr val="tx1"/>
            </a:solidFill>
            <a:round/>
            <a:headEnd/>
            <a:tailEnd/>
          </a:ln>
        </p:spPr>
        <p:txBody>
          <a:bodyPr wrap="none" anchor="ctr"/>
          <a:lstStyle/>
          <a:p>
            <a:r>
              <a:rPr lang="en-US" altLang="zh-CN" b="1"/>
              <a:t>HeartBeat Checker</a:t>
            </a:r>
            <a:endParaRPr lang="zh-CN"/>
          </a:p>
        </p:txBody>
      </p:sp>
      <p:sp>
        <p:nvSpPr>
          <p:cNvPr id="73" name="矩形 72"/>
          <p:cNvSpPr/>
          <p:nvPr/>
        </p:nvSpPr>
        <p:spPr>
          <a:xfrm>
            <a:off x="928688" y="22145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数据库配置</a:t>
            </a:r>
          </a:p>
        </p:txBody>
      </p:sp>
      <p:sp>
        <p:nvSpPr>
          <p:cNvPr id="20507" name="矩形 23"/>
          <p:cNvSpPr>
            <a:spLocks noChangeArrowheads="1"/>
          </p:cNvSpPr>
          <p:nvPr/>
        </p:nvSpPr>
        <p:spPr bwMode="auto">
          <a:xfrm>
            <a:off x="6000750" y="2214563"/>
            <a:ext cx="2214563" cy="428625"/>
          </a:xfrm>
          <a:prstGeom prst="rect">
            <a:avLst/>
          </a:prstGeom>
          <a:solidFill>
            <a:schemeClr val="accent1"/>
          </a:solidFill>
          <a:ln w="25400">
            <a:solidFill>
              <a:schemeClr val="tx1"/>
            </a:solidFill>
            <a:round/>
            <a:headEnd/>
            <a:tailEnd/>
          </a:ln>
        </p:spPr>
        <p:txBody>
          <a:bodyPr wrap="none" anchor="ctr"/>
          <a:lstStyle/>
          <a:p>
            <a:pPr algn="ctr"/>
            <a:r>
              <a:rPr lang="en-US" altLang="zh-CN" b="1"/>
              <a:t>Driver</a:t>
            </a:r>
            <a:endParaRPr lang="zh-CN" b="1"/>
          </a:p>
        </p:txBody>
      </p:sp>
      <p:sp>
        <p:nvSpPr>
          <p:cNvPr id="76" name="矩形 75"/>
          <p:cNvSpPr/>
          <p:nvPr/>
        </p:nvSpPr>
        <p:spPr>
          <a:xfrm>
            <a:off x="2857500" y="2857500"/>
            <a:ext cx="3000375" cy="928688"/>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setWrite(true/false);</a:t>
            </a:r>
          </a:p>
          <a:p>
            <a:pPr algn="ctr">
              <a:defRPr/>
            </a:pPr>
            <a:r>
              <a:rPr lang="en-US" altLang="zh-CN">
                <a:solidFill>
                  <a:srgbClr val="111111"/>
                </a:solidFill>
                <a:latin typeface="Arial" charset="0"/>
                <a:ea typeface="黑体" charset="0"/>
                <a:cs typeface="黑体" charset="0"/>
              </a:rPr>
              <a:t>id%100(DB1-&gt;table1)</a:t>
            </a:r>
          </a:p>
          <a:p>
            <a:pPr algn="ctr">
              <a:defRPr/>
            </a:pPr>
            <a:r>
              <a:rPr lang="en-US" altLang="zh-CN">
                <a:solidFill>
                  <a:srgbClr val="111111"/>
                </a:solidFill>
                <a:latin typeface="Arial" charset="0"/>
                <a:ea typeface="黑体" charset="0"/>
                <a:cs typeface="黑体" charset="0"/>
              </a:rPr>
              <a:t>DB1:data1+DB2:data2</a:t>
            </a:r>
            <a:endParaRPr lang="zh-CN" altLang="en-US">
              <a:solidFill>
                <a:srgbClr val="111111"/>
              </a:solidFill>
              <a:latin typeface="Arial" charset="0"/>
              <a:ea typeface="黑体" charset="0"/>
              <a:cs typeface="黑体" charset="0"/>
            </a:endParaRPr>
          </a:p>
        </p:txBody>
      </p:sp>
      <p:sp>
        <p:nvSpPr>
          <p:cNvPr id="77" name="矩形 76"/>
          <p:cNvSpPr/>
          <p:nvPr/>
        </p:nvSpPr>
        <p:spPr>
          <a:xfrm>
            <a:off x="928688" y="33575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分库分表逻辑</a:t>
            </a:r>
          </a:p>
        </p:txBody>
      </p:sp>
      <p:sp>
        <p:nvSpPr>
          <p:cNvPr id="78" name="云形 77"/>
          <p:cNvSpPr/>
          <p:nvPr/>
        </p:nvSpPr>
        <p:spPr>
          <a:xfrm>
            <a:off x="3714750" y="4143375"/>
            <a:ext cx="1143000" cy="50006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cxnSp>
        <p:nvCxnSpPr>
          <p:cNvPr id="81" name="直接箭头连接符 80"/>
          <p:cNvCxnSpPr>
            <a:stCxn id="63" idx="2"/>
            <a:endCxn id="78" idx="3"/>
          </p:cNvCxnSpPr>
          <p:nvPr/>
        </p:nvCxnSpPr>
        <p:spPr>
          <a:xfrm rot="5400000">
            <a:off x="3557588" y="3371850"/>
            <a:ext cx="1528762" cy="714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78" idx="1"/>
            <a:endCxn id="20492" idx="0"/>
          </p:cNvCxnSpPr>
          <p:nvPr/>
        </p:nvCxnSpPr>
        <p:spPr>
          <a:xfrm rot="5400000">
            <a:off x="2613819" y="3601244"/>
            <a:ext cx="630237" cy="2714625"/>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8" idx="1"/>
            <a:endCxn id="20494" idx="0"/>
          </p:cNvCxnSpPr>
          <p:nvPr/>
        </p:nvCxnSpPr>
        <p:spPr>
          <a:xfrm rot="5400000">
            <a:off x="3250406" y="4250532"/>
            <a:ext cx="642937" cy="142875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78" idx="1"/>
            <a:endCxn id="20493" idx="0"/>
          </p:cNvCxnSpPr>
          <p:nvPr/>
        </p:nvCxnSpPr>
        <p:spPr>
          <a:xfrm rot="5400000">
            <a:off x="3857625" y="4857751"/>
            <a:ext cx="642937" cy="214312"/>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78" idx="1"/>
            <a:endCxn id="20495" idx="0"/>
          </p:cNvCxnSpPr>
          <p:nvPr/>
        </p:nvCxnSpPr>
        <p:spPr>
          <a:xfrm rot="16200000" flipH="1">
            <a:off x="4506913" y="4422775"/>
            <a:ext cx="630237" cy="107156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8" idx="1"/>
          </p:cNvCxnSpPr>
          <p:nvPr/>
        </p:nvCxnSpPr>
        <p:spPr>
          <a:xfrm rot="16200000" flipH="1">
            <a:off x="5643563" y="3286125"/>
            <a:ext cx="642937" cy="335756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xit" presetSubtype="0" fill="hold" nodeType="clickEffect">
                                  <p:stCondLst>
                                    <p:cond delay="0"/>
                                  </p:stCondLst>
                                  <p:childTnLst>
                                    <p:anim calcmode="lin" valueType="num">
                                      <p:cBhvr>
                                        <p:cTn id="6" dur="500"/>
                                        <p:tgtEl>
                                          <p:spTgt spid="64"/>
                                        </p:tgtEl>
                                        <p:attrNameLst>
                                          <p:attrName>ppt_w</p:attrName>
                                        </p:attrNameLst>
                                      </p:cBhvr>
                                      <p:tavLst>
                                        <p:tav tm="0">
                                          <p:val>
                                            <p:strVal val="ppt_w"/>
                                          </p:val>
                                        </p:tav>
                                        <p:tav tm="100000">
                                          <p:val>
                                            <p:fltVal val="0"/>
                                          </p:val>
                                        </p:tav>
                                      </p:tavLst>
                                    </p:anim>
                                    <p:anim calcmode="lin" valueType="num">
                                      <p:cBhvr>
                                        <p:cTn id="7" dur="500"/>
                                        <p:tgtEl>
                                          <p:spTgt spid="64"/>
                                        </p:tgtEl>
                                        <p:attrNameLst>
                                          <p:attrName>ppt_h</p:attrName>
                                        </p:attrNameLst>
                                      </p:cBhvr>
                                      <p:tavLst>
                                        <p:tav tm="0">
                                          <p:val>
                                            <p:strVal val="ppt_h"/>
                                          </p:val>
                                        </p:tav>
                                        <p:tav tm="100000">
                                          <p:val>
                                            <p:fltVal val="0"/>
                                          </p:val>
                                        </p:tav>
                                      </p:tavLst>
                                    </p:anim>
                                    <p:animEffect transition="out" filter="fade">
                                      <p:cBhvr>
                                        <p:cTn id="8" dur="500"/>
                                        <p:tgtEl>
                                          <p:spTgt spid="64"/>
                                        </p:tgtEl>
                                      </p:cBhvr>
                                    </p:animEffect>
                                    <p:set>
                                      <p:cBhvr>
                                        <p:cTn id="9" dur="1" fill="hold">
                                          <p:stCondLst>
                                            <p:cond delay="499"/>
                                          </p:stCondLst>
                                        </p:cTn>
                                        <p:tgtEl>
                                          <p:spTgt spid="64"/>
                                        </p:tgtEl>
                                        <p:attrNameLst>
                                          <p:attrName>style.visibility</p:attrName>
                                        </p:attrNameLst>
                                      </p:cBhvr>
                                      <p:to>
                                        <p:strVal val="hidden"/>
                                      </p:to>
                                    </p:set>
                                  </p:childTnLst>
                                </p:cTn>
                              </p:par>
                              <p:par>
                                <p:cTn id="10" presetID="53" presetClass="exit" presetSubtype="0" fill="hold" nodeType="withEffect">
                                  <p:stCondLst>
                                    <p:cond delay="0"/>
                                  </p:stCondLst>
                                  <p:childTnLst>
                                    <p:anim calcmode="lin" valueType="num">
                                      <p:cBhvr>
                                        <p:cTn id="11" dur="500"/>
                                        <p:tgtEl>
                                          <p:spTgt spid="53"/>
                                        </p:tgtEl>
                                        <p:attrNameLst>
                                          <p:attrName>ppt_w</p:attrName>
                                        </p:attrNameLst>
                                      </p:cBhvr>
                                      <p:tavLst>
                                        <p:tav tm="0">
                                          <p:val>
                                            <p:strVal val="ppt_w"/>
                                          </p:val>
                                        </p:tav>
                                        <p:tav tm="100000">
                                          <p:val>
                                            <p:fltVal val="0"/>
                                          </p:val>
                                        </p:tav>
                                      </p:tavLst>
                                    </p:anim>
                                    <p:anim calcmode="lin" valueType="num">
                                      <p:cBhvr>
                                        <p:cTn id="12" dur="500"/>
                                        <p:tgtEl>
                                          <p:spTgt spid="53"/>
                                        </p:tgtEl>
                                        <p:attrNameLst>
                                          <p:attrName>ppt_h</p:attrName>
                                        </p:attrNameLst>
                                      </p:cBhvr>
                                      <p:tavLst>
                                        <p:tav tm="0">
                                          <p:val>
                                            <p:strVal val="ppt_h"/>
                                          </p:val>
                                        </p:tav>
                                        <p:tav tm="100000">
                                          <p:val>
                                            <p:fltVal val="0"/>
                                          </p:val>
                                        </p:tav>
                                      </p:tavLst>
                                    </p:anim>
                                    <p:animEffect transition="out" filter="fade">
                                      <p:cBhvr>
                                        <p:cTn id="13" dur="500"/>
                                        <p:tgtEl>
                                          <p:spTgt spid="53"/>
                                        </p:tgtEl>
                                      </p:cBhvr>
                                    </p:animEffect>
                                    <p:set>
                                      <p:cBhvr>
                                        <p:cTn id="14" dur="1" fill="hold">
                                          <p:stCondLst>
                                            <p:cond delay="499"/>
                                          </p:stCondLst>
                                        </p:cTn>
                                        <p:tgtEl>
                                          <p:spTgt spid="53"/>
                                        </p:tgtEl>
                                        <p:attrNameLst>
                                          <p:attrName>style.visibility</p:attrName>
                                        </p:attrNameLst>
                                      </p:cBhvr>
                                      <p:to>
                                        <p:strVal val="hidden"/>
                                      </p:to>
                                    </p:set>
                                  </p:childTnLst>
                                </p:cTn>
                              </p:par>
                              <p:par>
                                <p:cTn id="15" presetID="53" presetClass="exit" presetSubtype="0" fill="hold" nodeType="withEffect">
                                  <p:stCondLst>
                                    <p:cond delay="0"/>
                                  </p:stCondLst>
                                  <p:childTnLst>
                                    <p:anim calcmode="lin" valueType="num">
                                      <p:cBhvr>
                                        <p:cTn id="16" dur="500"/>
                                        <p:tgtEl>
                                          <p:spTgt spid="67"/>
                                        </p:tgtEl>
                                        <p:attrNameLst>
                                          <p:attrName>ppt_w</p:attrName>
                                        </p:attrNameLst>
                                      </p:cBhvr>
                                      <p:tavLst>
                                        <p:tav tm="0">
                                          <p:val>
                                            <p:strVal val="ppt_w"/>
                                          </p:val>
                                        </p:tav>
                                        <p:tav tm="100000">
                                          <p:val>
                                            <p:fltVal val="0"/>
                                          </p:val>
                                        </p:tav>
                                      </p:tavLst>
                                    </p:anim>
                                    <p:anim calcmode="lin" valueType="num">
                                      <p:cBhvr>
                                        <p:cTn id="17" dur="500"/>
                                        <p:tgtEl>
                                          <p:spTgt spid="67"/>
                                        </p:tgtEl>
                                        <p:attrNameLst>
                                          <p:attrName>ppt_h</p:attrName>
                                        </p:attrNameLst>
                                      </p:cBhvr>
                                      <p:tavLst>
                                        <p:tav tm="0">
                                          <p:val>
                                            <p:strVal val="ppt_h"/>
                                          </p:val>
                                        </p:tav>
                                        <p:tav tm="100000">
                                          <p:val>
                                            <p:fltVal val="0"/>
                                          </p:val>
                                        </p:tav>
                                      </p:tavLst>
                                    </p:anim>
                                    <p:animEffect transition="out" filter="fade">
                                      <p:cBhvr>
                                        <p:cTn id="18" dur="500"/>
                                        <p:tgtEl>
                                          <p:spTgt spid="67"/>
                                        </p:tgtEl>
                                      </p:cBhvr>
                                    </p:animEffect>
                                    <p:set>
                                      <p:cBhvr>
                                        <p:cTn id="19" dur="1" fill="hold">
                                          <p:stCondLst>
                                            <p:cond delay="499"/>
                                          </p:stCondLst>
                                        </p:cTn>
                                        <p:tgtEl>
                                          <p:spTgt spid="67"/>
                                        </p:tgtEl>
                                        <p:attrNameLst>
                                          <p:attrName>style.visibility</p:attrName>
                                        </p:attrNameLst>
                                      </p:cBhvr>
                                      <p:to>
                                        <p:strVal val="hidden"/>
                                      </p:to>
                                    </p:set>
                                  </p:childTnLst>
                                </p:cTn>
                              </p:par>
                              <p:par>
                                <p:cTn id="20" presetID="53" presetClass="exit" presetSubtype="0" fill="hold" nodeType="withEffect">
                                  <p:stCondLst>
                                    <p:cond delay="0"/>
                                  </p:stCondLst>
                                  <p:childTnLst>
                                    <p:anim calcmode="lin" valueType="num">
                                      <p:cBhvr>
                                        <p:cTn id="21" dur="500"/>
                                        <p:tgtEl>
                                          <p:spTgt spid="60"/>
                                        </p:tgtEl>
                                        <p:attrNameLst>
                                          <p:attrName>ppt_w</p:attrName>
                                        </p:attrNameLst>
                                      </p:cBhvr>
                                      <p:tavLst>
                                        <p:tav tm="0">
                                          <p:val>
                                            <p:strVal val="ppt_w"/>
                                          </p:val>
                                        </p:tav>
                                        <p:tav tm="100000">
                                          <p:val>
                                            <p:fltVal val="0"/>
                                          </p:val>
                                        </p:tav>
                                      </p:tavLst>
                                    </p:anim>
                                    <p:anim calcmode="lin" valueType="num">
                                      <p:cBhvr>
                                        <p:cTn id="22" dur="500"/>
                                        <p:tgtEl>
                                          <p:spTgt spid="60"/>
                                        </p:tgtEl>
                                        <p:attrNameLst>
                                          <p:attrName>ppt_h</p:attrName>
                                        </p:attrNameLst>
                                      </p:cBhvr>
                                      <p:tavLst>
                                        <p:tav tm="0">
                                          <p:val>
                                            <p:strVal val="ppt_h"/>
                                          </p:val>
                                        </p:tav>
                                        <p:tav tm="100000">
                                          <p:val>
                                            <p:fltVal val="0"/>
                                          </p:val>
                                        </p:tav>
                                      </p:tavLst>
                                    </p:anim>
                                    <p:animEffect transition="out" filter="fade">
                                      <p:cBhvr>
                                        <p:cTn id="23" dur="500"/>
                                        <p:tgtEl>
                                          <p:spTgt spid="60"/>
                                        </p:tgtEl>
                                      </p:cBhvr>
                                    </p:animEffect>
                                    <p:set>
                                      <p:cBhvr>
                                        <p:cTn id="24" dur="1" fill="hold">
                                          <p:stCondLst>
                                            <p:cond delay="499"/>
                                          </p:stCondLst>
                                        </p:cTn>
                                        <p:tgtEl>
                                          <p:spTgt spid="60"/>
                                        </p:tgtEl>
                                        <p:attrNameLst>
                                          <p:attrName>style.visibility</p:attrName>
                                        </p:attrNameLst>
                                      </p:cBhvr>
                                      <p:to>
                                        <p:strVal val="hidden"/>
                                      </p:to>
                                    </p:set>
                                  </p:childTnLst>
                                </p:cTn>
                              </p:par>
                              <p:par>
                                <p:cTn id="25" presetID="53" presetClass="exit" presetSubtype="0" fill="hold" nodeType="withEffect">
                                  <p:stCondLst>
                                    <p:cond delay="0"/>
                                  </p:stCondLst>
                                  <p:childTnLst>
                                    <p:anim calcmode="lin" valueType="num">
                                      <p:cBhvr>
                                        <p:cTn id="26" dur="500"/>
                                        <p:tgtEl>
                                          <p:spTgt spid="68"/>
                                        </p:tgtEl>
                                        <p:attrNameLst>
                                          <p:attrName>ppt_w</p:attrName>
                                        </p:attrNameLst>
                                      </p:cBhvr>
                                      <p:tavLst>
                                        <p:tav tm="0">
                                          <p:val>
                                            <p:strVal val="ppt_w"/>
                                          </p:val>
                                        </p:tav>
                                        <p:tav tm="100000">
                                          <p:val>
                                            <p:fltVal val="0"/>
                                          </p:val>
                                        </p:tav>
                                      </p:tavLst>
                                    </p:anim>
                                    <p:anim calcmode="lin" valueType="num">
                                      <p:cBhvr>
                                        <p:cTn id="27" dur="500"/>
                                        <p:tgtEl>
                                          <p:spTgt spid="68"/>
                                        </p:tgtEl>
                                        <p:attrNameLst>
                                          <p:attrName>ppt_h</p:attrName>
                                        </p:attrNameLst>
                                      </p:cBhvr>
                                      <p:tavLst>
                                        <p:tav tm="0">
                                          <p:val>
                                            <p:strVal val="ppt_h"/>
                                          </p:val>
                                        </p:tav>
                                        <p:tav tm="100000">
                                          <p:val>
                                            <p:fltVal val="0"/>
                                          </p:val>
                                        </p:tav>
                                      </p:tavLst>
                                    </p:anim>
                                    <p:animEffect transition="out" filter="fade">
                                      <p:cBhvr>
                                        <p:cTn id="28" dur="500"/>
                                        <p:tgtEl>
                                          <p:spTgt spid="68"/>
                                        </p:tgtEl>
                                      </p:cBhvr>
                                    </p:animEffect>
                                    <p:set>
                                      <p:cBhvr>
                                        <p:cTn id="29" dur="1" fill="hold">
                                          <p:stCondLst>
                                            <p:cond delay="499"/>
                                          </p:stCondLst>
                                        </p:cTn>
                                        <p:tgtEl>
                                          <p:spTgt spid="68"/>
                                        </p:tgtEl>
                                        <p:attrNameLst>
                                          <p:attrName>style.visibility</p:attrName>
                                        </p:attrNameLst>
                                      </p:cBhvr>
                                      <p:to>
                                        <p:strVal val="hidden"/>
                                      </p:to>
                                    </p:set>
                                  </p:childTnLst>
                                </p:cTn>
                              </p:par>
                              <p:par>
                                <p:cTn id="30" presetID="53" presetClass="exit" presetSubtype="0" fill="hold" nodeType="withEffect">
                                  <p:stCondLst>
                                    <p:cond delay="0"/>
                                  </p:stCondLst>
                                  <p:childTnLst>
                                    <p:anim calcmode="lin" valueType="num">
                                      <p:cBhvr>
                                        <p:cTn id="31" dur="500"/>
                                        <p:tgtEl>
                                          <p:spTgt spid="70"/>
                                        </p:tgtEl>
                                        <p:attrNameLst>
                                          <p:attrName>ppt_w</p:attrName>
                                        </p:attrNameLst>
                                      </p:cBhvr>
                                      <p:tavLst>
                                        <p:tav tm="0">
                                          <p:val>
                                            <p:strVal val="ppt_w"/>
                                          </p:val>
                                        </p:tav>
                                        <p:tav tm="100000">
                                          <p:val>
                                            <p:fltVal val="0"/>
                                          </p:val>
                                        </p:tav>
                                      </p:tavLst>
                                    </p:anim>
                                    <p:anim calcmode="lin" valueType="num">
                                      <p:cBhvr>
                                        <p:cTn id="32" dur="500"/>
                                        <p:tgtEl>
                                          <p:spTgt spid="70"/>
                                        </p:tgtEl>
                                        <p:attrNameLst>
                                          <p:attrName>ppt_h</p:attrName>
                                        </p:attrNameLst>
                                      </p:cBhvr>
                                      <p:tavLst>
                                        <p:tav tm="0">
                                          <p:val>
                                            <p:strVal val="ppt_h"/>
                                          </p:val>
                                        </p:tav>
                                        <p:tav tm="100000">
                                          <p:val>
                                            <p:fltVal val="0"/>
                                          </p:val>
                                        </p:tav>
                                      </p:tavLst>
                                    </p:anim>
                                    <p:animEffect transition="out" filter="fad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dissolve">
                                      <p:cBhvr>
                                        <p:cTn id="39" dur="500"/>
                                        <p:tgtEl>
                                          <p:spTgt spid="7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9" presetClass="path" presetSubtype="0" accel="50000" decel="50000" fill="hold" grpId="0" nodeType="clickEffect">
                                  <p:stCondLst>
                                    <p:cond delay="0"/>
                                  </p:stCondLst>
                                  <p:childTnLst>
                                    <p:animMotion origin="layout" path="M -1.94444E-6 5.55112E-17 L 0.26945 0.19907 " pathEditMode="relative" rAng="0" ptsTypes="AA">
                                      <p:cBhvr>
                                        <p:cTn id="43" dur="2000" fill="hold"/>
                                        <p:tgtEl>
                                          <p:spTgt spid="50"/>
                                        </p:tgtEl>
                                        <p:attrNameLst>
                                          <p:attrName>ppt_x</p:attrName>
                                          <p:attrName>ppt_y</p:attrName>
                                        </p:attrNameLst>
                                      </p:cBhvr>
                                      <p:rCtr x="13472" y="9954"/>
                                    </p:animMotion>
                                  </p:childTnLst>
                                  <p:subTnLst>
                                    <p:set>
                                      <p:cBhvr override="childStyle">
                                        <p:cTn dur="1" fill="hold" display="0" masterRel="sameClick" afterEffect="1">
                                          <p:stCondLst>
                                            <p:cond evt="end" delay="0">
                                              <p:tn val="42"/>
                                            </p:cond>
                                          </p:stCondLst>
                                        </p:cTn>
                                        <p:tgtEl>
                                          <p:spTgt spid="50"/>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49" presetClass="path" presetSubtype="0" accel="50000" decel="50000" fill="hold" grpId="0" nodeType="clickEffect">
                                  <p:stCondLst>
                                    <p:cond delay="0"/>
                                  </p:stCondLst>
                                  <p:childTnLst>
                                    <p:animMotion origin="layout" path="M -1.94444E-6 -3.33333E-6 L 0.26945 0.11574 " pathEditMode="relative" rAng="0" ptsTypes="AA">
                                      <p:cBhvr>
                                        <p:cTn id="47" dur="2000" fill="hold"/>
                                        <p:tgtEl>
                                          <p:spTgt spid="77"/>
                                        </p:tgtEl>
                                        <p:attrNameLst>
                                          <p:attrName>ppt_x</p:attrName>
                                          <p:attrName>ppt_y</p:attrName>
                                        </p:attrNameLst>
                                      </p:cBhvr>
                                      <p:rCtr x="13472" y="5787"/>
                                    </p:animMotion>
                                  </p:childTnLst>
                                  <p:subTnLst>
                                    <p:set>
                                      <p:cBhvr override="childStyle">
                                        <p:cTn dur="1" fill="hold" display="0" masterRel="sameClick" afterEffect="1">
                                          <p:stCondLst>
                                            <p:cond evt="end" delay="0">
                                              <p:tn val="46"/>
                                            </p:cond>
                                          </p:stCondLst>
                                        </p:cTn>
                                        <p:tgtEl>
                                          <p:spTgt spid="77"/>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42" presetClass="path" presetSubtype="0" accel="50000" decel="50000" fill="hold" grpId="0" nodeType="clickEffect">
                                  <p:stCondLst>
                                    <p:cond delay="0"/>
                                  </p:stCondLst>
                                  <p:childTnLst>
                                    <p:animMotion origin="layout" path="M 3.05556E-6 3.33333E-6 L -0.31667 0.18865 " pathEditMode="relative" rAng="0" ptsTypes="AA">
                                      <p:cBhvr>
                                        <p:cTn id="51" dur="2000" fill="hold"/>
                                        <p:tgtEl>
                                          <p:spTgt spid="71"/>
                                        </p:tgtEl>
                                        <p:attrNameLst>
                                          <p:attrName>ppt_x</p:attrName>
                                          <p:attrName>ppt_y</p:attrName>
                                        </p:attrNameLst>
                                      </p:cBhvr>
                                      <p:rCtr x="-15833" y="9421"/>
                                    </p:animMotion>
                                  </p:childTnLst>
                                  <p:subTnLst>
                                    <p:set>
                                      <p:cBhvr override="childStyle">
                                        <p:cTn dur="1" fill="hold" display="0" masterRel="sameClick" afterEffect="1">
                                          <p:stCondLst>
                                            <p:cond evt="end" delay="0">
                                              <p:tn val="50"/>
                                            </p:cond>
                                          </p:stCondLst>
                                        </p:cTn>
                                        <p:tgtEl>
                                          <p:spTgt spid="71"/>
                                        </p:tgtEl>
                                        <p:attrNameLst>
                                          <p:attrName>style.visibility</p:attrName>
                                        </p:attrNameLst>
                                      </p:cBhvr>
                                      <p:to>
                                        <p:strVal val="hidden"/>
                                      </p:to>
                                    </p:set>
                                  </p:sub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path" presetSubtype="0" accel="50000" decel="50000" fill="hold" grpId="0" nodeType="clickEffect">
                                  <p:stCondLst>
                                    <p:cond delay="0"/>
                                  </p:stCondLst>
                                  <p:childTnLst>
                                    <p:animMotion origin="layout" path="M -2.5E-6 7.40741E-7 L -0.00798 0.14167 " pathEditMode="relative" rAng="0" ptsTypes="AA">
                                      <p:cBhvr>
                                        <p:cTn id="55" dur="2000" fill="hold"/>
                                        <p:tgtEl>
                                          <p:spTgt spid="76"/>
                                        </p:tgtEl>
                                        <p:attrNameLst>
                                          <p:attrName>ppt_x</p:attrName>
                                          <p:attrName>ppt_y</p:attrName>
                                        </p:attrNameLst>
                                      </p:cBhvr>
                                      <p:rCtr x="-399" y="7083"/>
                                    </p:animMotion>
                                  </p:childTnLst>
                                  <p:subTnLst>
                                    <p:set>
                                      <p:cBhvr override="childStyle">
                                        <p:cTn dur="1" fill="hold" display="0" masterRel="sameClick" afterEffect="1">
                                          <p:stCondLst>
                                            <p:cond evt="end" delay="0">
                                              <p:tn val="54"/>
                                            </p:cond>
                                          </p:stCondLst>
                                        </p:cTn>
                                        <p:tgtEl>
                                          <p:spTgt spid="76"/>
                                        </p:tgtEl>
                                        <p:attrNameLst>
                                          <p:attrName>style.visibility</p:attrName>
                                        </p:attrNameLst>
                                      </p:cBhvr>
                                      <p:to>
                                        <p:strVal val="hidden"/>
                                      </p:to>
                                    </p:set>
                                  </p:sub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81"/>
                                        </p:tgtEl>
                                        <p:attrNameLst>
                                          <p:attrName>style.visibility</p:attrName>
                                        </p:attrNameLst>
                                      </p:cBhvr>
                                      <p:to>
                                        <p:strVal val="visible"/>
                                      </p:to>
                                    </p:set>
                                    <p:animEffect transition="in" filter="dissolve">
                                      <p:cBhvr>
                                        <p:cTn id="60" dur="500"/>
                                        <p:tgtEl>
                                          <p:spTgt spid="81"/>
                                        </p:tgtEl>
                                      </p:cBhvr>
                                    </p:animEffect>
                                  </p:childTnLst>
                                </p:cTn>
                              </p:par>
                              <p:par>
                                <p:cTn id="61" presetID="9" presetClass="entr" presetSubtype="0"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dissolve">
                                      <p:cBhvr>
                                        <p:cTn id="63" dur="500"/>
                                        <p:tgtEl>
                                          <p:spTgt spid="84"/>
                                        </p:tgtEl>
                                      </p:cBhvr>
                                    </p:animEffect>
                                  </p:childTnLst>
                                </p:cTn>
                              </p:par>
                              <p:par>
                                <p:cTn id="64" presetID="9" presetClass="entr" presetSubtype="0" fill="hold" nodeType="withEffect">
                                  <p:stCondLst>
                                    <p:cond delay="0"/>
                                  </p:stCondLst>
                                  <p:childTnLst>
                                    <p:set>
                                      <p:cBhvr>
                                        <p:cTn id="65" dur="1" fill="hold">
                                          <p:stCondLst>
                                            <p:cond delay="0"/>
                                          </p:stCondLst>
                                        </p:cTn>
                                        <p:tgtEl>
                                          <p:spTgt spid="87"/>
                                        </p:tgtEl>
                                        <p:attrNameLst>
                                          <p:attrName>style.visibility</p:attrName>
                                        </p:attrNameLst>
                                      </p:cBhvr>
                                      <p:to>
                                        <p:strVal val="visible"/>
                                      </p:to>
                                    </p:set>
                                    <p:animEffect transition="in" filter="dissolve">
                                      <p:cBhvr>
                                        <p:cTn id="66" dur="500"/>
                                        <p:tgtEl>
                                          <p:spTgt spid="87"/>
                                        </p:tgtEl>
                                      </p:cBhvr>
                                    </p:animEffect>
                                  </p:childTnLst>
                                </p:cTn>
                              </p:par>
                              <p:par>
                                <p:cTn id="67" presetID="9" presetClass="entr" presetSubtype="0" fill="hold" nodeType="with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dissolve">
                                      <p:cBhvr>
                                        <p:cTn id="69" dur="500"/>
                                        <p:tgtEl>
                                          <p:spTgt spid="90"/>
                                        </p:tgtEl>
                                      </p:cBhvr>
                                    </p:animEffect>
                                  </p:childTnLst>
                                </p:cTn>
                              </p:par>
                              <p:par>
                                <p:cTn id="70" presetID="9" presetClass="entr" presetSubtype="0" fill="hold" nodeType="withEffect">
                                  <p:stCondLst>
                                    <p:cond delay="0"/>
                                  </p:stCondLst>
                                  <p:childTnLst>
                                    <p:set>
                                      <p:cBhvr>
                                        <p:cTn id="71" dur="1" fill="hold">
                                          <p:stCondLst>
                                            <p:cond delay="0"/>
                                          </p:stCondLst>
                                        </p:cTn>
                                        <p:tgtEl>
                                          <p:spTgt spid="93"/>
                                        </p:tgtEl>
                                        <p:attrNameLst>
                                          <p:attrName>style.visibility</p:attrName>
                                        </p:attrNameLst>
                                      </p:cBhvr>
                                      <p:to>
                                        <p:strVal val="visible"/>
                                      </p:to>
                                    </p:set>
                                    <p:animEffect transition="in" filter="dissolve">
                                      <p:cBhvr>
                                        <p:cTn id="72" dur="500"/>
                                        <p:tgtEl>
                                          <p:spTgt spid="93"/>
                                        </p:tgtEl>
                                      </p:cBhvr>
                                    </p:animEffect>
                                  </p:childTnLst>
                                </p:cTn>
                              </p:par>
                              <p:par>
                                <p:cTn id="73" presetID="9" presetClass="entr" presetSubtype="0" fill="hold" nodeType="withEffect">
                                  <p:stCondLst>
                                    <p:cond delay="0"/>
                                  </p:stCondLst>
                                  <p:childTnLst>
                                    <p:set>
                                      <p:cBhvr>
                                        <p:cTn id="74" dur="1" fill="hold">
                                          <p:stCondLst>
                                            <p:cond delay="0"/>
                                          </p:stCondLst>
                                        </p:cTn>
                                        <p:tgtEl>
                                          <p:spTgt spid="96"/>
                                        </p:tgtEl>
                                        <p:attrNameLst>
                                          <p:attrName>style.visibility</p:attrName>
                                        </p:attrNameLst>
                                      </p:cBhvr>
                                      <p:to>
                                        <p:strVal val="visible"/>
                                      </p:to>
                                    </p:set>
                                    <p:animEffect transition="in" filter="dissolve">
                                      <p:cBhvr>
                                        <p:cTn id="7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71" grpId="0" animBg="1"/>
      <p:bldP spid="76" grpId="0" animBg="1"/>
      <p:bldP spid="7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p:cNvSpPr>
          <p:nvPr>
            <p:ph type="title"/>
          </p:nvPr>
        </p:nvSpPr>
        <p:spPr/>
        <p:txBody>
          <a:bodyPr/>
          <a:lstStyle/>
          <a:p>
            <a:pPr algn="l"/>
            <a:r>
              <a:rPr kumimoji="0" lang="en-US" altLang="zh-CN" sz="3200" b="1">
                <a:latin typeface="Arial" charset="0"/>
                <a:ea typeface="黑体" charset="0"/>
              </a:rPr>
              <a:t>IO</a:t>
            </a:r>
            <a:endParaRPr kumimoji="0" lang="zh-CN" altLang="en-US" sz="3200" b="1">
              <a:latin typeface="Arial" charset="0"/>
              <a:ea typeface="黑体" charset="0"/>
            </a:endParaRPr>
          </a:p>
        </p:txBody>
      </p:sp>
      <p:graphicFrame>
        <p:nvGraphicFramePr>
          <p:cNvPr id="13" name="图表 12"/>
          <p:cNvGraphicFramePr/>
          <p:nvPr/>
        </p:nvGraphicFramePr>
        <p:xfrm>
          <a:off x="539750" y="2650034"/>
          <a:ext cx="8064500" cy="2795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pPr algn="l"/>
            <a:r>
              <a:rPr kumimoji="0" lang="en-US" altLang="zh-CN" sz="3200" b="1">
                <a:latin typeface="Arial" charset="0"/>
                <a:ea typeface="黑体" charset="0"/>
              </a:rPr>
              <a:t>MyCat </a:t>
            </a:r>
            <a:r>
              <a:rPr kumimoji="0" lang="zh-CN" altLang="en-US" sz="3200" b="1">
                <a:latin typeface="Arial" charset="0"/>
                <a:ea typeface="黑体" charset="0"/>
              </a:rPr>
              <a:t>架构</a:t>
            </a:r>
          </a:p>
        </p:txBody>
      </p:sp>
      <p:sp>
        <p:nvSpPr>
          <p:cNvPr id="39" name="矩形 38"/>
          <p:cNvSpPr/>
          <p:nvPr/>
        </p:nvSpPr>
        <p:spPr>
          <a:xfrm>
            <a:off x="571500" y="1785938"/>
            <a:ext cx="8001000" cy="1000125"/>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22531" name="TextBox 39"/>
          <p:cNvSpPr txBox="1">
            <a:spLocks noChangeArrowheads="1"/>
          </p:cNvSpPr>
          <p:nvPr/>
        </p:nvSpPr>
        <p:spPr bwMode="auto">
          <a:xfrm>
            <a:off x="500063" y="1714500"/>
            <a:ext cx="928687" cy="166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Client</a:t>
            </a:r>
            <a:endParaRPr kumimoji="0" lang="zh-CN" altLang="en-US" sz="1800" b="1"/>
          </a:p>
        </p:txBody>
      </p:sp>
      <p:sp>
        <p:nvSpPr>
          <p:cNvPr id="43" name="矩形 42"/>
          <p:cNvSpPr/>
          <p:nvPr/>
        </p:nvSpPr>
        <p:spPr>
          <a:xfrm>
            <a:off x="571500" y="5143500"/>
            <a:ext cx="8001000" cy="1571625"/>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22533" name="TextBox 43"/>
          <p:cNvSpPr txBox="1">
            <a:spLocks noChangeArrowheads="1"/>
          </p:cNvSpPr>
          <p:nvPr/>
        </p:nvSpPr>
        <p:spPr bwMode="auto">
          <a:xfrm>
            <a:off x="500063" y="5072063"/>
            <a:ext cx="928687"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Server</a:t>
            </a:r>
            <a:endParaRPr kumimoji="0" lang="zh-CN" altLang="en-US" sz="1800" b="1"/>
          </a:p>
        </p:txBody>
      </p:sp>
      <p:sp>
        <p:nvSpPr>
          <p:cNvPr id="45" name="流程图: 磁盘 44"/>
          <p:cNvSpPr/>
          <p:nvPr/>
        </p:nvSpPr>
        <p:spPr>
          <a:xfrm>
            <a:off x="1071563"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DB1</a:t>
            </a:r>
            <a:endParaRPr lang="zh-CN" altLang="en-US">
              <a:solidFill>
                <a:srgbClr val="111111"/>
              </a:solidFill>
              <a:latin typeface="Arial" charset="0"/>
              <a:ea typeface="黑体" charset="0"/>
              <a:cs typeface="黑体" charset="0"/>
            </a:endParaRPr>
          </a:p>
        </p:txBody>
      </p:sp>
      <p:sp>
        <p:nvSpPr>
          <p:cNvPr id="46" name="流程图: 磁盘 45"/>
          <p:cNvSpPr/>
          <p:nvPr/>
        </p:nvSpPr>
        <p:spPr>
          <a:xfrm>
            <a:off x="2357438"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DB2</a:t>
            </a:r>
            <a:endParaRPr lang="zh-CN" altLang="en-US">
              <a:solidFill>
                <a:srgbClr val="111111"/>
              </a:solidFill>
              <a:latin typeface="Arial" charset="0"/>
              <a:ea typeface="黑体" charset="0"/>
              <a:cs typeface="黑体" charset="0"/>
            </a:endParaRPr>
          </a:p>
        </p:txBody>
      </p:sp>
      <p:sp>
        <p:nvSpPr>
          <p:cNvPr id="47" name="流程图: 磁盘 46"/>
          <p:cNvSpPr/>
          <p:nvPr/>
        </p:nvSpPr>
        <p:spPr>
          <a:xfrm>
            <a:off x="3571875"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DB3</a:t>
            </a:r>
            <a:endParaRPr lang="zh-CN" altLang="en-US">
              <a:solidFill>
                <a:srgbClr val="111111"/>
              </a:solidFill>
              <a:latin typeface="Arial" charset="0"/>
              <a:ea typeface="黑体" charset="0"/>
              <a:cs typeface="黑体" charset="0"/>
            </a:endParaRPr>
          </a:p>
        </p:txBody>
      </p:sp>
      <p:sp>
        <p:nvSpPr>
          <p:cNvPr id="22537" name="TextBox 47"/>
          <p:cNvSpPr txBox="1">
            <a:spLocks noChangeArrowheads="1"/>
          </p:cNvSpPr>
          <p:nvPr/>
        </p:nvSpPr>
        <p:spPr bwMode="auto">
          <a:xfrm>
            <a:off x="6143625" y="5786438"/>
            <a:ext cx="785813"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b="1"/>
              <a:t>。。。</a:t>
            </a:r>
          </a:p>
        </p:txBody>
      </p:sp>
      <p:sp>
        <p:nvSpPr>
          <p:cNvPr id="49" name="流程图: 磁盘 48"/>
          <p:cNvSpPr/>
          <p:nvPr/>
        </p:nvSpPr>
        <p:spPr>
          <a:xfrm>
            <a:off x="7286625"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DBN</a:t>
            </a:r>
            <a:endParaRPr lang="zh-CN" altLang="en-US">
              <a:solidFill>
                <a:srgbClr val="111111"/>
              </a:solidFill>
              <a:latin typeface="Arial" charset="0"/>
              <a:ea typeface="黑体" charset="0"/>
              <a:cs typeface="黑体" charset="0"/>
            </a:endParaRPr>
          </a:p>
        </p:txBody>
      </p:sp>
      <p:sp>
        <p:nvSpPr>
          <p:cNvPr id="51" name="流程图: 磁盘 50"/>
          <p:cNvSpPr/>
          <p:nvPr/>
        </p:nvSpPr>
        <p:spPr>
          <a:xfrm>
            <a:off x="4857750"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DB4</a:t>
            </a:r>
            <a:endParaRPr lang="zh-CN" altLang="en-US">
              <a:solidFill>
                <a:srgbClr val="111111"/>
              </a:solidFill>
              <a:latin typeface="Arial" charset="0"/>
              <a:ea typeface="黑体" charset="0"/>
              <a:cs typeface="黑体" charset="0"/>
            </a:endParaRPr>
          </a:p>
        </p:txBody>
      </p:sp>
      <p:sp>
        <p:nvSpPr>
          <p:cNvPr id="22540" name="TextBox 54"/>
          <p:cNvSpPr txBox="1">
            <a:spLocks noChangeArrowheads="1"/>
          </p:cNvSpPr>
          <p:nvPr/>
        </p:nvSpPr>
        <p:spPr bwMode="auto">
          <a:xfrm>
            <a:off x="1357313" y="5416550"/>
            <a:ext cx="428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22541" name="TextBox 55"/>
          <p:cNvSpPr txBox="1">
            <a:spLocks noChangeArrowheads="1"/>
          </p:cNvSpPr>
          <p:nvPr/>
        </p:nvSpPr>
        <p:spPr bwMode="auto">
          <a:xfrm>
            <a:off x="3857625" y="5429250"/>
            <a:ext cx="428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22542" name="TextBox 57"/>
          <p:cNvSpPr txBox="1">
            <a:spLocks noChangeArrowheads="1"/>
          </p:cNvSpPr>
          <p:nvPr/>
        </p:nvSpPr>
        <p:spPr bwMode="auto">
          <a:xfrm>
            <a:off x="2643188" y="5429250"/>
            <a:ext cx="428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sp>
        <p:nvSpPr>
          <p:cNvPr id="22543" name="TextBox 58"/>
          <p:cNvSpPr txBox="1">
            <a:spLocks noChangeArrowheads="1"/>
          </p:cNvSpPr>
          <p:nvPr/>
        </p:nvSpPr>
        <p:spPr bwMode="auto">
          <a:xfrm>
            <a:off x="5143500" y="5416550"/>
            <a:ext cx="428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cxnSp>
        <p:nvCxnSpPr>
          <p:cNvPr id="61" name="直接箭头连接符 60"/>
          <p:cNvCxnSpPr>
            <a:stCxn id="45" idx="4"/>
            <a:endCxn id="46" idx="2"/>
          </p:cNvCxnSpPr>
          <p:nvPr/>
        </p:nvCxnSpPr>
        <p:spPr>
          <a:xfrm>
            <a:off x="1985963" y="5965825"/>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7" idx="4"/>
            <a:endCxn id="51" idx="2"/>
          </p:cNvCxnSpPr>
          <p:nvPr/>
        </p:nvCxnSpPr>
        <p:spPr>
          <a:xfrm>
            <a:off x="4486275" y="5965825"/>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3" name="圆角矩形 62"/>
          <p:cNvSpPr/>
          <p:nvPr/>
        </p:nvSpPr>
        <p:spPr>
          <a:xfrm>
            <a:off x="3214688" y="2214563"/>
            <a:ext cx="2286000" cy="42862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insert,update select</a:t>
            </a:r>
            <a:endParaRPr lang="zh-CN" altLang="en-US">
              <a:solidFill>
                <a:srgbClr val="111111"/>
              </a:solidFill>
              <a:latin typeface="Arial" charset="0"/>
              <a:ea typeface="黑体" charset="0"/>
              <a:cs typeface="黑体" charset="0"/>
            </a:endParaRPr>
          </a:p>
        </p:txBody>
      </p:sp>
      <p:cxnSp>
        <p:nvCxnSpPr>
          <p:cNvPr id="64" name="直接箭头连接符 63"/>
          <p:cNvCxnSpPr>
            <a:stCxn id="63" idx="2"/>
            <a:endCxn id="78" idx="3"/>
          </p:cNvCxnSpPr>
          <p:nvPr/>
        </p:nvCxnSpPr>
        <p:spPr>
          <a:xfrm rot="16200000" flipH="1">
            <a:off x="4236245" y="2764631"/>
            <a:ext cx="277812" cy="349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548" name="TextBox 68"/>
          <p:cNvSpPr txBox="1">
            <a:spLocks noChangeArrowheads="1"/>
          </p:cNvSpPr>
          <p:nvPr/>
        </p:nvSpPr>
        <p:spPr bwMode="auto">
          <a:xfrm>
            <a:off x="7572375" y="5416550"/>
            <a:ext cx="428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sp>
        <p:nvSpPr>
          <p:cNvPr id="73" name="矩形 72"/>
          <p:cNvSpPr/>
          <p:nvPr/>
        </p:nvSpPr>
        <p:spPr>
          <a:xfrm>
            <a:off x="928688" y="22145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数据库配置</a:t>
            </a:r>
          </a:p>
        </p:txBody>
      </p:sp>
      <p:sp>
        <p:nvSpPr>
          <p:cNvPr id="22550" name="矩形 23"/>
          <p:cNvSpPr>
            <a:spLocks noChangeArrowheads="1"/>
          </p:cNvSpPr>
          <p:nvPr/>
        </p:nvSpPr>
        <p:spPr bwMode="auto">
          <a:xfrm>
            <a:off x="6000750" y="2214563"/>
            <a:ext cx="2214563" cy="428625"/>
          </a:xfrm>
          <a:prstGeom prst="rect">
            <a:avLst/>
          </a:prstGeom>
          <a:solidFill>
            <a:schemeClr val="accent1"/>
          </a:solidFill>
          <a:ln w="25400">
            <a:solidFill>
              <a:schemeClr val="tx1"/>
            </a:solidFill>
            <a:round/>
            <a:headEnd/>
            <a:tailEnd/>
          </a:ln>
        </p:spPr>
        <p:txBody>
          <a:bodyPr wrap="none" anchor="ctr"/>
          <a:lstStyle/>
          <a:p>
            <a:pPr algn="ctr"/>
            <a:r>
              <a:rPr lang="en-US" altLang="zh-CN" b="1"/>
              <a:t>Driver</a:t>
            </a:r>
            <a:endParaRPr lang="zh-CN" b="1"/>
          </a:p>
        </p:txBody>
      </p:sp>
      <p:sp>
        <p:nvSpPr>
          <p:cNvPr id="78" name="云形 77"/>
          <p:cNvSpPr/>
          <p:nvPr/>
        </p:nvSpPr>
        <p:spPr>
          <a:xfrm>
            <a:off x="428625" y="2786063"/>
            <a:ext cx="7929563" cy="23574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cxnSp>
        <p:nvCxnSpPr>
          <p:cNvPr id="84" name="直接箭头连接符 83"/>
          <p:cNvCxnSpPr>
            <a:stCxn id="78" idx="1"/>
            <a:endCxn id="22540" idx="0"/>
          </p:cNvCxnSpPr>
          <p:nvPr/>
        </p:nvCxnSpPr>
        <p:spPr>
          <a:xfrm rot="5400000">
            <a:off x="2844006" y="3867944"/>
            <a:ext cx="276225" cy="282098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8" idx="1"/>
            <a:endCxn id="22542" idx="0"/>
          </p:cNvCxnSpPr>
          <p:nvPr/>
        </p:nvCxnSpPr>
        <p:spPr>
          <a:xfrm rot="5400000">
            <a:off x="3480594" y="4517231"/>
            <a:ext cx="288925" cy="153511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78" idx="1"/>
            <a:endCxn id="22541" idx="0"/>
          </p:cNvCxnSpPr>
          <p:nvPr/>
        </p:nvCxnSpPr>
        <p:spPr>
          <a:xfrm rot="5400000">
            <a:off x="4087813" y="5124450"/>
            <a:ext cx="288925" cy="320675"/>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78" idx="1"/>
            <a:endCxn id="22543" idx="0"/>
          </p:cNvCxnSpPr>
          <p:nvPr/>
        </p:nvCxnSpPr>
        <p:spPr>
          <a:xfrm rot="16200000" flipH="1">
            <a:off x="4737100" y="4795838"/>
            <a:ext cx="276225" cy="9652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8" idx="1"/>
            <a:endCxn id="22548" idx="0"/>
          </p:cNvCxnSpPr>
          <p:nvPr/>
        </p:nvCxnSpPr>
        <p:spPr>
          <a:xfrm rot="16200000" flipH="1">
            <a:off x="5951538" y="3581400"/>
            <a:ext cx="276225" cy="339407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4" name="矩形 13"/>
          <p:cNvSpPr>
            <a:spLocks noChangeArrowheads="1"/>
          </p:cNvSpPr>
          <p:nvPr/>
        </p:nvSpPr>
        <p:spPr bwMode="auto">
          <a:xfrm>
            <a:off x="2357438" y="3214688"/>
            <a:ext cx="4191000" cy="381000"/>
          </a:xfrm>
          <a:prstGeom prst="rect">
            <a:avLst/>
          </a:prstGeom>
          <a:solidFill>
            <a:schemeClr val="accent1"/>
          </a:solidFill>
          <a:ln w="25400">
            <a:solidFill>
              <a:schemeClr val="tx1"/>
            </a:solidFill>
            <a:round/>
            <a:headEnd/>
            <a:tailEnd/>
          </a:ln>
        </p:spPr>
        <p:txBody>
          <a:bodyPr wrap="none" anchor="ctr"/>
          <a:lstStyle/>
          <a:p>
            <a:pPr algn="ctr"/>
            <a:r>
              <a:rPr lang="en-US" altLang="zh-CN" b="1"/>
              <a:t>MySQL Socket Protocol Handler</a:t>
            </a:r>
            <a:endParaRPr lang="zh-CN"/>
          </a:p>
        </p:txBody>
      </p:sp>
      <p:sp>
        <p:nvSpPr>
          <p:cNvPr id="115" name="矩形 16"/>
          <p:cNvSpPr>
            <a:spLocks noChangeArrowheads="1"/>
          </p:cNvSpPr>
          <p:nvPr/>
        </p:nvSpPr>
        <p:spPr bwMode="auto">
          <a:xfrm>
            <a:off x="2357438" y="3595688"/>
            <a:ext cx="2071687" cy="338137"/>
          </a:xfrm>
          <a:prstGeom prst="rect">
            <a:avLst/>
          </a:prstGeom>
          <a:solidFill>
            <a:schemeClr val="accent1"/>
          </a:solidFill>
          <a:ln w="25400">
            <a:solidFill>
              <a:schemeClr val="tx1"/>
            </a:solidFill>
            <a:round/>
            <a:headEnd/>
            <a:tailEnd/>
          </a:ln>
        </p:spPr>
        <p:txBody>
          <a:bodyPr wrap="none" anchor="ctr"/>
          <a:lstStyle/>
          <a:p>
            <a:pPr algn="ctr"/>
            <a:r>
              <a:rPr lang="en-US" altLang="zh-CN" b="1"/>
              <a:t>SQL Parser</a:t>
            </a:r>
            <a:endParaRPr lang="zh-CN"/>
          </a:p>
        </p:txBody>
      </p:sp>
      <p:sp>
        <p:nvSpPr>
          <p:cNvPr id="116" name="矩形 17"/>
          <p:cNvSpPr>
            <a:spLocks noChangeArrowheads="1"/>
          </p:cNvSpPr>
          <p:nvPr/>
        </p:nvSpPr>
        <p:spPr bwMode="auto">
          <a:xfrm>
            <a:off x="4429125" y="3595688"/>
            <a:ext cx="2119313" cy="336550"/>
          </a:xfrm>
          <a:prstGeom prst="rect">
            <a:avLst/>
          </a:prstGeom>
          <a:solidFill>
            <a:schemeClr val="accent1"/>
          </a:solidFill>
          <a:ln w="25400">
            <a:solidFill>
              <a:schemeClr val="tx1"/>
            </a:solidFill>
            <a:round/>
            <a:headEnd/>
            <a:tailEnd/>
          </a:ln>
        </p:spPr>
        <p:txBody>
          <a:bodyPr wrap="none" anchor="ctr"/>
          <a:lstStyle/>
          <a:p>
            <a:pPr algn="ctr"/>
            <a:r>
              <a:rPr lang="en-US" altLang="zh-CN" b="1"/>
              <a:t>SQL Router</a:t>
            </a:r>
            <a:endParaRPr lang="zh-CN"/>
          </a:p>
        </p:txBody>
      </p:sp>
      <p:sp>
        <p:nvSpPr>
          <p:cNvPr id="117" name="矩形 21"/>
          <p:cNvSpPr>
            <a:spLocks noChangeArrowheads="1"/>
          </p:cNvSpPr>
          <p:nvPr/>
        </p:nvSpPr>
        <p:spPr bwMode="auto">
          <a:xfrm>
            <a:off x="2357438" y="3929063"/>
            <a:ext cx="4191000" cy="381000"/>
          </a:xfrm>
          <a:prstGeom prst="rect">
            <a:avLst/>
          </a:prstGeom>
          <a:solidFill>
            <a:schemeClr val="accent1"/>
          </a:solidFill>
          <a:ln w="25400">
            <a:solidFill>
              <a:schemeClr val="tx1"/>
            </a:solidFill>
            <a:round/>
            <a:headEnd/>
            <a:tailEnd/>
          </a:ln>
        </p:spPr>
        <p:txBody>
          <a:bodyPr wrap="none" anchor="ctr"/>
          <a:lstStyle/>
          <a:p>
            <a:pPr algn="ctr"/>
            <a:r>
              <a:rPr lang="en-US" altLang="zh-CN" b="1"/>
              <a:t>SQL Executor</a:t>
            </a:r>
            <a:endParaRPr lang="zh-CN"/>
          </a:p>
        </p:txBody>
      </p:sp>
      <p:sp>
        <p:nvSpPr>
          <p:cNvPr id="118" name="矩形 22"/>
          <p:cNvSpPr>
            <a:spLocks noChangeArrowheads="1"/>
          </p:cNvSpPr>
          <p:nvPr/>
        </p:nvSpPr>
        <p:spPr bwMode="auto">
          <a:xfrm>
            <a:off x="2357438" y="4310063"/>
            <a:ext cx="2071687" cy="342900"/>
          </a:xfrm>
          <a:prstGeom prst="rect">
            <a:avLst/>
          </a:prstGeom>
          <a:solidFill>
            <a:schemeClr val="accent1"/>
          </a:solidFill>
          <a:ln w="25400">
            <a:solidFill>
              <a:schemeClr val="tx1"/>
            </a:solidFill>
            <a:round/>
            <a:headEnd/>
            <a:tailEnd/>
          </a:ln>
        </p:spPr>
        <p:txBody>
          <a:bodyPr wrap="none" anchor="ctr"/>
          <a:lstStyle/>
          <a:p>
            <a:r>
              <a:rPr lang="en-US" altLang="zh-CN" b="1"/>
              <a:t>DataNodes</a:t>
            </a:r>
            <a:endParaRPr lang="zh-CN"/>
          </a:p>
        </p:txBody>
      </p:sp>
      <p:sp>
        <p:nvSpPr>
          <p:cNvPr id="119" name="矩形 23"/>
          <p:cNvSpPr>
            <a:spLocks noChangeArrowheads="1"/>
          </p:cNvSpPr>
          <p:nvPr/>
        </p:nvSpPr>
        <p:spPr bwMode="auto">
          <a:xfrm>
            <a:off x="4414838" y="4310063"/>
            <a:ext cx="2133600" cy="342900"/>
          </a:xfrm>
          <a:prstGeom prst="rect">
            <a:avLst/>
          </a:prstGeom>
          <a:solidFill>
            <a:schemeClr val="accent1"/>
          </a:solidFill>
          <a:ln w="25400">
            <a:solidFill>
              <a:schemeClr val="tx1"/>
            </a:solidFill>
            <a:round/>
            <a:headEnd/>
            <a:tailEnd/>
          </a:ln>
        </p:spPr>
        <p:txBody>
          <a:bodyPr wrap="none" anchor="ctr"/>
          <a:lstStyle/>
          <a:p>
            <a:r>
              <a:rPr lang="en-US" altLang="zh-CN" b="1"/>
              <a:t>HeartBeat Checker</a:t>
            </a:r>
            <a:endParaRPr lang="zh-CN"/>
          </a:p>
        </p:txBody>
      </p:sp>
      <p:sp>
        <p:nvSpPr>
          <p:cNvPr id="143" name="左箭头标注 142"/>
          <p:cNvSpPr/>
          <p:nvPr/>
        </p:nvSpPr>
        <p:spPr>
          <a:xfrm>
            <a:off x="6572250" y="3429000"/>
            <a:ext cx="2000250" cy="914400"/>
          </a:xfrm>
          <a:prstGeom prst="leftArrowCallout">
            <a:avLst>
              <a:gd name="adj1" fmla="val 25000"/>
              <a:gd name="adj2" fmla="val 25000"/>
              <a:gd name="adj3" fmla="val 25000"/>
              <a:gd name="adj4" fmla="val 75771"/>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chemeClr val="tx1"/>
                </a:solidFill>
                <a:latin typeface="Arial" charset="0"/>
                <a:ea typeface="黑体" charset="0"/>
                <a:cs typeface="黑体" charset="0"/>
              </a:rPr>
              <a:t>MyCat</a:t>
            </a:r>
            <a:r>
              <a:rPr lang="zh-CN" altLang="en-US">
                <a:solidFill>
                  <a:schemeClr val="tx1"/>
                </a:solidFill>
                <a:latin typeface="Arial" charset="0"/>
                <a:ea typeface="黑体" charset="0"/>
                <a:cs typeface="黑体" charset="0"/>
              </a:rPr>
              <a:t>架构</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dissolve">
                                      <p:cBhvr>
                                        <p:cTn id="7" dur="500"/>
                                        <p:tgtEl>
                                          <p:spTgt spid="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dissolve">
                                      <p:cBhvr>
                                        <p:cTn id="12" dur="500"/>
                                        <p:tgtEl>
                                          <p:spTgt spid="1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dissolve">
                                      <p:cBhvr>
                                        <p:cTn id="17" dur="500"/>
                                        <p:tgtEl>
                                          <p:spTgt spid="1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7"/>
                                        </p:tgtEl>
                                        <p:attrNameLst>
                                          <p:attrName>style.visibility</p:attrName>
                                        </p:attrNameLst>
                                      </p:cBhvr>
                                      <p:to>
                                        <p:strVal val="visible"/>
                                      </p:to>
                                    </p:set>
                                    <p:animEffect transition="in" filter="dissolve">
                                      <p:cBhvr>
                                        <p:cTn id="22" dur="500"/>
                                        <p:tgtEl>
                                          <p:spTgt spid="1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dissolve">
                                      <p:cBhvr>
                                        <p:cTn id="27" dur="500"/>
                                        <p:tgtEl>
                                          <p:spTgt spid="1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9"/>
                                        </p:tgtEl>
                                        <p:attrNameLst>
                                          <p:attrName>style.visibility</p:attrName>
                                        </p:attrNameLst>
                                      </p:cBhvr>
                                      <p:to>
                                        <p:strVal val="visible"/>
                                      </p:to>
                                    </p:set>
                                    <p:animEffect transition="in" filter="dissolve">
                                      <p:cBhvr>
                                        <p:cTn id="32" dur="500"/>
                                        <p:tgtEl>
                                          <p:spTgt spid="1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3"/>
                                        </p:tgtEl>
                                        <p:attrNameLst>
                                          <p:attrName>style.visibility</p:attrName>
                                        </p:attrNameLst>
                                      </p:cBhvr>
                                      <p:to>
                                        <p:strVal val="visible"/>
                                      </p:to>
                                    </p:set>
                                    <p:animEffect transition="in" filter="dissolve">
                                      <p:cBhvr>
                                        <p:cTn id="37"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5" grpId="0" animBg="1"/>
      <p:bldP spid="116" grpId="0" animBg="1"/>
      <p:bldP spid="117" grpId="0" animBg="1"/>
      <p:bldP spid="118" grpId="0" animBg="1"/>
      <p:bldP spid="119" grpId="0" animBg="1"/>
      <p:bldP spid="14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pPr algn="l"/>
            <a:r>
              <a:rPr kumimoji="0" lang="en-US" altLang="zh-CN" sz="3200" b="1">
                <a:latin typeface="Arial" charset="0"/>
                <a:ea typeface="黑体" charset="0"/>
              </a:rPr>
              <a:t>MyCat </a:t>
            </a:r>
            <a:r>
              <a:rPr kumimoji="0" lang="zh-CN" altLang="en-US" sz="3200" b="1">
                <a:latin typeface="Arial" charset="0"/>
                <a:ea typeface="黑体" charset="0"/>
              </a:rPr>
              <a:t>连接复用</a:t>
            </a:r>
          </a:p>
        </p:txBody>
      </p:sp>
      <p:sp>
        <p:nvSpPr>
          <p:cNvPr id="95" name="AutoShape 5"/>
          <p:cNvSpPr>
            <a:spLocks noChangeArrowheads="1"/>
          </p:cNvSpPr>
          <p:nvPr/>
        </p:nvSpPr>
        <p:spPr bwMode="auto">
          <a:xfrm>
            <a:off x="4881563" y="4895850"/>
            <a:ext cx="2514600" cy="1676400"/>
          </a:xfrm>
          <a:prstGeom prst="can">
            <a:avLst>
              <a:gd name="adj" fmla="val 25093"/>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wrap="none" anchor="ctr"/>
          <a:lstStyle/>
          <a:p>
            <a:pPr>
              <a:defRPr/>
            </a:pPr>
            <a:endParaRPr lang="zh-CN" altLang="zh-CN" sz="4000">
              <a:solidFill>
                <a:schemeClr val="dk1"/>
              </a:solidFill>
              <a:latin typeface="微软雅黑" pitchFamily="34" charset="-122"/>
              <a:ea typeface="+mn-ea"/>
              <a:cs typeface="+mn-cs"/>
            </a:endParaRPr>
          </a:p>
        </p:txBody>
      </p:sp>
      <p:sp>
        <p:nvSpPr>
          <p:cNvPr id="97" name="AutoShape 6"/>
          <p:cNvSpPr>
            <a:spLocks noChangeArrowheads="1"/>
          </p:cNvSpPr>
          <p:nvPr/>
        </p:nvSpPr>
        <p:spPr bwMode="auto">
          <a:xfrm>
            <a:off x="4881563" y="1238250"/>
            <a:ext cx="2514600" cy="1676400"/>
          </a:xfrm>
          <a:prstGeom prst="can">
            <a:avLst>
              <a:gd name="adj" fmla="val 25093"/>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wrap="none" anchor="ctr"/>
          <a:lstStyle/>
          <a:p>
            <a:pPr>
              <a:defRPr/>
            </a:pPr>
            <a:endParaRPr lang="zh-CN" altLang="zh-CN" sz="4000">
              <a:solidFill>
                <a:schemeClr val="dk1"/>
              </a:solidFill>
              <a:latin typeface="微软雅黑" pitchFamily="34" charset="-122"/>
              <a:ea typeface="+mn-ea"/>
              <a:cs typeface="+mn-cs"/>
            </a:endParaRPr>
          </a:p>
        </p:txBody>
      </p:sp>
      <p:sp>
        <p:nvSpPr>
          <p:cNvPr id="98" name="Rectangle 7"/>
          <p:cNvSpPr>
            <a:spLocks noChangeArrowheads="1"/>
          </p:cNvSpPr>
          <p:nvPr/>
        </p:nvSpPr>
        <p:spPr bwMode="auto">
          <a:xfrm>
            <a:off x="2214563" y="16954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sp>
        <p:nvSpPr>
          <p:cNvPr id="99" name="Rectangle 26"/>
          <p:cNvSpPr>
            <a:spLocks noChangeArrowheads="1"/>
          </p:cNvSpPr>
          <p:nvPr/>
        </p:nvSpPr>
        <p:spPr bwMode="auto">
          <a:xfrm>
            <a:off x="5619750" y="1236663"/>
            <a:ext cx="946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a:t>MySQL</a:t>
            </a:r>
          </a:p>
        </p:txBody>
      </p:sp>
      <p:cxnSp>
        <p:nvCxnSpPr>
          <p:cNvPr id="100" name="AutoShape 27"/>
          <p:cNvCxnSpPr>
            <a:cxnSpLocks noChangeShapeType="1"/>
            <a:stCxn id="98" idx="3"/>
            <a:endCxn id="97" idx="2"/>
          </p:cNvCxnSpPr>
          <p:nvPr/>
        </p:nvCxnSpPr>
        <p:spPr bwMode="auto">
          <a:xfrm>
            <a:off x="3281363" y="1962150"/>
            <a:ext cx="1600200" cy="114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1" name="AutoShape 46"/>
          <p:cNvSpPr>
            <a:spLocks noChangeArrowheads="1"/>
          </p:cNvSpPr>
          <p:nvPr/>
        </p:nvSpPr>
        <p:spPr bwMode="auto">
          <a:xfrm>
            <a:off x="4881563" y="2989263"/>
            <a:ext cx="2514600" cy="1828800"/>
          </a:xfrm>
          <a:prstGeom prst="can">
            <a:avLst>
              <a:gd name="adj" fmla="val 19880"/>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wrap="none" anchor="ctr"/>
          <a:lstStyle/>
          <a:p>
            <a:pPr>
              <a:defRPr/>
            </a:pPr>
            <a:endParaRPr lang="zh-CN" altLang="zh-CN" sz="4000">
              <a:solidFill>
                <a:schemeClr val="dk1"/>
              </a:solidFill>
              <a:latin typeface="微软雅黑" pitchFamily="34" charset="-122"/>
              <a:ea typeface="+mn-ea"/>
              <a:cs typeface="+mn-cs"/>
            </a:endParaRPr>
          </a:p>
        </p:txBody>
      </p:sp>
      <p:sp>
        <p:nvSpPr>
          <p:cNvPr id="102" name="Rectangle 69"/>
          <p:cNvSpPr>
            <a:spLocks noChangeArrowheads="1"/>
          </p:cNvSpPr>
          <p:nvPr/>
        </p:nvSpPr>
        <p:spPr bwMode="auto">
          <a:xfrm>
            <a:off x="5611813" y="2989263"/>
            <a:ext cx="946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a:t>MySQL</a:t>
            </a:r>
          </a:p>
        </p:txBody>
      </p:sp>
      <p:sp>
        <p:nvSpPr>
          <p:cNvPr id="103" name="Rectangle 70"/>
          <p:cNvSpPr>
            <a:spLocks noChangeArrowheads="1"/>
          </p:cNvSpPr>
          <p:nvPr/>
        </p:nvSpPr>
        <p:spPr bwMode="auto">
          <a:xfrm>
            <a:off x="5619750" y="4894263"/>
            <a:ext cx="946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a:t>MySQL</a:t>
            </a:r>
          </a:p>
        </p:txBody>
      </p:sp>
      <p:sp>
        <p:nvSpPr>
          <p:cNvPr id="104" name="Rectangle 71"/>
          <p:cNvSpPr>
            <a:spLocks noChangeArrowheads="1"/>
          </p:cNvSpPr>
          <p:nvPr/>
        </p:nvSpPr>
        <p:spPr bwMode="auto">
          <a:xfrm>
            <a:off x="2214563" y="23050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105" name="AutoShape 72"/>
          <p:cNvCxnSpPr>
            <a:cxnSpLocks noChangeShapeType="1"/>
            <a:stCxn id="104" idx="3"/>
            <a:endCxn id="97" idx="2"/>
          </p:cNvCxnSpPr>
          <p:nvPr/>
        </p:nvCxnSpPr>
        <p:spPr bwMode="auto">
          <a:xfrm flipV="1">
            <a:off x="3281363" y="2076450"/>
            <a:ext cx="1600200" cy="495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6" name="Rectangle 73"/>
          <p:cNvSpPr>
            <a:spLocks noChangeArrowheads="1"/>
          </p:cNvSpPr>
          <p:nvPr/>
        </p:nvSpPr>
        <p:spPr bwMode="auto">
          <a:xfrm>
            <a:off x="2214563" y="29146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107" name="AutoShape 74"/>
          <p:cNvCxnSpPr>
            <a:cxnSpLocks noChangeShapeType="1"/>
            <a:stCxn id="106" idx="3"/>
            <a:endCxn id="97" idx="2"/>
          </p:cNvCxnSpPr>
          <p:nvPr/>
        </p:nvCxnSpPr>
        <p:spPr bwMode="auto">
          <a:xfrm flipV="1">
            <a:off x="3281363" y="2076450"/>
            <a:ext cx="1600200" cy="1104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8" name="Rectangle 75"/>
          <p:cNvSpPr>
            <a:spLocks noChangeArrowheads="1"/>
          </p:cNvSpPr>
          <p:nvPr/>
        </p:nvSpPr>
        <p:spPr bwMode="auto">
          <a:xfrm>
            <a:off x="2214563" y="35242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109" name="AutoShape 76"/>
          <p:cNvCxnSpPr>
            <a:cxnSpLocks noChangeShapeType="1"/>
            <a:stCxn id="108" idx="3"/>
            <a:endCxn id="97" idx="2"/>
          </p:cNvCxnSpPr>
          <p:nvPr/>
        </p:nvCxnSpPr>
        <p:spPr bwMode="auto">
          <a:xfrm flipV="1">
            <a:off x="3281363" y="2076450"/>
            <a:ext cx="1600200" cy="17145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0" name="Rectangle 77"/>
          <p:cNvSpPr>
            <a:spLocks noChangeArrowheads="1"/>
          </p:cNvSpPr>
          <p:nvPr/>
        </p:nvSpPr>
        <p:spPr bwMode="auto">
          <a:xfrm>
            <a:off x="2214563" y="41338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111" name="AutoShape 78"/>
          <p:cNvCxnSpPr>
            <a:cxnSpLocks noChangeShapeType="1"/>
            <a:stCxn id="110" idx="3"/>
            <a:endCxn id="97" idx="2"/>
          </p:cNvCxnSpPr>
          <p:nvPr/>
        </p:nvCxnSpPr>
        <p:spPr bwMode="auto">
          <a:xfrm flipV="1">
            <a:off x="3281363" y="2076450"/>
            <a:ext cx="1600200" cy="2324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2" name="Rectangle 79"/>
          <p:cNvSpPr>
            <a:spLocks noChangeArrowheads="1"/>
          </p:cNvSpPr>
          <p:nvPr/>
        </p:nvSpPr>
        <p:spPr bwMode="auto">
          <a:xfrm>
            <a:off x="2214563" y="47434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113" name="AutoShape 80"/>
          <p:cNvCxnSpPr>
            <a:cxnSpLocks noChangeShapeType="1"/>
            <a:stCxn id="112" idx="3"/>
            <a:endCxn id="97" idx="2"/>
          </p:cNvCxnSpPr>
          <p:nvPr/>
        </p:nvCxnSpPr>
        <p:spPr bwMode="auto">
          <a:xfrm flipV="1">
            <a:off x="3281363" y="2076450"/>
            <a:ext cx="1600200" cy="293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0" name="Rectangle 81"/>
          <p:cNvSpPr>
            <a:spLocks noChangeArrowheads="1"/>
          </p:cNvSpPr>
          <p:nvPr/>
        </p:nvSpPr>
        <p:spPr bwMode="auto">
          <a:xfrm>
            <a:off x="2214563" y="53530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121" name="AutoShape 82"/>
          <p:cNvCxnSpPr>
            <a:cxnSpLocks noChangeShapeType="1"/>
            <a:stCxn id="120" idx="3"/>
            <a:endCxn id="97" idx="2"/>
          </p:cNvCxnSpPr>
          <p:nvPr/>
        </p:nvCxnSpPr>
        <p:spPr bwMode="auto">
          <a:xfrm flipV="1">
            <a:off x="3281363" y="2076450"/>
            <a:ext cx="1600200" cy="3543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2" name="Rectangle 83"/>
          <p:cNvSpPr>
            <a:spLocks noChangeArrowheads="1"/>
          </p:cNvSpPr>
          <p:nvPr/>
        </p:nvSpPr>
        <p:spPr bwMode="auto">
          <a:xfrm>
            <a:off x="2214563" y="5962650"/>
            <a:ext cx="1066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123" name="AutoShape 84"/>
          <p:cNvCxnSpPr>
            <a:cxnSpLocks noChangeShapeType="1"/>
            <a:stCxn id="122" idx="3"/>
            <a:endCxn id="97" idx="2"/>
          </p:cNvCxnSpPr>
          <p:nvPr/>
        </p:nvCxnSpPr>
        <p:spPr bwMode="auto">
          <a:xfrm flipV="1">
            <a:off x="3281363" y="2076450"/>
            <a:ext cx="1600200" cy="415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24" name="AutoShape 85"/>
          <p:cNvCxnSpPr>
            <a:cxnSpLocks noChangeShapeType="1"/>
            <a:stCxn id="98" idx="3"/>
            <a:endCxn id="101" idx="2"/>
          </p:cNvCxnSpPr>
          <p:nvPr/>
        </p:nvCxnSpPr>
        <p:spPr bwMode="auto">
          <a:xfrm>
            <a:off x="3281363" y="1962150"/>
            <a:ext cx="1600200" cy="19415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25" name="AutoShape 86"/>
          <p:cNvCxnSpPr>
            <a:cxnSpLocks noChangeShapeType="1"/>
            <a:stCxn id="104" idx="3"/>
            <a:endCxn id="101" idx="2"/>
          </p:cNvCxnSpPr>
          <p:nvPr/>
        </p:nvCxnSpPr>
        <p:spPr bwMode="auto">
          <a:xfrm>
            <a:off x="3281363" y="2571750"/>
            <a:ext cx="1600200" cy="13319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26" name="AutoShape 87"/>
          <p:cNvCxnSpPr>
            <a:cxnSpLocks noChangeShapeType="1"/>
            <a:stCxn id="106" idx="3"/>
            <a:endCxn id="101" idx="2"/>
          </p:cNvCxnSpPr>
          <p:nvPr/>
        </p:nvCxnSpPr>
        <p:spPr bwMode="auto">
          <a:xfrm>
            <a:off x="3281363" y="3181350"/>
            <a:ext cx="1600200" cy="722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27" name="AutoShape 88"/>
          <p:cNvCxnSpPr>
            <a:cxnSpLocks noChangeShapeType="1"/>
            <a:stCxn id="108" idx="3"/>
            <a:endCxn id="101" idx="2"/>
          </p:cNvCxnSpPr>
          <p:nvPr/>
        </p:nvCxnSpPr>
        <p:spPr bwMode="auto">
          <a:xfrm>
            <a:off x="3281363" y="3790950"/>
            <a:ext cx="1600200" cy="1127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28" name="AutoShape 89"/>
          <p:cNvCxnSpPr>
            <a:cxnSpLocks noChangeShapeType="1"/>
            <a:stCxn id="110" idx="3"/>
            <a:endCxn id="101" idx="2"/>
          </p:cNvCxnSpPr>
          <p:nvPr/>
        </p:nvCxnSpPr>
        <p:spPr bwMode="auto">
          <a:xfrm flipV="1">
            <a:off x="3281363" y="3903663"/>
            <a:ext cx="1600200" cy="496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29" name="AutoShape 90"/>
          <p:cNvCxnSpPr>
            <a:cxnSpLocks noChangeShapeType="1"/>
            <a:stCxn id="112" idx="3"/>
            <a:endCxn id="101" idx="2"/>
          </p:cNvCxnSpPr>
          <p:nvPr/>
        </p:nvCxnSpPr>
        <p:spPr bwMode="auto">
          <a:xfrm flipV="1">
            <a:off x="3281363" y="3903663"/>
            <a:ext cx="1600200" cy="11064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30" name="AutoShape 91"/>
          <p:cNvCxnSpPr>
            <a:cxnSpLocks noChangeShapeType="1"/>
            <a:stCxn id="120" idx="3"/>
            <a:endCxn id="101" idx="2"/>
          </p:cNvCxnSpPr>
          <p:nvPr/>
        </p:nvCxnSpPr>
        <p:spPr bwMode="auto">
          <a:xfrm flipV="1">
            <a:off x="3281363" y="3903663"/>
            <a:ext cx="1600200" cy="17160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31" name="AutoShape 92"/>
          <p:cNvCxnSpPr>
            <a:cxnSpLocks noChangeShapeType="1"/>
            <a:stCxn id="122" idx="3"/>
            <a:endCxn id="101" idx="2"/>
          </p:cNvCxnSpPr>
          <p:nvPr/>
        </p:nvCxnSpPr>
        <p:spPr bwMode="auto">
          <a:xfrm flipV="1">
            <a:off x="3281363" y="3903663"/>
            <a:ext cx="1600200" cy="23256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32" name="AutoShape 93"/>
          <p:cNvCxnSpPr>
            <a:cxnSpLocks noChangeShapeType="1"/>
            <a:stCxn id="98" idx="3"/>
            <a:endCxn id="95" idx="2"/>
          </p:cNvCxnSpPr>
          <p:nvPr/>
        </p:nvCxnSpPr>
        <p:spPr bwMode="auto">
          <a:xfrm>
            <a:off x="3281363" y="1962150"/>
            <a:ext cx="1600200" cy="3771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33" name="AutoShape 94"/>
          <p:cNvCxnSpPr>
            <a:cxnSpLocks noChangeShapeType="1"/>
            <a:stCxn id="104" idx="3"/>
            <a:endCxn id="95" idx="2"/>
          </p:cNvCxnSpPr>
          <p:nvPr/>
        </p:nvCxnSpPr>
        <p:spPr bwMode="auto">
          <a:xfrm>
            <a:off x="3281363" y="2571750"/>
            <a:ext cx="1600200" cy="3162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34" name="AutoShape 95"/>
          <p:cNvCxnSpPr>
            <a:cxnSpLocks noChangeShapeType="1"/>
            <a:stCxn id="106" idx="3"/>
            <a:endCxn id="95" idx="2"/>
          </p:cNvCxnSpPr>
          <p:nvPr/>
        </p:nvCxnSpPr>
        <p:spPr bwMode="auto">
          <a:xfrm>
            <a:off x="3281363" y="3181350"/>
            <a:ext cx="1600200" cy="2552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35" name="AutoShape 96"/>
          <p:cNvCxnSpPr>
            <a:cxnSpLocks noChangeShapeType="1"/>
            <a:stCxn id="108" idx="3"/>
            <a:endCxn id="95" idx="2"/>
          </p:cNvCxnSpPr>
          <p:nvPr/>
        </p:nvCxnSpPr>
        <p:spPr bwMode="auto">
          <a:xfrm>
            <a:off x="3281363" y="3790950"/>
            <a:ext cx="1600200" cy="1943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36" name="AutoShape 97"/>
          <p:cNvCxnSpPr>
            <a:cxnSpLocks noChangeShapeType="1"/>
            <a:stCxn id="110" idx="3"/>
            <a:endCxn id="95" idx="2"/>
          </p:cNvCxnSpPr>
          <p:nvPr/>
        </p:nvCxnSpPr>
        <p:spPr bwMode="auto">
          <a:xfrm>
            <a:off x="3281363" y="4400550"/>
            <a:ext cx="1600200" cy="13335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37" name="AutoShape 98"/>
          <p:cNvCxnSpPr>
            <a:cxnSpLocks noChangeShapeType="1"/>
            <a:stCxn id="112" idx="3"/>
            <a:endCxn id="95" idx="2"/>
          </p:cNvCxnSpPr>
          <p:nvPr/>
        </p:nvCxnSpPr>
        <p:spPr bwMode="auto">
          <a:xfrm>
            <a:off x="3281363" y="5010150"/>
            <a:ext cx="1600200" cy="723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38" name="AutoShape 99"/>
          <p:cNvCxnSpPr>
            <a:cxnSpLocks noChangeShapeType="1"/>
            <a:stCxn id="120" idx="3"/>
            <a:endCxn id="95" idx="2"/>
          </p:cNvCxnSpPr>
          <p:nvPr/>
        </p:nvCxnSpPr>
        <p:spPr bwMode="auto">
          <a:xfrm>
            <a:off x="3281363" y="5619750"/>
            <a:ext cx="1600200" cy="114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39" name="AutoShape 100"/>
          <p:cNvCxnSpPr>
            <a:cxnSpLocks noChangeShapeType="1"/>
            <a:stCxn id="122" idx="3"/>
            <a:endCxn id="95" idx="2"/>
          </p:cNvCxnSpPr>
          <p:nvPr/>
        </p:nvCxnSpPr>
        <p:spPr bwMode="auto">
          <a:xfrm flipV="1">
            <a:off x="3281363" y="5734050"/>
            <a:ext cx="1600200" cy="495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40" name="矩形 53"/>
          <p:cNvSpPr>
            <a:spLocks noChangeArrowheads="1"/>
          </p:cNvSpPr>
          <p:nvPr/>
        </p:nvSpPr>
        <p:spPr bwMode="auto">
          <a:xfrm>
            <a:off x="5338763" y="2076450"/>
            <a:ext cx="1295400" cy="457200"/>
          </a:xfrm>
          <a:prstGeom prst="rect">
            <a:avLst/>
          </a:prstGeom>
          <a:solidFill>
            <a:schemeClr val="accent1"/>
          </a:solidFill>
          <a:ln w="25400">
            <a:solidFill>
              <a:schemeClr val="tx1"/>
            </a:solidFill>
            <a:round/>
            <a:headEnd/>
            <a:tailEnd/>
          </a:ln>
        </p:spPr>
        <p:txBody>
          <a:bodyPr wrap="none" anchor="ctr"/>
          <a:lstStyle/>
          <a:p>
            <a:r>
              <a:rPr lang="en-US" altLang="zh-CN"/>
              <a:t>Member</a:t>
            </a:r>
            <a:r>
              <a:rPr lang="zh-CN" altLang="en-US"/>
              <a:t>表</a:t>
            </a:r>
          </a:p>
        </p:txBody>
      </p:sp>
      <p:sp>
        <p:nvSpPr>
          <p:cNvPr id="141" name="矩形 54"/>
          <p:cNvSpPr>
            <a:spLocks noChangeArrowheads="1"/>
          </p:cNvSpPr>
          <p:nvPr/>
        </p:nvSpPr>
        <p:spPr bwMode="auto">
          <a:xfrm>
            <a:off x="5403850" y="3695700"/>
            <a:ext cx="1295400" cy="457200"/>
          </a:xfrm>
          <a:prstGeom prst="rect">
            <a:avLst/>
          </a:prstGeom>
          <a:solidFill>
            <a:schemeClr val="accent1"/>
          </a:solidFill>
          <a:ln w="25400">
            <a:solidFill>
              <a:schemeClr val="tx1"/>
            </a:solidFill>
            <a:round/>
            <a:headEnd/>
            <a:tailEnd/>
          </a:ln>
        </p:spPr>
        <p:txBody>
          <a:bodyPr wrap="none" anchor="ctr"/>
          <a:lstStyle/>
          <a:p>
            <a:r>
              <a:rPr lang="en-US" altLang="zh-CN"/>
              <a:t>Member</a:t>
            </a:r>
            <a:r>
              <a:rPr lang="zh-CN" altLang="en-US"/>
              <a:t>表</a:t>
            </a:r>
          </a:p>
        </p:txBody>
      </p:sp>
      <p:sp>
        <p:nvSpPr>
          <p:cNvPr id="142" name="矩形 55"/>
          <p:cNvSpPr>
            <a:spLocks noChangeArrowheads="1"/>
          </p:cNvSpPr>
          <p:nvPr/>
        </p:nvSpPr>
        <p:spPr bwMode="auto">
          <a:xfrm>
            <a:off x="5437188" y="5657850"/>
            <a:ext cx="1295400" cy="457200"/>
          </a:xfrm>
          <a:prstGeom prst="rect">
            <a:avLst/>
          </a:prstGeom>
          <a:solidFill>
            <a:schemeClr val="accent1"/>
          </a:solidFill>
          <a:ln w="25400">
            <a:solidFill>
              <a:schemeClr val="tx1"/>
            </a:solidFill>
            <a:round/>
            <a:headEnd/>
            <a:tailEnd/>
          </a:ln>
        </p:spPr>
        <p:txBody>
          <a:bodyPr wrap="none" anchor="ctr"/>
          <a:lstStyle/>
          <a:p>
            <a:r>
              <a:rPr lang="en-US" altLang="zh-CN"/>
              <a:t>Member</a:t>
            </a:r>
            <a:r>
              <a:rPr lang="zh-CN" altLang="en-US"/>
              <a:t>表</a:t>
            </a:r>
          </a:p>
        </p:txBody>
      </p:sp>
      <p:sp>
        <p:nvSpPr>
          <p:cNvPr id="144" name="AutoShape 2"/>
          <p:cNvSpPr>
            <a:spLocks noChangeArrowheads="1"/>
          </p:cNvSpPr>
          <p:nvPr/>
        </p:nvSpPr>
        <p:spPr bwMode="auto">
          <a:xfrm>
            <a:off x="6248400" y="4967288"/>
            <a:ext cx="2514600" cy="1676400"/>
          </a:xfrm>
          <a:prstGeom prst="can">
            <a:avLst>
              <a:gd name="adj" fmla="val 25093"/>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wrap="none" anchor="ctr"/>
          <a:lstStyle/>
          <a:p>
            <a:pPr>
              <a:defRPr/>
            </a:pPr>
            <a:endParaRPr lang="zh-CN" altLang="zh-CN" sz="4000">
              <a:solidFill>
                <a:schemeClr val="dk1"/>
              </a:solidFill>
              <a:latin typeface="微软雅黑" pitchFamily="34" charset="-122"/>
              <a:ea typeface="+mn-ea"/>
              <a:cs typeface="+mn-cs"/>
            </a:endParaRPr>
          </a:p>
        </p:txBody>
      </p:sp>
      <p:sp>
        <p:nvSpPr>
          <p:cNvPr id="145" name="AutoShape 4"/>
          <p:cNvSpPr>
            <a:spLocks noChangeArrowheads="1"/>
          </p:cNvSpPr>
          <p:nvPr/>
        </p:nvSpPr>
        <p:spPr bwMode="auto">
          <a:xfrm>
            <a:off x="6248400" y="1309688"/>
            <a:ext cx="2514600" cy="1676400"/>
          </a:xfrm>
          <a:prstGeom prst="can">
            <a:avLst>
              <a:gd name="adj" fmla="val 25093"/>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wrap="none" anchor="ctr"/>
          <a:lstStyle/>
          <a:p>
            <a:pPr>
              <a:defRPr/>
            </a:pPr>
            <a:endParaRPr lang="zh-CN" altLang="zh-CN" sz="4000">
              <a:solidFill>
                <a:schemeClr val="dk1"/>
              </a:solidFill>
              <a:latin typeface="微软雅黑" pitchFamily="34" charset="-122"/>
              <a:ea typeface="+mn-ea"/>
              <a:cs typeface="+mn-cs"/>
            </a:endParaRPr>
          </a:p>
        </p:txBody>
      </p:sp>
      <p:sp>
        <p:nvSpPr>
          <p:cNvPr id="146" name="Rectangle 5"/>
          <p:cNvSpPr>
            <a:spLocks noChangeArrowheads="1"/>
          </p:cNvSpPr>
          <p:nvPr/>
        </p:nvSpPr>
        <p:spPr bwMode="auto">
          <a:xfrm>
            <a:off x="914400" y="1766888"/>
            <a:ext cx="1371600" cy="533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graphicFrame>
        <p:nvGraphicFramePr>
          <p:cNvPr id="147" name="Group 6"/>
          <p:cNvGraphicFramePr>
            <a:graphicFrameLocks noGrp="1"/>
          </p:cNvGraphicFramePr>
          <p:nvPr/>
        </p:nvGraphicFramePr>
        <p:xfrm>
          <a:off x="6451600" y="1843088"/>
          <a:ext cx="2082800" cy="914400"/>
        </p:xfrm>
        <a:graphic>
          <a:graphicData uri="http://schemas.openxmlformats.org/drawingml/2006/table">
            <a:tbl>
              <a:tblPr/>
              <a:tblGrid>
                <a:gridCol w="361950"/>
                <a:gridCol w="1112838"/>
                <a:gridCol w="608012"/>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INFO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pavarotti17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pavarotti17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48" name="Rectangle 24"/>
          <p:cNvSpPr>
            <a:spLocks noChangeArrowheads="1"/>
          </p:cNvSpPr>
          <p:nvPr/>
        </p:nvSpPr>
        <p:spPr bwMode="auto">
          <a:xfrm>
            <a:off x="6986588" y="1308100"/>
            <a:ext cx="946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a:t>MySQL</a:t>
            </a:r>
          </a:p>
        </p:txBody>
      </p:sp>
      <p:cxnSp>
        <p:nvCxnSpPr>
          <p:cNvPr id="149" name="AutoShape 25"/>
          <p:cNvCxnSpPr>
            <a:cxnSpLocks noChangeShapeType="1"/>
            <a:stCxn id="146" idx="3"/>
            <a:endCxn id="155" idx="1"/>
          </p:cNvCxnSpPr>
          <p:nvPr/>
        </p:nvCxnSpPr>
        <p:spPr bwMode="auto">
          <a:xfrm>
            <a:off x="2286000" y="2033588"/>
            <a:ext cx="1524000" cy="1828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aphicFrame>
        <p:nvGraphicFramePr>
          <p:cNvPr id="150" name="Group 26"/>
          <p:cNvGraphicFramePr>
            <a:graphicFrameLocks noGrp="1"/>
          </p:cNvGraphicFramePr>
          <p:nvPr/>
        </p:nvGraphicFramePr>
        <p:xfrm>
          <a:off x="6477000" y="5499100"/>
          <a:ext cx="2082800" cy="914400"/>
        </p:xfrm>
        <a:graphic>
          <a:graphicData uri="http://schemas.openxmlformats.org/drawingml/2006/table">
            <a:tbl>
              <a:tblPr/>
              <a:tblGrid>
                <a:gridCol w="361950"/>
                <a:gridCol w="1112838"/>
                <a:gridCol w="608012"/>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INFO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test1234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test1234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51" name="AutoShape 44"/>
          <p:cNvSpPr>
            <a:spLocks noChangeArrowheads="1"/>
          </p:cNvSpPr>
          <p:nvPr/>
        </p:nvSpPr>
        <p:spPr bwMode="auto">
          <a:xfrm>
            <a:off x="6248400" y="3060700"/>
            <a:ext cx="2514600" cy="1828800"/>
          </a:xfrm>
          <a:prstGeom prst="can">
            <a:avLst>
              <a:gd name="adj" fmla="val 19880"/>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wrap="none" anchor="ctr"/>
          <a:lstStyle/>
          <a:p>
            <a:pPr>
              <a:defRPr/>
            </a:pPr>
            <a:endParaRPr lang="zh-CN" altLang="zh-CN" sz="4000">
              <a:solidFill>
                <a:schemeClr val="dk1"/>
              </a:solidFill>
              <a:latin typeface="微软雅黑" pitchFamily="34" charset="-122"/>
              <a:ea typeface="+mn-ea"/>
              <a:cs typeface="+mn-cs"/>
            </a:endParaRPr>
          </a:p>
        </p:txBody>
      </p:sp>
      <p:graphicFrame>
        <p:nvGraphicFramePr>
          <p:cNvPr id="152" name="Group 45"/>
          <p:cNvGraphicFramePr>
            <a:graphicFrameLocks noGrp="1"/>
          </p:cNvGraphicFramePr>
          <p:nvPr/>
        </p:nvGraphicFramePr>
        <p:xfrm>
          <a:off x="6451600" y="3517900"/>
          <a:ext cx="2082800" cy="1219200"/>
        </p:xfrm>
        <a:graphic>
          <a:graphicData uri="http://schemas.openxmlformats.org/drawingml/2006/table">
            <a:tbl>
              <a:tblPr/>
              <a:tblGrid>
                <a:gridCol w="361950"/>
                <a:gridCol w="1112838"/>
                <a:gridCol w="608012"/>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INFO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abcd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abcd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20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abcd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53" name="Rectangle 67"/>
          <p:cNvSpPr>
            <a:spLocks noChangeArrowheads="1"/>
          </p:cNvSpPr>
          <p:nvPr/>
        </p:nvSpPr>
        <p:spPr bwMode="auto">
          <a:xfrm>
            <a:off x="6978650" y="3060700"/>
            <a:ext cx="946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a:t>MySQL</a:t>
            </a:r>
          </a:p>
        </p:txBody>
      </p:sp>
      <p:sp>
        <p:nvSpPr>
          <p:cNvPr id="154" name="Rectangle 68"/>
          <p:cNvSpPr>
            <a:spLocks noChangeArrowheads="1"/>
          </p:cNvSpPr>
          <p:nvPr/>
        </p:nvSpPr>
        <p:spPr bwMode="auto">
          <a:xfrm>
            <a:off x="6986588" y="4965700"/>
            <a:ext cx="946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a:t>MySQL</a:t>
            </a:r>
          </a:p>
        </p:txBody>
      </p:sp>
      <p:sp>
        <p:nvSpPr>
          <p:cNvPr id="155" name="Rectangle 69"/>
          <p:cNvSpPr>
            <a:spLocks noChangeArrowheads="1"/>
          </p:cNvSpPr>
          <p:nvPr/>
        </p:nvSpPr>
        <p:spPr bwMode="auto">
          <a:xfrm>
            <a:off x="3810000" y="2833688"/>
            <a:ext cx="914400" cy="2057400"/>
          </a:xfrm>
          <a:prstGeom prst="rect">
            <a:avLst/>
          </a:prstGeom>
          <a:solidFill>
            <a:schemeClr val="accent1"/>
          </a:solidFill>
          <a:ln w="9525">
            <a:solidFill>
              <a:schemeClr val="tx1"/>
            </a:solidFill>
            <a:miter lim="800000"/>
            <a:headEnd/>
            <a:tailEnd/>
          </a:ln>
        </p:spPr>
        <p:txBody>
          <a:bodyPr wrap="none" anchor="ctr"/>
          <a:lstStyle/>
          <a:p>
            <a:r>
              <a:rPr lang="en-US" altLang="zh-CN">
                <a:latin typeface="微软雅黑" charset="0"/>
              </a:rPr>
              <a:t>Mycat</a:t>
            </a:r>
            <a:br>
              <a:rPr lang="en-US" altLang="zh-CN">
                <a:latin typeface="微软雅黑" charset="0"/>
              </a:rPr>
            </a:br>
            <a:r>
              <a:rPr lang="en-US" altLang="zh-CN">
                <a:latin typeface="微软雅黑" charset="0"/>
              </a:rPr>
              <a:t>Proxy</a:t>
            </a:r>
          </a:p>
        </p:txBody>
      </p:sp>
      <p:cxnSp>
        <p:nvCxnSpPr>
          <p:cNvPr id="156" name="AutoShape 70"/>
          <p:cNvCxnSpPr>
            <a:cxnSpLocks noChangeShapeType="1"/>
            <a:stCxn id="155" idx="3"/>
            <a:endCxn id="145" idx="2"/>
          </p:cNvCxnSpPr>
          <p:nvPr/>
        </p:nvCxnSpPr>
        <p:spPr bwMode="auto">
          <a:xfrm flipV="1">
            <a:off x="4724400" y="2147888"/>
            <a:ext cx="1524000" cy="17145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57" name="AutoShape 71"/>
          <p:cNvCxnSpPr>
            <a:cxnSpLocks noChangeShapeType="1"/>
            <a:stCxn id="155" idx="3"/>
            <a:endCxn id="151" idx="2"/>
          </p:cNvCxnSpPr>
          <p:nvPr/>
        </p:nvCxnSpPr>
        <p:spPr bwMode="auto">
          <a:xfrm>
            <a:off x="4724400" y="3862388"/>
            <a:ext cx="1524000" cy="1127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58" name="AutoShape 72"/>
          <p:cNvCxnSpPr>
            <a:cxnSpLocks noChangeShapeType="1"/>
            <a:stCxn id="155" idx="3"/>
            <a:endCxn id="144" idx="2"/>
          </p:cNvCxnSpPr>
          <p:nvPr/>
        </p:nvCxnSpPr>
        <p:spPr bwMode="auto">
          <a:xfrm>
            <a:off x="4724400" y="3862388"/>
            <a:ext cx="1524000" cy="1943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59" name="Rectangle 73"/>
          <p:cNvSpPr>
            <a:spLocks noChangeArrowheads="1"/>
          </p:cNvSpPr>
          <p:nvPr/>
        </p:nvSpPr>
        <p:spPr bwMode="auto">
          <a:xfrm>
            <a:off x="914400" y="2376488"/>
            <a:ext cx="1371600" cy="533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cxnSp>
        <p:nvCxnSpPr>
          <p:cNvPr id="160" name="AutoShape 74"/>
          <p:cNvCxnSpPr>
            <a:cxnSpLocks noChangeShapeType="1"/>
            <a:stCxn id="159" idx="3"/>
            <a:endCxn id="155" idx="1"/>
          </p:cNvCxnSpPr>
          <p:nvPr/>
        </p:nvCxnSpPr>
        <p:spPr bwMode="auto">
          <a:xfrm>
            <a:off x="2286000" y="2643188"/>
            <a:ext cx="15240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61" name="Rectangle 75"/>
          <p:cNvSpPr>
            <a:spLocks noChangeArrowheads="1"/>
          </p:cNvSpPr>
          <p:nvPr/>
        </p:nvSpPr>
        <p:spPr bwMode="auto">
          <a:xfrm>
            <a:off x="914400" y="2986088"/>
            <a:ext cx="1371600" cy="533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cxnSp>
        <p:nvCxnSpPr>
          <p:cNvPr id="162" name="AutoShape 76"/>
          <p:cNvCxnSpPr>
            <a:cxnSpLocks noChangeShapeType="1"/>
            <a:stCxn id="161" idx="3"/>
            <a:endCxn id="155" idx="1"/>
          </p:cNvCxnSpPr>
          <p:nvPr/>
        </p:nvCxnSpPr>
        <p:spPr bwMode="auto">
          <a:xfrm>
            <a:off x="2286000" y="3252788"/>
            <a:ext cx="152400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63" name="Rectangle 77"/>
          <p:cNvSpPr>
            <a:spLocks noChangeArrowheads="1"/>
          </p:cNvSpPr>
          <p:nvPr/>
        </p:nvSpPr>
        <p:spPr bwMode="auto">
          <a:xfrm>
            <a:off x="914400" y="3595688"/>
            <a:ext cx="1371600" cy="533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cxnSp>
        <p:nvCxnSpPr>
          <p:cNvPr id="164" name="AutoShape 78"/>
          <p:cNvCxnSpPr>
            <a:cxnSpLocks noChangeShapeType="1"/>
            <a:stCxn id="163" idx="3"/>
            <a:endCxn id="155" idx="1"/>
          </p:cNvCxnSpPr>
          <p:nvPr/>
        </p:nvCxnSpPr>
        <p:spPr bwMode="auto">
          <a:xfrm>
            <a:off x="2286000" y="3862388"/>
            <a:ext cx="1524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65" name="Rectangle 79"/>
          <p:cNvSpPr>
            <a:spLocks noChangeArrowheads="1"/>
          </p:cNvSpPr>
          <p:nvPr/>
        </p:nvSpPr>
        <p:spPr bwMode="auto">
          <a:xfrm>
            <a:off x="914400" y="4205288"/>
            <a:ext cx="1371600" cy="533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cxnSp>
        <p:nvCxnSpPr>
          <p:cNvPr id="166" name="AutoShape 80"/>
          <p:cNvCxnSpPr>
            <a:cxnSpLocks noChangeShapeType="1"/>
            <a:stCxn id="165" idx="3"/>
            <a:endCxn id="155" idx="1"/>
          </p:cNvCxnSpPr>
          <p:nvPr/>
        </p:nvCxnSpPr>
        <p:spPr bwMode="auto">
          <a:xfrm flipV="1">
            <a:off x="2286000" y="3862388"/>
            <a:ext cx="152400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67" name="Rectangle 81"/>
          <p:cNvSpPr>
            <a:spLocks noChangeArrowheads="1"/>
          </p:cNvSpPr>
          <p:nvPr/>
        </p:nvSpPr>
        <p:spPr bwMode="auto">
          <a:xfrm>
            <a:off x="914400" y="4814888"/>
            <a:ext cx="1371600" cy="533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cxnSp>
        <p:nvCxnSpPr>
          <p:cNvPr id="168" name="AutoShape 82"/>
          <p:cNvCxnSpPr>
            <a:cxnSpLocks noChangeShapeType="1"/>
            <a:stCxn id="167" idx="3"/>
            <a:endCxn id="155" idx="1"/>
          </p:cNvCxnSpPr>
          <p:nvPr/>
        </p:nvCxnSpPr>
        <p:spPr bwMode="auto">
          <a:xfrm flipV="1">
            <a:off x="2286000" y="3862388"/>
            <a:ext cx="15240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69" name="Rectangle 83"/>
          <p:cNvSpPr>
            <a:spLocks noChangeArrowheads="1"/>
          </p:cNvSpPr>
          <p:nvPr/>
        </p:nvSpPr>
        <p:spPr bwMode="auto">
          <a:xfrm>
            <a:off x="914400" y="5424488"/>
            <a:ext cx="1371600" cy="533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cxnSp>
        <p:nvCxnSpPr>
          <p:cNvPr id="170" name="AutoShape 84"/>
          <p:cNvCxnSpPr>
            <a:cxnSpLocks noChangeShapeType="1"/>
            <a:stCxn id="169" idx="3"/>
            <a:endCxn id="155" idx="1"/>
          </p:cNvCxnSpPr>
          <p:nvPr/>
        </p:nvCxnSpPr>
        <p:spPr bwMode="auto">
          <a:xfrm flipV="1">
            <a:off x="2286000" y="3862388"/>
            <a:ext cx="1524000" cy="1828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71" name="Rectangle 85"/>
          <p:cNvSpPr>
            <a:spLocks noChangeArrowheads="1"/>
          </p:cNvSpPr>
          <p:nvPr/>
        </p:nvSpPr>
        <p:spPr bwMode="auto">
          <a:xfrm>
            <a:off x="914400" y="6034088"/>
            <a:ext cx="1371600" cy="533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a:latin typeface="微软雅黑" charset="0"/>
              </a:rPr>
              <a:t>应用</a:t>
            </a:r>
            <a:endParaRPr lang="en-US" altLang="zh-CN">
              <a:latin typeface="微软雅黑" charset="0"/>
            </a:endParaRPr>
          </a:p>
        </p:txBody>
      </p:sp>
      <p:cxnSp>
        <p:nvCxnSpPr>
          <p:cNvPr id="172" name="AutoShape 86"/>
          <p:cNvCxnSpPr>
            <a:cxnSpLocks noChangeShapeType="1"/>
            <a:stCxn id="171" idx="3"/>
            <a:endCxn id="155" idx="1"/>
          </p:cNvCxnSpPr>
          <p:nvPr/>
        </p:nvCxnSpPr>
        <p:spPr bwMode="auto">
          <a:xfrm flipV="1">
            <a:off x="2286000" y="3862388"/>
            <a:ext cx="1524000" cy="2438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95"/>
                                        </p:tgtEl>
                                      </p:cBhvr>
                                    </p:animEffect>
                                    <p:set>
                                      <p:cBhvr>
                                        <p:cTn id="7" dur="1" fill="hold">
                                          <p:stCondLst>
                                            <p:cond delay="499"/>
                                          </p:stCondLst>
                                        </p:cTn>
                                        <p:tgtEl>
                                          <p:spTgt spid="95"/>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97"/>
                                        </p:tgtEl>
                                      </p:cBhvr>
                                    </p:animEffect>
                                    <p:set>
                                      <p:cBhvr>
                                        <p:cTn id="10" dur="1" fill="hold">
                                          <p:stCondLst>
                                            <p:cond delay="499"/>
                                          </p:stCondLst>
                                        </p:cTn>
                                        <p:tgtEl>
                                          <p:spTgt spid="97"/>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98"/>
                                        </p:tgtEl>
                                      </p:cBhvr>
                                    </p:animEffect>
                                    <p:set>
                                      <p:cBhvr>
                                        <p:cTn id="13" dur="1" fill="hold">
                                          <p:stCondLst>
                                            <p:cond delay="499"/>
                                          </p:stCondLst>
                                        </p:cTn>
                                        <p:tgtEl>
                                          <p:spTgt spid="98"/>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99"/>
                                        </p:tgtEl>
                                      </p:cBhvr>
                                    </p:animEffect>
                                    <p:set>
                                      <p:cBhvr>
                                        <p:cTn id="16" dur="1" fill="hold">
                                          <p:stCondLst>
                                            <p:cond delay="499"/>
                                          </p:stCondLst>
                                        </p:cTn>
                                        <p:tgtEl>
                                          <p:spTgt spid="99"/>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100"/>
                                        </p:tgtEl>
                                      </p:cBhvr>
                                    </p:animEffect>
                                    <p:set>
                                      <p:cBhvr>
                                        <p:cTn id="19" dur="1" fill="hold">
                                          <p:stCondLst>
                                            <p:cond delay="499"/>
                                          </p:stCondLst>
                                        </p:cTn>
                                        <p:tgtEl>
                                          <p:spTgt spid="100"/>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101"/>
                                        </p:tgtEl>
                                      </p:cBhvr>
                                    </p:animEffect>
                                    <p:set>
                                      <p:cBhvr>
                                        <p:cTn id="22" dur="1" fill="hold">
                                          <p:stCondLst>
                                            <p:cond delay="499"/>
                                          </p:stCondLst>
                                        </p:cTn>
                                        <p:tgtEl>
                                          <p:spTgt spid="101"/>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500"/>
                                        <p:tgtEl>
                                          <p:spTgt spid="102"/>
                                        </p:tgtEl>
                                      </p:cBhvr>
                                    </p:animEffect>
                                    <p:set>
                                      <p:cBhvr>
                                        <p:cTn id="25" dur="1" fill="hold">
                                          <p:stCondLst>
                                            <p:cond delay="499"/>
                                          </p:stCondLst>
                                        </p:cTn>
                                        <p:tgtEl>
                                          <p:spTgt spid="102"/>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103"/>
                                        </p:tgtEl>
                                      </p:cBhvr>
                                    </p:animEffect>
                                    <p:set>
                                      <p:cBhvr>
                                        <p:cTn id="28" dur="1" fill="hold">
                                          <p:stCondLst>
                                            <p:cond delay="499"/>
                                          </p:stCondLst>
                                        </p:cTn>
                                        <p:tgtEl>
                                          <p:spTgt spid="103"/>
                                        </p:tgtEl>
                                        <p:attrNameLst>
                                          <p:attrName>style.visibility</p:attrName>
                                        </p:attrNameLst>
                                      </p:cBhvr>
                                      <p:to>
                                        <p:strVal val="hidden"/>
                                      </p:to>
                                    </p:set>
                                  </p:childTnLst>
                                </p:cTn>
                              </p:par>
                              <p:par>
                                <p:cTn id="29" presetID="9" presetClass="exit" presetSubtype="0" fill="hold" grpId="0" nodeType="withEffect">
                                  <p:stCondLst>
                                    <p:cond delay="0"/>
                                  </p:stCondLst>
                                  <p:childTnLst>
                                    <p:animEffect transition="out" filter="dissolve">
                                      <p:cBhvr>
                                        <p:cTn id="30" dur="500"/>
                                        <p:tgtEl>
                                          <p:spTgt spid="104"/>
                                        </p:tgtEl>
                                      </p:cBhvr>
                                    </p:animEffect>
                                    <p:set>
                                      <p:cBhvr>
                                        <p:cTn id="31" dur="1" fill="hold">
                                          <p:stCondLst>
                                            <p:cond delay="499"/>
                                          </p:stCondLst>
                                        </p:cTn>
                                        <p:tgtEl>
                                          <p:spTgt spid="104"/>
                                        </p:tgtEl>
                                        <p:attrNameLst>
                                          <p:attrName>style.visibility</p:attrName>
                                        </p:attrNameLst>
                                      </p:cBhvr>
                                      <p:to>
                                        <p:strVal val="hidden"/>
                                      </p:to>
                                    </p:set>
                                  </p:childTnLst>
                                </p:cTn>
                              </p:par>
                              <p:par>
                                <p:cTn id="32" presetID="9" presetClass="exit" presetSubtype="0" fill="hold" nodeType="withEffect">
                                  <p:stCondLst>
                                    <p:cond delay="0"/>
                                  </p:stCondLst>
                                  <p:childTnLst>
                                    <p:animEffect transition="out" filter="dissolve">
                                      <p:cBhvr>
                                        <p:cTn id="33" dur="500"/>
                                        <p:tgtEl>
                                          <p:spTgt spid="105"/>
                                        </p:tgtEl>
                                      </p:cBhvr>
                                    </p:animEffect>
                                    <p:set>
                                      <p:cBhvr>
                                        <p:cTn id="34" dur="1" fill="hold">
                                          <p:stCondLst>
                                            <p:cond delay="499"/>
                                          </p:stCondLst>
                                        </p:cTn>
                                        <p:tgtEl>
                                          <p:spTgt spid="105"/>
                                        </p:tgtEl>
                                        <p:attrNameLst>
                                          <p:attrName>style.visibility</p:attrName>
                                        </p:attrNameLst>
                                      </p:cBhvr>
                                      <p:to>
                                        <p:strVal val="hidden"/>
                                      </p:to>
                                    </p:set>
                                  </p:childTnLst>
                                </p:cTn>
                              </p:par>
                              <p:par>
                                <p:cTn id="35" presetID="9" presetClass="exit" presetSubtype="0" fill="hold" grpId="0" nodeType="withEffect">
                                  <p:stCondLst>
                                    <p:cond delay="0"/>
                                  </p:stCondLst>
                                  <p:childTnLst>
                                    <p:animEffect transition="out" filter="dissolve">
                                      <p:cBhvr>
                                        <p:cTn id="36" dur="500"/>
                                        <p:tgtEl>
                                          <p:spTgt spid="106"/>
                                        </p:tgtEl>
                                      </p:cBhvr>
                                    </p:animEffect>
                                    <p:set>
                                      <p:cBhvr>
                                        <p:cTn id="37" dur="1" fill="hold">
                                          <p:stCondLst>
                                            <p:cond delay="499"/>
                                          </p:stCondLst>
                                        </p:cTn>
                                        <p:tgtEl>
                                          <p:spTgt spid="106"/>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107"/>
                                        </p:tgtEl>
                                      </p:cBhvr>
                                    </p:animEffect>
                                    <p:set>
                                      <p:cBhvr>
                                        <p:cTn id="40" dur="1" fill="hold">
                                          <p:stCondLst>
                                            <p:cond delay="499"/>
                                          </p:stCondLst>
                                        </p:cTn>
                                        <p:tgtEl>
                                          <p:spTgt spid="107"/>
                                        </p:tgtEl>
                                        <p:attrNameLst>
                                          <p:attrName>style.visibility</p:attrName>
                                        </p:attrNameLst>
                                      </p:cBhvr>
                                      <p:to>
                                        <p:strVal val="hidden"/>
                                      </p:to>
                                    </p:set>
                                  </p:childTnLst>
                                </p:cTn>
                              </p:par>
                              <p:par>
                                <p:cTn id="41" presetID="9" presetClass="exit" presetSubtype="0" fill="hold" grpId="0" nodeType="withEffect">
                                  <p:stCondLst>
                                    <p:cond delay="0"/>
                                  </p:stCondLst>
                                  <p:childTnLst>
                                    <p:animEffect transition="out" filter="dissolve">
                                      <p:cBhvr>
                                        <p:cTn id="42" dur="500"/>
                                        <p:tgtEl>
                                          <p:spTgt spid="108"/>
                                        </p:tgtEl>
                                      </p:cBhvr>
                                    </p:animEffect>
                                    <p:set>
                                      <p:cBhvr>
                                        <p:cTn id="43" dur="1" fill="hold">
                                          <p:stCondLst>
                                            <p:cond delay="499"/>
                                          </p:stCondLst>
                                        </p:cTn>
                                        <p:tgtEl>
                                          <p:spTgt spid="108"/>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109"/>
                                        </p:tgtEl>
                                      </p:cBhvr>
                                    </p:animEffect>
                                    <p:set>
                                      <p:cBhvr>
                                        <p:cTn id="46" dur="1" fill="hold">
                                          <p:stCondLst>
                                            <p:cond delay="499"/>
                                          </p:stCondLst>
                                        </p:cTn>
                                        <p:tgtEl>
                                          <p:spTgt spid="109"/>
                                        </p:tgtEl>
                                        <p:attrNameLst>
                                          <p:attrName>style.visibility</p:attrName>
                                        </p:attrNameLst>
                                      </p:cBhvr>
                                      <p:to>
                                        <p:strVal val="hidden"/>
                                      </p:to>
                                    </p:set>
                                  </p:childTnLst>
                                </p:cTn>
                              </p:par>
                              <p:par>
                                <p:cTn id="47" presetID="9" presetClass="exit" presetSubtype="0" fill="hold" grpId="0" nodeType="withEffect">
                                  <p:stCondLst>
                                    <p:cond delay="0"/>
                                  </p:stCondLst>
                                  <p:childTnLst>
                                    <p:animEffect transition="out" filter="dissolve">
                                      <p:cBhvr>
                                        <p:cTn id="48" dur="500"/>
                                        <p:tgtEl>
                                          <p:spTgt spid="110"/>
                                        </p:tgtEl>
                                      </p:cBhvr>
                                    </p:animEffect>
                                    <p:set>
                                      <p:cBhvr>
                                        <p:cTn id="49" dur="1" fill="hold">
                                          <p:stCondLst>
                                            <p:cond delay="499"/>
                                          </p:stCondLst>
                                        </p:cTn>
                                        <p:tgtEl>
                                          <p:spTgt spid="110"/>
                                        </p:tgtEl>
                                        <p:attrNameLst>
                                          <p:attrName>style.visibility</p:attrName>
                                        </p:attrNameLst>
                                      </p:cBhvr>
                                      <p:to>
                                        <p:strVal val="hidden"/>
                                      </p:to>
                                    </p:set>
                                  </p:childTnLst>
                                </p:cTn>
                              </p:par>
                              <p:par>
                                <p:cTn id="50" presetID="9" presetClass="exit" presetSubtype="0" fill="hold" nodeType="withEffect">
                                  <p:stCondLst>
                                    <p:cond delay="0"/>
                                  </p:stCondLst>
                                  <p:childTnLst>
                                    <p:animEffect transition="out" filter="dissolve">
                                      <p:cBhvr>
                                        <p:cTn id="51" dur="500"/>
                                        <p:tgtEl>
                                          <p:spTgt spid="111"/>
                                        </p:tgtEl>
                                      </p:cBhvr>
                                    </p:animEffect>
                                    <p:set>
                                      <p:cBhvr>
                                        <p:cTn id="52" dur="1" fill="hold">
                                          <p:stCondLst>
                                            <p:cond delay="499"/>
                                          </p:stCondLst>
                                        </p:cTn>
                                        <p:tgtEl>
                                          <p:spTgt spid="111"/>
                                        </p:tgtEl>
                                        <p:attrNameLst>
                                          <p:attrName>style.visibility</p:attrName>
                                        </p:attrNameLst>
                                      </p:cBhvr>
                                      <p:to>
                                        <p:strVal val="hidden"/>
                                      </p:to>
                                    </p:set>
                                  </p:childTnLst>
                                </p:cTn>
                              </p:par>
                              <p:par>
                                <p:cTn id="53" presetID="9" presetClass="exit" presetSubtype="0" fill="hold" grpId="0" nodeType="withEffect">
                                  <p:stCondLst>
                                    <p:cond delay="0"/>
                                  </p:stCondLst>
                                  <p:childTnLst>
                                    <p:animEffect transition="out" filter="dissolve">
                                      <p:cBhvr>
                                        <p:cTn id="54" dur="500"/>
                                        <p:tgtEl>
                                          <p:spTgt spid="112"/>
                                        </p:tgtEl>
                                      </p:cBhvr>
                                    </p:animEffect>
                                    <p:set>
                                      <p:cBhvr>
                                        <p:cTn id="55" dur="1" fill="hold">
                                          <p:stCondLst>
                                            <p:cond delay="499"/>
                                          </p:stCondLst>
                                        </p:cTn>
                                        <p:tgtEl>
                                          <p:spTgt spid="112"/>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113"/>
                                        </p:tgtEl>
                                      </p:cBhvr>
                                    </p:animEffect>
                                    <p:set>
                                      <p:cBhvr>
                                        <p:cTn id="58" dur="1" fill="hold">
                                          <p:stCondLst>
                                            <p:cond delay="499"/>
                                          </p:stCondLst>
                                        </p:cTn>
                                        <p:tgtEl>
                                          <p:spTgt spid="113"/>
                                        </p:tgtEl>
                                        <p:attrNameLst>
                                          <p:attrName>style.visibility</p:attrName>
                                        </p:attrNameLst>
                                      </p:cBhvr>
                                      <p:to>
                                        <p:strVal val="hidden"/>
                                      </p:to>
                                    </p:set>
                                  </p:childTnLst>
                                </p:cTn>
                              </p:par>
                              <p:par>
                                <p:cTn id="59" presetID="9" presetClass="exit" presetSubtype="0" fill="hold" grpId="0" nodeType="withEffect">
                                  <p:stCondLst>
                                    <p:cond delay="0"/>
                                  </p:stCondLst>
                                  <p:childTnLst>
                                    <p:animEffect transition="out" filter="dissolve">
                                      <p:cBhvr>
                                        <p:cTn id="60" dur="500"/>
                                        <p:tgtEl>
                                          <p:spTgt spid="120"/>
                                        </p:tgtEl>
                                      </p:cBhvr>
                                    </p:animEffect>
                                    <p:set>
                                      <p:cBhvr>
                                        <p:cTn id="61" dur="1" fill="hold">
                                          <p:stCondLst>
                                            <p:cond delay="499"/>
                                          </p:stCondLst>
                                        </p:cTn>
                                        <p:tgtEl>
                                          <p:spTgt spid="120"/>
                                        </p:tgtEl>
                                        <p:attrNameLst>
                                          <p:attrName>style.visibility</p:attrName>
                                        </p:attrNameLst>
                                      </p:cBhvr>
                                      <p:to>
                                        <p:strVal val="hidden"/>
                                      </p:to>
                                    </p:set>
                                  </p:childTnLst>
                                </p:cTn>
                              </p:par>
                              <p:par>
                                <p:cTn id="62" presetID="9" presetClass="exit" presetSubtype="0" fill="hold" nodeType="withEffect">
                                  <p:stCondLst>
                                    <p:cond delay="0"/>
                                  </p:stCondLst>
                                  <p:childTnLst>
                                    <p:animEffect transition="out" filter="dissolve">
                                      <p:cBhvr>
                                        <p:cTn id="63" dur="500"/>
                                        <p:tgtEl>
                                          <p:spTgt spid="121"/>
                                        </p:tgtEl>
                                      </p:cBhvr>
                                    </p:animEffect>
                                    <p:set>
                                      <p:cBhvr>
                                        <p:cTn id="64" dur="1" fill="hold">
                                          <p:stCondLst>
                                            <p:cond delay="499"/>
                                          </p:stCondLst>
                                        </p:cTn>
                                        <p:tgtEl>
                                          <p:spTgt spid="121"/>
                                        </p:tgtEl>
                                        <p:attrNameLst>
                                          <p:attrName>style.visibility</p:attrName>
                                        </p:attrNameLst>
                                      </p:cBhvr>
                                      <p:to>
                                        <p:strVal val="hidden"/>
                                      </p:to>
                                    </p:set>
                                  </p:childTnLst>
                                </p:cTn>
                              </p:par>
                              <p:par>
                                <p:cTn id="65" presetID="9" presetClass="exit" presetSubtype="0" fill="hold" grpId="0" nodeType="withEffect">
                                  <p:stCondLst>
                                    <p:cond delay="0"/>
                                  </p:stCondLst>
                                  <p:childTnLst>
                                    <p:animEffect transition="out" filter="dissolve">
                                      <p:cBhvr>
                                        <p:cTn id="66" dur="500"/>
                                        <p:tgtEl>
                                          <p:spTgt spid="122"/>
                                        </p:tgtEl>
                                      </p:cBhvr>
                                    </p:animEffect>
                                    <p:set>
                                      <p:cBhvr>
                                        <p:cTn id="67" dur="1" fill="hold">
                                          <p:stCondLst>
                                            <p:cond delay="499"/>
                                          </p:stCondLst>
                                        </p:cTn>
                                        <p:tgtEl>
                                          <p:spTgt spid="122"/>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123"/>
                                        </p:tgtEl>
                                      </p:cBhvr>
                                    </p:animEffect>
                                    <p:set>
                                      <p:cBhvr>
                                        <p:cTn id="70" dur="1" fill="hold">
                                          <p:stCondLst>
                                            <p:cond delay="499"/>
                                          </p:stCondLst>
                                        </p:cTn>
                                        <p:tgtEl>
                                          <p:spTgt spid="123"/>
                                        </p:tgtEl>
                                        <p:attrNameLst>
                                          <p:attrName>style.visibility</p:attrName>
                                        </p:attrNameLst>
                                      </p:cBhvr>
                                      <p:to>
                                        <p:strVal val="hidden"/>
                                      </p:to>
                                    </p:set>
                                  </p:childTnLst>
                                </p:cTn>
                              </p:par>
                              <p:par>
                                <p:cTn id="71" presetID="9" presetClass="exit" presetSubtype="0" fill="hold" nodeType="withEffect">
                                  <p:stCondLst>
                                    <p:cond delay="0"/>
                                  </p:stCondLst>
                                  <p:childTnLst>
                                    <p:animEffect transition="out" filter="dissolve">
                                      <p:cBhvr>
                                        <p:cTn id="72" dur="500"/>
                                        <p:tgtEl>
                                          <p:spTgt spid="124"/>
                                        </p:tgtEl>
                                      </p:cBhvr>
                                    </p:animEffect>
                                    <p:set>
                                      <p:cBhvr>
                                        <p:cTn id="73" dur="1" fill="hold">
                                          <p:stCondLst>
                                            <p:cond delay="499"/>
                                          </p:stCondLst>
                                        </p:cTn>
                                        <p:tgtEl>
                                          <p:spTgt spid="124"/>
                                        </p:tgtEl>
                                        <p:attrNameLst>
                                          <p:attrName>style.visibility</p:attrName>
                                        </p:attrNameLst>
                                      </p:cBhvr>
                                      <p:to>
                                        <p:strVal val="hidden"/>
                                      </p:to>
                                    </p:set>
                                  </p:childTnLst>
                                </p:cTn>
                              </p:par>
                              <p:par>
                                <p:cTn id="74" presetID="9" presetClass="exit" presetSubtype="0" fill="hold" nodeType="withEffect">
                                  <p:stCondLst>
                                    <p:cond delay="0"/>
                                  </p:stCondLst>
                                  <p:childTnLst>
                                    <p:animEffect transition="out" filter="dissolve">
                                      <p:cBhvr>
                                        <p:cTn id="75" dur="500"/>
                                        <p:tgtEl>
                                          <p:spTgt spid="125"/>
                                        </p:tgtEl>
                                      </p:cBhvr>
                                    </p:animEffect>
                                    <p:set>
                                      <p:cBhvr>
                                        <p:cTn id="76" dur="1" fill="hold">
                                          <p:stCondLst>
                                            <p:cond delay="499"/>
                                          </p:stCondLst>
                                        </p:cTn>
                                        <p:tgtEl>
                                          <p:spTgt spid="125"/>
                                        </p:tgtEl>
                                        <p:attrNameLst>
                                          <p:attrName>style.visibility</p:attrName>
                                        </p:attrNameLst>
                                      </p:cBhvr>
                                      <p:to>
                                        <p:strVal val="hidden"/>
                                      </p:to>
                                    </p:set>
                                  </p:childTnLst>
                                </p:cTn>
                              </p:par>
                              <p:par>
                                <p:cTn id="77" presetID="9" presetClass="exit" presetSubtype="0" fill="hold" nodeType="withEffect">
                                  <p:stCondLst>
                                    <p:cond delay="0"/>
                                  </p:stCondLst>
                                  <p:childTnLst>
                                    <p:animEffect transition="out" filter="dissolve">
                                      <p:cBhvr>
                                        <p:cTn id="78" dur="500"/>
                                        <p:tgtEl>
                                          <p:spTgt spid="126"/>
                                        </p:tgtEl>
                                      </p:cBhvr>
                                    </p:animEffect>
                                    <p:set>
                                      <p:cBhvr>
                                        <p:cTn id="79" dur="1" fill="hold">
                                          <p:stCondLst>
                                            <p:cond delay="499"/>
                                          </p:stCondLst>
                                        </p:cTn>
                                        <p:tgtEl>
                                          <p:spTgt spid="126"/>
                                        </p:tgtEl>
                                        <p:attrNameLst>
                                          <p:attrName>style.visibility</p:attrName>
                                        </p:attrNameLst>
                                      </p:cBhvr>
                                      <p:to>
                                        <p:strVal val="hidden"/>
                                      </p:to>
                                    </p:set>
                                  </p:childTnLst>
                                </p:cTn>
                              </p:par>
                              <p:par>
                                <p:cTn id="80" presetID="9" presetClass="exit" presetSubtype="0" fill="hold" nodeType="withEffect">
                                  <p:stCondLst>
                                    <p:cond delay="0"/>
                                  </p:stCondLst>
                                  <p:childTnLst>
                                    <p:animEffect transition="out" filter="dissolve">
                                      <p:cBhvr>
                                        <p:cTn id="81" dur="500"/>
                                        <p:tgtEl>
                                          <p:spTgt spid="127"/>
                                        </p:tgtEl>
                                      </p:cBhvr>
                                    </p:animEffect>
                                    <p:set>
                                      <p:cBhvr>
                                        <p:cTn id="82" dur="1" fill="hold">
                                          <p:stCondLst>
                                            <p:cond delay="499"/>
                                          </p:stCondLst>
                                        </p:cTn>
                                        <p:tgtEl>
                                          <p:spTgt spid="127"/>
                                        </p:tgtEl>
                                        <p:attrNameLst>
                                          <p:attrName>style.visibility</p:attrName>
                                        </p:attrNameLst>
                                      </p:cBhvr>
                                      <p:to>
                                        <p:strVal val="hidden"/>
                                      </p:to>
                                    </p:set>
                                  </p:childTnLst>
                                </p:cTn>
                              </p:par>
                              <p:par>
                                <p:cTn id="83" presetID="9" presetClass="exit" presetSubtype="0" fill="hold" nodeType="withEffect">
                                  <p:stCondLst>
                                    <p:cond delay="0"/>
                                  </p:stCondLst>
                                  <p:childTnLst>
                                    <p:animEffect transition="out" filter="dissolve">
                                      <p:cBhvr>
                                        <p:cTn id="84" dur="500"/>
                                        <p:tgtEl>
                                          <p:spTgt spid="128"/>
                                        </p:tgtEl>
                                      </p:cBhvr>
                                    </p:animEffect>
                                    <p:set>
                                      <p:cBhvr>
                                        <p:cTn id="85" dur="1" fill="hold">
                                          <p:stCondLst>
                                            <p:cond delay="499"/>
                                          </p:stCondLst>
                                        </p:cTn>
                                        <p:tgtEl>
                                          <p:spTgt spid="128"/>
                                        </p:tgtEl>
                                        <p:attrNameLst>
                                          <p:attrName>style.visibility</p:attrName>
                                        </p:attrNameLst>
                                      </p:cBhvr>
                                      <p:to>
                                        <p:strVal val="hidden"/>
                                      </p:to>
                                    </p:set>
                                  </p:childTnLst>
                                </p:cTn>
                              </p:par>
                              <p:par>
                                <p:cTn id="86" presetID="9" presetClass="exit" presetSubtype="0" fill="hold" nodeType="withEffect">
                                  <p:stCondLst>
                                    <p:cond delay="0"/>
                                  </p:stCondLst>
                                  <p:childTnLst>
                                    <p:animEffect transition="out" filter="dissolve">
                                      <p:cBhvr>
                                        <p:cTn id="87" dur="500"/>
                                        <p:tgtEl>
                                          <p:spTgt spid="129"/>
                                        </p:tgtEl>
                                      </p:cBhvr>
                                    </p:animEffect>
                                    <p:set>
                                      <p:cBhvr>
                                        <p:cTn id="88" dur="1" fill="hold">
                                          <p:stCondLst>
                                            <p:cond delay="499"/>
                                          </p:stCondLst>
                                        </p:cTn>
                                        <p:tgtEl>
                                          <p:spTgt spid="129"/>
                                        </p:tgtEl>
                                        <p:attrNameLst>
                                          <p:attrName>style.visibility</p:attrName>
                                        </p:attrNameLst>
                                      </p:cBhvr>
                                      <p:to>
                                        <p:strVal val="hidden"/>
                                      </p:to>
                                    </p:set>
                                  </p:childTnLst>
                                </p:cTn>
                              </p:par>
                              <p:par>
                                <p:cTn id="89" presetID="9" presetClass="exit" presetSubtype="0" fill="hold" nodeType="withEffect">
                                  <p:stCondLst>
                                    <p:cond delay="0"/>
                                  </p:stCondLst>
                                  <p:childTnLst>
                                    <p:animEffect transition="out" filter="dissolve">
                                      <p:cBhvr>
                                        <p:cTn id="90" dur="500"/>
                                        <p:tgtEl>
                                          <p:spTgt spid="130"/>
                                        </p:tgtEl>
                                      </p:cBhvr>
                                    </p:animEffect>
                                    <p:set>
                                      <p:cBhvr>
                                        <p:cTn id="91" dur="1" fill="hold">
                                          <p:stCondLst>
                                            <p:cond delay="499"/>
                                          </p:stCondLst>
                                        </p:cTn>
                                        <p:tgtEl>
                                          <p:spTgt spid="130"/>
                                        </p:tgtEl>
                                        <p:attrNameLst>
                                          <p:attrName>style.visibility</p:attrName>
                                        </p:attrNameLst>
                                      </p:cBhvr>
                                      <p:to>
                                        <p:strVal val="hidden"/>
                                      </p:to>
                                    </p:set>
                                  </p:childTnLst>
                                </p:cTn>
                              </p:par>
                              <p:par>
                                <p:cTn id="92" presetID="9" presetClass="exit" presetSubtype="0" fill="hold" nodeType="withEffect">
                                  <p:stCondLst>
                                    <p:cond delay="0"/>
                                  </p:stCondLst>
                                  <p:childTnLst>
                                    <p:animEffect transition="out" filter="dissolve">
                                      <p:cBhvr>
                                        <p:cTn id="93" dur="500"/>
                                        <p:tgtEl>
                                          <p:spTgt spid="131"/>
                                        </p:tgtEl>
                                      </p:cBhvr>
                                    </p:animEffect>
                                    <p:set>
                                      <p:cBhvr>
                                        <p:cTn id="94" dur="1" fill="hold">
                                          <p:stCondLst>
                                            <p:cond delay="499"/>
                                          </p:stCondLst>
                                        </p:cTn>
                                        <p:tgtEl>
                                          <p:spTgt spid="131"/>
                                        </p:tgtEl>
                                        <p:attrNameLst>
                                          <p:attrName>style.visibility</p:attrName>
                                        </p:attrNameLst>
                                      </p:cBhvr>
                                      <p:to>
                                        <p:strVal val="hidden"/>
                                      </p:to>
                                    </p:set>
                                  </p:childTnLst>
                                </p:cTn>
                              </p:par>
                              <p:par>
                                <p:cTn id="95" presetID="9" presetClass="exit" presetSubtype="0" fill="hold" nodeType="withEffect">
                                  <p:stCondLst>
                                    <p:cond delay="0"/>
                                  </p:stCondLst>
                                  <p:childTnLst>
                                    <p:animEffect transition="out" filter="dissolve">
                                      <p:cBhvr>
                                        <p:cTn id="96" dur="500"/>
                                        <p:tgtEl>
                                          <p:spTgt spid="132"/>
                                        </p:tgtEl>
                                      </p:cBhvr>
                                    </p:animEffect>
                                    <p:set>
                                      <p:cBhvr>
                                        <p:cTn id="97" dur="1" fill="hold">
                                          <p:stCondLst>
                                            <p:cond delay="499"/>
                                          </p:stCondLst>
                                        </p:cTn>
                                        <p:tgtEl>
                                          <p:spTgt spid="132"/>
                                        </p:tgtEl>
                                        <p:attrNameLst>
                                          <p:attrName>style.visibility</p:attrName>
                                        </p:attrNameLst>
                                      </p:cBhvr>
                                      <p:to>
                                        <p:strVal val="hidden"/>
                                      </p:to>
                                    </p:set>
                                  </p:childTnLst>
                                </p:cTn>
                              </p:par>
                              <p:par>
                                <p:cTn id="98" presetID="9" presetClass="exit" presetSubtype="0" fill="hold" nodeType="withEffect">
                                  <p:stCondLst>
                                    <p:cond delay="0"/>
                                  </p:stCondLst>
                                  <p:childTnLst>
                                    <p:animEffect transition="out" filter="dissolve">
                                      <p:cBhvr>
                                        <p:cTn id="99" dur="500"/>
                                        <p:tgtEl>
                                          <p:spTgt spid="133"/>
                                        </p:tgtEl>
                                      </p:cBhvr>
                                    </p:animEffect>
                                    <p:set>
                                      <p:cBhvr>
                                        <p:cTn id="100" dur="1" fill="hold">
                                          <p:stCondLst>
                                            <p:cond delay="499"/>
                                          </p:stCondLst>
                                        </p:cTn>
                                        <p:tgtEl>
                                          <p:spTgt spid="133"/>
                                        </p:tgtEl>
                                        <p:attrNameLst>
                                          <p:attrName>style.visibility</p:attrName>
                                        </p:attrNameLst>
                                      </p:cBhvr>
                                      <p:to>
                                        <p:strVal val="hidden"/>
                                      </p:to>
                                    </p:set>
                                  </p:childTnLst>
                                </p:cTn>
                              </p:par>
                              <p:par>
                                <p:cTn id="101" presetID="9" presetClass="exit" presetSubtype="0" fill="hold" nodeType="withEffect">
                                  <p:stCondLst>
                                    <p:cond delay="0"/>
                                  </p:stCondLst>
                                  <p:childTnLst>
                                    <p:animEffect transition="out" filter="dissolve">
                                      <p:cBhvr>
                                        <p:cTn id="102" dur="500"/>
                                        <p:tgtEl>
                                          <p:spTgt spid="134"/>
                                        </p:tgtEl>
                                      </p:cBhvr>
                                    </p:animEffect>
                                    <p:set>
                                      <p:cBhvr>
                                        <p:cTn id="103" dur="1" fill="hold">
                                          <p:stCondLst>
                                            <p:cond delay="499"/>
                                          </p:stCondLst>
                                        </p:cTn>
                                        <p:tgtEl>
                                          <p:spTgt spid="134"/>
                                        </p:tgtEl>
                                        <p:attrNameLst>
                                          <p:attrName>style.visibility</p:attrName>
                                        </p:attrNameLst>
                                      </p:cBhvr>
                                      <p:to>
                                        <p:strVal val="hidden"/>
                                      </p:to>
                                    </p:set>
                                  </p:childTnLst>
                                </p:cTn>
                              </p:par>
                              <p:par>
                                <p:cTn id="104" presetID="9" presetClass="exit" presetSubtype="0" fill="hold" nodeType="withEffect">
                                  <p:stCondLst>
                                    <p:cond delay="0"/>
                                  </p:stCondLst>
                                  <p:childTnLst>
                                    <p:animEffect transition="out" filter="dissolve">
                                      <p:cBhvr>
                                        <p:cTn id="105" dur="500"/>
                                        <p:tgtEl>
                                          <p:spTgt spid="135"/>
                                        </p:tgtEl>
                                      </p:cBhvr>
                                    </p:animEffect>
                                    <p:set>
                                      <p:cBhvr>
                                        <p:cTn id="106" dur="1" fill="hold">
                                          <p:stCondLst>
                                            <p:cond delay="499"/>
                                          </p:stCondLst>
                                        </p:cTn>
                                        <p:tgtEl>
                                          <p:spTgt spid="135"/>
                                        </p:tgtEl>
                                        <p:attrNameLst>
                                          <p:attrName>style.visibility</p:attrName>
                                        </p:attrNameLst>
                                      </p:cBhvr>
                                      <p:to>
                                        <p:strVal val="hidden"/>
                                      </p:to>
                                    </p:set>
                                  </p:childTnLst>
                                </p:cTn>
                              </p:par>
                              <p:par>
                                <p:cTn id="107" presetID="9" presetClass="exit" presetSubtype="0" fill="hold" nodeType="withEffect">
                                  <p:stCondLst>
                                    <p:cond delay="0"/>
                                  </p:stCondLst>
                                  <p:childTnLst>
                                    <p:animEffect transition="out" filter="dissolve">
                                      <p:cBhvr>
                                        <p:cTn id="108" dur="500"/>
                                        <p:tgtEl>
                                          <p:spTgt spid="136"/>
                                        </p:tgtEl>
                                      </p:cBhvr>
                                    </p:animEffect>
                                    <p:set>
                                      <p:cBhvr>
                                        <p:cTn id="109" dur="1" fill="hold">
                                          <p:stCondLst>
                                            <p:cond delay="499"/>
                                          </p:stCondLst>
                                        </p:cTn>
                                        <p:tgtEl>
                                          <p:spTgt spid="136"/>
                                        </p:tgtEl>
                                        <p:attrNameLst>
                                          <p:attrName>style.visibility</p:attrName>
                                        </p:attrNameLst>
                                      </p:cBhvr>
                                      <p:to>
                                        <p:strVal val="hidden"/>
                                      </p:to>
                                    </p:set>
                                  </p:childTnLst>
                                </p:cTn>
                              </p:par>
                              <p:par>
                                <p:cTn id="110" presetID="9" presetClass="exit" presetSubtype="0" fill="hold" nodeType="withEffect">
                                  <p:stCondLst>
                                    <p:cond delay="0"/>
                                  </p:stCondLst>
                                  <p:childTnLst>
                                    <p:animEffect transition="out" filter="dissolve">
                                      <p:cBhvr>
                                        <p:cTn id="111" dur="500"/>
                                        <p:tgtEl>
                                          <p:spTgt spid="137"/>
                                        </p:tgtEl>
                                      </p:cBhvr>
                                    </p:animEffect>
                                    <p:set>
                                      <p:cBhvr>
                                        <p:cTn id="112" dur="1" fill="hold">
                                          <p:stCondLst>
                                            <p:cond delay="499"/>
                                          </p:stCondLst>
                                        </p:cTn>
                                        <p:tgtEl>
                                          <p:spTgt spid="137"/>
                                        </p:tgtEl>
                                        <p:attrNameLst>
                                          <p:attrName>style.visibility</p:attrName>
                                        </p:attrNameLst>
                                      </p:cBhvr>
                                      <p:to>
                                        <p:strVal val="hidden"/>
                                      </p:to>
                                    </p:set>
                                  </p:childTnLst>
                                </p:cTn>
                              </p:par>
                              <p:par>
                                <p:cTn id="113" presetID="9" presetClass="exit" presetSubtype="0" fill="hold" nodeType="withEffect">
                                  <p:stCondLst>
                                    <p:cond delay="0"/>
                                  </p:stCondLst>
                                  <p:childTnLst>
                                    <p:animEffect transition="out" filter="dissolve">
                                      <p:cBhvr>
                                        <p:cTn id="114" dur="500"/>
                                        <p:tgtEl>
                                          <p:spTgt spid="138"/>
                                        </p:tgtEl>
                                      </p:cBhvr>
                                    </p:animEffect>
                                    <p:set>
                                      <p:cBhvr>
                                        <p:cTn id="115" dur="1" fill="hold">
                                          <p:stCondLst>
                                            <p:cond delay="499"/>
                                          </p:stCondLst>
                                        </p:cTn>
                                        <p:tgtEl>
                                          <p:spTgt spid="138"/>
                                        </p:tgtEl>
                                        <p:attrNameLst>
                                          <p:attrName>style.visibility</p:attrName>
                                        </p:attrNameLst>
                                      </p:cBhvr>
                                      <p:to>
                                        <p:strVal val="hidden"/>
                                      </p:to>
                                    </p:set>
                                  </p:childTnLst>
                                </p:cTn>
                              </p:par>
                              <p:par>
                                <p:cTn id="116" presetID="9" presetClass="exit" presetSubtype="0" fill="hold" nodeType="withEffect">
                                  <p:stCondLst>
                                    <p:cond delay="0"/>
                                  </p:stCondLst>
                                  <p:childTnLst>
                                    <p:animEffect transition="out" filter="dissolve">
                                      <p:cBhvr>
                                        <p:cTn id="117" dur="500"/>
                                        <p:tgtEl>
                                          <p:spTgt spid="139"/>
                                        </p:tgtEl>
                                      </p:cBhvr>
                                    </p:animEffect>
                                    <p:set>
                                      <p:cBhvr>
                                        <p:cTn id="118" dur="1" fill="hold">
                                          <p:stCondLst>
                                            <p:cond delay="499"/>
                                          </p:stCondLst>
                                        </p:cTn>
                                        <p:tgtEl>
                                          <p:spTgt spid="139"/>
                                        </p:tgtEl>
                                        <p:attrNameLst>
                                          <p:attrName>style.visibility</p:attrName>
                                        </p:attrNameLst>
                                      </p:cBhvr>
                                      <p:to>
                                        <p:strVal val="hidden"/>
                                      </p:to>
                                    </p:set>
                                  </p:childTnLst>
                                </p:cTn>
                              </p:par>
                              <p:par>
                                <p:cTn id="119" presetID="9" presetClass="exit" presetSubtype="0" fill="hold" grpId="0" nodeType="withEffect">
                                  <p:stCondLst>
                                    <p:cond delay="0"/>
                                  </p:stCondLst>
                                  <p:childTnLst>
                                    <p:animEffect transition="out" filter="dissolve">
                                      <p:cBhvr>
                                        <p:cTn id="120" dur="500"/>
                                        <p:tgtEl>
                                          <p:spTgt spid="140"/>
                                        </p:tgtEl>
                                      </p:cBhvr>
                                    </p:animEffect>
                                    <p:set>
                                      <p:cBhvr>
                                        <p:cTn id="121" dur="1" fill="hold">
                                          <p:stCondLst>
                                            <p:cond delay="499"/>
                                          </p:stCondLst>
                                        </p:cTn>
                                        <p:tgtEl>
                                          <p:spTgt spid="140"/>
                                        </p:tgtEl>
                                        <p:attrNameLst>
                                          <p:attrName>style.visibility</p:attrName>
                                        </p:attrNameLst>
                                      </p:cBhvr>
                                      <p:to>
                                        <p:strVal val="hidden"/>
                                      </p:to>
                                    </p:set>
                                  </p:childTnLst>
                                </p:cTn>
                              </p:par>
                              <p:par>
                                <p:cTn id="122" presetID="9" presetClass="exit" presetSubtype="0" fill="hold" grpId="0" nodeType="withEffect">
                                  <p:stCondLst>
                                    <p:cond delay="0"/>
                                  </p:stCondLst>
                                  <p:childTnLst>
                                    <p:animEffect transition="out" filter="dissolve">
                                      <p:cBhvr>
                                        <p:cTn id="123" dur="500"/>
                                        <p:tgtEl>
                                          <p:spTgt spid="141"/>
                                        </p:tgtEl>
                                      </p:cBhvr>
                                    </p:animEffect>
                                    <p:set>
                                      <p:cBhvr>
                                        <p:cTn id="124" dur="1" fill="hold">
                                          <p:stCondLst>
                                            <p:cond delay="499"/>
                                          </p:stCondLst>
                                        </p:cTn>
                                        <p:tgtEl>
                                          <p:spTgt spid="141"/>
                                        </p:tgtEl>
                                        <p:attrNameLst>
                                          <p:attrName>style.visibility</p:attrName>
                                        </p:attrNameLst>
                                      </p:cBhvr>
                                      <p:to>
                                        <p:strVal val="hidden"/>
                                      </p:to>
                                    </p:set>
                                  </p:childTnLst>
                                </p:cTn>
                              </p:par>
                              <p:par>
                                <p:cTn id="125" presetID="9" presetClass="exit" presetSubtype="0" fill="hold" grpId="0" nodeType="withEffect">
                                  <p:stCondLst>
                                    <p:cond delay="0"/>
                                  </p:stCondLst>
                                  <p:childTnLst>
                                    <p:animEffect transition="out" filter="dissolve">
                                      <p:cBhvr>
                                        <p:cTn id="126" dur="500"/>
                                        <p:tgtEl>
                                          <p:spTgt spid="142"/>
                                        </p:tgtEl>
                                      </p:cBhvr>
                                    </p:animEffect>
                                    <p:set>
                                      <p:cBhvr>
                                        <p:cTn id="127" dur="1" fill="hold">
                                          <p:stCondLst>
                                            <p:cond delay="499"/>
                                          </p:stCondLst>
                                        </p:cTn>
                                        <p:tgtEl>
                                          <p:spTgt spid="142"/>
                                        </p:tgtEl>
                                        <p:attrNameLst>
                                          <p:attrName>style.visibility</p:attrName>
                                        </p:attrNameLst>
                                      </p:cBhvr>
                                      <p:to>
                                        <p:strVal val="hidden"/>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144"/>
                                        </p:tgtEl>
                                        <p:attrNameLst>
                                          <p:attrName>style.visibility</p:attrName>
                                        </p:attrNameLst>
                                      </p:cBhvr>
                                      <p:to>
                                        <p:strVal val="visible"/>
                                      </p:to>
                                    </p:set>
                                    <p:animEffect transition="in" filter="dissolve">
                                      <p:cBhvr>
                                        <p:cTn id="132" dur="500"/>
                                        <p:tgtEl>
                                          <p:spTgt spid="144"/>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145"/>
                                        </p:tgtEl>
                                        <p:attrNameLst>
                                          <p:attrName>style.visibility</p:attrName>
                                        </p:attrNameLst>
                                      </p:cBhvr>
                                      <p:to>
                                        <p:strVal val="visible"/>
                                      </p:to>
                                    </p:set>
                                    <p:animEffect transition="in" filter="dissolve">
                                      <p:cBhvr>
                                        <p:cTn id="135" dur="500"/>
                                        <p:tgtEl>
                                          <p:spTgt spid="145"/>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46"/>
                                        </p:tgtEl>
                                        <p:attrNameLst>
                                          <p:attrName>style.visibility</p:attrName>
                                        </p:attrNameLst>
                                      </p:cBhvr>
                                      <p:to>
                                        <p:strVal val="visible"/>
                                      </p:to>
                                    </p:set>
                                    <p:animEffect transition="in" filter="dissolve">
                                      <p:cBhvr>
                                        <p:cTn id="138" dur="500"/>
                                        <p:tgtEl>
                                          <p:spTgt spid="146"/>
                                        </p:tgtEl>
                                      </p:cBhvr>
                                    </p:animEffect>
                                  </p:childTnLst>
                                </p:cTn>
                              </p:par>
                              <p:par>
                                <p:cTn id="139" presetID="9" presetClass="entr" presetSubtype="0" fill="hold" nodeType="withEffect">
                                  <p:stCondLst>
                                    <p:cond delay="0"/>
                                  </p:stCondLst>
                                  <p:childTnLst>
                                    <p:set>
                                      <p:cBhvr>
                                        <p:cTn id="140" dur="1" fill="hold">
                                          <p:stCondLst>
                                            <p:cond delay="0"/>
                                          </p:stCondLst>
                                        </p:cTn>
                                        <p:tgtEl>
                                          <p:spTgt spid="147"/>
                                        </p:tgtEl>
                                        <p:attrNameLst>
                                          <p:attrName>style.visibility</p:attrName>
                                        </p:attrNameLst>
                                      </p:cBhvr>
                                      <p:to>
                                        <p:strVal val="visible"/>
                                      </p:to>
                                    </p:set>
                                    <p:animEffect transition="in" filter="dissolve">
                                      <p:cBhvr>
                                        <p:cTn id="141" dur="500"/>
                                        <p:tgtEl>
                                          <p:spTgt spid="147"/>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48"/>
                                        </p:tgtEl>
                                        <p:attrNameLst>
                                          <p:attrName>style.visibility</p:attrName>
                                        </p:attrNameLst>
                                      </p:cBhvr>
                                      <p:to>
                                        <p:strVal val="visible"/>
                                      </p:to>
                                    </p:set>
                                    <p:animEffect transition="in" filter="dissolve">
                                      <p:cBhvr>
                                        <p:cTn id="144" dur="500"/>
                                        <p:tgtEl>
                                          <p:spTgt spid="148"/>
                                        </p:tgtEl>
                                      </p:cBhvr>
                                    </p:animEffect>
                                  </p:childTnLst>
                                </p:cTn>
                              </p:par>
                              <p:par>
                                <p:cTn id="145" presetID="9" presetClass="entr" presetSubtype="0" fill="hold" nodeType="withEffect">
                                  <p:stCondLst>
                                    <p:cond delay="0"/>
                                  </p:stCondLst>
                                  <p:childTnLst>
                                    <p:set>
                                      <p:cBhvr>
                                        <p:cTn id="146" dur="1" fill="hold">
                                          <p:stCondLst>
                                            <p:cond delay="0"/>
                                          </p:stCondLst>
                                        </p:cTn>
                                        <p:tgtEl>
                                          <p:spTgt spid="149"/>
                                        </p:tgtEl>
                                        <p:attrNameLst>
                                          <p:attrName>style.visibility</p:attrName>
                                        </p:attrNameLst>
                                      </p:cBhvr>
                                      <p:to>
                                        <p:strVal val="visible"/>
                                      </p:to>
                                    </p:set>
                                    <p:animEffect transition="in" filter="dissolve">
                                      <p:cBhvr>
                                        <p:cTn id="147" dur="500"/>
                                        <p:tgtEl>
                                          <p:spTgt spid="149"/>
                                        </p:tgtEl>
                                      </p:cBhvr>
                                    </p:animEffect>
                                  </p:childTnLst>
                                </p:cTn>
                              </p:par>
                              <p:par>
                                <p:cTn id="148" presetID="9" presetClass="entr" presetSubtype="0" fill="hold" nodeType="withEffect">
                                  <p:stCondLst>
                                    <p:cond delay="0"/>
                                  </p:stCondLst>
                                  <p:childTnLst>
                                    <p:set>
                                      <p:cBhvr>
                                        <p:cTn id="149" dur="1" fill="hold">
                                          <p:stCondLst>
                                            <p:cond delay="0"/>
                                          </p:stCondLst>
                                        </p:cTn>
                                        <p:tgtEl>
                                          <p:spTgt spid="150"/>
                                        </p:tgtEl>
                                        <p:attrNameLst>
                                          <p:attrName>style.visibility</p:attrName>
                                        </p:attrNameLst>
                                      </p:cBhvr>
                                      <p:to>
                                        <p:strVal val="visible"/>
                                      </p:to>
                                    </p:set>
                                    <p:animEffect transition="in" filter="dissolve">
                                      <p:cBhvr>
                                        <p:cTn id="150" dur="500"/>
                                        <p:tgtEl>
                                          <p:spTgt spid="150"/>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51"/>
                                        </p:tgtEl>
                                        <p:attrNameLst>
                                          <p:attrName>style.visibility</p:attrName>
                                        </p:attrNameLst>
                                      </p:cBhvr>
                                      <p:to>
                                        <p:strVal val="visible"/>
                                      </p:to>
                                    </p:set>
                                    <p:animEffect transition="in" filter="dissolve">
                                      <p:cBhvr>
                                        <p:cTn id="153" dur="500"/>
                                        <p:tgtEl>
                                          <p:spTgt spid="151"/>
                                        </p:tgtEl>
                                      </p:cBhvr>
                                    </p:animEffect>
                                  </p:childTnLst>
                                </p:cTn>
                              </p:par>
                              <p:par>
                                <p:cTn id="154" presetID="9" presetClass="entr" presetSubtype="0" fill="hold" nodeType="withEffect">
                                  <p:stCondLst>
                                    <p:cond delay="0"/>
                                  </p:stCondLst>
                                  <p:childTnLst>
                                    <p:set>
                                      <p:cBhvr>
                                        <p:cTn id="155" dur="1" fill="hold">
                                          <p:stCondLst>
                                            <p:cond delay="0"/>
                                          </p:stCondLst>
                                        </p:cTn>
                                        <p:tgtEl>
                                          <p:spTgt spid="152"/>
                                        </p:tgtEl>
                                        <p:attrNameLst>
                                          <p:attrName>style.visibility</p:attrName>
                                        </p:attrNameLst>
                                      </p:cBhvr>
                                      <p:to>
                                        <p:strVal val="visible"/>
                                      </p:to>
                                    </p:set>
                                    <p:animEffect transition="in" filter="dissolve">
                                      <p:cBhvr>
                                        <p:cTn id="156" dur="500"/>
                                        <p:tgtEl>
                                          <p:spTgt spid="152"/>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153"/>
                                        </p:tgtEl>
                                        <p:attrNameLst>
                                          <p:attrName>style.visibility</p:attrName>
                                        </p:attrNameLst>
                                      </p:cBhvr>
                                      <p:to>
                                        <p:strVal val="visible"/>
                                      </p:to>
                                    </p:set>
                                    <p:animEffect transition="in" filter="dissolve">
                                      <p:cBhvr>
                                        <p:cTn id="159" dur="500"/>
                                        <p:tgtEl>
                                          <p:spTgt spid="153"/>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154"/>
                                        </p:tgtEl>
                                        <p:attrNameLst>
                                          <p:attrName>style.visibility</p:attrName>
                                        </p:attrNameLst>
                                      </p:cBhvr>
                                      <p:to>
                                        <p:strVal val="visible"/>
                                      </p:to>
                                    </p:set>
                                    <p:animEffect transition="in" filter="dissolve">
                                      <p:cBhvr>
                                        <p:cTn id="162" dur="500"/>
                                        <p:tgtEl>
                                          <p:spTgt spid="154"/>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55"/>
                                        </p:tgtEl>
                                        <p:attrNameLst>
                                          <p:attrName>style.visibility</p:attrName>
                                        </p:attrNameLst>
                                      </p:cBhvr>
                                      <p:to>
                                        <p:strVal val="visible"/>
                                      </p:to>
                                    </p:set>
                                    <p:animEffect transition="in" filter="dissolve">
                                      <p:cBhvr>
                                        <p:cTn id="165" dur="500"/>
                                        <p:tgtEl>
                                          <p:spTgt spid="155"/>
                                        </p:tgtEl>
                                      </p:cBhvr>
                                    </p:animEffect>
                                  </p:childTnLst>
                                </p:cTn>
                              </p:par>
                              <p:par>
                                <p:cTn id="166" presetID="9" presetClass="entr" presetSubtype="0" fill="hold" nodeType="withEffect">
                                  <p:stCondLst>
                                    <p:cond delay="0"/>
                                  </p:stCondLst>
                                  <p:childTnLst>
                                    <p:set>
                                      <p:cBhvr>
                                        <p:cTn id="167" dur="1" fill="hold">
                                          <p:stCondLst>
                                            <p:cond delay="0"/>
                                          </p:stCondLst>
                                        </p:cTn>
                                        <p:tgtEl>
                                          <p:spTgt spid="156"/>
                                        </p:tgtEl>
                                        <p:attrNameLst>
                                          <p:attrName>style.visibility</p:attrName>
                                        </p:attrNameLst>
                                      </p:cBhvr>
                                      <p:to>
                                        <p:strVal val="visible"/>
                                      </p:to>
                                    </p:set>
                                    <p:animEffect transition="in" filter="dissolve">
                                      <p:cBhvr>
                                        <p:cTn id="168" dur="500"/>
                                        <p:tgtEl>
                                          <p:spTgt spid="156"/>
                                        </p:tgtEl>
                                      </p:cBhvr>
                                    </p:animEffect>
                                  </p:childTnLst>
                                </p:cTn>
                              </p:par>
                              <p:par>
                                <p:cTn id="169" presetID="9" presetClass="entr" presetSubtype="0" fill="hold" nodeType="withEffect">
                                  <p:stCondLst>
                                    <p:cond delay="0"/>
                                  </p:stCondLst>
                                  <p:childTnLst>
                                    <p:set>
                                      <p:cBhvr>
                                        <p:cTn id="170" dur="1" fill="hold">
                                          <p:stCondLst>
                                            <p:cond delay="0"/>
                                          </p:stCondLst>
                                        </p:cTn>
                                        <p:tgtEl>
                                          <p:spTgt spid="157"/>
                                        </p:tgtEl>
                                        <p:attrNameLst>
                                          <p:attrName>style.visibility</p:attrName>
                                        </p:attrNameLst>
                                      </p:cBhvr>
                                      <p:to>
                                        <p:strVal val="visible"/>
                                      </p:to>
                                    </p:set>
                                    <p:animEffect transition="in" filter="dissolve">
                                      <p:cBhvr>
                                        <p:cTn id="171" dur="500"/>
                                        <p:tgtEl>
                                          <p:spTgt spid="157"/>
                                        </p:tgtEl>
                                      </p:cBhvr>
                                    </p:animEffect>
                                  </p:childTnLst>
                                </p:cTn>
                              </p:par>
                              <p:par>
                                <p:cTn id="172" presetID="9" presetClass="entr" presetSubtype="0" fill="hold" nodeType="withEffect">
                                  <p:stCondLst>
                                    <p:cond delay="0"/>
                                  </p:stCondLst>
                                  <p:childTnLst>
                                    <p:set>
                                      <p:cBhvr>
                                        <p:cTn id="173" dur="1" fill="hold">
                                          <p:stCondLst>
                                            <p:cond delay="0"/>
                                          </p:stCondLst>
                                        </p:cTn>
                                        <p:tgtEl>
                                          <p:spTgt spid="158"/>
                                        </p:tgtEl>
                                        <p:attrNameLst>
                                          <p:attrName>style.visibility</p:attrName>
                                        </p:attrNameLst>
                                      </p:cBhvr>
                                      <p:to>
                                        <p:strVal val="visible"/>
                                      </p:to>
                                    </p:set>
                                    <p:animEffect transition="in" filter="dissolve">
                                      <p:cBhvr>
                                        <p:cTn id="174" dur="500"/>
                                        <p:tgtEl>
                                          <p:spTgt spid="1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9"/>
                                        </p:tgtEl>
                                        <p:attrNameLst>
                                          <p:attrName>style.visibility</p:attrName>
                                        </p:attrNameLst>
                                      </p:cBhvr>
                                      <p:to>
                                        <p:strVal val="visible"/>
                                      </p:to>
                                    </p:set>
                                    <p:animEffect transition="in" filter="dissolve">
                                      <p:cBhvr>
                                        <p:cTn id="177" dur="500"/>
                                        <p:tgtEl>
                                          <p:spTgt spid="159"/>
                                        </p:tgtEl>
                                      </p:cBhvr>
                                    </p:animEffect>
                                  </p:childTnLst>
                                </p:cTn>
                              </p:par>
                              <p:par>
                                <p:cTn id="178" presetID="9" presetClass="entr" presetSubtype="0" fill="hold" nodeType="withEffect">
                                  <p:stCondLst>
                                    <p:cond delay="0"/>
                                  </p:stCondLst>
                                  <p:childTnLst>
                                    <p:set>
                                      <p:cBhvr>
                                        <p:cTn id="179" dur="1" fill="hold">
                                          <p:stCondLst>
                                            <p:cond delay="0"/>
                                          </p:stCondLst>
                                        </p:cTn>
                                        <p:tgtEl>
                                          <p:spTgt spid="160"/>
                                        </p:tgtEl>
                                        <p:attrNameLst>
                                          <p:attrName>style.visibility</p:attrName>
                                        </p:attrNameLst>
                                      </p:cBhvr>
                                      <p:to>
                                        <p:strVal val="visible"/>
                                      </p:to>
                                    </p:set>
                                    <p:animEffect transition="in" filter="dissolve">
                                      <p:cBhvr>
                                        <p:cTn id="180" dur="500"/>
                                        <p:tgtEl>
                                          <p:spTgt spid="160"/>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61"/>
                                        </p:tgtEl>
                                        <p:attrNameLst>
                                          <p:attrName>style.visibility</p:attrName>
                                        </p:attrNameLst>
                                      </p:cBhvr>
                                      <p:to>
                                        <p:strVal val="visible"/>
                                      </p:to>
                                    </p:set>
                                    <p:animEffect transition="in" filter="dissolve">
                                      <p:cBhvr>
                                        <p:cTn id="183" dur="500"/>
                                        <p:tgtEl>
                                          <p:spTgt spid="161"/>
                                        </p:tgtEl>
                                      </p:cBhvr>
                                    </p:animEffect>
                                  </p:childTnLst>
                                </p:cTn>
                              </p:par>
                              <p:par>
                                <p:cTn id="184" presetID="9" presetClass="entr" presetSubtype="0" fill="hold" nodeType="withEffect">
                                  <p:stCondLst>
                                    <p:cond delay="0"/>
                                  </p:stCondLst>
                                  <p:childTnLst>
                                    <p:set>
                                      <p:cBhvr>
                                        <p:cTn id="185" dur="1" fill="hold">
                                          <p:stCondLst>
                                            <p:cond delay="0"/>
                                          </p:stCondLst>
                                        </p:cTn>
                                        <p:tgtEl>
                                          <p:spTgt spid="162"/>
                                        </p:tgtEl>
                                        <p:attrNameLst>
                                          <p:attrName>style.visibility</p:attrName>
                                        </p:attrNameLst>
                                      </p:cBhvr>
                                      <p:to>
                                        <p:strVal val="visible"/>
                                      </p:to>
                                    </p:set>
                                    <p:animEffect transition="in" filter="dissolve">
                                      <p:cBhvr>
                                        <p:cTn id="186" dur="500"/>
                                        <p:tgtEl>
                                          <p:spTgt spid="162"/>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63"/>
                                        </p:tgtEl>
                                        <p:attrNameLst>
                                          <p:attrName>style.visibility</p:attrName>
                                        </p:attrNameLst>
                                      </p:cBhvr>
                                      <p:to>
                                        <p:strVal val="visible"/>
                                      </p:to>
                                    </p:set>
                                    <p:animEffect transition="in" filter="dissolve">
                                      <p:cBhvr>
                                        <p:cTn id="189" dur="500"/>
                                        <p:tgtEl>
                                          <p:spTgt spid="163"/>
                                        </p:tgtEl>
                                      </p:cBhvr>
                                    </p:animEffect>
                                  </p:childTnLst>
                                </p:cTn>
                              </p:par>
                              <p:par>
                                <p:cTn id="190" presetID="9" presetClass="entr" presetSubtype="0" fill="hold" nodeType="withEffect">
                                  <p:stCondLst>
                                    <p:cond delay="0"/>
                                  </p:stCondLst>
                                  <p:childTnLst>
                                    <p:set>
                                      <p:cBhvr>
                                        <p:cTn id="191" dur="1" fill="hold">
                                          <p:stCondLst>
                                            <p:cond delay="0"/>
                                          </p:stCondLst>
                                        </p:cTn>
                                        <p:tgtEl>
                                          <p:spTgt spid="164"/>
                                        </p:tgtEl>
                                        <p:attrNameLst>
                                          <p:attrName>style.visibility</p:attrName>
                                        </p:attrNameLst>
                                      </p:cBhvr>
                                      <p:to>
                                        <p:strVal val="visible"/>
                                      </p:to>
                                    </p:set>
                                    <p:animEffect transition="in" filter="dissolve">
                                      <p:cBhvr>
                                        <p:cTn id="192" dur="500"/>
                                        <p:tgtEl>
                                          <p:spTgt spid="164"/>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65"/>
                                        </p:tgtEl>
                                        <p:attrNameLst>
                                          <p:attrName>style.visibility</p:attrName>
                                        </p:attrNameLst>
                                      </p:cBhvr>
                                      <p:to>
                                        <p:strVal val="visible"/>
                                      </p:to>
                                    </p:set>
                                    <p:animEffect transition="in" filter="dissolve">
                                      <p:cBhvr>
                                        <p:cTn id="195" dur="500"/>
                                        <p:tgtEl>
                                          <p:spTgt spid="165"/>
                                        </p:tgtEl>
                                      </p:cBhvr>
                                    </p:animEffect>
                                  </p:childTnLst>
                                </p:cTn>
                              </p:par>
                              <p:par>
                                <p:cTn id="196" presetID="9" presetClass="entr" presetSubtype="0" fill="hold" nodeType="withEffect">
                                  <p:stCondLst>
                                    <p:cond delay="0"/>
                                  </p:stCondLst>
                                  <p:childTnLst>
                                    <p:set>
                                      <p:cBhvr>
                                        <p:cTn id="197" dur="1" fill="hold">
                                          <p:stCondLst>
                                            <p:cond delay="0"/>
                                          </p:stCondLst>
                                        </p:cTn>
                                        <p:tgtEl>
                                          <p:spTgt spid="166"/>
                                        </p:tgtEl>
                                        <p:attrNameLst>
                                          <p:attrName>style.visibility</p:attrName>
                                        </p:attrNameLst>
                                      </p:cBhvr>
                                      <p:to>
                                        <p:strVal val="visible"/>
                                      </p:to>
                                    </p:set>
                                    <p:animEffect transition="in" filter="dissolve">
                                      <p:cBhvr>
                                        <p:cTn id="198" dur="500"/>
                                        <p:tgtEl>
                                          <p:spTgt spid="166"/>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7"/>
                                        </p:tgtEl>
                                        <p:attrNameLst>
                                          <p:attrName>style.visibility</p:attrName>
                                        </p:attrNameLst>
                                      </p:cBhvr>
                                      <p:to>
                                        <p:strVal val="visible"/>
                                      </p:to>
                                    </p:set>
                                    <p:animEffect transition="in" filter="dissolve">
                                      <p:cBhvr>
                                        <p:cTn id="201" dur="500"/>
                                        <p:tgtEl>
                                          <p:spTgt spid="167"/>
                                        </p:tgtEl>
                                      </p:cBhvr>
                                    </p:animEffect>
                                  </p:childTnLst>
                                </p:cTn>
                              </p:par>
                              <p:par>
                                <p:cTn id="202" presetID="9" presetClass="entr" presetSubtype="0" fill="hold" nodeType="withEffect">
                                  <p:stCondLst>
                                    <p:cond delay="0"/>
                                  </p:stCondLst>
                                  <p:childTnLst>
                                    <p:set>
                                      <p:cBhvr>
                                        <p:cTn id="203" dur="1" fill="hold">
                                          <p:stCondLst>
                                            <p:cond delay="0"/>
                                          </p:stCondLst>
                                        </p:cTn>
                                        <p:tgtEl>
                                          <p:spTgt spid="168"/>
                                        </p:tgtEl>
                                        <p:attrNameLst>
                                          <p:attrName>style.visibility</p:attrName>
                                        </p:attrNameLst>
                                      </p:cBhvr>
                                      <p:to>
                                        <p:strVal val="visible"/>
                                      </p:to>
                                    </p:set>
                                    <p:animEffect transition="in" filter="dissolve">
                                      <p:cBhvr>
                                        <p:cTn id="204" dur="500"/>
                                        <p:tgtEl>
                                          <p:spTgt spid="168"/>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9"/>
                                        </p:tgtEl>
                                        <p:attrNameLst>
                                          <p:attrName>style.visibility</p:attrName>
                                        </p:attrNameLst>
                                      </p:cBhvr>
                                      <p:to>
                                        <p:strVal val="visible"/>
                                      </p:to>
                                    </p:set>
                                    <p:animEffect transition="in" filter="dissolve">
                                      <p:cBhvr>
                                        <p:cTn id="207" dur="500"/>
                                        <p:tgtEl>
                                          <p:spTgt spid="169"/>
                                        </p:tgtEl>
                                      </p:cBhvr>
                                    </p:animEffect>
                                  </p:childTnLst>
                                </p:cTn>
                              </p:par>
                              <p:par>
                                <p:cTn id="208" presetID="9" presetClass="entr" presetSubtype="0" fill="hold" nodeType="withEffect">
                                  <p:stCondLst>
                                    <p:cond delay="0"/>
                                  </p:stCondLst>
                                  <p:childTnLst>
                                    <p:set>
                                      <p:cBhvr>
                                        <p:cTn id="209" dur="1" fill="hold">
                                          <p:stCondLst>
                                            <p:cond delay="0"/>
                                          </p:stCondLst>
                                        </p:cTn>
                                        <p:tgtEl>
                                          <p:spTgt spid="170"/>
                                        </p:tgtEl>
                                        <p:attrNameLst>
                                          <p:attrName>style.visibility</p:attrName>
                                        </p:attrNameLst>
                                      </p:cBhvr>
                                      <p:to>
                                        <p:strVal val="visible"/>
                                      </p:to>
                                    </p:set>
                                    <p:animEffect transition="in" filter="dissolve">
                                      <p:cBhvr>
                                        <p:cTn id="210" dur="500"/>
                                        <p:tgtEl>
                                          <p:spTgt spid="170"/>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71"/>
                                        </p:tgtEl>
                                        <p:attrNameLst>
                                          <p:attrName>style.visibility</p:attrName>
                                        </p:attrNameLst>
                                      </p:cBhvr>
                                      <p:to>
                                        <p:strVal val="visible"/>
                                      </p:to>
                                    </p:set>
                                    <p:animEffect transition="in" filter="dissolve">
                                      <p:cBhvr>
                                        <p:cTn id="213" dur="500"/>
                                        <p:tgtEl>
                                          <p:spTgt spid="171"/>
                                        </p:tgtEl>
                                      </p:cBhvr>
                                    </p:animEffect>
                                  </p:childTnLst>
                                </p:cTn>
                              </p:par>
                              <p:par>
                                <p:cTn id="214" presetID="9" presetClass="entr" presetSubtype="0" fill="hold" nodeType="withEffect">
                                  <p:stCondLst>
                                    <p:cond delay="0"/>
                                  </p:stCondLst>
                                  <p:childTnLst>
                                    <p:set>
                                      <p:cBhvr>
                                        <p:cTn id="215" dur="1" fill="hold">
                                          <p:stCondLst>
                                            <p:cond delay="0"/>
                                          </p:stCondLst>
                                        </p:cTn>
                                        <p:tgtEl>
                                          <p:spTgt spid="172"/>
                                        </p:tgtEl>
                                        <p:attrNameLst>
                                          <p:attrName>style.visibility</p:attrName>
                                        </p:attrNameLst>
                                      </p:cBhvr>
                                      <p:to>
                                        <p:strVal val="visible"/>
                                      </p:to>
                                    </p:set>
                                    <p:animEffect transition="in" filter="dissolve">
                                      <p:cBhvr>
                                        <p:cTn id="216"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7" grpId="0" animBg="1"/>
      <p:bldP spid="98" grpId="0" animBg="1"/>
      <p:bldP spid="99" grpId="0"/>
      <p:bldP spid="101" grpId="0" animBg="1"/>
      <p:bldP spid="102" grpId="0"/>
      <p:bldP spid="103" grpId="0"/>
      <p:bldP spid="104" grpId="0" animBg="1"/>
      <p:bldP spid="106" grpId="0" animBg="1"/>
      <p:bldP spid="108" grpId="0" animBg="1"/>
      <p:bldP spid="110" grpId="0" animBg="1"/>
      <p:bldP spid="112" grpId="0" animBg="1"/>
      <p:bldP spid="120" grpId="0" animBg="1"/>
      <p:bldP spid="122" grpId="0" animBg="1"/>
      <p:bldP spid="140" grpId="0" animBg="1"/>
      <p:bldP spid="141" grpId="0" animBg="1"/>
      <p:bldP spid="142" grpId="0" animBg="1"/>
      <p:bldP spid="144" grpId="0" animBg="1"/>
      <p:bldP spid="145" grpId="0" animBg="1"/>
      <p:bldP spid="146" grpId="0" animBg="1"/>
      <p:bldP spid="148" grpId="0"/>
      <p:bldP spid="151" grpId="0" animBg="1"/>
      <p:bldP spid="153" grpId="0"/>
      <p:bldP spid="154" grpId="0"/>
      <p:bldP spid="155" grpId="0" animBg="1"/>
      <p:bldP spid="159" grpId="0" animBg="1"/>
      <p:bldP spid="161" grpId="0" animBg="1"/>
      <p:bldP spid="163" grpId="0" animBg="1"/>
      <p:bldP spid="165" grpId="0" animBg="1"/>
      <p:bldP spid="167" grpId="0" animBg="1"/>
      <p:bldP spid="169" grpId="0" animBg="1"/>
      <p:bldP spid="17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读写分离</a:t>
            </a:r>
          </a:p>
        </p:txBody>
      </p:sp>
      <p:sp>
        <p:nvSpPr>
          <p:cNvPr id="26626" name="TextBox 15"/>
          <p:cNvSpPr txBox="1">
            <a:spLocks noChangeArrowheads="1"/>
          </p:cNvSpPr>
          <p:nvPr/>
        </p:nvSpPr>
        <p:spPr bwMode="auto">
          <a:xfrm>
            <a:off x="285750" y="1643063"/>
            <a:ext cx="8572500" cy="383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150000"/>
              </a:lnSpc>
            </a:pPr>
            <a:r>
              <a:rPr kumimoji="0" lang="en-US" altLang="zh-CN" sz="1800"/>
              <a:t>MyCAT</a:t>
            </a:r>
            <a:r>
              <a:rPr kumimoji="0" lang="zh-CN" altLang="en-US" sz="1800"/>
              <a:t>的读写分离机制如下：</a:t>
            </a:r>
            <a:endParaRPr kumimoji="0" lang="en-US" altLang="zh-CN" sz="1800"/>
          </a:p>
          <a:p>
            <a:pPr>
              <a:lnSpc>
                <a:spcPct val="150000"/>
              </a:lnSpc>
            </a:pPr>
            <a:r>
              <a:rPr kumimoji="0" lang="en-US" altLang="zh-CN" sz="1800"/>
              <a:t>(1) </a:t>
            </a:r>
            <a:r>
              <a:rPr kumimoji="0" lang="zh-CN" altLang="en-US" sz="1800"/>
              <a:t>事务内的</a:t>
            </a:r>
            <a:r>
              <a:rPr kumimoji="0" lang="en-US" altLang="zh-CN" sz="1800"/>
              <a:t>SQL</a:t>
            </a:r>
            <a:r>
              <a:rPr kumimoji="0" lang="zh-CN" altLang="en-US" sz="1800"/>
              <a:t>，全部走写节点，除非某个</a:t>
            </a:r>
            <a:r>
              <a:rPr kumimoji="0" lang="en-US" altLang="zh-CN" sz="1800"/>
              <a:t>select</a:t>
            </a:r>
            <a:r>
              <a:rPr kumimoji="0" lang="zh-CN" altLang="en-US" sz="1800"/>
              <a:t>语句以注释</a:t>
            </a:r>
            <a:r>
              <a:rPr kumimoji="0" lang="en-US" altLang="zh-CN" sz="1800"/>
              <a:t>/*balance*/</a:t>
            </a:r>
            <a:r>
              <a:rPr kumimoji="0" lang="zh-CN" altLang="en-US" sz="1800"/>
              <a:t>开头</a:t>
            </a:r>
          </a:p>
          <a:p>
            <a:pPr>
              <a:lnSpc>
                <a:spcPct val="150000"/>
              </a:lnSpc>
            </a:pPr>
            <a:r>
              <a:rPr kumimoji="0" lang="en-US" altLang="zh-CN" sz="1800"/>
              <a:t>(2) </a:t>
            </a:r>
            <a:r>
              <a:rPr kumimoji="0" lang="zh-CN" altLang="en-US" sz="1800"/>
              <a:t>自动提交的</a:t>
            </a:r>
            <a:r>
              <a:rPr kumimoji="0" lang="en-US" altLang="zh-CN" sz="1800"/>
              <a:t>select</a:t>
            </a:r>
            <a:r>
              <a:rPr kumimoji="0" lang="zh-CN" altLang="en-US" sz="1800"/>
              <a:t>语句会走读节点，并在所有可用读节点中间随机负载均衡</a:t>
            </a:r>
          </a:p>
          <a:p>
            <a:pPr>
              <a:lnSpc>
                <a:spcPct val="150000"/>
              </a:lnSpc>
            </a:pPr>
            <a:r>
              <a:rPr kumimoji="0" lang="en-US" altLang="zh-CN" sz="1800"/>
              <a:t>(3) </a:t>
            </a:r>
            <a:r>
              <a:rPr kumimoji="0" lang="zh-CN" altLang="en-US" sz="1800"/>
              <a:t>当某个主节点宕机，则其全部读节点都不再被使用，因为此时，同步失败，数据已经不是最新的，</a:t>
            </a:r>
            <a:r>
              <a:rPr kumimoji="0" lang="en-US" altLang="zh-CN" sz="1800"/>
              <a:t>MyCAT</a:t>
            </a:r>
            <a:r>
              <a:rPr kumimoji="0" lang="zh-CN" altLang="en-US" sz="1800"/>
              <a:t>会采用另外一个主节点所对应的全部读节点来实现</a:t>
            </a:r>
            <a:r>
              <a:rPr kumimoji="0" lang="en-US" altLang="zh-CN" sz="1800"/>
              <a:t>select</a:t>
            </a:r>
            <a:r>
              <a:rPr kumimoji="0" lang="zh-CN" altLang="en-US" sz="1800"/>
              <a:t>负载均衡。</a:t>
            </a:r>
          </a:p>
          <a:p>
            <a:pPr>
              <a:lnSpc>
                <a:spcPct val="150000"/>
              </a:lnSpc>
            </a:pPr>
            <a:r>
              <a:rPr kumimoji="0" lang="en-US" altLang="zh-CN" sz="1800"/>
              <a:t>(4) </a:t>
            </a:r>
            <a:r>
              <a:rPr kumimoji="0" lang="zh-CN" altLang="en-US" sz="1800"/>
              <a:t>当所有主节点都失败，则为了系统高可用性，自动提交的所有</a:t>
            </a:r>
            <a:r>
              <a:rPr kumimoji="0" lang="en-US" altLang="zh-CN" sz="1800"/>
              <a:t>select</a:t>
            </a:r>
            <a:r>
              <a:rPr kumimoji="0" lang="zh-CN" altLang="en-US" sz="1800"/>
              <a:t>语句仍将提交到全部存活的读节点上执行，此时系统的很多页面还是能出来数据，只是用户修改或提交会失败。</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a:t>
            </a:r>
            <a:r>
              <a:rPr kumimoji="0" lang="en-US" altLang="zh-CN" sz="3200" b="1">
                <a:latin typeface="Arial" charset="0"/>
                <a:ea typeface="黑体" charset="0"/>
              </a:rPr>
              <a:t>Failover</a:t>
            </a:r>
            <a:endParaRPr kumimoji="0" lang="zh-CN" altLang="en-US" sz="3200" b="1">
              <a:latin typeface="Arial" charset="0"/>
              <a:ea typeface="黑体" charset="0"/>
            </a:endParaRPr>
          </a:p>
        </p:txBody>
      </p:sp>
      <p:sp>
        <p:nvSpPr>
          <p:cNvPr id="73" name="AutoShape 4"/>
          <p:cNvSpPr>
            <a:spLocks noChangeArrowheads="1"/>
          </p:cNvSpPr>
          <p:nvPr/>
        </p:nvSpPr>
        <p:spPr bwMode="auto">
          <a:xfrm>
            <a:off x="5562600" y="1866900"/>
            <a:ext cx="2514600" cy="1676400"/>
          </a:xfrm>
          <a:prstGeom prst="can">
            <a:avLst>
              <a:gd name="adj" fmla="val 25093"/>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wrap="none" anchor="ctr"/>
          <a:lstStyle/>
          <a:p>
            <a:pPr>
              <a:defRPr/>
            </a:pPr>
            <a:endParaRPr lang="zh-CN" altLang="zh-CN" sz="4000">
              <a:solidFill>
                <a:schemeClr val="dk1"/>
              </a:solidFill>
              <a:latin typeface="微软雅黑" pitchFamily="34" charset="-122"/>
              <a:ea typeface="+mn-ea"/>
              <a:cs typeface="+mn-cs"/>
            </a:endParaRPr>
          </a:p>
        </p:txBody>
      </p:sp>
      <p:graphicFrame>
        <p:nvGraphicFramePr>
          <p:cNvPr id="74" name="Group 5"/>
          <p:cNvGraphicFramePr>
            <a:graphicFrameLocks noGrp="1"/>
          </p:cNvGraphicFramePr>
          <p:nvPr/>
        </p:nvGraphicFramePr>
        <p:xfrm>
          <a:off x="5765800" y="2400300"/>
          <a:ext cx="2082800" cy="914400"/>
        </p:xfrm>
        <a:graphic>
          <a:graphicData uri="http://schemas.openxmlformats.org/drawingml/2006/table">
            <a:tbl>
              <a:tblPr/>
              <a:tblGrid>
                <a:gridCol w="361950"/>
                <a:gridCol w="1112838"/>
                <a:gridCol w="608012"/>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INFO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pavarotti17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pavarotti17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8693" name="Rectangle 23"/>
          <p:cNvSpPr>
            <a:spLocks noChangeArrowheads="1"/>
          </p:cNvSpPr>
          <p:nvPr/>
        </p:nvSpPr>
        <p:spPr bwMode="auto">
          <a:xfrm>
            <a:off x="5856288" y="1865313"/>
            <a:ext cx="1835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a:t>MySQL Master1</a:t>
            </a:r>
          </a:p>
        </p:txBody>
      </p:sp>
      <p:sp>
        <p:nvSpPr>
          <p:cNvPr id="28694" name="Rectangle 67"/>
          <p:cNvSpPr>
            <a:spLocks noChangeArrowheads="1"/>
          </p:cNvSpPr>
          <p:nvPr/>
        </p:nvSpPr>
        <p:spPr bwMode="auto">
          <a:xfrm>
            <a:off x="3098800" y="2695575"/>
            <a:ext cx="914400" cy="2428875"/>
          </a:xfrm>
          <a:prstGeom prst="rect">
            <a:avLst/>
          </a:prstGeom>
          <a:solidFill>
            <a:schemeClr val="accent1"/>
          </a:solidFill>
          <a:ln w="9525">
            <a:solidFill>
              <a:schemeClr val="tx1"/>
            </a:solidFill>
            <a:miter lim="800000"/>
            <a:headEnd/>
            <a:tailEnd/>
          </a:ln>
        </p:spPr>
        <p:txBody>
          <a:bodyPr wrap="none" anchor="ctr"/>
          <a:lstStyle/>
          <a:p>
            <a:r>
              <a:rPr lang="en-US" altLang="zh-CN">
                <a:latin typeface="微软雅黑" charset="0"/>
              </a:rPr>
              <a:t>MyCat</a:t>
            </a:r>
          </a:p>
        </p:txBody>
      </p:sp>
      <p:cxnSp>
        <p:nvCxnSpPr>
          <p:cNvPr id="77" name="AutoShape 68"/>
          <p:cNvCxnSpPr>
            <a:cxnSpLocks noChangeShapeType="1"/>
            <a:stCxn id="28694" idx="3"/>
            <a:endCxn id="73" idx="2"/>
          </p:cNvCxnSpPr>
          <p:nvPr/>
        </p:nvCxnSpPr>
        <p:spPr bwMode="auto">
          <a:xfrm flipV="1">
            <a:off x="4013200" y="2705100"/>
            <a:ext cx="1549400" cy="12049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8696" name="Rectangle 71"/>
          <p:cNvSpPr>
            <a:spLocks noChangeArrowheads="1"/>
          </p:cNvSpPr>
          <p:nvPr/>
        </p:nvSpPr>
        <p:spPr bwMode="auto">
          <a:xfrm>
            <a:off x="762000" y="3624263"/>
            <a:ext cx="1371600" cy="619125"/>
          </a:xfrm>
          <a:prstGeom prst="rect">
            <a:avLst/>
          </a:prstGeom>
          <a:solidFill>
            <a:schemeClr val="bg1"/>
          </a:solidFill>
          <a:ln w="9525">
            <a:solidFill>
              <a:schemeClr val="tx1"/>
            </a:solidFill>
            <a:miter lim="800000"/>
            <a:headEnd/>
            <a:tailEnd/>
          </a:ln>
        </p:spPr>
        <p:txBody>
          <a:bodyPr wrap="none" anchor="ctr"/>
          <a:lstStyle/>
          <a:p>
            <a:pPr algn="ctr"/>
            <a:r>
              <a:rPr lang="zh-CN" altLang="en-US">
                <a:latin typeface="微软雅黑" charset="0"/>
              </a:rPr>
              <a:t>应用</a:t>
            </a:r>
            <a:endParaRPr lang="en-US" altLang="zh-CN">
              <a:latin typeface="微软雅黑" charset="0"/>
            </a:endParaRPr>
          </a:p>
        </p:txBody>
      </p:sp>
      <p:cxnSp>
        <p:nvCxnSpPr>
          <p:cNvPr id="28697" name="AutoShape 72"/>
          <p:cNvCxnSpPr>
            <a:cxnSpLocks noChangeShapeType="1"/>
            <a:stCxn id="28696" idx="3"/>
            <a:endCxn id="28694" idx="1"/>
          </p:cNvCxnSpPr>
          <p:nvPr/>
        </p:nvCxnSpPr>
        <p:spPr bwMode="auto">
          <a:xfrm flipV="1">
            <a:off x="2133600" y="3910013"/>
            <a:ext cx="965200" cy="238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8698" name="AutoShape 73"/>
          <p:cNvSpPr>
            <a:spLocks noChangeArrowheads="1"/>
          </p:cNvSpPr>
          <p:nvPr/>
        </p:nvSpPr>
        <p:spPr bwMode="auto">
          <a:xfrm>
            <a:off x="5562600" y="4610100"/>
            <a:ext cx="2514600" cy="1676400"/>
          </a:xfrm>
          <a:prstGeom prst="can">
            <a:avLst>
              <a:gd name="adj" fmla="val 25093"/>
            </a:avLst>
          </a:prstGeom>
          <a:solidFill>
            <a:schemeClr val="bg1"/>
          </a:solidFill>
          <a:ln w="9525">
            <a:solidFill>
              <a:schemeClr val="tx1"/>
            </a:solidFill>
            <a:round/>
            <a:headEnd/>
            <a:tailEnd/>
          </a:ln>
        </p:spPr>
        <p:txBody>
          <a:bodyPr wrap="none" anchor="ctr"/>
          <a:lstStyle/>
          <a:p>
            <a:endParaRPr lang="zh-CN" altLang="en-US" sz="4000">
              <a:latin typeface="微软雅黑" charset="0"/>
            </a:endParaRPr>
          </a:p>
        </p:txBody>
      </p:sp>
      <p:graphicFrame>
        <p:nvGraphicFramePr>
          <p:cNvPr id="81" name="Group 74"/>
          <p:cNvGraphicFramePr>
            <a:graphicFrameLocks noGrp="1"/>
          </p:cNvGraphicFramePr>
          <p:nvPr/>
        </p:nvGraphicFramePr>
        <p:xfrm>
          <a:off x="5765800" y="5143500"/>
          <a:ext cx="2082800" cy="914400"/>
        </p:xfrm>
        <a:graphic>
          <a:graphicData uri="http://schemas.openxmlformats.org/drawingml/2006/table">
            <a:tbl>
              <a:tblPr/>
              <a:tblGrid>
                <a:gridCol w="361950"/>
                <a:gridCol w="1112838"/>
                <a:gridCol w="608012"/>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bg1"/>
                          </a:solidFill>
                          <a:effectLst/>
                          <a:latin typeface="Arial" charset="0"/>
                          <a:ea typeface="宋体" charset="0"/>
                          <a:cs typeface="宋体" charset="0"/>
                        </a:rPr>
                        <a:t>INFO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pavarotti17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pavarotti17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8717" name="Rectangle 92"/>
          <p:cNvSpPr>
            <a:spLocks noChangeArrowheads="1"/>
          </p:cNvSpPr>
          <p:nvPr/>
        </p:nvSpPr>
        <p:spPr bwMode="auto">
          <a:xfrm>
            <a:off x="5924550" y="4608513"/>
            <a:ext cx="1835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a:t>MySQL Master2</a:t>
            </a:r>
          </a:p>
        </p:txBody>
      </p:sp>
      <p:cxnSp>
        <p:nvCxnSpPr>
          <p:cNvPr id="28718" name="AutoShape 94"/>
          <p:cNvCxnSpPr>
            <a:cxnSpLocks noChangeShapeType="1"/>
            <a:stCxn id="73" idx="3"/>
            <a:endCxn id="28698" idx="1"/>
          </p:cNvCxnSpPr>
          <p:nvPr/>
        </p:nvCxnSpPr>
        <p:spPr bwMode="auto">
          <a:xfrm>
            <a:off x="6819900" y="3543300"/>
            <a:ext cx="0" cy="10668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84" name="Text Box 95"/>
          <p:cNvSpPr txBox="1">
            <a:spLocks noChangeArrowheads="1"/>
          </p:cNvSpPr>
          <p:nvPr/>
        </p:nvSpPr>
        <p:spPr bwMode="auto">
          <a:xfrm>
            <a:off x="4686300" y="3009900"/>
            <a:ext cx="3857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kumimoji="0" lang="en-US" altLang="zh-CN" b="1">
                <a:solidFill>
                  <a:srgbClr val="FF0000"/>
                </a:solidFill>
              </a:rPr>
              <a:t>X</a:t>
            </a:r>
          </a:p>
        </p:txBody>
      </p:sp>
      <p:cxnSp>
        <p:nvCxnSpPr>
          <p:cNvPr id="85" name="AutoShape 68"/>
          <p:cNvCxnSpPr>
            <a:cxnSpLocks noChangeShapeType="1"/>
            <a:stCxn id="28694" idx="3"/>
            <a:endCxn id="28698" idx="2"/>
          </p:cNvCxnSpPr>
          <p:nvPr/>
        </p:nvCxnSpPr>
        <p:spPr bwMode="auto">
          <a:xfrm>
            <a:off x="4013200" y="3910013"/>
            <a:ext cx="1549400" cy="1538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dissolve">
                                      <p:cBhvr>
                                        <p:cTn id="7" dur="500"/>
                                        <p:tgtEl>
                                          <p:spTgt spid="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dissolve">
                                      <p:cBhvr>
                                        <p:cTn id="12" dur="500"/>
                                        <p:tgtEl>
                                          <p:spTgt spid="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dissolve">
                                      <p:cBhvr>
                                        <p:cTn id="1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a:t>
            </a:r>
            <a:r>
              <a:rPr kumimoji="0" lang="en-US" altLang="zh-CN" sz="3200" b="1">
                <a:latin typeface="Arial" charset="0"/>
                <a:ea typeface="黑体" charset="0"/>
              </a:rPr>
              <a:t>SQL</a:t>
            </a:r>
            <a:r>
              <a:rPr kumimoji="0" lang="zh-CN" altLang="en-US" sz="3200" b="1">
                <a:latin typeface="Arial" charset="0"/>
                <a:ea typeface="黑体" charset="0"/>
              </a:rPr>
              <a:t>拦截</a:t>
            </a:r>
          </a:p>
        </p:txBody>
      </p:sp>
      <p:sp>
        <p:nvSpPr>
          <p:cNvPr id="30722" name="TextBox 15"/>
          <p:cNvSpPr txBox="1">
            <a:spLocks noChangeArrowheads="1"/>
          </p:cNvSpPr>
          <p:nvPr/>
        </p:nvSpPr>
        <p:spPr bwMode="auto">
          <a:xfrm>
            <a:off x="357188" y="1714500"/>
            <a:ext cx="8429625" cy="3416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150000"/>
              </a:lnSpc>
            </a:pPr>
            <a:r>
              <a:rPr kumimoji="0" lang="en-US" altLang="zh-CN" sz="1800"/>
              <a:t>      SQL</a:t>
            </a:r>
            <a:r>
              <a:rPr kumimoji="0" lang="zh-CN" altLang="en-US" sz="1800"/>
              <a:t>拦截是一个比较有用的高级技巧，用户可以写一个</a:t>
            </a:r>
            <a:r>
              <a:rPr kumimoji="0" lang="en-US" altLang="zh-CN" sz="1800"/>
              <a:t>java</a:t>
            </a:r>
            <a:r>
              <a:rPr kumimoji="0" lang="zh-CN" altLang="en-US" sz="1800"/>
              <a:t>类，将传入</a:t>
            </a:r>
            <a:r>
              <a:rPr kumimoji="0" lang="en-US" altLang="zh-CN" sz="1800"/>
              <a:t>MyCAT</a:t>
            </a:r>
            <a:r>
              <a:rPr kumimoji="0" lang="zh-CN" altLang="en-US" sz="1800"/>
              <a:t>的</a:t>
            </a:r>
            <a:r>
              <a:rPr kumimoji="0" lang="en-US" altLang="zh-CN" sz="1800"/>
              <a:t>SQL</a:t>
            </a:r>
            <a:r>
              <a:rPr kumimoji="0" lang="zh-CN" altLang="en-US" sz="1800"/>
              <a:t>进行改写然后交给</a:t>
            </a:r>
            <a:r>
              <a:rPr kumimoji="0" lang="en-US" altLang="zh-CN" sz="1800"/>
              <a:t>Mycat</a:t>
            </a:r>
            <a:r>
              <a:rPr kumimoji="0" lang="zh-CN" altLang="en-US" sz="1800"/>
              <a:t>去执行，此技巧可以完成如下一些特殊功能：</a:t>
            </a:r>
          </a:p>
          <a:p>
            <a:pPr>
              <a:lnSpc>
                <a:spcPct val="150000"/>
              </a:lnSpc>
            </a:pPr>
            <a:r>
              <a:rPr kumimoji="0" lang="en-US" altLang="zh-CN" sz="1800"/>
              <a:t>(1) </a:t>
            </a:r>
            <a:r>
              <a:rPr kumimoji="0" lang="zh-CN" altLang="en-US" sz="1800"/>
              <a:t>捕获和记录某些特殊的</a:t>
            </a:r>
            <a:r>
              <a:rPr kumimoji="0" lang="en-US" altLang="zh-CN" sz="1800"/>
              <a:t>SQL</a:t>
            </a:r>
            <a:endParaRPr kumimoji="0" lang="zh-CN" altLang="en-US" sz="1800"/>
          </a:p>
          <a:p>
            <a:pPr>
              <a:lnSpc>
                <a:spcPct val="150000"/>
              </a:lnSpc>
            </a:pPr>
            <a:r>
              <a:rPr kumimoji="0" lang="en-US" altLang="zh-CN" sz="1800"/>
              <a:t>(2) </a:t>
            </a:r>
            <a:r>
              <a:rPr kumimoji="0" lang="zh-CN" altLang="en-US" sz="1800"/>
              <a:t>处于性能优化的考虑，改写</a:t>
            </a:r>
            <a:r>
              <a:rPr kumimoji="0" lang="en-US" altLang="zh-CN" sz="1800"/>
              <a:t>SQL</a:t>
            </a:r>
            <a:r>
              <a:rPr kumimoji="0" lang="zh-CN" altLang="en-US" sz="1800"/>
              <a:t>，比如改变查询条件的顺序或增加分页限制</a:t>
            </a:r>
          </a:p>
          <a:p>
            <a:pPr>
              <a:lnSpc>
                <a:spcPct val="150000"/>
              </a:lnSpc>
            </a:pPr>
            <a:r>
              <a:rPr kumimoji="0" lang="en-US" altLang="zh-CN" sz="1800"/>
              <a:t>(3) </a:t>
            </a:r>
            <a:r>
              <a:rPr kumimoji="0" lang="zh-CN" altLang="en-US" sz="1800"/>
              <a:t>将某些</a:t>
            </a:r>
            <a:r>
              <a:rPr kumimoji="0" lang="en-US" altLang="zh-CN" sz="1800"/>
              <a:t>Select SQL</a:t>
            </a:r>
            <a:r>
              <a:rPr kumimoji="0" lang="zh-CN" altLang="en-US" sz="1800"/>
              <a:t>强制设置为</a:t>
            </a:r>
            <a:r>
              <a:rPr kumimoji="0" lang="en-US" altLang="zh-CN" sz="1800"/>
              <a:t>Read </a:t>
            </a:r>
            <a:r>
              <a:rPr kumimoji="0" lang="zh-CN" altLang="en-US" sz="1800"/>
              <a:t>模式，走读写分离（很多事务框架很难剥离事务中的</a:t>
            </a:r>
            <a:r>
              <a:rPr kumimoji="0" lang="en-US" altLang="zh-CN" sz="1800"/>
              <a:t>Select SQL</a:t>
            </a:r>
            <a:endParaRPr kumimoji="0" lang="zh-CN" altLang="en-US" sz="1800"/>
          </a:p>
          <a:p>
            <a:pPr>
              <a:lnSpc>
                <a:spcPct val="150000"/>
              </a:lnSpc>
            </a:pPr>
            <a:r>
              <a:rPr kumimoji="0" lang="en-US" altLang="zh-CN" sz="1800"/>
              <a:t>      </a:t>
            </a:r>
            <a:r>
              <a:rPr kumimoji="0" lang="zh-CN" altLang="en-US" sz="1800"/>
              <a:t>其他。。。。</a:t>
            </a:r>
          </a:p>
          <a:p>
            <a:pPr>
              <a:lnSpc>
                <a:spcPct val="150000"/>
              </a:lnSpc>
            </a:pPr>
            <a:r>
              <a:rPr kumimoji="0" lang="zh-CN" altLang="en-US" sz="1800"/>
              <a:t>      用法是在</a:t>
            </a:r>
            <a:r>
              <a:rPr kumimoji="0" lang="en-US" altLang="zh-CN" sz="1800"/>
              <a:t>Server.xml</a:t>
            </a:r>
            <a:r>
              <a:rPr kumimoji="0" lang="zh-CN" altLang="en-US" sz="1800"/>
              <a:t>中配置系统参数，指定自己的</a:t>
            </a:r>
            <a:r>
              <a:rPr kumimoji="0" lang="en-US" altLang="zh-CN" sz="1800"/>
              <a:t>SQL</a:t>
            </a:r>
            <a:r>
              <a:rPr kumimoji="0" lang="zh-CN" altLang="en-US" sz="1800"/>
              <a:t>拦截器的</a:t>
            </a:r>
            <a:r>
              <a:rPr kumimoji="0" lang="en-US" altLang="zh-CN" sz="1800"/>
              <a:t>Java</a:t>
            </a:r>
            <a:r>
              <a:rPr kumimoji="0" lang="zh-CN" altLang="en-US" sz="1800"/>
              <a:t>实现类：</a:t>
            </a:r>
          </a:p>
        </p:txBody>
      </p:sp>
      <p:pic>
        <p:nvPicPr>
          <p:cNvPr id="30723"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28625" y="5072063"/>
            <a:ext cx="8358188" cy="1500187"/>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a:t>
            </a:r>
            <a:r>
              <a:rPr kumimoji="0" lang="en-US" altLang="zh-CN" sz="3200" b="1">
                <a:latin typeface="Arial" charset="0"/>
                <a:ea typeface="黑体" charset="0"/>
              </a:rPr>
              <a:t>Catlet</a:t>
            </a:r>
            <a:endParaRPr kumimoji="0" lang="zh-CN" altLang="en-US" sz="3200" b="1">
              <a:latin typeface="Arial" charset="0"/>
              <a:ea typeface="黑体" charset="0"/>
            </a:endParaRPr>
          </a:p>
        </p:txBody>
      </p:sp>
      <p:sp>
        <p:nvSpPr>
          <p:cNvPr id="32770" name="TextBox 15"/>
          <p:cNvSpPr txBox="1">
            <a:spLocks noChangeArrowheads="1"/>
          </p:cNvSpPr>
          <p:nvPr/>
        </p:nvSpPr>
        <p:spPr bwMode="auto">
          <a:xfrm>
            <a:off x="357188" y="1571625"/>
            <a:ext cx="8429625" cy="1754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150000"/>
              </a:lnSpc>
            </a:pPr>
            <a:r>
              <a:rPr kumimoji="0" lang="en-US" altLang="zh-CN" sz="1800"/>
              <a:t>      Mycat 1.3</a:t>
            </a:r>
            <a:r>
              <a:rPr kumimoji="0" lang="zh-CN" altLang="en-US" sz="1800"/>
              <a:t>开始支持</a:t>
            </a:r>
            <a:r>
              <a:rPr kumimoji="0" lang="en-US" altLang="zh-CN" sz="1800"/>
              <a:t>Java</a:t>
            </a:r>
            <a:r>
              <a:rPr kumimoji="0" lang="zh-CN" altLang="en-US" sz="1800"/>
              <a:t>类编程方式实现复杂</a:t>
            </a:r>
            <a:r>
              <a:rPr kumimoji="0" lang="en-US" altLang="zh-CN" sz="1800"/>
              <a:t>SQL</a:t>
            </a:r>
            <a:r>
              <a:rPr kumimoji="0" lang="zh-CN" altLang="en-US" sz="1800"/>
              <a:t>处理，类似数据库的存储过程，</a:t>
            </a:r>
            <a:r>
              <a:rPr kumimoji="0" lang="en-US" altLang="zh-CN" sz="1800"/>
              <a:t>Catlet</a:t>
            </a:r>
            <a:r>
              <a:rPr kumimoji="0" lang="zh-CN" altLang="en-US" sz="1800"/>
              <a:t>是一个实现了</a:t>
            </a:r>
            <a:r>
              <a:rPr kumimoji="0" lang="en-US" altLang="zh-CN" sz="1800"/>
              <a:t>Catlet</a:t>
            </a:r>
            <a:r>
              <a:rPr kumimoji="0" lang="zh-CN" altLang="en-US" sz="1800"/>
              <a:t>接口的无状态</a:t>
            </a:r>
            <a:r>
              <a:rPr kumimoji="0" lang="en-US" altLang="zh-CN" sz="1800"/>
              <a:t>Java</a:t>
            </a:r>
            <a:r>
              <a:rPr kumimoji="0" lang="zh-CN" altLang="en-US" sz="1800"/>
              <a:t>类，</a:t>
            </a:r>
            <a:r>
              <a:rPr kumimoji="0" lang="zh-CN" altLang="en-US" sz="1800">
                <a:solidFill>
                  <a:srgbClr val="FF0000"/>
                </a:solidFill>
              </a:rPr>
              <a:t>负责将编码实现某个</a:t>
            </a:r>
            <a:r>
              <a:rPr kumimoji="0" lang="en-US" altLang="zh-CN" sz="1800">
                <a:solidFill>
                  <a:srgbClr val="FF0000"/>
                </a:solidFill>
              </a:rPr>
              <a:t>SQL</a:t>
            </a:r>
            <a:r>
              <a:rPr kumimoji="0" lang="zh-CN" altLang="en-US" sz="1800">
                <a:solidFill>
                  <a:srgbClr val="FF0000"/>
                </a:solidFill>
              </a:rPr>
              <a:t>的处理过程，并返回响应报文给客户端</a:t>
            </a:r>
            <a:r>
              <a:rPr kumimoji="0" lang="zh-CN" altLang="en-US" sz="1800"/>
              <a:t>，目前主要用于人工智能（非</a:t>
            </a:r>
            <a:r>
              <a:rPr kumimoji="0" lang="en-US" altLang="zh-CN" sz="1800"/>
              <a:t>AI</a:t>
            </a:r>
            <a:r>
              <a:rPr kumimoji="0" lang="zh-CN" altLang="en-US" sz="1800"/>
              <a:t>）编码实现跨分片</a:t>
            </a:r>
            <a:r>
              <a:rPr kumimoji="0" lang="en-US" altLang="zh-CN" sz="1800"/>
              <a:t>SQL</a:t>
            </a:r>
            <a:r>
              <a:rPr kumimoji="0" lang="zh-CN" altLang="en-US" sz="1800"/>
              <a:t>的处理逻辑。</a:t>
            </a:r>
          </a:p>
        </p:txBody>
      </p:sp>
      <p:pic>
        <p:nvPicPr>
          <p:cNvPr id="32771"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28625" y="3357563"/>
            <a:ext cx="8358188" cy="3143250"/>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水平分库</a:t>
            </a:r>
          </a:p>
        </p:txBody>
      </p:sp>
      <p:sp>
        <p:nvSpPr>
          <p:cNvPr id="34818" name="TextBox 23"/>
          <p:cNvSpPr txBox="1">
            <a:spLocks noChangeArrowheads="1"/>
          </p:cNvSpPr>
          <p:nvPr/>
        </p:nvSpPr>
        <p:spPr bwMode="auto">
          <a:xfrm>
            <a:off x="285750" y="1714500"/>
            <a:ext cx="8643938" cy="30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150000"/>
              </a:lnSpc>
            </a:pPr>
            <a:r>
              <a:rPr kumimoji="0" lang="zh-CN" altLang="en-US" sz="1800"/>
              <a:t>       水平切分所指的是通过一系列的切分规则将数据水平分布到不同的</a:t>
            </a:r>
            <a:r>
              <a:rPr kumimoji="0" lang="en-US" altLang="zh-CN" sz="1800"/>
              <a:t>DB</a:t>
            </a:r>
            <a:r>
              <a:rPr kumimoji="0" lang="zh-CN" altLang="en-US" sz="1800"/>
              <a:t>或</a:t>
            </a:r>
            <a:r>
              <a:rPr kumimoji="0" lang="en-US" altLang="zh-CN" sz="1800"/>
              <a:t>table</a:t>
            </a:r>
            <a:r>
              <a:rPr kumimoji="0" lang="zh-CN" altLang="en-US" sz="1800"/>
              <a:t>中，在通过相应的</a:t>
            </a:r>
            <a:r>
              <a:rPr kumimoji="0" lang="en-US" altLang="zh-CN" sz="1800"/>
              <a:t>DB</a:t>
            </a:r>
            <a:r>
              <a:rPr kumimoji="0" lang="zh-CN" altLang="en-US" sz="1800"/>
              <a:t>路由 或者</a:t>
            </a:r>
            <a:r>
              <a:rPr kumimoji="0" lang="en-US" altLang="zh-CN" sz="1800"/>
              <a:t>table</a:t>
            </a:r>
            <a:r>
              <a:rPr kumimoji="0" lang="zh-CN" altLang="en-US" sz="1800"/>
              <a:t>路由规则找到需要查询的具体的</a:t>
            </a:r>
            <a:r>
              <a:rPr kumimoji="0" lang="en-US" altLang="zh-CN" sz="1800"/>
              <a:t>DB</a:t>
            </a:r>
            <a:r>
              <a:rPr kumimoji="0" lang="zh-CN" altLang="en-US" sz="1800"/>
              <a:t>或者</a:t>
            </a:r>
            <a:r>
              <a:rPr kumimoji="0" lang="en-US" altLang="zh-CN" sz="1800"/>
              <a:t>table</a:t>
            </a:r>
            <a:r>
              <a:rPr kumimoji="0" lang="zh-CN" altLang="en-US" sz="1800"/>
              <a:t>以进行</a:t>
            </a:r>
            <a:r>
              <a:rPr kumimoji="0" lang="en-US" altLang="zh-CN" sz="1800"/>
              <a:t>Query</a:t>
            </a:r>
            <a:r>
              <a:rPr kumimoji="0" lang="zh-CN" altLang="en-US" sz="1800"/>
              <a:t>操作，比如根据用户</a:t>
            </a:r>
            <a:r>
              <a:rPr kumimoji="0" lang="en-US" altLang="zh-CN" sz="1800"/>
              <a:t>ID</a:t>
            </a:r>
            <a:r>
              <a:rPr kumimoji="0" lang="zh-CN" altLang="en-US" sz="1800"/>
              <a:t>将用户表切分到多台数据库上。</a:t>
            </a:r>
          </a:p>
          <a:p>
            <a:pPr>
              <a:lnSpc>
                <a:spcPct val="150000"/>
              </a:lnSpc>
            </a:pPr>
            <a:r>
              <a:rPr kumimoji="0" lang="en-US" altLang="zh-CN" sz="1800"/>
              <a:t>       </a:t>
            </a:r>
            <a:r>
              <a:rPr kumimoji="0" lang="zh-CN" altLang="en-US" sz="1800"/>
              <a:t>将某个访问极其频繁的表再按照某个字段的某种规则来分散到多个表之中，每个表中包含一部分数据。</a:t>
            </a:r>
            <a:endParaRPr kumimoji="0" lang="en-US" altLang="zh-CN" sz="1800"/>
          </a:p>
          <a:p>
            <a:pPr>
              <a:lnSpc>
                <a:spcPct val="150000"/>
              </a:lnSpc>
            </a:pPr>
            <a:r>
              <a:rPr kumimoji="0" lang="en-US" altLang="zh-CN" sz="1800"/>
              <a:t>       </a:t>
            </a:r>
            <a:r>
              <a:rPr kumimoji="0" lang="zh-CN" altLang="en-US" sz="1800"/>
              <a:t>例如，所有数据都是和用户关联的，那么我们就可以根据用户来进行水平拆分，将不同用户的数据切分到不同的数据库中。</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14875" y="5500688"/>
            <a:ext cx="1714500" cy="1285875"/>
          </a:xfrm>
          <a:prstGeom prst="rect">
            <a:avLst/>
          </a:prstGeom>
          <a:noFill/>
          <a:ln w="9525">
            <a:solidFill>
              <a:srgbClr val="CCECFF"/>
            </a:solidFill>
            <a:miter lim="800000"/>
            <a:headEnd/>
            <a:tailEnd/>
          </a:ln>
          <a:extLst>
            <a:ext uri="{909E8E84-426E-40dd-AFC4-6F175D3DCCD1}">
              <a14:hiddenFill xmlns:a14="http://schemas.microsoft.com/office/drawing/2010/main" xmlns="">
                <a:solidFill>
                  <a:srgbClr val="FFFFFF"/>
                </a:solidFill>
              </a14:hiddenFill>
            </a:ext>
          </a:extLst>
        </p:spPr>
      </p:pic>
      <p:sp>
        <p:nvSpPr>
          <p:cNvPr id="36866"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水平分库</a:t>
            </a:r>
          </a:p>
        </p:txBody>
      </p:sp>
      <p:sp>
        <p:nvSpPr>
          <p:cNvPr id="36867" name="TextBox 15"/>
          <p:cNvSpPr txBox="1">
            <a:spLocks noChangeArrowheads="1"/>
          </p:cNvSpPr>
          <p:nvPr/>
        </p:nvSpPr>
        <p:spPr bwMode="auto">
          <a:xfrm>
            <a:off x="285750" y="2000250"/>
            <a:ext cx="8429625" cy="369888"/>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步骤二：下载</a:t>
            </a:r>
            <a:r>
              <a:rPr kumimoji="0" lang="en-US" altLang="zh-CN" sz="1800"/>
              <a:t>mysql</a:t>
            </a:r>
            <a:r>
              <a:rPr kumimoji="0" lang="zh-CN" altLang="en-US" sz="1800"/>
              <a:t>安装包，安装</a:t>
            </a:r>
            <a:r>
              <a:rPr kumimoji="0" lang="en-US" altLang="zh-CN" sz="1800"/>
              <a:t>mysql</a:t>
            </a:r>
            <a:r>
              <a:rPr kumimoji="0" lang="zh-CN" altLang="en-US" sz="1800"/>
              <a:t> </a:t>
            </a:r>
            <a:r>
              <a:rPr kumimoji="0" lang="en-US" altLang="zh-CN" sz="1800"/>
              <a:t>(</a:t>
            </a:r>
            <a:r>
              <a:rPr kumimoji="0" lang="zh-CN" altLang="en-US" sz="1800"/>
              <a:t>两台机器</a:t>
            </a:r>
            <a:r>
              <a:rPr kumimoji="0" lang="en-US" altLang="zh-CN" sz="1800"/>
              <a:t>A</a:t>
            </a:r>
            <a:r>
              <a:rPr kumimoji="0" lang="zh-CN" altLang="en-US" sz="1800"/>
              <a:t>、</a:t>
            </a:r>
            <a:r>
              <a:rPr kumimoji="0" lang="en-US" altLang="zh-CN" sz="1800"/>
              <a:t>B)</a:t>
            </a:r>
            <a:endParaRPr kumimoji="0" lang="zh-CN" altLang="en-US" sz="1800"/>
          </a:p>
        </p:txBody>
      </p:sp>
      <p:sp>
        <p:nvSpPr>
          <p:cNvPr id="36868" name="TextBox 16"/>
          <p:cNvSpPr txBox="1">
            <a:spLocks noChangeArrowheads="1"/>
          </p:cNvSpPr>
          <p:nvPr/>
        </p:nvSpPr>
        <p:spPr bwMode="auto">
          <a:xfrm>
            <a:off x="285750" y="2428875"/>
            <a:ext cx="8429625" cy="369888"/>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步骤三：下载</a:t>
            </a:r>
            <a:r>
              <a:rPr kumimoji="0" lang="en-US" altLang="zh-CN" sz="1800"/>
              <a:t>mycat</a:t>
            </a:r>
            <a:r>
              <a:rPr kumimoji="0" lang="zh-CN" altLang="en-US" sz="1800"/>
              <a:t>安装包，解压</a:t>
            </a:r>
          </a:p>
        </p:txBody>
      </p:sp>
      <p:pic>
        <p:nvPicPr>
          <p:cNvPr id="36869"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285875" y="2857500"/>
            <a:ext cx="4000500" cy="571500"/>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pic>
      <p:pic>
        <p:nvPicPr>
          <p:cNvPr id="36870" name="Picture 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285875" y="3500438"/>
            <a:ext cx="2870200" cy="1500187"/>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pic>
      <p:sp>
        <p:nvSpPr>
          <p:cNvPr id="21" name="左弧形箭头 20"/>
          <p:cNvSpPr/>
          <p:nvPr/>
        </p:nvSpPr>
        <p:spPr>
          <a:xfrm>
            <a:off x="554038" y="3213100"/>
            <a:ext cx="731837" cy="12160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36872" name="TextBox 21"/>
          <p:cNvSpPr txBox="1">
            <a:spLocks noChangeArrowheads="1"/>
          </p:cNvSpPr>
          <p:nvPr/>
        </p:nvSpPr>
        <p:spPr bwMode="auto">
          <a:xfrm>
            <a:off x="357188" y="5072063"/>
            <a:ext cx="8358187" cy="369887"/>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步骤四：在两台机器的</a:t>
            </a:r>
            <a:r>
              <a:rPr kumimoji="0" lang="en-US" altLang="zh-CN" sz="1800"/>
              <a:t>mysql</a:t>
            </a:r>
            <a:r>
              <a:rPr kumimoji="0" lang="zh-CN" altLang="en-US" sz="1800"/>
              <a:t>下建好四个库，所有库里面建一张表：</a:t>
            </a:r>
            <a:r>
              <a:rPr kumimoji="0" lang="en-US" altLang="zh-CN" sz="1800"/>
              <a:t>t_user_ext</a:t>
            </a:r>
            <a:endParaRPr kumimoji="0" lang="zh-CN" altLang="en-US" sz="1800"/>
          </a:p>
        </p:txBody>
      </p:sp>
      <p:pic>
        <p:nvPicPr>
          <p:cNvPr id="36873" name="Picture 4"/>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266825" y="5500688"/>
            <a:ext cx="1733550" cy="1285875"/>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pic>
      <p:cxnSp>
        <p:nvCxnSpPr>
          <p:cNvPr id="26" name="直接箭头连接符 25"/>
          <p:cNvCxnSpPr/>
          <p:nvPr/>
        </p:nvCxnSpPr>
        <p:spPr>
          <a:xfrm>
            <a:off x="2071688" y="6072188"/>
            <a:ext cx="1133475" cy="1238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6875" name="Picture 6"/>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3205163" y="6000750"/>
            <a:ext cx="1152525" cy="390525"/>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pic>
      <p:cxnSp>
        <p:nvCxnSpPr>
          <p:cNvPr id="29" name="直接箭头连接符 28"/>
          <p:cNvCxnSpPr/>
          <p:nvPr/>
        </p:nvCxnSpPr>
        <p:spPr>
          <a:xfrm flipV="1">
            <a:off x="2071688" y="6196013"/>
            <a:ext cx="1133475" cy="904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2071688" y="6196013"/>
            <a:ext cx="1133475"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2071688" y="6196013"/>
            <a:ext cx="1133475"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6879" name="Picture 6"/>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6705600" y="6000750"/>
            <a:ext cx="1152525" cy="390525"/>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pic>
      <p:cxnSp>
        <p:nvCxnSpPr>
          <p:cNvPr id="52" name="直接箭头连接符 51"/>
          <p:cNvCxnSpPr/>
          <p:nvPr/>
        </p:nvCxnSpPr>
        <p:spPr>
          <a:xfrm flipV="1">
            <a:off x="5500688" y="6196013"/>
            <a:ext cx="1204912" cy="904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V="1">
            <a:off x="5500688" y="6196013"/>
            <a:ext cx="1204912" cy="2333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5500688" y="6196013"/>
            <a:ext cx="1204912" cy="37623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V="1">
            <a:off x="5500688" y="6196013"/>
            <a:ext cx="1204912" cy="519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884" name="TextBox 63"/>
          <p:cNvSpPr txBox="1">
            <a:spLocks noChangeArrowheads="1"/>
          </p:cNvSpPr>
          <p:nvPr/>
        </p:nvSpPr>
        <p:spPr bwMode="auto">
          <a:xfrm>
            <a:off x="285750" y="1571625"/>
            <a:ext cx="8429625" cy="369888"/>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步骤一：下载</a:t>
            </a:r>
            <a:r>
              <a:rPr kumimoji="0" lang="en-US" altLang="zh-CN" sz="1800"/>
              <a:t>jdk1.7</a:t>
            </a:r>
            <a:r>
              <a:rPr kumimoji="0" lang="zh-CN" altLang="en-US" sz="1800"/>
              <a:t>并安装</a:t>
            </a:r>
            <a:r>
              <a:rPr kumimoji="0" lang="en-US" altLang="zh-CN" sz="1800"/>
              <a:t>(mycat</a:t>
            </a:r>
            <a:r>
              <a:rPr kumimoji="0" lang="zh-CN" altLang="en-US" sz="1800"/>
              <a:t>需要用到</a:t>
            </a:r>
            <a:r>
              <a:rPr kumimoji="0" lang="en-US" altLang="zh-CN" sz="1800"/>
              <a:t>AIO</a:t>
            </a:r>
            <a:r>
              <a:rPr kumimoji="0" lang="zh-CN" altLang="en-US" sz="1800"/>
              <a:t>，</a:t>
            </a:r>
            <a:r>
              <a:rPr kumimoji="0" lang="en-US" altLang="zh-CN" sz="1800"/>
              <a:t>jdk1.7</a:t>
            </a:r>
            <a:r>
              <a:rPr kumimoji="0" lang="zh-CN" altLang="en-US" sz="1800"/>
              <a:t>版本开始支持</a:t>
            </a:r>
            <a:r>
              <a:rPr kumimoji="0" lang="en-US" altLang="zh-CN" sz="1800"/>
              <a:t>)</a:t>
            </a:r>
            <a:endParaRPr kumimoji="0" lang="zh-CN" altLang="en-US" sz="1800"/>
          </a:p>
        </p:txBody>
      </p:sp>
      <p:sp>
        <p:nvSpPr>
          <p:cNvPr id="66" name="TextBox 65"/>
          <p:cNvSpPr txBox="1"/>
          <p:nvPr/>
        </p:nvSpPr>
        <p:spPr>
          <a:xfrm>
            <a:off x="2643188" y="3790950"/>
            <a:ext cx="6072187" cy="923925"/>
          </a:xfrm>
          <a:prstGeom prst="rect">
            <a:avLst/>
          </a:prstGeom>
          <a:solidFill>
            <a:schemeClr val="bg1">
              <a:lumMod val="85000"/>
            </a:schemeClr>
          </a:solidFill>
          <a:ln>
            <a:solidFill>
              <a:schemeClr val="tx1"/>
            </a:solidFill>
          </a:ln>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en-US" altLang="zh-CN" smtClean="0">
                <a:latin typeface="新宋体" charset="0"/>
                <a:ea typeface="新宋体" charset="0"/>
                <a:cs typeface="新宋体" charset="0"/>
              </a:rPr>
              <a:t>conf/schema.xml</a:t>
            </a:r>
            <a:r>
              <a:rPr lang="zh-CN" altLang="en-US" smtClean="0">
                <a:latin typeface="新宋体" charset="0"/>
                <a:ea typeface="新宋体" charset="0"/>
                <a:cs typeface="新宋体" charset="0"/>
              </a:rPr>
              <a:t>中定义逻辑库，表、分片节点等内容；</a:t>
            </a:r>
          </a:p>
          <a:p>
            <a:pPr eaLnBrk="1" hangingPunct="1">
              <a:defRPr/>
            </a:pPr>
            <a:r>
              <a:rPr lang="en-US" altLang="zh-CN" smtClean="0">
                <a:latin typeface="新宋体" charset="0"/>
                <a:ea typeface="新宋体" charset="0"/>
                <a:cs typeface="新宋体" charset="0"/>
              </a:rPr>
              <a:t>conf/rule.xml</a:t>
            </a:r>
            <a:r>
              <a:rPr lang="zh-CN" altLang="en-US" smtClean="0">
                <a:latin typeface="新宋体" charset="0"/>
                <a:ea typeface="新宋体" charset="0"/>
                <a:cs typeface="新宋体" charset="0"/>
              </a:rPr>
              <a:t>中定义分片规则；</a:t>
            </a:r>
          </a:p>
          <a:p>
            <a:pPr eaLnBrk="1" hangingPunct="1">
              <a:defRPr/>
            </a:pPr>
            <a:r>
              <a:rPr lang="en-US" altLang="zh-CN" smtClean="0">
                <a:latin typeface="新宋体" charset="0"/>
                <a:ea typeface="新宋体" charset="0"/>
                <a:cs typeface="新宋体" charset="0"/>
              </a:rPr>
              <a:t>conf/server.xml</a:t>
            </a:r>
            <a:r>
              <a:rPr lang="zh-CN" altLang="en-US" smtClean="0">
                <a:latin typeface="新宋体" charset="0"/>
                <a:ea typeface="新宋体" charset="0"/>
                <a:cs typeface="新宋体" charset="0"/>
              </a:rPr>
              <a:t>中定义用户以及系统相关变量，如端口等</a:t>
            </a:r>
          </a:p>
        </p:txBody>
      </p:sp>
      <p:cxnSp>
        <p:nvCxnSpPr>
          <p:cNvPr id="71" name="直接箭头连接符 70"/>
          <p:cNvCxnSpPr>
            <a:endCxn id="66" idx="1"/>
          </p:cNvCxnSpPr>
          <p:nvPr/>
        </p:nvCxnSpPr>
        <p:spPr>
          <a:xfrm>
            <a:off x="1928813" y="4143375"/>
            <a:ext cx="714375" cy="1095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水平分库</a:t>
            </a:r>
          </a:p>
        </p:txBody>
      </p:sp>
      <p:sp>
        <p:nvSpPr>
          <p:cNvPr id="38914" name="TextBox 15"/>
          <p:cNvSpPr txBox="1">
            <a:spLocks noChangeArrowheads="1"/>
          </p:cNvSpPr>
          <p:nvPr/>
        </p:nvSpPr>
        <p:spPr bwMode="auto">
          <a:xfrm>
            <a:off x="285750" y="1785938"/>
            <a:ext cx="8429625" cy="646112"/>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步骤五：修改</a:t>
            </a:r>
            <a:r>
              <a:rPr kumimoji="0" lang="en-US" altLang="zh-CN" sz="1800"/>
              <a:t>A</a:t>
            </a:r>
            <a:r>
              <a:rPr kumimoji="0" lang="zh-CN" altLang="en-US" sz="1800"/>
              <a:t>机器上的</a:t>
            </a:r>
            <a:r>
              <a:rPr kumimoji="0" lang="en-US" altLang="zh-CN" sz="1800"/>
              <a:t>mysql</a:t>
            </a:r>
            <a:r>
              <a:rPr kumimoji="0" lang="zh-CN" altLang="en-US" sz="1800"/>
              <a:t>配置</a:t>
            </a:r>
            <a:r>
              <a:rPr kumimoji="0" lang="en-US" altLang="zh-CN" sz="1800"/>
              <a:t>(</a:t>
            </a:r>
            <a:r>
              <a:rPr kumimoji="0" lang="zh-CN" altLang="en-US" sz="1800"/>
              <a:t>安装目录下的配置文件</a:t>
            </a:r>
            <a:r>
              <a:rPr kumimoji="0" lang="en-US" altLang="zh-CN" sz="1800"/>
              <a:t>my.ini)</a:t>
            </a:r>
            <a:r>
              <a:rPr kumimoji="0" lang="zh-CN" altLang="en-US" sz="1800"/>
              <a:t>，将其设置为主从中的主</a:t>
            </a:r>
            <a:r>
              <a:rPr kumimoji="0" lang="en-US" altLang="zh-CN" sz="1800"/>
              <a:t>(Master)</a:t>
            </a:r>
            <a:endParaRPr kumimoji="0" lang="zh-CN" altLang="en-US" sz="1800"/>
          </a:p>
        </p:txBody>
      </p:sp>
      <p:pic>
        <p:nvPicPr>
          <p:cNvPr id="38915"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85875" y="2500313"/>
            <a:ext cx="3429000" cy="1390650"/>
          </a:xfrm>
          <a:prstGeom prst="rect">
            <a:avLst/>
          </a:prstGeom>
          <a:noFill/>
          <a:ln w="9525">
            <a:solidFill>
              <a:srgbClr val="99CCFF"/>
            </a:solidFill>
            <a:miter lim="800000"/>
            <a:headEnd/>
            <a:tailEnd/>
          </a:ln>
          <a:extLst>
            <a:ext uri="{909E8E84-426E-40dd-AFC4-6F175D3DCCD1}">
              <a14:hiddenFill xmlns:a14="http://schemas.microsoft.com/office/drawing/2010/main" xmlns="">
                <a:solidFill>
                  <a:srgbClr val="FFFFFF"/>
                </a:solidFill>
              </a14:hiddenFill>
            </a:ext>
          </a:extLst>
        </p:spPr>
      </p:pic>
      <p:sp>
        <p:nvSpPr>
          <p:cNvPr id="38916" name="TextBox 23"/>
          <p:cNvSpPr txBox="1">
            <a:spLocks noChangeArrowheads="1"/>
          </p:cNvSpPr>
          <p:nvPr/>
        </p:nvSpPr>
        <p:spPr bwMode="auto">
          <a:xfrm>
            <a:off x="285750" y="4000500"/>
            <a:ext cx="8429625" cy="646113"/>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步骤六：修改</a:t>
            </a:r>
            <a:r>
              <a:rPr kumimoji="0" lang="en-US" altLang="zh-CN" sz="1800"/>
              <a:t>B</a:t>
            </a:r>
            <a:r>
              <a:rPr kumimoji="0" lang="zh-CN" altLang="en-US" sz="1800"/>
              <a:t>机器上的</a:t>
            </a:r>
            <a:r>
              <a:rPr kumimoji="0" lang="en-US" altLang="zh-CN" sz="1800"/>
              <a:t>mysql</a:t>
            </a:r>
            <a:r>
              <a:rPr kumimoji="0" lang="zh-CN" altLang="en-US" sz="1800"/>
              <a:t>配置</a:t>
            </a:r>
            <a:r>
              <a:rPr kumimoji="0" lang="en-US" altLang="zh-CN" sz="1800"/>
              <a:t>(</a:t>
            </a:r>
            <a:r>
              <a:rPr kumimoji="0" lang="zh-CN" altLang="en-US" sz="1800"/>
              <a:t>安装目录下的配置文件</a:t>
            </a:r>
            <a:r>
              <a:rPr kumimoji="0" lang="en-US" altLang="zh-CN" sz="1800"/>
              <a:t>my.ini)</a:t>
            </a:r>
            <a:r>
              <a:rPr kumimoji="0" lang="zh-CN" altLang="en-US" sz="1800"/>
              <a:t>，将其设置为主从中的从</a:t>
            </a:r>
            <a:r>
              <a:rPr kumimoji="0" lang="en-US" altLang="zh-CN" sz="1800"/>
              <a:t>(Slave)</a:t>
            </a:r>
            <a:endParaRPr kumimoji="0" lang="zh-CN" altLang="en-US" sz="1800"/>
          </a:p>
        </p:txBody>
      </p:sp>
      <p:pic>
        <p:nvPicPr>
          <p:cNvPr id="38917"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257300" y="4719638"/>
            <a:ext cx="3457575" cy="1066800"/>
          </a:xfrm>
          <a:prstGeom prst="rect">
            <a:avLst/>
          </a:prstGeom>
          <a:noFill/>
          <a:ln w="9525">
            <a:solidFill>
              <a:srgbClr val="99CCFF"/>
            </a:solidFill>
            <a:miter lim="800000"/>
            <a:headEnd/>
            <a:tailEnd/>
          </a:ln>
          <a:extLst>
            <a:ext uri="{909E8E84-426E-40dd-AFC4-6F175D3DCCD1}">
              <a14:hiddenFill xmlns:a14="http://schemas.microsoft.com/office/drawing/2010/main" xmlns="">
                <a:solidFill>
                  <a:srgbClr val="FFFFFF"/>
                </a:solidFill>
              </a14:hiddenFill>
            </a:ext>
          </a:extLst>
        </p:spPr>
      </p:pic>
      <p:sp>
        <p:nvSpPr>
          <p:cNvPr id="38918" name="TextBox 26"/>
          <p:cNvSpPr txBox="1">
            <a:spLocks noChangeArrowheads="1"/>
          </p:cNvSpPr>
          <p:nvPr/>
        </p:nvSpPr>
        <p:spPr bwMode="auto">
          <a:xfrm>
            <a:off x="357188" y="5926138"/>
            <a:ext cx="8429625" cy="646112"/>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通过上述步骤，</a:t>
            </a:r>
            <a:r>
              <a:rPr kumimoji="0" lang="en-US" altLang="zh-CN" sz="1800"/>
              <a:t>mysql</a:t>
            </a:r>
            <a:r>
              <a:rPr kumimoji="0" lang="zh-CN" altLang="en-US" sz="1800"/>
              <a:t>主从就建立好了，在主库的操作会根据</a:t>
            </a:r>
            <a:r>
              <a:rPr kumimoji="0" lang="en-US" altLang="zh-CN" sz="1800"/>
              <a:t>logbin</a:t>
            </a:r>
            <a:r>
              <a:rPr kumimoji="0" lang="zh-CN" altLang="en-US" sz="1800"/>
              <a:t>机制自动同步到丛库</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水平分库</a:t>
            </a:r>
          </a:p>
        </p:txBody>
      </p:sp>
      <p:sp>
        <p:nvSpPr>
          <p:cNvPr id="40962" name="TextBox 15"/>
          <p:cNvSpPr txBox="1">
            <a:spLocks noChangeArrowheads="1"/>
          </p:cNvSpPr>
          <p:nvPr/>
        </p:nvSpPr>
        <p:spPr bwMode="auto">
          <a:xfrm>
            <a:off x="285750" y="1785938"/>
            <a:ext cx="8429625" cy="369887"/>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步骤七：配置</a:t>
            </a:r>
            <a:r>
              <a:rPr kumimoji="0" lang="en-US" altLang="zh-CN" sz="1800"/>
              <a:t>%mycat_home%/conf</a:t>
            </a:r>
            <a:r>
              <a:rPr kumimoji="0" lang="zh-CN" altLang="en-US" sz="1800"/>
              <a:t>下的</a:t>
            </a:r>
            <a:r>
              <a:rPr kumimoji="0" lang="en-US" altLang="zh-CN" sz="1800"/>
              <a:t>schema.xml</a:t>
            </a:r>
            <a:r>
              <a:rPr kumimoji="0" lang="zh-CN" altLang="en-US" sz="1800"/>
              <a:t>文件</a:t>
            </a:r>
          </a:p>
        </p:txBody>
      </p:sp>
      <p:pic>
        <p:nvPicPr>
          <p:cNvPr id="4096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5750" y="2247900"/>
            <a:ext cx="8429625" cy="4324350"/>
          </a:xfrm>
          <a:prstGeom prst="rect">
            <a:avLst/>
          </a:prstGeom>
          <a:noFill/>
          <a:ln w="9525">
            <a:solidFill>
              <a:srgbClr val="99CCFF"/>
            </a:solidFill>
            <a:miter lim="800000"/>
            <a:headEnd/>
            <a:tailEnd/>
          </a:ln>
          <a:extLst>
            <a:ext uri="{909E8E84-426E-40dd-AFC4-6F175D3DCCD1}">
              <a14:hiddenFill xmlns:a14="http://schemas.microsoft.com/office/drawing/2010/main" xmlns="">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p:txBody>
          <a:bodyPr/>
          <a:lstStyle/>
          <a:p>
            <a:pPr algn="l"/>
            <a:r>
              <a:rPr kumimoji="0" lang="zh-CN" altLang="en-US" sz="3200" b="1">
                <a:latin typeface="Arial" charset="0"/>
                <a:ea typeface="黑体" charset="0"/>
              </a:rPr>
              <a:t>用户空间</a:t>
            </a:r>
            <a:r>
              <a:rPr kumimoji="0" lang="en-US" altLang="zh-CN" sz="3200" b="1">
                <a:latin typeface="Arial" charset="0"/>
                <a:ea typeface="黑体" charset="0"/>
              </a:rPr>
              <a:t>&amp;</a:t>
            </a:r>
            <a:r>
              <a:rPr kumimoji="0" lang="zh-CN" altLang="en-US" sz="3200" b="1">
                <a:latin typeface="Arial" charset="0"/>
                <a:ea typeface="黑体" charset="0"/>
              </a:rPr>
              <a:t>内核空间</a:t>
            </a:r>
          </a:p>
        </p:txBody>
      </p:sp>
      <p:sp>
        <p:nvSpPr>
          <p:cNvPr id="15" name="同侧圆角矩形 14"/>
          <p:cNvSpPr/>
          <p:nvPr/>
        </p:nvSpPr>
        <p:spPr>
          <a:xfrm rot="16200000">
            <a:off x="576262" y="2600326"/>
            <a:ext cx="2879725" cy="2952750"/>
          </a:xfrm>
          <a:prstGeom prst="round2SameRect">
            <a:avLst/>
          </a:prstGeom>
          <a:ln>
            <a:prstDash val="lgDash"/>
          </a:ln>
        </p:spPr>
        <p:style>
          <a:lnRef idx="2">
            <a:schemeClr val="accent1"/>
          </a:lnRef>
          <a:fillRef idx="1">
            <a:schemeClr val="lt1"/>
          </a:fillRef>
          <a:effectRef idx="0">
            <a:schemeClr val="accent1"/>
          </a:effectRef>
          <a:fontRef idx="minor">
            <a:schemeClr val="dk1"/>
          </a:fontRef>
        </p:style>
        <p:txBody>
          <a:bodyPr/>
          <a:lstStyle/>
          <a:p>
            <a:pPr>
              <a:defRPr/>
            </a:pPr>
            <a:endParaRPr lang="zh-CN" altLang="en-US" dirty="0"/>
          </a:p>
        </p:txBody>
      </p:sp>
      <p:sp>
        <p:nvSpPr>
          <p:cNvPr id="19" name="同侧圆角矩形 18"/>
          <p:cNvSpPr/>
          <p:nvPr/>
        </p:nvSpPr>
        <p:spPr>
          <a:xfrm rot="5400000">
            <a:off x="3708400" y="2420938"/>
            <a:ext cx="2879725" cy="3311525"/>
          </a:xfrm>
          <a:prstGeom prst="round2SameRect">
            <a:avLst/>
          </a:prstGeom>
          <a:ln>
            <a:prstDash val="lgDash"/>
          </a:ln>
        </p:spPr>
        <p:style>
          <a:lnRef idx="2">
            <a:schemeClr val="accent1"/>
          </a:lnRef>
          <a:fillRef idx="1">
            <a:schemeClr val="lt1"/>
          </a:fillRef>
          <a:effectRef idx="0">
            <a:schemeClr val="accent1"/>
          </a:effectRef>
          <a:fontRef idx="minor">
            <a:schemeClr val="dk1"/>
          </a:fontRef>
        </p:style>
        <p:txBody>
          <a:bodyPr/>
          <a:lstStyle/>
          <a:p>
            <a:pPr>
              <a:defRPr/>
            </a:pPr>
            <a:endParaRPr lang="zh-CN" altLang="en-US" dirty="0"/>
          </a:p>
        </p:txBody>
      </p:sp>
      <p:sp>
        <p:nvSpPr>
          <p:cNvPr id="5" name="矩形 4"/>
          <p:cNvSpPr/>
          <p:nvPr/>
        </p:nvSpPr>
        <p:spPr>
          <a:xfrm>
            <a:off x="900113" y="3429000"/>
            <a:ext cx="2232025" cy="1728788"/>
          </a:xfrm>
          <a:prstGeom prst="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kumimoji="1" lang="zh-CN" altLang="en-US" dirty="0">
              <a:solidFill>
                <a:srgbClr val="111111"/>
              </a:solidFill>
            </a:endParaRPr>
          </a:p>
        </p:txBody>
      </p:sp>
      <p:sp>
        <p:nvSpPr>
          <p:cNvPr id="8197" name="文本框 6"/>
          <p:cNvSpPr txBox="1">
            <a:spLocks noChangeArrowheads="1"/>
          </p:cNvSpPr>
          <p:nvPr/>
        </p:nvSpPr>
        <p:spPr bwMode="auto">
          <a:xfrm>
            <a:off x="1476375" y="2843213"/>
            <a:ext cx="12954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1800"/>
              <a:t>用户空间</a:t>
            </a:r>
          </a:p>
        </p:txBody>
      </p:sp>
      <p:sp>
        <p:nvSpPr>
          <p:cNvPr id="8198" name="文本框 19"/>
          <p:cNvSpPr txBox="1">
            <a:spLocks noChangeArrowheads="1"/>
          </p:cNvSpPr>
          <p:nvPr/>
        </p:nvSpPr>
        <p:spPr bwMode="auto">
          <a:xfrm>
            <a:off x="4643438" y="2852738"/>
            <a:ext cx="144145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1800"/>
              <a:t>内核空间</a:t>
            </a:r>
          </a:p>
        </p:txBody>
      </p:sp>
      <p:sp>
        <p:nvSpPr>
          <p:cNvPr id="9" name="矩形 8"/>
          <p:cNvSpPr/>
          <p:nvPr/>
        </p:nvSpPr>
        <p:spPr>
          <a:xfrm>
            <a:off x="1116013" y="3644900"/>
            <a:ext cx="1727200" cy="43180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kumimoji="1" lang="zh-CN" altLang="en-US" dirty="0">
                <a:solidFill>
                  <a:srgbClr val="111111"/>
                </a:solidFill>
              </a:rPr>
              <a:t>缓冲区</a:t>
            </a:r>
          </a:p>
        </p:txBody>
      </p:sp>
      <p:sp>
        <p:nvSpPr>
          <p:cNvPr id="24" name="矩形 23"/>
          <p:cNvSpPr/>
          <p:nvPr/>
        </p:nvSpPr>
        <p:spPr>
          <a:xfrm>
            <a:off x="4067175" y="4652963"/>
            <a:ext cx="1728788" cy="43180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kumimoji="1" lang="zh-CN" altLang="en-US" dirty="0">
                <a:solidFill>
                  <a:srgbClr val="111111"/>
                </a:solidFill>
              </a:rPr>
              <a:t>缓冲区</a:t>
            </a:r>
          </a:p>
        </p:txBody>
      </p:sp>
      <p:sp>
        <p:nvSpPr>
          <p:cNvPr id="8201" name="文本框 9"/>
          <p:cNvSpPr txBox="1">
            <a:spLocks noChangeArrowheads="1"/>
          </p:cNvSpPr>
          <p:nvPr/>
        </p:nvSpPr>
        <p:spPr bwMode="auto">
          <a:xfrm>
            <a:off x="1692275" y="4581525"/>
            <a:ext cx="792163"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1800"/>
              <a:t>进程</a:t>
            </a:r>
          </a:p>
        </p:txBody>
      </p:sp>
      <p:sp>
        <p:nvSpPr>
          <p:cNvPr id="11" name="矩形 10"/>
          <p:cNvSpPr/>
          <p:nvPr/>
        </p:nvSpPr>
        <p:spPr>
          <a:xfrm>
            <a:off x="6084888" y="3573463"/>
            <a:ext cx="1366837" cy="503237"/>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kumimoji="1" lang="zh-CN" altLang="en-US" dirty="0">
                <a:solidFill>
                  <a:srgbClr val="111111"/>
                </a:solidFill>
              </a:rPr>
              <a:t>磁盘控制器</a:t>
            </a:r>
          </a:p>
        </p:txBody>
      </p:sp>
      <p:sp>
        <p:nvSpPr>
          <p:cNvPr id="26" name="罐形 25"/>
          <p:cNvSpPr/>
          <p:nvPr/>
        </p:nvSpPr>
        <p:spPr>
          <a:xfrm>
            <a:off x="7812088" y="4292600"/>
            <a:ext cx="823912" cy="823913"/>
          </a:xfrm>
          <a:prstGeom prst="can">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lstStyle/>
          <a:p>
            <a:pPr algn="ctr">
              <a:defRPr/>
            </a:pPr>
            <a:r>
              <a:rPr lang="zh-CN" altLang="en-US" b="1" dirty="0">
                <a:solidFill>
                  <a:schemeClr val="tx1"/>
                </a:solidFill>
                <a:latin typeface="宋体"/>
                <a:ea typeface="宋体"/>
                <a:cs typeface="宋体"/>
              </a:rPr>
              <a:t>磁盘</a:t>
            </a:r>
          </a:p>
        </p:txBody>
      </p:sp>
      <p:cxnSp>
        <p:nvCxnSpPr>
          <p:cNvPr id="22" name="肘形连接符 21"/>
          <p:cNvCxnSpPr>
            <a:stCxn id="26" idx="1"/>
            <a:endCxn id="11" idx="3"/>
          </p:cNvCxnSpPr>
          <p:nvPr/>
        </p:nvCxnSpPr>
        <p:spPr>
          <a:xfrm rot="16200000" flipV="1">
            <a:off x="7603332" y="3672681"/>
            <a:ext cx="468312" cy="771525"/>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8205" name="文本框 24"/>
          <p:cNvSpPr txBox="1">
            <a:spLocks noChangeArrowheads="1"/>
          </p:cNvSpPr>
          <p:nvPr/>
        </p:nvSpPr>
        <p:spPr bwMode="auto">
          <a:xfrm>
            <a:off x="7667625" y="3419475"/>
            <a:ext cx="11080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1800"/>
              <a:t>硬件操作</a:t>
            </a:r>
          </a:p>
        </p:txBody>
      </p:sp>
      <p:cxnSp>
        <p:nvCxnSpPr>
          <p:cNvPr id="29" name="肘形连接符 28"/>
          <p:cNvCxnSpPr>
            <a:stCxn id="11" idx="1"/>
          </p:cNvCxnSpPr>
          <p:nvPr/>
        </p:nvCxnSpPr>
        <p:spPr>
          <a:xfrm rot="10800000" flipV="1">
            <a:off x="5219700" y="3824288"/>
            <a:ext cx="865188" cy="828675"/>
          </a:xfrm>
          <a:prstGeom prst="bentConnector3">
            <a:avLst>
              <a:gd name="adj1" fmla="val 102144"/>
            </a:avLst>
          </a:prstGeom>
          <a:ln>
            <a:tailEnd type="arrow"/>
          </a:ln>
        </p:spPr>
        <p:style>
          <a:lnRef idx="2">
            <a:schemeClr val="dk1"/>
          </a:lnRef>
          <a:fillRef idx="0">
            <a:schemeClr val="dk1"/>
          </a:fillRef>
          <a:effectRef idx="1">
            <a:schemeClr val="dk1"/>
          </a:effectRef>
          <a:fontRef idx="minor">
            <a:schemeClr val="tx1"/>
          </a:fontRef>
        </p:style>
      </p:cxnSp>
      <p:sp>
        <p:nvSpPr>
          <p:cNvPr id="8207" name="文本框 30"/>
          <p:cNvSpPr txBox="1">
            <a:spLocks noChangeArrowheads="1"/>
          </p:cNvSpPr>
          <p:nvPr/>
        </p:nvSpPr>
        <p:spPr bwMode="auto">
          <a:xfrm>
            <a:off x="5292725" y="3419475"/>
            <a:ext cx="7191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800"/>
              <a:t>DMA</a:t>
            </a:r>
          </a:p>
        </p:txBody>
      </p:sp>
      <p:sp>
        <p:nvSpPr>
          <p:cNvPr id="8208" name="文本框 35"/>
          <p:cNvSpPr txBox="1">
            <a:spLocks noChangeArrowheads="1"/>
          </p:cNvSpPr>
          <p:nvPr/>
        </p:nvSpPr>
        <p:spPr bwMode="auto">
          <a:xfrm>
            <a:off x="3708400" y="3429000"/>
            <a:ext cx="863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sz="1800">
                <a:latin typeface="宋体" charset="0"/>
              </a:rPr>
              <a:t>r</a:t>
            </a:r>
            <a:r>
              <a:rPr lang="en-US" altLang="zh-CN" sz="1800">
                <a:latin typeface="宋体" charset="0"/>
              </a:rPr>
              <a:t>ead</a:t>
            </a:r>
            <a:r>
              <a:rPr lang="en-US" altLang="zh-CN" sz="1800"/>
              <a:t>()</a:t>
            </a:r>
          </a:p>
        </p:txBody>
      </p:sp>
      <p:cxnSp>
        <p:nvCxnSpPr>
          <p:cNvPr id="33" name="肘形连接符 32"/>
          <p:cNvCxnSpPr>
            <a:endCxn id="9" idx="3"/>
          </p:cNvCxnSpPr>
          <p:nvPr/>
        </p:nvCxnSpPr>
        <p:spPr>
          <a:xfrm rot="10800000">
            <a:off x="2843213" y="3860800"/>
            <a:ext cx="1800225" cy="792163"/>
          </a:xfrm>
          <a:prstGeom prst="bentConnector3">
            <a:avLst>
              <a:gd name="adj1" fmla="val -51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水平分库</a:t>
            </a:r>
          </a:p>
        </p:txBody>
      </p:sp>
      <p:sp>
        <p:nvSpPr>
          <p:cNvPr id="43010" name="TextBox 15"/>
          <p:cNvSpPr txBox="1">
            <a:spLocks noChangeArrowheads="1"/>
          </p:cNvSpPr>
          <p:nvPr/>
        </p:nvSpPr>
        <p:spPr bwMode="auto">
          <a:xfrm>
            <a:off x="285750" y="1785938"/>
            <a:ext cx="8429625" cy="369887"/>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步骤八：配置</a:t>
            </a:r>
            <a:r>
              <a:rPr kumimoji="0" lang="en-US" altLang="zh-CN" sz="1800"/>
              <a:t>%mycat_home%/conf</a:t>
            </a:r>
            <a:r>
              <a:rPr kumimoji="0" lang="zh-CN" altLang="en-US" sz="1800"/>
              <a:t>下的</a:t>
            </a:r>
            <a:r>
              <a:rPr kumimoji="0" lang="en-US" altLang="zh-CN" sz="1800"/>
              <a:t>rule.xml</a:t>
            </a:r>
            <a:r>
              <a:rPr kumimoji="0" lang="zh-CN" altLang="en-US" sz="1800"/>
              <a:t>文件</a:t>
            </a:r>
          </a:p>
        </p:txBody>
      </p:sp>
      <p:pic>
        <p:nvPicPr>
          <p:cNvPr id="43011"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5750" y="2214563"/>
            <a:ext cx="8429625" cy="2857500"/>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pic>
      <p:sp>
        <p:nvSpPr>
          <p:cNvPr id="43012" name="TextBox 5"/>
          <p:cNvSpPr txBox="1">
            <a:spLocks noChangeArrowheads="1"/>
          </p:cNvSpPr>
          <p:nvPr/>
        </p:nvSpPr>
        <p:spPr bwMode="auto">
          <a:xfrm>
            <a:off x="285750" y="5143500"/>
            <a:ext cx="8429625" cy="923925"/>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a:t>PartitionByLong</a:t>
            </a:r>
            <a:r>
              <a:rPr kumimoji="0" lang="zh-CN" altLang="en-US" sz="1800"/>
              <a:t>是其中一个路由算法，要求</a:t>
            </a:r>
            <a:r>
              <a:rPr kumimoji="0" lang="en-US" altLang="zh-CN" sz="1800"/>
              <a:t>partitionCount*partitionLength=1024</a:t>
            </a:r>
          </a:p>
          <a:p>
            <a:r>
              <a:rPr kumimoji="0" lang="zh-CN" altLang="en-US" sz="1800"/>
              <a:t>从而保证算法的高效。除此，还有：</a:t>
            </a:r>
            <a:r>
              <a:rPr kumimoji="0" lang="en-US" altLang="zh-CN" sz="1800"/>
              <a:t>PartitionByMurmurHash</a:t>
            </a:r>
            <a:r>
              <a:rPr kumimoji="0" lang="zh-CN" altLang="en-US" sz="1800"/>
              <a:t>、</a:t>
            </a:r>
            <a:r>
              <a:rPr kumimoji="0" lang="en-US" altLang="zh-CN" sz="1800"/>
              <a:t>PartitionByFileMap</a:t>
            </a:r>
            <a:r>
              <a:rPr kumimoji="0" lang="zh-CN" altLang="en-US" sz="1800"/>
              <a:t>、</a:t>
            </a:r>
            <a:endParaRPr kumimoji="0" lang="en-US" altLang="zh-CN" sz="1800"/>
          </a:p>
          <a:p>
            <a:r>
              <a:rPr kumimoji="0" lang="en-US" altLang="zh-CN" sz="1800"/>
              <a:t>AutoPartitionByLong</a:t>
            </a:r>
            <a:r>
              <a:rPr kumimoji="0" lang="zh-CN" altLang="en-US" sz="1800"/>
              <a:t>、</a:t>
            </a:r>
            <a:r>
              <a:rPr kumimoji="0" lang="en-US" altLang="zh-CN" sz="1800"/>
              <a:t>PartitionByMod (</a:t>
            </a:r>
            <a:r>
              <a:rPr kumimoji="0" lang="zh-CN" altLang="en-US" sz="1800"/>
              <a:t>项目中应该会用这个算法</a:t>
            </a:r>
            <a:r>
              <a:rPr kumimoji="0" lang="en-US" altLang="zh-CN" sz="1800"/>
              <a:t>)</a:t>
            </a:r>
            <a:endParaRPr kumimoji="0" lang="zh-CN" altLang="en-US" sz="180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a:lstStyle/>
          <a:p>
            <a:pPr algn="l"/>
            <a:r>
              <a:rPr kumimoji="0" lang="en-US" altLang="zh-CN" sz="3200" b="1">
                <a:latin typeface="Arial" charset="0"/>
                <a:ea typeface="黑体" charset="0"/>
              </a:rPr>
              <a:t>MyCat</a:t>
            </a:r>
            <a:r>
              <a:rPr kumimoji="0" lang="zh-CN" altLang="en-US" sz="3200" b="1">
                <a:latin typeface="Arial" charset="0"/>
                <a:ea typeface="黑体" charset="0"/>
              </a:rPr>
              <a:t> 水平分库</a:t>
            </a:r>
          </a:p>
        </p:txBody>
      </p:sp>
      <p:sp>
        <p:nvSpPr>
          <p:cNvPr id="45058" name="TextBox 15"/>
          <p:cNvSpPr txBox="1">
            <a:spLocks noChangeArrowheads="1"/>
          </p:cNvSpPr>
          <p:nvPr/>
        </p:nvSpPr>
        <p:spPr bwMode="auto">
          <a:xfrm>
            <a:off x="285750" y="1785938"/>
            <a:ext cx="8429625" cy="923925"/>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步骤八：配置好后，启动</a:t>
            </a:r>
            <a:r>
              <a:rPr kumimoji="0" lang="en-US" altLang="zh-CN" sz="1800"/>
              <a:t>/</a:t>
            </a:r>
            <a:r>
              <a:rPr kumimoji="0" lang="zh-CN" altLang="en-US" sz="1800"/>
              <a:t>重启</a:t>
            </a:r>
            <a:r>
              <a:rPr kumimoji="0" lang="en-US" altLang="zh-CN" sz="1800"/>
              <a:t>mycat</a:t>
            </a:r>
            <a:r>
              <a:rPr kumimoji="0" lang="zh-CN" altLang="en-US" sz="1800"/>
              <a:t>，</a:t>
            </a:r>
            <a:r>
              <a:rPr kumimoji="0" lang="en-US" altLang="zh-CN" sz="1800"/>
              <a:t>cmd</a:t>
            </a:r>
            <a:r>
              <a:rPr kumimoji="0" lang="zh-CN" altLang="en-US" sz="1800"/>
              <a:t>到</a:t>
            </a:r>
            <a:r>
              <a:rPr kumimoji="0" lang="en-US" altLang="zh-CN" sz="1800"/>
              <a:t>%mycat_home%/bin</a:t>
            </a:r>
            <a:r>
              <a:rPr kumimoji="0" lang="zh-CN" altLang="en-US" sz="1800"/>
              <a:t>目录，执行：</a:t>
            </a:r>
            <a:r>
              <a:rPr kumimoji="0" lang="en-US" altLang="zh-CN" sz="1800"/>
              <a:t>mycat start/mycat restart</a:t>
            </a:r>
            <a:r>
              <a:rPr kumimoji="0" lang="zh-CN" altLang="en-US" sz="1800"/>
              <a:t>，命令行会提示是否启动成功，启动失败，可以到</a:t>
            </a:r>
            <a:r>
              <a:rPr kumimoji="0" lang="en-US" altLang="zh-CN" sz="1800"/>
              <a:t>log</a:t>
            </a:r>
            <a:r>
              <a:rPr kumimoji="0" lang="zh-CN" altLang="en-US" sz="1800"/>
              <a:t>目录查看失败原因；</a:t>
            </a:r>
          </a:p>
        </p:txBody>
      </p:sp>
      <p:sp>
        <p:nvSpPr>
          <p:cNvPr id="45059" name="TextBox 5"/>
          <p:cNvSpPr txBox="1">
            <a:spLocks noChangeArrowheads="1"/>
          </p:cNvSpPr>
          <p:nvPr/>
        </p:nvSpPr>
        <p:spPr bwMode="auto">
          <a:xfrm>
            <a:off x="285750" y="2782888"/>
            <a:ext cx="8429625" cy="646112"/>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a:t>步骤九：由于</a:t>
            </a:r>
            <a:r>
              <a:rPr kumimoji="0" lang="en-US" altLang="zh-CN" sz="1800"/>
              <a:t>mycat</a:t>
            </a:r>
            <a:r>
              <a:rPr kumimoji="0" lang="zh-CN" altLang="en-US" sz="1800"/>
              <a:t>是个中间件，实现了连接数据库的协议，所以此处可以直接通过</a:t>
            </a:r>
            <a:r>
              <a:rPr kumimoji="0" lang="en-US" altLang="zh-CN" sz="1800"/>
              <a:t>mysql</a:t>
            </a:r>
            <a:r>
              <a:rPr kumimoji="0" lang="zh-CN" altLang="en-US" sz="1800"/>
              <a:t>客户端进行连接，连接后如下所示：</a:t>
            </a:r>
          </a:p>
        </p:txBody>
      </p:sp>
      <p:pic>
        <p:nvPicPr>
          <p:cNvPr id="45060"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85875" y="3500438"/>
            <a:ext cx="4581525" cy="2381250"/>
          </a:xfrm>
          <a:prstGeom prst="rect">
            <a:avLst/>
          </a:prstGeom>
          <a:noFill/>
          <a:ln w="9525">
            <a:solidFill>
              <a:srgbClr val="99CCFF"/>
            </a:solidFill>
            <a:miter lim="800000"/>
            <a:headEnd/>
            <a:tailEnd/>
          </a:ln>
          <a:extLst>
            <a:ext uri="{909E8E84-426E-40dd-AFC4-6F175D3DCCD1}">
              <a14:hiddenFill xmlns:a14="http://schemas.microsoft.com/office/drawing/2010/main" xmlns="">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a:lstStyle/>
          <a:p>
            <a:pPr algn="l"/>
            <a:r>
              <a:rPr kumimoji="0" lang="en-US" altLang="zh-CN" sz="3200" b="1">
                <a:latin typeface="Arial" charset="0"/>
                <a:ea typeface="黑体" charset="0"/>
              </a:rPr>
              <a:t>MyCat </a:t>
            </a:r>
            <a:r>
              <a:rPr kumimoji="0" lang="zh-CN" altLang="en-US" sz="3200" b="1">
                <a:latin typeface="Arial" charset="0"/>
                <a:ea typeface="黑体" charset="0"/>
              </a:rPr>
              <a:t>映射关系</a:t>
            </a:r>
            <a:r>
              <a:rPr kumimoji="0" lang="en-US" altLang="zh-CN" sz="3200" b="1">
                <a:latin typeface="Arial" charset="0"/>
                <a:ea typeface="黑体" charset="0"/>
              </a:rPr>
              <a:t> </a:t>
            </a:r>
            <a:endParaRPr kumimoji="0" lang="zh-CN" altLang="en-US" sz="3200" b="1">
              <a:latin typeface="Arial" charset="0"/>
              <a:ea typeface="黑体" charset="0"/>
            </a:endParaRPr>
          </a:p>
        </p:txBody>
      </p:sp>
      <p:sp>
        <p:nvSpPr>
          <p:cNvPr id="7" name="矩形 6"/>
          <p:cNvSpPr/>
          <p:nvPr/>
        </p:nvSpPr>
        <p:spPr>
          <a:xfrm>
            <a:off x="357188" y="1714500"/>
            <a:ext cx="8429625" cy="3071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8" name="矩形 7"/>
          <p:cNvSpPr/>
          <p:nvPr/>
        </p:nvSpPr>
        <p:spPr>
          <a:xfrm>
            <a:off x="3643313" y="1857375"/>
            <a:ext cx="1785937" cy="571500"/>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schema</a:t>
            </a:r>
            <a:endParaRPr lang="zh-CN" altLang="en-US">
              <a:solidFill>
                <a:srgbClr val="111111"/>
              </a:solidFill>
              <a:latin typeface="Arial" charset="0"/>
              <a:ea typeface="黑体" charset="0"/>
              <a:cs typeface="黑体" charset="0"/>
            </a:endParaRPr>
          </a:p>
        </p:txBody>
      </p:sp>
      <p:sp>
        <p:nvSpPr>
          <p:cNvPr id="15" name="矩形 14"/>
          <p:cNvSpPr/>
          <p:nvPr/>
        </p:nvSpPr>
        <p:spPr>
          <a:xfrm>
            <a:off x="5715000" y="2786063"/>
            <a:ext cx="1785938" cy="571500"/>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table2</a:t>
            </a:r>
            <a:endParaRPr lang="zh-CN" altLang="en-US">
              <a:solidFill>
                <a:srgbClr val="111111"/>
              </a:solidFill>
              <a:latin typeface="Arial" charset="0"/>
              <a:ea typeface="黑体" charset="0"/>
              <a:cs typeface="黑体" charset="0"/>
            </a:endParaRPr>
          </a:p>
        </p:txBody>
      </p:sp>
      <p:sp>
        <p:nvSpPr>
          <p:cNvPr id="17" name="矩形 16"/>
          <p:cNvSpPr/>
          <p:nvPr/>
        </p:nvSpPr>
        <p:spPr>
          <a:xfrm>
            <a:off x="1643063" y="2786063"/>
            <a:ext cx="1785937" cy="571500"/>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table1</a:t>
            </a:r>
            <a:endParaRPr lang="zh-CN" altLang="en-US">
              <a:solidFill>
                <a:srgbClr val="111111"/>
              </a:solidFill>
              <a:latin typeface="Arial" charset="0"/>
              <a:ea typeface="黑体" charset="0"/>
              <a:cs typeface="黑体" charset="0"/>
            </a:endParaRPr>
          </a:p>
        </p:txBody>
      </p:sp>
      <p:sp>
        <p:nvSpPr>
          <p:cNvPr id="18" name="矩形 17"/>
          <p:cNvSpPr/>
          <p:nvPr/>
        </p:nvSpPr>
        <p:spPr>
          <a:xfrm>
            <a:off x="4786313" y="3929063"/>
            <a:ext cx="1785937" cy="571500"/>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datanode3</a:t>
            </a:r>
            <a:endParaRPr lang="zh-CN" altLang="en-US">
              <a:solidFill>
                <a:srgbClr val="111111"/>
              </a:solidFill>
              <a:latin typeface="Arial" charset="0"/>
              <a:ea typeface="黑体" charset="0"/>
              <a:cs typeface="黑体" charset="0"/>
            </a:endParaRPr>
          </a:p>
        </p:txBody>
      </p:sp>
      <p:sp>
        <p:nvSpPr>
          <p:cNvPr id="19" name="矩形 18"/>
          <p:cNvSpPr/>
          <p:nvPr/>
        </p:nvSpPr>
        <p:spPr>
          <a:xfrm>
            <a:off x="6715125" y="3929063"/>
            <a:ext cx="1785938" cy="571500"/>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datanode4</a:t>
            </a:r>
            <a:endParaRPr lang="zh-CN" altLang="en-US">
              <a:solidFill>
                <a:srgbClr val="111111"/>
              </a:solidFill>
              <a:latin typeface="Arial" charset="0"/>
              <a:ea typeface="黑体" charset="0"/>
              <a:cs typeface="黑体" charset="0"/>
            </a:endParaRPr>
          </a:p>
        </p:txBody>
      </p:sp>
      <p:sp>
        <p:nvSpPr>
          <p:cNvPr id="20" name="矩形 19"/>
          <p:cNvSpPr/>
          <p:nvPr/>
        </p:nvSpPr>
        <p:spPr>
          <a:xfrm>
            <a:off x="2643188" y="3929063"/>
            <a:ext cx="1785937" cy="571500"/>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datanode2</a:t>
            </a:r>
            <a:endParaRPr lang="zh-CN" altLang="en-US">
              <a:solidFill>
                <a:srgbClr val="111111"/>
              </a:solidFill>
              <a:latin typeface="Arial" charset="0"/>
              <a:ea typeface="黑体" charset="0"/>
              <a:cs typeface="黑体" charset="0"/>
            </a:endParaRPr>
          </a:p>
        </p:txBody>
      </p:sp>
      <p:sp>
        <p:nvSpPr>
          <p:cNvPr id="21" name="矩形 20"/>
          <p:cNvSpPr/>
          <p:nvPr/>
        </p:nvSpPr>
        <p:spPr>
          <a:xfrm>
            <a:off x="714375" y="3929063"/>
            <a:ext cx="1785938" cy="571500"/>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datanode1</a:t>
            </a:r>
            <a:endParaRPr lang="zh-CN" altLang="en-US">
              <a:solidFill>
                <a:srgbClr val="111111"/>
              </a:solidFill>
              <a:latin typeface="Arial" charset="0"/>
              <a:ea typeface="黑体" charset="0"/>
              <a:cs typeface="黑体" charset="0"/>
            </a:endParaRPr>
          </a:p>
        </p:txBody>
      </p:sp>
      <p:sp>
        <p:nvSpPr>
          <p:cNvPr id="23" name="矩形 22"/>
          <p:cNvSpPr/>
          <p:nvPr/>
        </p:nvSpPr>
        <p:spPr>
          <a:xfrm>
            <a:off x="357188" y="5214938"/>
            <a:ext cx="2714625" cy="142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24" name="矩形 23"/>
          <p:cNvSpPr/>
          <p:nvPr/>
        </p:nvSpPr>
        <p:spPr>
          <a:xfrm>
            <a:off x="3214688" y="5214938"/>
            <a:ext cx="2714625" cy="142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25" name="矩形 24"/>
          <p:cNvSpPr/>
          <p:nvPr/>
        </p:nvSpPr>
        <p:spPr>
          <a:xfrm>
            <a:off x="6072188" y="5214938"/>
            <a:ext cx="2714625" cy="142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26" name="矩形 25"/>
          <p:cNvSpPr/>
          <p:nvPr/>
        </p:nvSpPr>
        <p:spPr>
          <a:xfrm>
            <a:off x="785813" y="5715000"/>
            <a:ext cx="1785937" cy="428625"/>
          </a:xfrm>
          <a:prstGeom prst="rect">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database1</a:t>
            </a:r>
            <a:endParaRPr lang="zh-CN" altLang="en-US">
              <a:solidFill>
                <a:srgbClr val="111111"/>
              </a:solidFill>
              <a:latin typeface="Arial" charset="0"/>
              <a:ea typeface="黑体" charset="0"/>
              <a:cs typeface="黑体" charset="0"/>
            </a:endParaRPr>
          </a:p>
        </p:txBody>
      </p:sp>
      <p:sp>
        <p:nvSpPr>
          <p:cNvPr id="28" name="矩形 27"/>
          <p:cNvSpPr/>
          <p:nvPr/>
        </p:nvSpPr>
        <p:spPr>
          <a:xfrm>
            <a:off x="3714750" y="5357813"/>
            <a:ext cx="1785938" cy="428625"/>
          </a:xfrm>
          <a:prstGeom prst="rect">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database2</a:t>
            </a:r>
            <a:endParaRPr lang="zh-CN" altLang="en-US">
              <a:solidFill>
                <a:srgbClr val="111111"/>
              </a:solidFill>
              <a:latin typeface="Arial" charset="0"/>
              <a:ea typeface="黑体" charset="0"/>
              <a:cs typeface="黑体" charset="0"/>
            </a:endParaRPr>
          </a:p>
        </p:txBody>
      </p:sp>
      <p:sp>
        <p:nvSpPr>
          <p:cNvPr id="29" name="矩形 28"/>
          <p:cNvSpPr/>
          <p:nvPr/>
        </p:nvSpPr>
        <p:spPr>
          <a:xfrm>
            <a:off x="3714750" y="5857875"/>
            <a:ext cx="1785938" cy="428625"/>
          </a:xfrm>
          <a:prstGeom prst="rect">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database3</a:t>
            </a:r>
            <a:endParaRPr lang="zh-CN" altLang="en-US">
              <a:solidFill>
                <a:srgbClr val="111111"/>
              </a:solidFill>
              <a:latin typeface="Arial" charset="0"/>
              <a:ea typeface="黑体" charset="0"/>
              <a:cs typeface="黑体" charset="0"/>
            </a:endParaRPr>
          </a:p>
        </p:txBody>
      </p:sp>
      <p:sp>
        <p:nvSpPr>
          <p:cNvPr id="30" name="矩形 29"/>
          <p:cNvSpPr/>
          <p:nvPr/>
        </p:nvSpPr>
        <p:spPr>
          <a:xfrm>
            <a:off x="6572250" y="5715000"/>
            <a:ext cx="1785938" cy="428625"/>
          </a:xfrm>
          <a:prstGeom prst="rect">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database4</a:t>
            </a:r>
            <a:endParaRPr lang="zh-CN" altLang="en-US">
              <a:solidFill>
                <a:srgbClr val="111111"/>
              </a:solidFill>
              <a:latin typeface="Arial" charset="0"/>
              <a:ea typeface="黑体" charset="0"/>
              <a:cs typeface="黑体" charset="0"/>
            </a:endParaRPr>
          </a:p>
        </p:txBody>
      </p:sp>
      <p:sp>
        <p:nvSpPr>
          <p:cNvPr id="47121" name="TextBox 30"/>
          <p:cNvSpPr txBox="1">
            <a:spLocks noChangeArrowheads="1"/>
          </p:cNvSpPr>
          <p:nvPr/>
        </p:nvSpPr>
        <p:spPr bwMode="auto">
          <a:xfrm>
            <a:off x="1000125" y="6273800"/>
            <a:ext cx="14287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a:t>192.168.0.1</a:t>
            </a:r>
            <a:endParaRPr kumimoji="0" lang="zh-CN" altLang="en-US" sz="1800"/>
          </a:p>
        </p:txBody>
      </p:sp>
      <p:sp>
        <p:nvSpPr>
          <p:cNvPr id="47122" name="TextBox 31"/>
          <p:cNvSpPr txBox="1">
            <a:spLocks noChangeArrowheads="1"/>
          </p:cNvSpPr>
          <p:nvPr/>
        </p:nvSpPr>
        <p:spPr bwMode="auto">
          <a:xfrm>
            <a:off x="3929063" y="6273800"/>
            <a:ext cx="14287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a:t>192.168.0.2</a:t>
            </a:r>
            <a:endParaRPr kumimoji="0" lang="zh-CN" altLang="en-US" sz="1800"/>
          </a:p>
        </p:txBody>
      </p:sp>
      <p:sp>
        <p:nvSpPr>
          <p:cNvPr id="47123" name="TextBox 32"/>
          <p:cNvSpPr txBox="1">
            <a:spLocks noChangeArrowheads="1"/>
          </p:cNvSpPr>
          <p:nvPr/>
        </p:nvSpPr>
        <p:spPr bwMode="auto">
          <a:xfrm>
            <a:off x="6786563" y="6273800"/>
            <a:ext cx="14287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a:t>192.168.0.3</a:t>
            </a:r>
            <a:endParaRPr kumimoji="0" lang="zh-CN" altLang="en-US" sz="1800"/>
          </a:p>
        </p:txBody>
      </p:sp>
      <p:cxnSp>
        <p:nvCxnSpPr>
          <p:cNvPr id="35" name="直接箭头连接符 34"/>
          <p:cNvCxnSpPr>
            <a:stCxn id="8" idx="2"/>
            <a:endCxn id="17" idx="0"/>
          </p:cNvCxnSpPr>
          <p:nvPr/>
        </p:nvCxnSpPr>
        <p:spPr>
          <a:xfrm rot="5400000">
            <a:off x="3356769" y="1607344"/>
            <a:ext cx="357188" cy="20002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8" idx="2"/>
            <a:endCxn id="15" idx="0"/>
          </p:cNvCxnSpPr>
          <p:nvPr/>
        </p:nvCxnSpPr>
        <p:spPr>
          <a:xfrm rot="16200000" flipH="1">
            <a:off x="5393532" y="1570831"/>
            <a:ext cx="357188" cy="20732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7" idx="2"/>
            <a:endCxn id="21" idx="0"/>
          </p:cNvCxnSpPr>
          <p:nvPr/>
        </p:nvCxnSpPr>
        <p:spPr>
          <a:xfrm rot="5400000">
            <a:off x="1785144" y="3178969"/>
            <a:ext cx="571500" cy="9286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7" idx="2"/>
            <a:endCxn id="20" idx="0"/>
          </p:cNvCxnSpPr>
          <p:nvPr/>
        </p:nvCxnSpPr>
        <p:spPr>
          <a:xfrm rot="16200000" flipH="1">
            <a:off x="2749551" y="3143250"/>
            <a:ext cx="571500" cy="10001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5" idx="2"/>
            <a:endCxn id="18" idx="0"/>
          </p:cNvCxnSpPr>
          <p:nvPr/>
        </p:nvCxnSpPr>
        <p:spPr>
          <a:xfrm rot="5400000">
            <a:off x="5858669" y="3178969"/>
            <a:ext cx="571500" cy="9286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5" idx="2"/>
            <a:endCxn id="19" idx="0"/>
          </p:cNvCxnSpPr>
          <p:nvPr/>
        </p:nvCxnSpPr>
        <p:spPr>
          <a:xfrm rot="16200000" flipH="1">
            <a:off x="6823076" y="3143250"/>
            <a:ext cx="571500" cy="10001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21" idx="2"/>
            <a:endCxn id="26" idx="0"/>
          </p:cNvCxnSpPr>
          <p:nvPr/>
        </p:nvCxnSpPr>
        <p:spPr>
          <a:xfrm rot="16200000" flipH="1">
            <a:off x="1035050" y="5072063"/>
            <a:ext cx="1214437" cy="714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20" idx="2"/>
            <a:endCxn id="28" idx="0"/>
          </p:cNvCxnSpPr>
          <p:nvPr/>
        </p:nvCxnSpPr>
        <p:spPr>
          <a:xfrm rot="16200000" flipH="1">
            <a:off x="3643313" y="4392613"/>
            <a:ext cx="857250" cy="10731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18" idx="2"/>
            <a:endCxn id="29" idx="0"/>
          </p:cNvCxnSpPr>
          <p:nvPr/>
        </p:nvCxnSpPr>
        <p:spPr>
          <a:xfrm rot="5400000">
            <a:off x="4465638" y="4643438"/>
            <a:ext cx="1357312" cy="10715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19" idx="2"/>
            <a:endCxn id="30" idx="0"/>
          </p:cNvCxnSpPr>
          <p:nvPr/>
        </p:nvCxnSpPr>
        <p:spPr>
          <a:xfrm rot="5400000">
            <a:off x="6930232" y="5036344"/>
            <a:ext cx="1214437" cy="1428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流程图: 磁盘 80"/>
          <p:cNvSpPr/>
          <p:nvPr/>
        </p:nvSpPr>
        <p:spPr>
          <a:xfrm>
            <a:off x="3214688" y="4071938"/>
            <a:ext cx="2357437" cy="928687"/>
          </a:xfrm>
          <a:prstGeom prst="flowChartMagneticDisk">
            <a:avLst/>
          </a:prstGeom>
          <a:solidFill>
            <a:srgbClr val="99CCFF">
              <a:alpha val="63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49154" name="标题 1"/>
          <p:cNvSpPr>
            <a:spLocks noGrp="1"/>
          </p:cNvSpPr>
          <p:nvPr>
            <p:ph type="title"/>
          </p:nvPr>
        </p:nvSpPr>
        <p:spPr/>
        <p:txBody>
          <a:bodyPr/>
          <a:lstStyle/>
          <a:p>
            <a:pPr algn="l"/>
            <a:r>
              <a:rPr kumimoji="0" lang="zh-CN" altLang="en-US" sz="3200" b="1">
                <a:latin typeface="Arial" charset="0"/>
                <a:ea typeface="黑体" charset="0"/>
              </a:rPr>
              <a:t>集成</a:t>
            </a:r>
          </a:p>
        </p:txBody>
      </p:sp>
      <p:sp>
        <p:nvSpPr>
          <p:cNvPr id="39" name="矩形 38"/>
          <p:cNvSpPr/>
          <p:nvPr/>
        </p:nvSpPr>
        <p:spPr>
          <a:xfrm>
            <a:off x="571500" y="1785938"/>
            <a:ext cx="8001000" cy="1928812"/>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49156" name="TextBox 39"/>
          <p:cNvSpPr txBox="1">
            <a:spLocks noChangeArrowheads="1"/>
          </p:cNvSpPr>
          <p:nvPr/>
        </p:nvSpPr>
        <p:spPr bwMode="auto">
          <a:xfrm>
            <a:off x="500063" y="1714500"/>
            <a:ext cx="928687" cy="166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Client</a:t>
            </a:r>
            <a:endParaRPr kumimoji="0" lang="zh-CN" altLang="en-US" sz="1800" b="1"/>
          </a:p>
        </p:txBody>
      </p:sp>
      <p:sp>
        <p:nvSpPr>
          <p:cNvPr id="43" name="矩形 42"/>
          <p:cNvSpPr/>
          <p:nvPr/>
        </p:nvSpPr>
        <p:spPr>
          <a:xfrm>
            <a:off x="571500" y="5143500"/>
            <a:ext cx="8001000" cy="1571625"/>
          </a:xfrm>
          <a:prstGeom prst="rect">
            <a:avLst/>
          </a:prstGeom>
          <a:gradFill>
            <a:gsLst>
              <a:gs pos="10000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11111"/>
              </a:solidFill>
            </a:endParaRPr>
          </a:p>
        </p:txBody>
      </p:sp>
      <p:sp>
        <p:nvSpPr>
          <p:cNvPr id="49158" name="TextBox 43"/>
          <p:cNvSpPr txBox="1">
            <a:spLocks noChangeArrowheads="1"/>
          </p:cNvSpPr>
          <p:nvPr/>
        </p:nvSpPr>
        <p:spPr bwMode="auto">
          <a:xfrm>
            <a:off x="500063" y="5072063"/>
            <a:ext cx="928687"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t>Server</a:t>
            </a:r>
            <a:endParaRPr kumimoji="0" lang="zh-CN" altLang="en-US" sz="1800" b="1"/>
          </a:p>
        </p:txBody>
      </p:sp>
      <p:sp>
        <p:nvSpPr>
          <p:cNvPr id="45" name="流程图: 磁盘 44"/>
          <p:cNvSpPr/>
          <p:nvPr/>
        </p:nvSpPr>
        <p:spPr>
          <a:xfrm>
            <a:off x="1071563"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DB1</a:t>
            </a:r>
            <a:endParaRPr lang="zh-CN" altLang="en-US">
              <a:solidFill>
                <a:srgbClr val="111111"/>
              </a:solidFill>
              <a:latin typeface="Arial" charset="0"/>
              <a:ea typeface="黑体" charset="0"/>
              <a:cs typeface="黑体" charset="0"/>
            </a:endParaRPr>
          </a:p>
        </p:txBody>
      </p:sp>
      <p:sp>
        <p:nvSpPr>
          <p:cNvPr id="46" name="流程图: 磁盘 45"/>
          <p:cNvSpPr/>
          <p:nvPr/>
        </p:nvSpPr>
        <p:spPr>
          <a:xfrm>
            <a:off x="2357438"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DB2</a:t>
            </a:r>
            <a:endParaRPr lang="zh-CN" altLang="en-US">
              <a:solidFill>
                <a:srgbClr val="111111"/>
              </a:solidFill>
              <a:latin typeface="Arial" charset="0"/>
              <a:ea typeface="黑体" charset="0"/>
              <a:cs typeface="黑体" charset="0"/>
            </a:endParaRPr>
          </a:p>
        </p:txBody>
      </p:sp>
      <p:sp>
        <p:nvSpPr>
          <p:cNvPr id="47" name="流程图: 磁盘 46"/>
          <p:cNvSpPr/>
          <p:nvPr/>
        </p:nvSpPr>
        <p:spPr>
          <a:xfrm>
            <a:off x="3571875"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DB3</a:t>
            </a:r>
            <a:endParaRPr lang="zh-CN" altLang="en-US">
              <a:solidFill>
                <a:srgbClr val="111111"/>
              </a:solidFill>
              <a:latin typeface="Arial" charset="0"/>
              <a:ea typeface="黑体" charset="0"/>
              <a:cs typeface="黑体" charset="0"/>
            </a:endParaRPr>
          </a:p>
        </p:txBody>
      </p:sp>
      <p:sp>
        <p:nvSpPr>
          <p:cNvPr id="49162" name="TextBox 47"/>
          <p:cNvSpPr txBox="1">
            <a:spLocks noChangeArrowheads="1"/>
          </p:cNvSpPr>
          <p:nvPr/>
        </p:nvSpPr>
        <p:spPr bwMode="auto">
          <a:xfrm>
            <a:off x="6143625" y="5786438"/>
            <a:ext cx="785813"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1800" b="1"/>
              <a:t>。。。</a:t>
            </a:r>
          </a:p>
        </p:txBody>
      </p:sp>
      <p:sp>
        <p:nvSpPr>
          <p:cNvPr id="49" name="流程图: 磁盘 48"/>
          <p:cNvSpPr/>
          <p:nvPr/>
        </p:nvSpPr>
        <p:spPr>
          <a:xfrm>
            <a:off x="7286625"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DBN</a:t>
            </a:r>
            <a:endParaRPr lang="zh-CN" altLang="en-US">
              <a:solidFill>
                <a:srgbClr val="111111"/>
              </a:solidFill>
              <a:latin typeface="Arial" charset="0"/>
              <a:ea typeface="黑体" charset="0"/>
              <a:cs typeface="黑体" charset="0"/>
            </a:endParaRPr>
          </a:p>
        </p:txBody>
      </p:sp>
      <p:sp>
        <p:nvSpPr>
          <p:cNvPr id="51" name="流程图: 磁盘 50"/>
          <p:cNvSpPr/>
          <p:nvPr/>
        </p:nvSpPr>
        <p:spPr>
          <a:xfrm>
            <a:off x="4857750" y="5429250"/>
            <a:ext cx="914400" cy="1071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DB4</a:t>
            </a:r>
            <a:endParaRPr lang="zh-CN" altLang="en-US">
              <a:solidFill>
                <a:srgbClr val="111111"/>
              </a:solidFill>
              <a:latin typeface="Arial" charset="0"/>
              <a:ea typeface="黑体" charset="0"/>
              <a:cs typeface="黑体" charset="0"/>
            </a:endParaRPr>
          </a:p>
        </p:txBody>
      </p:sp>
      <p:sp>
        <p:nvSpPr>
          <p:cNvPr id="49165" name="TextBox 54"/>
          <p:cNvSpPr txBox="1">
            <a:spLocks noChangeArrowheads="1"/>
          </p:cNvSpPr>
          <p:nvPr/>
        </p:nvSpPr>
        <p:spPr bwMode="auto">
          <a:xfrm>
            <a:off x="1357313" y="5416550"/>
            <a:ext cx="428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49166" name="TextBox 55"/>
          <p:cNvSpPr txBox="1">
            <a:spLocks noChangeArrowheads="1"/>
          </p:cNvSpPr>
          <p:nvPr/>
        </p:nvSpPr>
        <p:spPr bwMode="auto">
          <a:xfrm>
            <a:off x="3857625" y="5429250"/>
            <a:ext cx="428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M</a:t>
            </a:r>
            <a:endParaRPr kumimoji="0" lang="zh-CN" altLang="en-US" sz="1800" b="1">
              <a:solidFill>
                <a:srgbClr val="FF0000"/>
              </a:solidFill>
            </a:endParaRPr>
          </a:p>
        </p:txBody>
      </p:sp>
      <p:sp>
        <p:nvSpPr>
          <p:cNvPr id="49167" name="TextBox 57"/>
          <p:cNvSpPr txBox="1">
            <a:spLocks noChangeArrowheads="1"/>
          </p:cNvSpPr>
          <p:nvPr/>
        </p:nvSpPr>
        <p:spPr bwMode="auto">
          <a:xfrm>
            <a:off x="2643188" y="5429250"/>
            <a:ext cx="428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sp>
        <p:nvSpPr>
          <p:cNvPr id="49168" name="TextBox 58"/>
          <p:cNvSpPr txBox="1">
            <a:spLocks noChangeArrowheads="1"/>
          </p:cNvSpPr>
          <p:nvPr/>
        </p:nvSpPr>
        <p:spPr bwMode="auto">
          <a:xfrm>
            <a:off x="5143500" y="5416550"/>
            <a:ext cx="428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cxnSp>
        <p:nvCxnSpPr>
          <p:cNvPr id="61" name="直接箭头连接符 60"/>
          <p:cNvCxnSpPr>
            <a:stCxn id="45" idx="4"/>
            <a:endCxn id="46" idx="2"/>
          </p:cNvCxnSpPr>
          <p:nvPr/>
        </p:nvCxnSpPr>
        <p:spPr>
          <a:xfrm>
            <a:off x="1985963" y="5965825"/>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7" idx="4"/>
            <a:endCxn id="51" idx="2"/>
          </p:cNvCxnSpPr>
          <p:nvPr/>
        </p:nvCxnSpPr>
        <p:spPr>
          <a:xfrm>
            <a:off x="4486275" y="5965825"/>
            <a:ext cx="371475"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3" name="圆角矩形 62"/>
          <p:cNvSpPr/>
          <p:nvPr/>
        </p:nvSpPr>
        <p:spPr>
          <a:xfrm>
            <a:off x="3214688" y="2214563"/>
            <a:ext cx="2286000" cy="42862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111111"/>
                </a:solidFill>
                <a:latin typeface="Arial" charset="0"/>
                <a:ea typeface="黑体" charset="0"/>
                <a:cs typeface="黑体" charset="0"/>
              </a:rPr>
              <a:t>insert,update select</a:t>
            </a:r>
            <a:endParaRPr lang="zh-CN" altLang="en-US">
              <a:solidFill>
                <a:srgbClr val="111111"/>
              </a:solidFill>
              <a:latin typeface="Arial" charset="0"/>
              <a:ea typeface="黑体" charset="0"/>
              <a:cs typeface="黑体" charset="0"/>
            </a:endParaRPr>
          </a:p>
        </p:txBody>
      </p:sp>
      <p:cxnSp>
        <p:nvCxnSpPr>
          <p:cNvPr id="64" name="直接箭头连接符 63"/>
          <p:cNvCxnSpPr>
            <a:stCxn id="63" idx="2"/>
            <a:endCxn id="49182" idx="0"/>
          </p:cNvCxnSpPr>
          <p:nvPr/>
        </p:nvCxnSpPr>
        <p:spPr>
          <a:xfrm rot="5400000">
            <a:off x="4143375" y="2857501"/>
            <a:ext cx="42862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173" name="TextBox 68"/>
          <p:cNvSpPr txBox="1">
            <a:spLocks noChangeArrowheads="1"/>
          </p:cNvSpPr>
          <p:nvPr/>
        </p:nvSpPr>
        <p:spPr bwMode="auto">
          <a:xfrm>
            <a:off x="7572375" y="5416550"/>
            <a:ext cx="428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b="1">
                <a:solidFill>
                  <a:srgbClr val="FF0000"/>
                </a:solidFill>
              </a:rPr>
              <a:t>S</a:t>
            </a:r>
            <a:endParaRPr kumimoji="0" lang="zh-CN" altLang="en-US" sz="1800" b="1">
              <a:solidFill>
                <a:srgbClr val="FF0000"/>
              </a:solidFill>
            </a:endParaRPr>
          </a:p>
        </p:txBody>
      </p:sp>
      <p:sp>
        <p:nvSpPr>
          <p:cNvPr id="73" name="矩形 72"/>
          <p:cNvSpPr/>
          <p:nvPr/>
        </p:nvSpPr>
        <p:spPr>
          <a:xfrm>
            <a:off x="928688" y="2214563"/>
            <a:ext cx="1785937" cy="428625"/>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111111"/>
                </a:solidFill>
                <a:latin typeface="Arial" charset="0"/>
                <a:ea typeface="黑体" charset="0"/>
                <a:cs typeface="黑体" charset="0"/>
              </a:rPr>
              <a:t>数据库配置</a:t>
            </a:r>
          </a:p>
        </p:txBody>
      </p:sp>
      <p:sp>
        <p:nvSpPr>
          <p:cNvPr id="49175" name="矩形 23"/>
          <p:cNvSpPr>
            <a:spLocks noChangeArrowheads="1"/>
          </p:cNvSpPr>
          <p:nvPr/>
        </p:nvSpPr>
        <p:spPr bwMode="auto">
          <a:xfrm>
            <a:off x="6000750" y="2214563"/>
            <a:ext cx="2214563" cy="428625"/>
          </a:xfrm>
          <a:prstGeom prst="rect">
            <a:avLst/>
          </a:prstGeom>
          <a:solidFill>
            <a:schemeClr val="accent1"/>
          </a:solidFill>
          <a:ln w="25400">
            <a:solidFill>
              <a:schemeClr val="tx1"/>
            </a:solidFill>
            <a:round/>
            <a:headEnd/>
            <a:tailEnd/>
          </a:ln>
        </p:spPr>
        <p:txBody>
          <a:bodyPr wrap="none" anchor="ctr"/>
          <a:lstStyle/>
          <a:p>
            <a:pPr algn="ctr"/>
            <a:r>
              <a:rPr lang="en-US" altLang="zh-CN" b="1"/>
              <a:t>Driver</a:t>
            </a:r>
            <a:endParaRPr lang="zh-CN" b="1"/>
          </a:p>
        </p:txBody>
      </p:sp>
      <p:sp>
        <p:nvSpPr>
          <p:cNvPr id="78" name="云形 77"/>
          <p:cNvSpPr/>
          <p:nvPr/>
        </p:nvSpPr>
        <p:spPr>
          <a:xfrm>
            <a:off x="3714750" y="4214813"/>
            <a:ext cx="1428750" cy="6429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chemeClr val="tx1"/>
                </a:solidFill>
                <a:latin typeface="Arial" charset="0"/>
                <a:ea typeface="黑体" charset="0"/>
                <a:cs typeface="黑体" charset="0"/>
              </a:rPr>
              <a:t>MyCat</a:t>
            </a:r>
            <a:endParaRPr lang="zh-CN">
              <a:solidFill>
                <a:srgbClr val="FFFFFF"/>
              </a:solidFill>
              <a:latin typeface="Arial" charset="0"/>
              <a:ea typeface="黑体" charset="0"/>
              <a:cs typeface="黑体" charset="0"/>
            </a:endParaRPr>
          </a:p>
        </p:txBody>
      </p:sp>
      <p:cxnSp>
        <p:nvCxnSpPr>
          <p:cNvPr id="84" name="直接箭头连接符 83"/>
          <p:cNvCxnSpPr>
            <a:stCxn id="78" idx="1"/>
            <a:endCxn id="49165" idx="0"/>
          </p:cNvCxnSpPr>
          <p:nvPr/>
        </p:nvCxnSpPr>
        <p:spPr>
          <a:xfrm rot="5400000">
            <a:off x="2720975" y="3708400"/>
            <a:ext cx="558800" cy="285750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8" idx="1"/>
            <a:endCxn id="49167" idx="0"/>
          </p:cNvCxnSpPr>
          <p:nvPr/>
        </p:nvCxnSpPr>
        <p:spPr>
          <a:xfrm rot="5400000">
            <a:off x="3357563" y="4357687"/>
            <a:ext cx="571500" cy="157162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78" idx="1"/>
            <a:endCxn id="49166" idx="0"/>
          </p:cNvCxnSpPr>
          <p:nvPr/>
        </p:nvCxnSpPr>
        <p:spPr>
          <a:xfrm rot="5400000">
            <a:off x="3964782" y="4964906"/>
            <a:ext cx="571500" cy="357187"/>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78" idx="1"/>
            <a:endCxn id="49168" idx="0"/>
          </p:cNvCxnSpPr>
          <p:nvPr/>
        </p:nvCxnSpPr>
        <p:spPr>
          <a:xfrm rot="16200000" flipH="1">
            <a:off x="4614069" y="4672806"/>
            <a:ext cx="558800" cy="92868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8" idx="1"/>
            <a:endCxn id="49173" idx="0"/>
          </p:cNvCxnSpPr>
          <p:nvPr/>
        </p:nvCxnSpPr>
        <p:spPr>
          <a:xfrm rot="16200000" flipH="1">
            <a:off x="5828507" y="3458368"/>
            <a:ext cx="558800" cy="335756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9182" name="矩形 23"/>
          <p:cNvSpPr>
            <a:spLocks noChangeArrowheads="1"/>
          </p:cNvSpPr>
          <p:nvPr/>
        </p:nvSpPr>
        <p:spPr bwMode="auto">
          <a:xfrm>
            <a:off x="3214688" y="3071813"/>
            <a:ext cx="2286000" cy="428625"/>
          </a:xfrm>
          <a:prstGeom prst="rect">
            <a:avLst/>
          </a:prstGeom>
          <a:solidFill>
            <a:schemeClr val="accent1"/>
          </a:solidFill>
          <a:ln w="25400">
            <a:solidFill>
              <a:schemeClr val="tx1"/>
            </a:solidFill>
            <a:round/>
            <a:headEnd/>
            <a:tailEnd/>
          </a:ln>
        </p:spPr>
        <p:txBody>
          <a:bodyPr wrap="none" anchor="ctr"/>
          <a:lstStyle/>
          <a:p>
            <a:pPr algn="ctr"/>
            <a:r>
              <a:rPr lang="en-US" altLang="zh-CN" b="1"/>
              <a:t>Mybatis</a:t>
            </a:r>
            <a:endParaRPr lang="zh-CN" b="1"/>
          </a:p>
        </p:txBody>
      </p:sp>
      <p:cxnSp>
        <p:nvCxnSpPr>
          <p:cNvPr id="121" name="直接箭头连接符 120"/>
          <p:cNvCxnSpPr>
            <a:stCxn id="49182" idx="2"/>
            <a:endCxn id="81" idx="1"/>
          </p:cNvCxnSpPr>
          <p:nvPr/>
        </p:nvCxnSpPr>
        <p:spPr>
          <a:xfrm rot="16200000" flipH="1">
            <a:off x="4089401" y="3768725"/>
            <a:ext cx="571500" cy="349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ChangeArrowheads="1"/>
          </p:cNvSpPr>
          <p:nvPr/>
        </p:nvSpPr>
        <p:spPr bwMode="auto">
          <a:xfrm>
            <a:off x="0" y="2349500"/>
            <a:ext cx="9144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ctr">
              <a:lnSpc>
                <a:spcPct val="130000"/>
              </a:lnSpc>
            </a:pPr>
            <a:endParaRPr lang="zh-CN" altLang="en-US" sz="1200">
              <a:solidFill>
                <a:schemeClr val="bg1"/>
              </a:solidFill>
            </a:endParaRPr>
          </a:p>
        </p:txBody>
      </p:sp>
      <p:sp>
        <p:nvSpPr>
          <p:cNvPr id="51202" name="Rectangle 3"/>
          <p:cNvSpPr>
            <a:spLocks noChangeArrowheads="1"/>
          </p:cNvSpPr>
          <p:nvPr/>
        </p:nvSpPr>
        <p:spPr bwMode="auto">
          <a:xfrm>
            <a:off x="0" y="2065338"/>
            <a:ext cx="9144000" cy="792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r>
              <a:rPr lang="en-US" altLang="zh-CN" sz="3200">
                <a:solidFill>
                  <a:schemeClr val="bg1"/>
                </a:solidFill>
                <a:ea typeface="黑体" charset="0"/>
                <a:cs typeface="黑体" charset="0"/>
              </a:rPr>
              <a:t>THANK YOU </a:t>
            </a:r>
            <a:r>
              <a:rPr lang="zh-CN" altLang="en-US" sz="3200">
                <a:solidFill>
                  <a:schemeClr val="bg1"/>
                </a:solidFill>
                <a:ea typeface="黑体" charset="0"/>
                <a:cs typeface="黑体" charset="0"/>
              </a:rPr>
              <a:t>！</a:t>
            </a:r>
            <a:r>
              <a:rPr lang="en-US" altLang="zh-CN" sz="3200">
                <a:solidFill>
                  <a:schemeClr val="bg1"/>
                </a:solidFill>
                <a:ea typeface="黑体" charset="0"/>
                <a:cs typeface="黑体" charset="0"/>
              </a:rPr>
              <a:t> </a:t>
            </a:r>
            <a:endParaRPr lang="zh-CN" altLang="en-US" sz="3200">
              <a:solidFill>
                <a:schemeClr val="bg1"/>
              </a:solidFill>
              <a:ea typeface="黑体" charset="0"/>
              <a:cs typeface="黑体" charset="0"/>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p:txBody>
          <a:bodyPr/>
          <a:lstStyle/>
          <a:p>
            <a:pPr algn="l"/>
            <a:r>
              <a:rPr lang="en-US" altLang="zh-CN">
                <a:latin typeface="Arial" charset="0"/>
                <a:ea typeface="黑体" charset="0"/>
              </a:rPr>
              <a:t>IO</a:t>
            </a:r>
            <a:r>
              <a:rPr lang="zh-CN" altLang="en-US">
                <a:latin typeface="Arial" charset="0"/>
                <a:ea typeface="黑体" charset="0"/>
              </a:rPr>
              <a:t> 模型</a:t>
            </a:r>
          </a:p>
        </p:txBody>
      </p:sp>
      <p:graphicFrame>
        <p:nvGraphicFramePr>
          <p:cNvPr id="9" name="图表 8"/>
          <p:cNvGraphicFramePr/>
          <p:nvPr/>
        </p:nvGraphicFramePr>
        <p:xfrm>
          <a:off x="611560" y="4365104"/>
          <a:ext cx="7632848" cy="1909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3" name="文本框 1"/>
          <p:cNvSpPr txBox="1">
            <a:spLocks noChangeArrowheads="1"/>
          </p:cNvSpPr>
          <p:nvPr/>
        </p:nvSpPr>
        <p:spPr bwMode="auto">
          <a:xfrm>
            <a:off x="215900" y="1557338"/>
            <a:ext cx="8748713" cy="2562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150000"/>
              </a:lnSpc>
            </a:pPr>
            <a:r>
              <a:rPr kumimoji="0" lang="zh-CN" altLang="en-US" sz="1800" dirty="0">
                <a:latin typeface="宋体" charset="0"/>
              </a:rPr>
              <a:t> </a:t>
            </a:r>
            <a:r>
              <a:rPr kumimoji="0" lang="en-US" altLang="zh-CN" sz="1800" dirty="0">
                <a:latin typeface="宋体" charset="0"/>
              </a:rPr>
              <a:t>    </a:t>
            </a:r>
            <a:r>
              <a:rPr kumimoji="0" lang="zh-CN" altLang="en-US" sz="1800" dirty="0">
                <a:latin typeface="宋体" charset="0"/>
              </a:rPr>
              <a:t>对于一个</a:t>
            </a:r>
            <a:r>
              <a:rPr kumimoji="0" lang="en-US" altLang="zh-CN" sz="1800" dirty="0">
                <a:latin typeface="宋体" charset="0"/>
              </a:rPr>
              <a:t>network IO (</a:t>
            </a:r>
            <a:r>
              <a:rPr kumimoji="0" lang="zh-CN" altLang="en-US" sz="1800" dirty="0">
                <a:latin typeface="宋体" charset="0"/>
              </a:rPr>
              <a:t>这里我们以</a:t>
            </a:r>
            <a:r>
              <a:rPr kumimoji="0" lang="en-US" altLang="zh-CN" sz="1800" dirty="0">
                <a:latin typeface="宋体" charset="0"/>
              </a:rPr>
              <a:t>read</a:t>
            </a:r>
            <a:r>
              <a:rPr kumimoji="0" lang="zh-CN" altLang="en-US" sz="1800" dirty="0">
                <a:latin typeface="宋体" charset="0"/>
              </a:rPr>
              <a:t>举例</a:t>
            </a:r>
            <a:r>
              <a:rPr kumimoji="0" lang="en-US" altLang="zh-CN" sz="1800" dirty="0">
                <a:latin typeface="宋体" charset="0"/>
              </a:rPr>
              <a:t>)</a:t>
            </a:r>
            <a:r>
              <a:rPr kumimoji="0" lang="zh-CN" altLang="en-US" sz="1800" dirty="0">
                <a:latin typeface="宋体" charset="0"/>
              </a:rPr>
              <a:t>，它会涉及到两个系统对象，一个是调用这个</a:t>
            </a:r>
            <a:r>
              <a:rPr kumimoji="0" lang="en-US" altLang="zh-CN" sz="1800" dirty="0">
                <a:latin typeface="宋体" charset="0"/>
              </a:rPr>
              <a:t>IO</a:t>
            </a:r>
            <a:r>
              <a:rPr kumimoji="0" lang="zh-CN" altLang="en-US" sz="1800" dirty="0">
                <a:latin typeface="宋体" charset="0"/>
              </a:rPr>
              <a:t>的</a:t>
            </a:r>
            <a:r>
              <a:rPr kumimoji="0" lang="en-US" altLang="zh-CN" sz="1800" dirty="0">
                <a:latin typeface="宋体" charset="0"/>
              </a:rPr>
              <a:t>process (or thread)</a:t>
            </a:r>
            <a:r>
              <a:rPr kumimoji="0" lang="zh-CN" altLang="en-US" sz="1800" dirty="0">
                <a:latin typeface="宋体" charset="0"/>
              </a:rPr>
              <a:t>，另一个就是系统内核</a:t>
            </a:r>
            <a:r>
              <a:rPr kumimoji="0" lang="en-US" altLang="zh-CN" sz="1800" dirty="0">
                <a:latin typeface="宋体" charset="0"/>
              </a:rPr>
              <a:t>(kernel)</a:t>
            </a:r>
            <a:r>
              <a:rPr kumimoji="0" lang="zh-CN" altLang="en-US" sz="1800" dirty="0">
                <a:latin typeface="宋体" charset="0"/>
              </a:rPr>
              <a:t>。当一个</a:t>
            </a:r>
            <a:r>
              <a:rPr kumimoji="0" lang="en-US" altLang="zh-CN" sz="1800" dirty="0">
                <a:latin typeface="宋体" charset="0"/>
              </a:rPr>
              <a:t>read</a:t>
            </a:r>
            <a:r>
              <a:rPr kumimoji="0" lang="zh-CN" altLang="en-US" sz="1800" dirty="0">
                <a:latin typeface="宋体" charset="0"/>
              </a:rPr>
              <a:t>操作发生时，它会经历两个阶段：</a:t>
            </a:r>
            <a:r>
              <a:rPr kumimoji="0" lang="en-US" altLang="zh-CN" sz="1800" dirty="0">
                <a:latin typeface="宋体" charset="0"/>
              </a:rPr>
              <a:t/>
            </a:r>
            <a:br>
              <a:rPr kumimoji="0" lang="en-US" altLang="zh-CN" sz="1800" dirty="0">
                <a:latin typeface="宋体" charset="0"/>
              </a:rPr>
            </a:br>
            <a:r>
              <a:rPr kumimoji="0" lang="en-US" altLang="zh-CN" sz="1800" dirty="0">
                <a:latin typeface="宋体" charset="0"/>
              </a:rPr>
              <a:t> 1 </a:t>
            </a:r>
            <a:r>
              <a:rPr kumimoji="0" lang="zh-CN" altLang="en-US" sz="1800" dirty="0">
                <a:latin typeface="宋体" charset="0"/>
              </a:rPr>
              <a:t>等待数据准备 </a:t>
            </a:r>
            <a:r>
              <a:rPr kumimoji="0" lang="en-US" altLang="zh-CN" sz="1800" dirty="0">
                <a:latin typeface="宋体" charset="0"/>
              </a:rPr>
              <a:t>(Waiting for the data to be ready)</a:t>
            </a:r>
            <a:br>
              <a:rPr kumimoji="0" lang="en-US" altLang="zh-CN" sz="1800" dirty="0">
                <a:latin typeface="宋体" charset="0"/>
              </a:rPr>
            </a:br>
            <a:r>
              <a:rPr kumimoji="0" lang="en-US" altLang="zh-CN" sz="1800" dirty="0">
                <a:latin typeface="宋体" charset="0"/>
              </a:rPr>
              <a:t> 2 </a:t>
            </a:r>
            <a:r>
              <a:rPr kumimoji="0" lang="zh-CN" altLang="en-US" sz="1800" dirty="0">
                <a:latin typeface="宋体" charset="0"/>
              </a:rPr>
              <a:t>将数据从内核拷贝到进程中 </a:t>
            </a:r>
            <a:r>
              <a:rPr kumimoji="0" lang="en-US" altLang="zh-CN" sz="1800" dirty="0">
                <a:latin typeface="宋体" charset="0"/>
              </a:rPr>
              <a:t>(Copying the data from the kernel to the process</a:t>
            </a:r>
            <a:r>
              <a:rPr kumimoji="0" lang="en-US" altLang="zh-CN" sz="1800" dirty="0" smtClean="0">
                <a:latin typeface="宋体" charset="0"/>
              </a:rPr>
              <a:t>)</a:t>
            </a:r>
            <a:endParaRPr kumimoji="0" lang="zh-CN" altLang="en-US" sz="1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a:latin typeface="Arial" charset="0"/>
                <a:ea typeface="黑体" charset="0"/>
              </a:rPr>
              <a:t>B</a:t>
            </a:r>
            <a:r>
              <a:rPr lang="en-US" altLang="zh-CN" dirty="0" smtClean="0">
                <a:latin typeface="Arial" charset="0"/>
                <a:ea typeface="黑体" charset="0"/>
              </a:rPr>
              <a:t>locking IO</a:t>
            </a:r>
            <a:endParaRPr lang="zh-CN" altLang="en-US" dirty="0">
              <a:latin typeface="Arial" charset="0"/>
              <a:ea typeface="黑体" charset="0"/>
            </a:endParaRPr>
          </a:p>
        </p:txBody>
      </p:sp>
      <p:pic>
        <p:nvPicPr>
          <p:cNvPr id="7" name="图片 6"/>
          <p:cNvPicPr>
            <a:picLocks noChangeAspect="1"/>
          </p:cNvPicPr>
          <p:nvPr/>
        </p:nvPicPr>
        <p:blipFill>
          <a:blip r:embed="rId3"/>
          <a:stretch>
            <a:fillRect/>
          </a:stretch>
        </p:blipFill>
        <p:spPr>
          <a:xfrm>
            <a:off x="899592" y="1772816"/>
            <a:ext cx="7412760" cy="4968552"/>
          </a:xfrm>
          <a:prstGeom prst="rect">
            <a:avLst/>
          </a:prstGeo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Non-blocking IO</a:t>
            </a:r>
            <a:endParaRPr lang="zh-CN" altLang="en-US" dirty="0">
              <a:latin typeface="Arial" charset="0"/>
              <a:ea typeface="黑体" charset="0"/>
            </a:endParaRPr>
          </a:p>
        </p:txBody>
      </p:sp>
      <p:pic>
        <p:nvPicPr>
          <p:cNvPr id="3" name="图片 2"/>
          <p:cNvPicPr>
            <a:picLocks noChangeAspect="1"/>
          </p:cNvPicPr>
          <p:nvPr/>
        </p:nvPicPr>
        <p:blipFill>
          <a:blip r:embed="rId2"/>
          <a:stretch>
            <a:fillRect/>
          </a:stretch>
        </p:blipFill>
        <p:spPr>
          <a:xfrm>
            <a:off x="827584" y="1736159"/>
            <a:ext cx="7668344" cy="4933201"/>
          </a:xfrm>
          <a:prstGeom prst="rect">
            <a:avLst/>
          </a:prstGeom>
        </p:spPr>
      </p:pic>
    </p:spTree>
    <p:extLst>
      <p:ext uri="{BB962C8B-B14F-4D97-AF65-F5344CB8AC3E}">
        <p14:creationId xmlns:p14="http://schemas.microsoft.com/office/powerpoint/2010/main" xmlns="" val="335013400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IO multiplexing (select, </a:t>
            </a:r>
            <a:r>
              <a:rPr lang="en-US" altLang="zh-CN" dirty="0" err="1" smtClean="0">
                <a:latin typeface="Arial" charset="0"/>
                <a:ea typeface="黑体" charset="0"/>
              </a:rPr>
              <a:t>epoll</a:t>
            </a:r>
            <a:r>
              <a:rPr lang="en-US" altLang="zh-CN" dirty="0" smtClean="0">
                <a:latin typeface="Arial" charset="0"/>
                <a:ea typeface="黑体" charset="0"/>
              </a:rPr>
              <a:t>)</a:t>
            </a:r>
            <a:endParaRPr lang="zh-CN" altLang="en-US" dirty="0">
              <a:latin typeface="Arial" charset="0"/>
              <a:ea typeface="黑体" charset="0"/>
            </a:endParaRPr>
          </a:p>
        </p:txBody>
      </p:sp>
      <p:pic>
        <p:nvPicPr>
          <p:cNvPr id="4" name="图片 3"/>
          <p:cNvPicPr>
            <a:picLocks noChangeAspect="1"/>
          </p:cNvPicPr>
          <p:nvPr/>
        </p:nvPicPr>
        <p:blipFill>
          <a:blip r:embed="rId2"/>
          <a:stretch>
            <a:fillRect/>
          </a:stretch>
        </p:blipFill>
        <p:spPr>
          <a:xfrm>
            <a:off x="899592" y="1700808"/>
            <a:ext cx="7524328" cy="4885927"/>
          </a:xfrm>
          <a:prstGeom prst="rect">
            <a:avLst/>
          </a:prstGeom>
        </p:spPr>
      </p:pic>
    </p:spTree>
    <p:extLst>
      <p:ext uri="{BB962C8B-B14F-4D97-AF65-F5344CB8AC3E}">
        <p14:creationId xmlns:p14="http://schemas.microsoft.com/office/powerpoint/2010/main" xmlns="" val="335013400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Signal-</a:t>
            </a:r>
            <a:r>
              <a:rPr lang="zh-CN" altLang="zh-CN" dirty="0" smtClean="0">
                <a:latin typeface="Arial" charset="0"/>
                <a:ea typeface="黑体" charset="0"/>
              </a:rPr>
              <a:t>D</a:t>
            </a:r>
            <a:r>
              <a:rPr lang="en-US" altLang="zh-CN" dirty="0" smtClean="0">
                <a:latin typeface="Arial" charset="0"/>
                <a:ea typeface="黑体" charset="0"/>
              </a:rPr>
              <a:t>rive</a:t>
            </a:r>
            <a:r>
              <a:rPr lang="en-US" altLang="zh-CN" dirty="0">
                <a:latin typeface="Arial" charset="0"/>
                <a:ea typeface="黑体" charset="0"/>
              </a:rPr>
              <a:t>n</a:t>
            </a:r>
            <a:r>
              <a:rPr lang="zh-CN" altLang="en-US" dirty="0" smtClean="0">
                <a:latin typeface="Arial" charset="0"/>
                <a:ea typeface="黑体" charset="0"/>
              </a:rPr>
              <a:t> </a:t>
            </a:r>
            <a:r>
              <a:rPr lang="en-US" altLang="zh-CN" dirty="0" smtClean="0">
                <a:latin typeface="Arial" charset="0"/>
                <a:ea typeface="黑体" charset="0"/>
              </a:rPr>
              <a:t>IO</a:t>
            </a:r>
            <a:endParaRPr lang="zh-CN" altLang="en-US" dirty="0">
              <a:latin typeface="Arial" charset="0"/>
              <a:ea typeface="黑体" charset="0"/>
            </a:endParaRPr>
          </a:p>
        </p:txBody>
      </p:sp>
      <p:pic>
        <p:nvPicPr>
          <p:cNvPr id="2" name="图片 1"/>
          <p:cNvPicPr>
            <a:picLocks noChangeAspect="1"/>
          </p:cNvPicPr>
          <p:nvPr/>
        </p:nvPicPr>
        <p:blipFill>
          <a:blip r:embed="rId2"/>
          <a:stretch>
            <a:fillRect/>
          </a:stretch>
        </p:blipFill>
        <p:spPr>
          <a:xfrm>
            <a:off x="971600" y="1871177"/>
            <a:ext cx="7092280" cy="4726175"/>
          </a:xfrm>
          <a:prstGeom prst="rect">
            <a:avLst/>
          </a:prstGeom>
        </p:spPr>
      </p:pic>
    </p:spTree>
    <p:extLst>
      <p:ext uri="{BB962C8B-B14F-4D97-AF65-F5344CB8AC3E}">
        <p14:creationId xmlns:p14="http://schemas.microsoft.com/office/powerpoint/2010/main" xmlns="" val="426465489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dirty="0" smtClean="0">
                <a:latin typeface="Arial" charset="0"/>
                <a:ea typeface="黑体" charset="0"/>
              </a:rPr>
              <a:t>Asynchronous IO</a:t>
            </a:r>
            <a:endParaRPr lang="zh-CN" altLang="en-US" dirty="0">
              <a:latin typeface="Arial" charset="0"/>
              <a:ea typeface="黑体" charset="0"/>
            </a:endParaRPr>
          </a:p>
        </p:txBody>
      </p:sp>
      <p:pic>
        <p:nvPicPr>
          <p:cNvPr id="3" name="图片 2"/>
          <p:cNvPicPr>
            <a:picLocks noChangeAspect="1"/>
          </p:cNvPicPr>
          <p:nvPr/>
        </p:nvPicPr>
        <p:blipFill>
          <a:blip r:embed="rId2"/>
          <a:stretch>
            <a:fillRect/>
          </a:stretch>
        </p:blipFill>
        <p:spPr>
          <a:xfrm>
            <a:off x="755576" y="1798371"/>
            <a:ext cx="7740352" cy="4942997"/>
          </a:xfrm>
          <a:prstGeom prst="rect">
            <a:avLst/>
          </a:prstGeom>
        </p:spPr>
      </p:pic>
    </p:spTree>
    <p:extLst>
      <p:ext uri="{BB962C8B-B14F-4D97-AF65-F5344CB8AC3E}">
        <p14:creationId xmlns:p14="http://schemas.microsoft.com/office/powerpoint/2010/main" xmlns="" val="335013400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9CCFF"/>
        </a:solidFill>
        <a:ln>
          <a:solidFill>
            <a:schemeClr val="tx1">
              <a:alpha val="0"/>
            </a:schemeClr>
          </a:solidFill>
        </a:ln>
        <a:effectLst>
          <a:outerShdw blurRad="50800" dist="38100" dir="2700000" sx="101000" sy="101000" algn="tl" rotWithShape="0">
            <a:prstClr val="black">
              <a:alpha val="40000"/>
            </a:prstClr>
          </a:outerShdw>
        </a:effectLst>
      </a:spPr>
      <a:bodyPr rtlCol="0" anchor="ctr"/>
      <a:lstStyle>
        <a:defPPr algn="ctr">
          <a:defRPr kumimoji="1" dirty="0" smtClean="0">
            <a:solidFill>
              <a:srgbClr val="111111"/>
            </a:solidFill>
          </a:defRPr>
        </a:defPPr>
      </a:lstStyle>
      <a:style>
        <a:lnRef idx="2">
          <a:schemeClr val="accent2">
            <a:shade val="50000"/>
          </a:schemeClr>
        </a:lnRef>
        <a:fillRef idx="1">
          <a:schemeClr val="accent2"/>
        </a:fillRef>
        <a:effectRef idx="0">
          <a:schemeClr val="accent2"/>
        </a:effectRef>
        <a:fontRef idx="minor">
          <a:schemeClr val="lt1"/>
        </a:fontRef>
      </a:style>
    </a:spDef>
    <a:lnDef>
      <a:spPr>
        <a:ln>
          <a:tailEnd type="arrow"/>
        </a:ln>
      </a:spPr>
      <a:bodyPr/>
      <a:lstStyle/>
      <a:style>
        <a:lnRef idx="2">
          <a:schemeClr val="dk1"/>
        </a:lnRef>
        <a:fillRef idx="0">
          <a:schemeClr val="dk1"/>
        </a:fillRef>
        <a:effectRef idx="1">
          <a:schemeClr val="dk1"/>
        </a:effectRef>
        <a:fontRef idx="minor">
          <a:schemeClr val="tx1"/>
        </a:fontRef>
      </a:style>
    </a:lnDef>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5656</TotalTime>
  <Pages>0</Pages>
  <Words>3362</Words>
  <Characters>0</Characters>
  <Application>Microsoft Macintosh PowerPoint</Application>
  <DocSecurity>0</DocSecurity>
  <PresentationFormat>全屏显示(4:3)</PresentationFormat>
  <Lines>0</Lines>
  <Paragraphs>446</Paragraphs>
  <Slides>34</Slides>
  <Notes>29</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上海Nordri专业商务幻灯演示设计</vt:lpstr>
      <vt:lpstr>幻灯片 1</vt:lpstr>
      <vt:lpstr>IO</vt:lpstr>
      <vt:lpstr>用户空间&amp;内核空间</vt:lpstr>
      <vt:lpstr>IO 模型</vt:lpstr>
      <vt:lpstr>Blocking IO</vt:lpstr>
      <vt:lpstr>Non-blocking IO</vt:lpstr>
      <vt:lpstr>IO multiplexing (select, epoll)</vt:lpstr>
      <vt:lpstr>Signal-Driven IO</vt:lpstr>
      <vt:lpstr>Asynchronous IO</vt:lpstr>
      <vt:lpstr>餐厅IO</vt:lpstr>
      <vt:lpstr>IO线程模型</vt:lpstr>
      <vt:lpstr>Reactor</vt:lpstr>
      <vt:lpstr>Reactor单线程模型</vt:lpstr>
      <vt:lpstr>Reactor单线程模型</vt:lpstr>
      <vt:lpstr>netty – zero copy</vt:lpstr>
      <vt:lpstr>商店数据库现状</vt:lpstr>
      <vt:lpstr>存在的问题</vt:lpstr>
      <vt:lpstr>解决思路 - 客户端模式</vt:lpstr>
      <vt:lpstr>解决思路 - 中间件模式</vt:lpstr>
      <vt:lpstr>MyCat 架构</vt:lpstr>
      <vt:lpstr>MyCat 连接复用</vt:lpstr>
      <vt:lpstr>MyCat 读写分离</vt:lpstr>
      <vt:lpstr>MyCat Failover</vt:lpstr>
      <vt:lpstr>MyCat SQL拦截</vt:lpstr>
      <vt:lpstr>MyCat Catlet</vt:lpstr>
      <vt:lpstr>MyCat 水平分库</vt:lpstr>
      <vt:lpstr>MyCat 水平分库</vt:lpstr>
      <vt:lpstr>MyCat 水平分库</vt:lpstr>
      <vt:lpstr>MyCat 水平分库</vt:lpstr>
      <vt:lpstr>MyCat 水平分库</vt:lpstr>
      <vt:lpstr>MyCat 水平分库</vt:lpstr>
      <vt:lpstr>MyCat 映射关系 </vt:lpstr>
      <vt:lpstr>集成</vt:lpstr>
      <vt:lpstr>幻灯片 34</vt:lpstr>
    </vt:vector>
  </TitlesOfParts>
  <Manager/>
  <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ppt.glzy8.com提供海量PPT模板免费下载！</dc:title>
  <dc:subject/>
  <dc:creator/>
  <cp:keywords/>
  <dc:description/>
  <cp:lastModifiedBy>asus</cp:lastModifiedBy>
  <cp:revision>491</cp:revision>
  <dcterms:created xsi:type="dcterms:W3CDTF">2007-10-21T01:27:31Z</dcterms:created>
  <dcterms:modified xsi:type="dcterms:W3CDTF">2015-06-29T16:50:32Z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2052-8.1.0.3238</vt:lpwstr>
  </property>
  <property fmtid="{D5CDD505-2E9C-101B-9397-08002B2CF9AE}" pid="3" name="NXTAG2">
    <vt:lpwstr>0008008c02000000000001024140</vt:lpwstr>
  </property>
</Properties>
</file>