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4"/>
  </p:notesMasterIdLst>
  <p:handoutMasterIdLst>
    <p:handoutMasterId r:id="rId45"/>
  </p:handoutMasterIdLst>
  <p:sldIdLst>
    <p:sldId id="256" r:id="rId2"/>
    <p:sldId id="349" r:id="rId3"/>
    <p:sldId id="365" r:id="rId4"/>
    <p:sldId id="351" r:id="rId5"/>
    <p:sldId id="352" r:id="rId6"/>
    <p:sldId id="316" r:id="rId7"/>
    <p:sldId id="334" r:id="rId8"/>
    <p:sldId id="335" r:id="rId9"/>
    <p:sldId id="336" r:id="rId10"/>
    <p:sldId id="343" r:id="rId11"/>
    <p:sldId id="337" r:id="rId12"/>
    <p:sldId id="342" r:id="rId13"/>
    <p:sldId id="338" r:id="rId14"/>
    <p:sldId id="363" r:id="rId15"/>
    <p:sldId id="339" r:id="rId16"/>
    <p:sldId id="364" r:id="rId17"/>
    <p:sldId id="341" r:id="rId18"/>
    <p:sldId id="340" r:id="rId19"/>
    <p:sldId id="344" r:id="rId20"/>
    <p:sldId id="371" r:id="rId21"/>
    <p:sldId id="372" r:id="rId22"/>
    <p:sldId id="354" r:id="rId23"/>
    <p:sldId id="348" r:id="rId24"/>
    <p:sldId id="366" r:id="rId25"/>
    <p:sldId id="370" r:id="rId26"/>
    <p:sldId id="355" r:id="rId27"/>
    <p:sldId id="356" r:id="rId28"/>
    <p:sldId id="375" r:id="rId29"/>
    <p:sldId id="353" r:id="rId30"/>
    <p:sldId id="369" r:id="rId31"/>
    <p:sldId id="368" r:id="rId32"/>
    <p:sldId id="347" r:id="rId33"/>
    <p:sldId id="373" r:id="rId34"/>
    <p:sldId id="374" r:id="rId35"/>
    <p:sldId id="367" r:id="rId36"/>
    <p:sldId id="357" r:id="rId37"/>
    <p:sldId id="362" r:id="rId38"/>
    <p:sldId id="361" r:id="rId39"/>
    <p:sldId id="360" r:id="rId40"/>
    <p:sldId id="358" r:id="rId41"/>
    <p:sldId id="359" r:id="rId42"/>
    <p:sldId id="259"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A8E0FF"/>
    <a:srgbClr val="A0FF9F"/>
    <a:srgbClr val="FFB8BB"/>
    <a:srgbClr val="CCECFF"/>
    <a:srgbClr val="1F10E0"/>
    <a:srgbClr val="111111"/>
    <a:srgbClr val="F58B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29" autoAdjust="0"/>
    <p:restoredTop sz="87550" autoAdjust="0"/>
  </p:normalViewPr>
  <p:slideViewPr>
    <p:cSldViewPr>
      <p:cViewPr varScale="1">
        <p:scale>
          <a:sx n="74" d="100"/>
          <a:sy n="74" d="100"/>
        </p:scale>
        <p:origin x="-1384" y="-96"/>
      </p:cViewPr>
      <p:guideLst>
        <p:guide orient="horz" pos="227"/>
        <p:guide orient="horz" pos="164"/>
        <p:guide orient="horz" pos="4110"/>
        <p:guide orient="horz" pos="709"/>
        <p:guide pos="295"/>
        <p:guide pos="546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40044-7C24-954D-8E5E-F993B5D9E881}" type="doc">
      <dgm:prSet loTypeId="urn:microsoft.com/office/officeart/2005/8/layout/list1" loCatId="" qsTypeId="urn:microsoft.com/office/officeart/2005/8/quickstyle/simple3" qsCatId="simple" csTypeId="urn:microsoft.com/office/officeart/2005/8/colors/accent1_2" csCatId="accent1" phldr="1"/>
      <dgm:spPr/>
      <dgm:t>
        <a:bodyPr/>
        <a:lstStyle/>
        <a:p>
          <a:endParaRPr lang="zh-CN" altLang="en-US"/>
        </a:p>
      </dgm:t>
    </dgm:pt>
    <dgm:pt modelId="{9450B512-7F1B-EC46-9113-D03A3257728C}">
      <dgm:prSet custT="1"/>
      <dgm:spPr>
        <a:gradFill rotWithShape="0">
          <a:gsLst>
            <a:gs pos="0">
              <a:srgbClr val="FFB8BB"/>
            </a:gs>
            <a:gs pos="100000">
              <a:schemeClr val="accent1">
                <a:hueOff val="0"/>
                <a:satOff val="0"/>
                <a:lumOff val="0"/>
                <a:alphaOff val="0"/>
                <a:tint val="15000"/>
                <a:satMod val="350000"/>
              </a:schemeClr>
            </a:gs>
          </a:gsLst>
        </a:gradFill>
        <a:ln>
          <a:solidFill>
            <a:srgbClr val="FF0000"/>
          </a:solidFill>
        </a:ln>
      </dgm:spPr>
      <dgm:t>
        <a:bodyPr/>
        <a:lstStyle/>
        <a:p>
          <a:pPr rtl="0"/>
          <a:r>
            <a:rPr lang="en-US" altLang="zh-CN" sz="1800" dirty="0" smtClean="0"/>
            <a:t>IO</a:t>
          </a:r>
          <a:r>
            <a:rPr lang="zh-CN" altLang="en-US" sz="1800" dirty="0" smtClean="0"/>
            <a:t>是主存和外部设备</a:t>
          </a:r>
          <a:r>
            <a:rPr lang="en-US" altLang="zh-CN" sz="1800" dirty="0" smtClean="0"/>
            <a:t>(</a:t>
          </a:r>
          <a:r>
            <a:rPr lang="zh-CN" altLang="en-US" sz="1800" dirty="0" smtClean="0"/>
            <a:t>硬盘、终端和网络等</a:t>
          </a:r>
          <a:r>
            <a:rPr lang="en-US" altLang="zh-CN" sz="1800" dirty="0" smtClean="0"/>
            <a:t>)</a:t>
          </a:r>
          <a:r>
            <a:rPr lang="zh-CN" altLang="en-US" sz="1800" dirty="0" smtClean="0"/>
            <a:t>拷贝数据的过程 </a:t>
          </a:r>
          <a:endParaRPr lang="zh-CN" altLang="en-US" sz="1800" dirty="0"/>
        </a:p>
      </dgm:t>
    </dgm:pt>
    <dgm:pt modelId="{0E7BAB23-9D45-FA40-8F26-9D9468C383CD}" type="parTrans" cxnId="{394DF926-B62E-D343-9A73-F1794C7216D3}">
      <dgm:prSet/>
      <dgm:spPr/>
      <dgm:t>
        <a:bodyPr/>
        <a:lstStyle/>
        <a:p>
          <a:endParaRPr lang="zh-CN" altLang="en-US" sz="1800"/>
        </a:p>
      </dgm:t>
    </dgm:pt>
    <dgm:pt modelId="{A69AED1F-4EF0-F344-AD89-46570DE5A4F7}" type="sibTrans" cxnId="{394DF926-B62E-D343-9A73-F1794C7216D3}">
      <dgm:prSet/>
      <dgm:spPr/>
      <dgm:t>
        <a:bodyPr/>
        <a:lstStyle/>
        <a:p>
          <a:endParaRPr lang="zh-CN" altLang="en-US" sz="1800"/>
        </a:p>
      </dgm:t>
    </dgm:pt>
    <dgm:pt modelId="{815D6244-CFDC-E548-B597-442A76A76289}">
      <dgm:prSet custT="1"/>
      <dgm:spPr>
        <a:gradFill rotWithShape="0">
          <a:gsLst>
            <a:gs pos="0">
              <a:srgbClr val="A8E0FF"/>
            </a:gs>
            <a:gs pos="100000">
              <a:schemeClr val="accent1">
                <a:hueOff val="0"/>
                <a:satOff val="0"/>
                <a:lumOff val="0"/>
                <a:alphaOff val="0"/>
                <a:tint val="15000"/>
                <a:satMod val="350000"/>
              </a:schemeClr>
            </a:gs>
          </a:gsLst>
        </a:gradFill>
        <a:ln>
          <a:solidFill>
            <a:srgbClr val="0000FF"/>
          </a:solidFill>
        </a:ln>
      </dgm:spPr>
      <dgm:t>
        <a:bodyPr/>
        <a:lstStyle/>
        <a:p>
          <a:pPr rtl="0"/>
          <a:r>
            <a:rPr lang="en-US" altLang="zh-CN" sz="1800" dirty="0" smtClean="0"/>
            <a:t>IO</a:t>
          </a:r>
          <a:r>
            <a:rPr lang="zh-CN" altLang="en-US" sz="1800" dirty="0" smtClean="0"/>
            <a:t>是操作系统的底层功能实现，底层通过</a:t>
          </a:r>
          <a:r>
            <a:rPr lang="en-US" altLang="zh-CN" sz="1800" dirty="0" smtClean="0"/>
            <a:t>I/O</a:t>
          </a:r>
          <a:r>
            <a:rPr lang="zh-CN" altLang="en-US" sz="1800" dirty="0" smtClean="0"/>
            <a:t>指令进行完成</a:t>
          </a:r>
          <a:endParaRPr lang="zh-CN" altLang="en-US" sz="1800" dirty="0"/>
        </a:p>
      </dgm:t>
    </dgm:pt>
    <dgm:pt modelId="{9663E480-3AFF-364B-BC8B-059E64A0559B}" type="parTrans" cxnId="{01691C8B-69FC-D748-A38D-C503FF5F8175}">
      <dgm:prSet/>
      <dgm:spPr/>
      <dgm:t>
        <a:bodyPr/>
        <a:lstStyle/>
        <a:p>
          <a:endParaRPr lang="zh-CN" altLang="en-US" sz="1800"/>
        </a:p>
      </dgm:t>
    </dgm:pt>
    <dgm:pt modelId="{E266682E-01E7-2843-A7C9-124CEF85400E}" type="sibTrans" cxnId="{01691C8B-69FC-D748-A38D-C503FF5F8175}">
      <dgm:prSet/>
      <dgm:spPr/>
      <dgm:t>
        <a:bodyPr/>
        <a:lstStyle/>
        <a:p>
          <a:endParaRPr lang="zh-CN" altLang="en-US" sz="1800"/>
        </a:p>
      </dgm:t>
    </dgm:pt>
    <dgm:pt modelId="{814F5C1F-A0B5-F34B-B85E-DD15A99BDF6C}">
      <dgm:prSet custT="1"/>
      <dgm:spPr>
        <a:gradFill rotWithShape="0">
          <a:gsLst>
            <a:gs pos="0">
              <a:srgbClr val="A0FF9F"/>
            </a:gs>
            <a:gs pos="100000">
              <a:schemeClr val="accent1">
                <a:hueOff val="0"/>
                <a:satOff val="0"/>
                <a:lumOff val="0"/>
                <a:alphaOff val="0"/>
                <a:tint val="15000"/>
                <a:satMod val="350000"/>
              </a:schemeClr>
            </a:gs>
          </a:gsLst>
        </a:gradFill>
        <a:ln>
          <a:solidFill>
            <a:srgbClr val="008000"/>
          </a:solidFill>
        </a:ln>
      </dgm:spPr>
      <dgm:t>
        <a:bodyPr/>
        <a:lstStyle/>
        <a:p>
          <a:r>
            <a:rPr lang="zh-CN" altLang="en-US" sz="1800" dirty="0" smtClean="0"/>
            <a:t>所有外部设备都可以看做一个文件来操作（</a:t>
          </a:r>
          <a:r>
            <a:rPr lang="en-US" altLang="zh-CN" sz="1800" dirty="0" err="1" smtClean="0"/>
            <a:t>fd&amp;socketfd</a:t>
          </a:r>
          <a:r>
            <a:rPr lang="zh-CN" altLang="en-US" sz="1800" dirty="0" smtClean="0"/>
            <a:t>）</a:t>
          </a:r>
          <a:endParaRPr lang="zh-CN" altLang="en-US" sz="1800" dirty="0"/>
        </a:p>
      </dgm:t>
    </dgm:pt>
    <dgm:pt modelId="{D0B61BEB-AD70-2C42-8909-55E4F87252C8}" type="parTrans" cxnId="{E145B8C8-8421-E943-A196-5E9D6383B0B7}">
      <dgm:prSet/>
      <dgm:spPr/>
      <dgm:t>
        <a:bodyPr/>
        <a:lstStyle/>
        <a:p>
          <a:endParaRPr lang="zh-CN" altLang="en-US"/>
        </a:p>
      </dgm:t>
    </dgm:pt>
    <dgm:pt modelId="{B10C05B8-4CDE-7D4A-AEBF-AAC48328F2AC}" type="sibTrans" cxnId="{E145B8C8-8421-E943-A196-5E9D6383B0B7}">
      <dgm:prSet/>
      <dgm:spPr/>
      <dgm:t>
        <a:bodyPr/>
        <a:lstStyle/>
        <a:p>
          <a:endParaRPr lang="zh-CN" altLang="en-US"/>
        </a:p>
      </dgm:t>
    </dgm:pt>
    <dgm:pt modelId="{FF6D2510-7146-024E-8D39-FE70C8F9910C}" type="pres">
      <dgm:prSet presAssocID="{5B640044-7C24-954D-8E5E-F993B5D9E881}" presName="linear" presStyleCnt="0">
        <dgm:presLayoutVars>
          <dgm:dir/>
          <dgm:animLvl val="lvl"/>
          <dgm:resizeHandles val="exact"/>
        </dgm:presLayoutVars>
      </dgm:prSet>
      <dgm:spPr/>
      <dgm:t>
        <a:bodyPr/>
        <a:lstStyle/>
        <a:p>
          <a:endParaRPr lang="zh-CN" altLang="en-US"/>
        </a:p>
      </dgm:t>
    </dgm:pt>
    <dgm:pt modelId="{8FEB9D53-A044-2045-B6D1-89A7DAA1E8D0}" type="pres">
      <dgm:prSet presAssocID="{9450B512-7F1B-EC46-9113-D03A3257728C}" presName="parentLin" presStyleCnt="0"/>
      <dgm:spPr/>
    </dgm:pt>
    <dgm:pt modelId="{48598952-5C8E-6148-A121-E89892652E43}" type="pres">
      <dgm:prSet presAssocID="{9450B512-7F1B-EC46-9113-D03A3257728C}" presName="parentLeftMargin" presStyleLbl="node1" presStyleIdx="0" presStyleCnt="3"/>
      <dgm:spPr/>
      <dgm:t>
        <a:bodyPr/>
        <a:lstStyle/>
        <a:p>
          <a:endParaRPr lang="zh-CN" altLang="en-US"/>
        </a:p>
      </dgm:t>
    </dgm:pt>
    <dgm:pt modelId="{CB395943-457B-0B43-8EEC-6A6D361CA87C}" type="pres">
      <dgm:prSet presAssocID="{9450B512-7F1B-EC46-9113-D03A3257728C}" presName="parentText" presStyleLbl="node1" presStyleIdx="0" presStyleCnt="3" custScaleX="115556">
        <dgm:presLayoutVars>
          <dgm:chMax val="0"/>
          <dgm:bulletEnabled val="1"/>
        </dgm:presLayoutVars>
      </dgm:prSet>
      <dgm:spPr/>
      <dgm:t>
        <a:bodyPr/>
        <a:lstStyle/>
        <a:p>
          <a:endParaRPr lang="zh-CN" altLang="en-US"/>
        </a:p>
      </dgm:t>
    </dgm:pt>
    <dgm:pt modelId="{06E1CC3A-5605-0244-9D37-8CE27B27981F}" type="pres">
      <dgm:prSet presAssocID="{9450B512-7F1B-EC46-9113-D03A3257728C}" presName="negativeSpace" presStyleCnt="0"/>
      <dgm:spPr/>
    </dgm:pt>
    <dgm:pt modelId="{3CC796EF-C128-9240-8DC4-704838DDA57A}" type="pres">
      <dgm:prSet presAssocID="{9450B512-7F1B-EC46-9113-D03A3257728C}" presName="childText" presStyleLbl="conFgAcc1" presStyleIdx="0" presStyleCnt="3">
        <dgm:presLayoutVars>
          <dgm:bulletEnabled val="1"/>
        </dgm:presLayoutVars>
      </dgm:prSet>
      <dgm:spPr/>
    </dgm:pt>
    <dgm:pt modelId="{4F0643D8-EC29-0E4E-8DCB-946A54031630}" type="pres">
      <dgm:prSet presAssocID="{A69AED1F-4EF0-F344-AD89-46570DE5A4F7}" presName="spaceBetweenRectangles" presStyleCnt="0"/>
      <dgm:spPr/>
    </dgm:pt>
    <dgm:pt modelId="{8F3F2C8A-9C29-DC45-AC48-E175B07D1004}" type="pres">
      <dgm:prSet presAssocID="{815D6244-CFDC-E548-B597-442A76A76289}" presName="parentLin" presStyleCnt="0"/>
      <dgm:spPr/>
    </dgm:pt>
    <dgm:pt modelId="{AFEF36D8-087E-6E4F-A589-76A1459A1DB2}" type="pres">
      <dgm:prSet presAssocID="{815D6244-CFDC-E548-B597-442A76A76289}" presName="parentLeftMargin" presStyleLbl="node1" presStyleIdx="0" presStyleCnt="3"/>
      <dgm:spPr/>
      <dgm:t>
        <a:bodyPr/>
        <a:lstStyle/>
        <a:p>
          <a:endParaRPr lang="zh-CN" altLang="en-US"/>
        </a:p>
      </dgm:t>
    </dgm:pt>
    <dgm:pt modelId="{9CEBAC7A-E9B7-3540-B557-79E9E5169FDD}" type="pres">
      <dgm:prSet presAssocID="{815D6244-CFDC-E548-B597-442A76A76289}" presName="parentText" presStyleLbl="node1" presStyleIdx="1" presStyleCnt="3" custScaleX="115060">
        <dgm:presLayoutVars>
          <dgm:chMax val="0"/>
          <dgm:bulletEnabled val="1"/>
        </dgm:presLayoutVars>
      </dgm:prSet>
      <dgm:spPr/>
      <dgm:t>
        <a:bodyPr/>
        <a:lstStyle/>
        <a:p>
          <a:endParaRPr lang="zh-CN" altLang="en-US"/>
        </a:p>
      </dgm:t>
    </dgm:pt>
    <dgm:pt modelId="{51296E18-53D5-6D42-962E-F4A3C35C110E}" type="pres">
      <dgm:prSet presAssocID="{815D6244-CFDC-E548-B597-442A76A76289}" presName="negativeSpace" presStyleCnt="0"/>
      <dgm:spPr/>
    </dgm:pt>
    <dgm:pt modelId="{6D14CC72-5206-6844-BC95-2B84F16D067F}" type="pres">
      <dgm:prSet presAssocID="{815D6244-CFDC-E548-B597-442A76A76289}" presName="childText" presStyleLbl="conFgAcc1" presStyleIdx="1" presStyleCnt="3">
        <dgm:presLayoutVars>
          <dgm:bulletEnabled val="1"/>
        </dgm:presLayoutVars>
      </dgm:prSet>
      <dgm:spPr/>
    </dgm:pt>
    <dgm:pt modelId="{0AADB1F5-02AA-DB4D-A76A-8F74CF6913CF}" type="pres">
      <dgm:prSet presAssocID="{E266682E-01E7-2843-A7C9-124CEF85400E}" presName="spaceBetweenRectangles" presStyleCnt="0"/>
      <dgm:spPr/>
    </dgm:pt>
    <dgm:pt modelId="{DD6F31CD-558E-0F4B-9ABD-145DB750F0DD}" type="pres">
      <dgm:prSet presAssocID="{814F5C1F-A0B5-F34B-B85E-DD15A99BDF6C}" presName="parentLin" presStyleCnt="0"/>
      <dgm:spPr/>
    </dgm:pt>
    <dgm:pt modelId="{9DA97BD7-2963-BE4B-83E3-0DBAC986BFC3}" type="pres">
      <dgm:prSet presAssocID="{814F5C1F-A0B5-F34B-B85E-DD15A99BDF6C}" presName="parentLeftMargin" presStyleLbl="node1" presStyleIdx="1" presStyleCnt="3"/>
      <dgm:spPr/>
      <dgm:t>
        <a:bodyPr/>
        <a:lstStyle/>
        <a:p>
          <a:endParaRPr lang="zh-CN" altLang="en-US"/>
        </a:p>
      </dgm:t>
    </dgm:pt>
    <dgm:pt modelId="{4B73323D-20AD-3D41-933B-BDBF608DF47B}" type="pres">
      <dgm:prSet presAssocID="{814F5C1F-A0B5-F34B-B85E-DD15A99BDF6C}" presName="parentText" presStyleLbl="node1" presStyleIdx="2" presStyleCnt="3" custScaleX="115310">
        <dgm:presLayoutVars>
          <dgm:chMax val="0"/>
          <dgm:bulletEnabled val="1"/>
        </dgm:presLayoutVars>
      </dgm:prSet>
      <dgm:spPr/>
      <dgm:t>
        <a:bodyPr/>
        <a:lstStyle/>
        <a:p>
          <a:endParaRPr lang="zh-CN" altLang="en-US"/>
        </a:p>
      </dgm:t>
    </dgm:pt>
    <dgm:pt modelId="{5DFE601E-5F65-B140-B44E-6FD1EF06778D}" type="pres">
      <dgm:prSet presAssocID="{814F5C1F-A0B5-F34B-B85E-DD15A99BDF6C}" presName="negativeSpace" presStyleCnt="0"/>
      <dgm:spPr/>
    </dgm:pt>
    <dgm:pt modelId="{14C32D5F-4780-114F-A900-B0FFC542F5E3}" type="pres">
      <dgm:prSet presAssocID="{814F5C1F-A0B5-F34B-B85E-DD15A99BDF6C}" presName="childText" presStyleLbl="conFgAcc1" presStyleIdx="2" presStyleCnt="3">
        <dgm:presLayoutVars>
          <dgm:bulletEnabled val="1"/>
        </dgm:presLayoutVars>
      </dgm:prSet>
      <dgm:spPr/>
    </dgm:pt>
  </dgm:ptLst>
  <dgm:cxnLst>
    <dgm:cxn modelId="{7E387C57-E426-024B-811B-9C6801D6F7A2}" type="presOf" srcId="{814F5C1F-A0B5-F34B-B85E-DD15A99BDF6C}" destId="{9DA97BD7-2963-BE4B-83E3-0DBAC986BFC3}" srcOrd="0" destOrd="0" presId="urn:microsoft.com/office/officeart/2005/8/layout/list1"/>
    <dgm:cxn modelId="{2DAE2D13-A80F-3A41-9674-26F3371F1782}" type="presOf" srcId="{9450B512-7F1B-EC46-9113-D03A3257728C}" destId="{CB395943-457B-0B43-8EEC-6A6D361CA87C}" srcOrd="1" destOrd="0" presId="urn:microsoft.com/office/officeart/2005/8/layout/list1"/>
    <dgm:cxn modelId="{E0210CE9-617E-C64C-8891-6F388C04146E}" type="presOf" srcId="{814F5C1F-A0B5-F34B-B85E-DD15A99BDF6C}" destId="{4B73323D-20AD-3D41-933B-BDBF608DF47B}" srcOrd="1" destOrd="0" presId="urn:microsoft.com/office/officeart/2005/8/layout/list1"/>
    <dgm:cxn modelId="{486303C7-CA86-1642-8C53-31C49F066F63}" type="presOf" srcId="{5B640044-7C24-954D-8E5E-F993B5D9E881}" destId="{FF6D2510-7146-024E-8D39-FE70C8F9910C}" srcOrd="0" destOrd="0" presId="urn:microsoft.com/office/officeart/2005/8/layout/list1"/>
    <dgm:cxn modelId="{1AA6E060-9FA8-224A-B574-96B38F31D0B5}" type="presOf" srcId="{9450B512-7F1B-EC46-9113-D03A3257728C}" destId="{48598952-5C8E-6148-A121-E89892652E43}" srcOrd="0" destOrd="0" presId="urn:microsoft.com/office/officeart/2005/8/layout/list1"/>
    <dgm:cxn modelId="{01691C8B-69FC-D748-A38D-C503FF5F8175}" srcId="{5B640044-7C24-954D-8E5E-F993B5D9E881}" destId="{815D6244-CFDC-E548-B597-442A76A76289}" srcOrd="1" destOrd="0" parTransId="{9663E480-3AFF-364B-BC8B-059E64A0559B}" sibTransId="{E266682E-01E7-2843-A7C9-124CEF85400E}"/>
    <dgm:cxn modelId="{2E149F4B-1D1B-594F-ACF4-A339E216092E}" type="presOf" srcId="{815D6244-CFDC-E548-B597-442A76A76289}" destId="{9CEBAC7A-E9B7-3540-B557-79E9E5169FDD}" srcOrd="1" destOrd="0" presId="urn:microsoft.com/office/officeart/2005/8/layout/list1"/>
    <dgm:cxn modelId="{E145B8C8-8421-E943-A196-5E9D6383B0B7}" srcId="{5B640044-7C24-954D-8E5E-F993B5D9E881}" destId="{814F5C1F-A0B5-F34B-B85E-DD15A99BDF6C}" srcOrd="2" destOrd="0" parTransId="{D0B61BEB-AD70-2C42-8909-55E4F87252C8}" sibTransId="{B10C05B8-4CDE-7D4A-AEBF-AAC48328F2AC}"/>
    <dgm:cxn modelId="{394DF926-B62E-D343-9A73-F1794C7216D3}" srcId="{5B640044-7C24-954D-8E5E-F993B5D9E881}" destId="{9450B512-7F1B-EC46-9113-D03A3257728C}" srcOrd="0" destOrd="0" parTransId="{0E7BAB23-9D45-FA40-8F26-9D9468C383CD}" sibTransId="{A69AED1F-4EF0-F344-AD89-46570DE5A4F7}"/>
    <dgm:cxn modelId="{B10771C2-0141-7843-9AE1-BFCA20EBEE97}" type="presOf" srcId="{815D6244-CFDC-E548-B597-442A76A76289}" destId="{AFEF36D8-087E-6E4F-A589-76A1459A1DB2}" srcOrd="0" destOrd="0" presId="urn:microsoft.com/office/officeart/2005/8/layout/list1"/>
    <dgm:cxn modelId="{CF3122DE-2315-784D-98E8-2F8E56C512D6}" type="presParOf" srcId="{FF6D2510-7146-024E-8D39-FE70C8F9910C}" destId="{8FEB9D53-A044-2045-B6D1-89A7DAA1E8D0}" srcOrd="0" destOrd="0" presId="urn:microsoft.com/office/officeart/2005/8/layout/list1"/>
    <dgm:cxn modelId="{1A856BA5-AFCF-774A-AAF5-872C96DD36FF}" type="presParOf" srcId="{8FEB9D53-A044-2045-B6D1-89A7DAA1E8D0}" destId="{48598952-5C8E-6148-A121-E89892652E43}" srcOrd="0" destOrd="0" presId="urn:microsoft.com/office/officeart/2005/8/layout/list1"/>
    <dgm:cxn modelId="{15492BFC-7AA8-6E47-8E66-6A4B95FB9C61}" type="presParOf" srcId="{8FEB9D53-A044-2045-B6D1-89A7DAA1E8D0}" destId="{CB395943-457B-0B43-8EEC-6A6D361CA87C}" srcOrd="1" destOrd="0" presId="urn:microsoft.com/office/officeart/2005/8/layout/list1"/>
    <dgm:cxn modelId="{69B58CBA-D917-B24E-9A4B-49E90A9C4F18}" type="presParOf" srcId="{FF6D2510-7146-024E-8D39-FE70C8F9910C}" destId="{06E1CC3A-5605-0244-9D37-8CE27B27981F}" srcOrd="1" destOrd="0" presId="urn:microsoft.com/office/officeart/2005/8/layout/list1"/>
    <dgm:cxn modelId="{82FA1DD2-4F07-EA46-8503-3C4FB8E0B19A}" type="presParOf" srcId="{FF6D2510-7146-024E-8D39-FE70C8F9910C}" destId="{3CC796EF-C128-9240-8DC4-704838DDA57A}" srcOrd="2" destOrd="0" presId="urn:microsoft.com/office/officeart/2005/8/layout/list1"/>
    <dgm:cxn modelId="{BFBEC3CD-08AB-D74D-87D4-18C8618A12AB}" type="presParOf" srcId="{FF6D2510-7146-024E-8D39-FE70C8F9910C}" destId="{4F0643D8-EC29-0E4E-8DCB-946A54031630}" srcOrd="3" destOrd="0" presId="urn:microsoft.com/office/officeart/2005/8/layout/list1"/>
    <dgm:cxn modelId="{6F83239A-A063-2341-BBC0-3974F8E871C0}" type="presParOf" srcId="{FF6D2510-7146-024E-8D39-FE70C8F9910C}" destId="{8F3F2C8A-9C29-DC45-AC48-E175B07D1004}" srcOrd="4" destOrd="0" presId="urn:microsoft.com/office/officeart/2005/8/layout/list1"/>
    <dgm:cxn modelId="{F1331D85-41B1-AF49-8631-12862A0A250A}" type="presParOf" srcId="{8F3F2C8A-9C29-DC45-AC48-E175B07D1004}" destId="{AFEF36D8-087E-6E4F-A589-76A1459A1DB2}" srcOrd="0" destOrd="0" presId="urn:microsoft.com/office/officeart/2005/8/layout/list1"/>
    <dgm:cxn modelId="{15BAE5DA-36DE-4B44-9F5F-BBBAF5E78F11}" type="presParOf" srcId="{8F3F2C8A-9C29-DC45-AC48-E175B07D1004}" destId="{9CEBAC7A-E9B7-3540-B557-79E9E5169FDD}" srcOrd="1" destOrd="0" presId="urn:microsoft.com/office/officeart/2005/8/layout/list1"/>
    <dgm:cxn modelId="{3F286C2F-09A7-7C45-8425-174C399F5BB1}" type="presParOf" srcId="{FF6D2510-7146-024E-8D39-FE70C8F9910C}" destId="{51296E18-53D5-6D42-962E-F4A3C35C110E}" srcOrd="5" destOrd="0" presId="urn:microsoft.com/office/officeart/2005/8/layout/list1"/>
    <dgm:cxn modelId="{AF8D665B-9699-394A-811F-DC4B44144F0E}" type="presParOf" srcId="{FF6D2510-7146-024E-8D39-FE70C8F9910C}" destId="{6D14CC72-5206-6844-BC95-2B84F16D067F}" srcOrd="6" destOrd="0" presId="urn:microsoft.com/office/officeart/2005/8/layout/list1"/>
    <dgm:cxn modelId="{68A34EB5-FD13-7E4E-8A71-D10EEA668FDC}" type="presParOf" srcId="{FF6D2510-7146-024E-8D39-FE70C8F9910C}" destId="{0AADB1F5-02AA-DB4D-A76A-8F74CF6913CF}" srcOrd="7" destOrd="0" presId="urn:microsoft.com/office/officeart/2005/8/layout/list1"/>
    <dgm:cxn modelId="{A990A300-A86A-DA40-B1B8-A944AC232569}" type="presParOf" srcId="{FF6D2510-7146-024E-8D39-FE70C8F9910C}" destId="{DD6F31CD-558E-0F4B-9ABD-145DB750F0DD}" srcOrd="8" destOrd="0" presId="urn:microsoft.com/office/officeart/2005/8/layout/list1"/>
    <dgm:cxn modelId="{3EFC221D-1E47-064E-9D8C-6122B2EA8755}" type="presParOf" srcId="{DD6F31CD-558E-0F4B-9ABD-145DB750F0DD}" destId="{9DA97BD7-2963-BE4B-83E3-0DBAC986BFC3}" srcOrd="0" destOrd="0" presId="urn:microsoft.com/office/officeart/2005/8/layout/list1"/>
    <dgm:cxn modelId="{54F8F39D-FE9C-3C49-A01E-699E5EEF9F42}" type="presParOf" srcId="{DD6F31CD-558E-0F4B-9ABD-145DB750F0DD}" destId="{4B73323D-20AD-3D41-933B-BDBF608DF47B}" srcOrd="1" destOrd="0" presId="urn:microsoft.com/office/officeart/2005/8/layout/list1"/>
    <dgm:cxn modelId="{5434E2CB-70F4-B147-A379-4C3A854F7421}" type="presParOf" srcId="{FF6D2510-7146-024E-8D39-FE70C8F9910C}" destId="{5DFE601E-5F65-B140-B44E-6FD1EF06778D}" srcOrd="9" destOrd="0" presId="urn:microsoft.com/office/officeart/2005/8/layout/list1"/>
    <dgm:cxn modelId="{6D1120CD-32BF-EB4A-BF16-B861FC5ABF3A}" type="presParOf" srcId="{FF6D2510-7146-024E-8D39-FE70C8F9910C}" destId="{14C32D5F-4780-114F-A900-B0FFC542F5E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0F3B3-8B70-E944-B460-32FDDDB7C53E}" type="doc">
      <dgm:prSet loTypeId="urn:microsoft.com/office/officeart/2005/8/layout/hProcess9" loCatId="" qsTypeId="urn:microsoft.com/office/officeart/2005/8/quickstyle/simple3" qsCatId="simple" csTypeId="urn:microsoft.com/office/officeart/2005/8/colors/colorful2" csCatId="colorful"/>
      <dgm:spPr/>
      <dgm:t>
        <a:bodyPr/>
        <a:lstStyle/>
        <a:p>
          <a:endParaRPr lang="zh-CN" altLang="en-US"/>
        </a:p>
      </dgm:t>
    </dgm:pt>
    <dgm:pt modelId="{2236C181-2990-A347-A44C-CED896448651}">
      <dgm:prSet/>
      <dgm:spPr/>
      <dgm:t>
        <a:bodyPr/>
        <a:lstStyle/>
        <a:p>
          <a:pPr rtl="0"/>
          <a:r>
            <a:rPr kumimoji="1" lang="zh-CN" altLang="en-US" smtClean="0"/>
            <a:t>阻塞</a:t>
          </a:r>
          <a:r>
            <a:rPr kumimoji="1" lang="en-US" altLang="zh-CN" smtClean="0"/>
            <a:t>IO</a:t>
          </a:r>
          <a:r>
            <a:rPr kumimoji="1" lang="zh-CN" altLang="en-US" smtClean="0"/>
            <a:t>模型</a:t>
          </a:r>
          <a:endParaRPr lang="zh-CN" altLang="en-US"/>
        </a:p>
      </dgm:t>
    </dgm:pt>
    <dgm:pt modelId="{2E78180A-F9A8-D640-8787-B5F7956BE6E6}" type="parTrans" cxnId="{657262A5-B378-6248-BCF2-026EE145E960}">
      <dgm:prSet/>
      <dgm:spPr/>
      <dgm:t>
        <a:bodyPr/>
        <a:lstStyle/>
        <a:p>
          <a:endParaRPr lang="zh-CN" altLang="en-US"/>
        </a:p>
      </dgm:t>
    </dgm:pt>
    <dgm:pt modelId="{B868A31B-B11D-2541-8923-B33DDCD4BD3C}" type="sibTrans" cxnId="{657262A5-B378-6248-BCF2-026EE145E960}">
      <dgm:prSet/>
      <dgm:spPr/>
      <dgm:t>
        <a:bodyPr/>
        <a:lstStyle/>
        <a:p>
          <a:endParaRPr lang="zh-CN" altLang="en-US"/>
        </a:p>
      </dgm:t>
    </dgm:pt>
    <dgm:pt modelId="{FFA20529-1229-8A4A-87B6-47045B7B6BDC}">
      <dgm:prSet/>
      <dgm:spPr/>
      <dgm:t>
        <a:bodyPr/>
        <a:lstStyle/>
        <a:p>
          <a:pPr rtl="0"/>
          <a:r>
            <a:rPr kumimoji="1" lang="zh-CN" altLang="en-US" smtClean="0"/>
            <a:t>非阻塞</a:t>
          </a:r>
          <a:r>
            <a:rPr kumimoji="1" lang="en-US" altLang="zh-CN" smtClean="0"/>
            <a:t>IO</a:t>
          </a:r>
          <a:r>
            <a:rPr kumimoji="1" lang="zh-CN" altLang="en-US" smtClean="0"/>
            <a:t>模型</a:t>
          </a:r>
          <a:endParaRPr lang="zh-CN" altLang="en-US"/>
        </a:p>
      </dgm:t>
    </dgm:pt>
    <dgm:pt modelId="{F2115B75-C1CD-4A48-B21E-B6AB6EA46D6D}" type="parTrans" cxnId="{396A6C09-8754-3746-9F64-6739D6D0565C}">
      <dgm:prSet/>
      <dgm:spPr/>
      <dgm:t>
        <a:bodyPr/>
        <a:lstStyle/>
        <a:p>
          <a:endParaRPr lang="zh-CN" altLang="en-US"/>
        </a:p>
      </dgm:t>
    </dgm:pt>
    <dgm:pt modelId="{81C7B734-1501-1943-9912-10BC27F484D6}" type="sibTrans" cxnId="{396A6C09-8754-3746-9F64-6739D6D0565C}">
      <dgm:prSet/>
      <dgm:spPr/>
      <dgm:t>
        <a:bodyPr/>
        <a:lstStyle/>
        <a:p>
          <a:endParaRPr lang="zh-CN" altLang="en-US"/>
        </a:p>
      </dgm:t>
    </dgm:pt>
    <dgm:pt modelId="{6CF56833-D519-8F4E-B20B-7FDC767A9B27}">
      <dgm:prSet/>
      <dgm:spPr/>
      <dgm:t>
        <a:bodyPr/>
        <a:lstStyle/>
        <a:p>
          <a:pPr rtl="0"/>
          <a:r>
            <a:rPr kumimoji="1" lang="en-US" altLang="zh-CN" dirty="0" smtClean="0"/>
            <a:t>IO</a:t>
          </a:r>
          <a:r>
            <a:rPr kumimoji="1" lang="zh-CN" altLang="en-US" dirty="0" smtClean="0"/>
            <a:t>复用模型</a:t>
          </a:r>
          <a:endParaRPr lang="zh-CN" altLang="en-US" dirty="0"/>
        </a:p>
      </dgm:t>
    </dgm:pt>
    <dgm:pt modelId="{99F17223-691E-1C46-8BCC-FFABFC4679EB}" type="parTrans" cxnId="{49AB13FA-7C6B-C847-931D-F487AA29CD6F}">
      <dgm:prSet/>
      <dgm:spPr/>
      <dgm:t>
        <a:bodyPr/>
        <a:lstStyle/>
        <a:p>
          <a:endParaRPr lang="zh-CN" altLang="en-US"/>
        </a:p>
      </dgm:t>
    </dgm:pt>
    <dgm:pt modelId="{0F651EBC-9038-724A-86F7-BE7ADF93C7A9}" type="sibTrans" cxnId="{49AB13FA-7C6B-C847-931D-F487AA29CD6F}">
      <dgm:prSet/>
      <dgm:spPr/>
      <dgm:t>
        <a:bodyPr/>
        <a:lstStyle/>
        <a:p>
          <a:endParaRPr lang="zh-CN" altLang="en-US"/>
        </a:p>
      </dgm:t>
    </dgm:pt>
    <dgm:pt modelId="{B6EA9C58-2057-1743-9E6F-1AFB344DD42D}">
      <dgm:prSet/>
      <dgm:spPr/>
      <dgm:t>
        <a:bodyPr/>
        <a:lstStyle/>
        <a:p>
          <a:pPr rtl="0"/>
          <a:r>
            <a:rPr kumimoji="1" lang="zh-CN" altLang="en-US" smtClean="0"/>
            <a:t>信号驱动</a:t>
          </a:r>
          <a:r>
            <a:rPr kumimoji="1" lang="en-US" altLang="zh-CN" smtClean="0"/>
            <a:t>IO</a:t>
          </a:r>
          <a:r>
            <a:rPr kumimoji="1" lang="zh-CN" altLang="en-US" smtClean="0"/>
            <a:t>模型</a:t>
          </a:r>
          <a:endParaRPr lang="zh-CN" altLang="en-US"/>
        </a:p>
      </dgm:t>
    </dgm:pt>
    <dgm:pt modelId="{3ECF1B47-0DF5-054C-BAFC-802710AC4EA8}" type="parTrans" cxnId="{DA039816-6649-1745-85AD-C9F8145E8BF2}">
      <dgm:prSet/>
      <dgm:spPr/>
      <dgm:t>
        <a:bodyPr/>
        <a:lstStyle/>
        <a:p>
          <a:endParaRPr lang="zh-CN" altLang="en-US"/>
        </a:p>
      </dgm:t>
    </dgm:pt>
    <dgm:pt modelId="{E5D49331-17E3-BC4C-9696-0793598FFC68}" type="sibTrans" cxnId="{DA039816-6649-1745-85AD-C9F8145E8BF2}">
      <dgm:prSet/>
      <dgm:spPr/>
      <dgm:t>
        <a:bodyPr/>
        <a:lstStyle/>
        <a:p>
          <a:endParaRPr lang="zh-CN" altLang="en-US"/>
        </a:p>
      </dgm:t>
    </dgm:pt>
    <dgm:pt modelId="{2263A29E-49D3-9647-8C97-0C60145966DB}">
      <dgm:prSet/>
      <dgm:spPr/>
      <dgm:t>
        <a:bodyPr/>
        <a:lstStyle/>
        <a:p>
          <a:pPr rtl="0"/>
          <a:r>
            <a:rPr kumimoji="1" lang="zh-TW" altLang="en-US" smtClean="0"/>
            <a:t>异步</a:t>
          </a:r>
          <a:r>
            <a:rPr kumimoji="1" lang="en-US" altLang="zh-TW" smtClean="0"/>
            <a:t>IO</a:t>
          </a:r>
          <a:endParaRPr lang="zh-TW" altLang="en-US"/>
        </a:p>
      </dgm:t>
    </dgm:pt>
    <dgm:pt modelId="{68DAE6C1-657A-8846-9D73-D4049DE2617E}" type="parTrans" cxnId="{61C32F40-2D86-ED46-ABF9-CB5A1D7E5626}">
      <dgm:prSet/>
      <dgm:spPr/>
      <dgm:t>
        <a:bodyPr/>
        <a:lstStyle/>
        <a:p>
          <a:endParaRPr lang="zh-CN" altLang="en-US"/>
        </a:p>
      </dgm:t>
    </dgm:pt>
    <dgm:pt modelId="{2CB10386-555A-A248-BBFF-DB7E3ED08C87}" type="sibTrans" cxnId="{61C32F40-2D86-ED46-ABF9-CB5A1D7E5626}">
      <dgm:prSet/>
      <dgm:spPr/>
      <dgm:t>
        <a:bodyPr/>
        <a:lstStyle/>
        <a:p>
          <a:endParaRPr lang="zh-CN" altLang="en-US"/>
        </a:p>
      </dgm:t>
    </dgm:pt>
    <dgm:pt modelId="{39ADD0FC-405D-EC4F-94F0-9A93AC23D1A6}" type="pres">
      <dgm:prSet presAssocID="{7BE0F3B3-8B70-E944-B460-32FDDDB7C53E}" presName="CompostProcess" presStyleCnt="0">
        <dgm:presLayoutVars>
          <dgm:dir/>
          <dgm:resizeHandles val="exact"/>
        </dgm:presLayoutVars>
      </dgm:prSet>
      <dgm:spPr/>
      <dgm:t>
        <a:bodyPr/>
        <a:lstStyle/>
        <a:p>
          <a:endParaRPr lang="zh-CN" altLang="en-US"/>
        </a:p>
      </dgm:t>
    </dgm:pt>
    <dgm:pt modelId="{A1E7A1A1-9F46-9743-ABD1-6C1605830838}" type="pres">
      <dgm:prSet presAssocID="{7BE0F3B3-8B70-E944-B460-32FDDDB7C53E}" presName="arrow" presStyleLbl="bgShp" presStyleIdx="0" presStyleCnt="1"/>
      <dgm:spPr/>
    </dgm:pt>
    <dgm:pt modelId="{6A9B85B6-A15D-4448-B6B3-8C8BDCDA0C9E}" type="pres">
      <dgm:prSet presAssocID="{7BE0F3B3-8B70-E944-B460-32FDDDB7C53E}" presName="linearProcess" presStyleCnt="0"/>
      <dgm:spPr/>
    </dgm:pt>
    <dgm:pt modelId="{971BB75A-A2DE-E246-8818-C19AC95FAFF1}" type="pres">
      <dgm:prSet presAssocID="{2236C181-2990-A347-A44C-CED896448651}" presName="textNode" presStyleLbl="node1" presStyleIdx="0" presStyleCnt="5">
        <dgm:presLayoutVars>
          <dgm:bulletEnabled val="1"/>
        </dgm:presLayoutVars>
      </dgm:prSet>
      <dgm:spPr/>
      <dgm:t>
        <a:bodyPr/>
        <a:lstStyle/>
        <a:p>
          <a:endParaRPr lang="zh-CN" altLang="en-US"/>
        </a:p>
      </dgm:t>
    </dgm:pt>
    <dgm:pt modelId="{3130F9B0-7282-5D4E-AED1-43BEA57F04BD}" type="pres">
      <dgm:prSet presAssocID="{B868A31B-B11D-2541-8923-B33DDCD4BD3C}" presName="sibTrans" presStyleCnt="0"/>
      <dgm:spPr/>
    </dgm:pt>
    <dgm:pt modelId="{5604C769-3AD4-D540-A8A9-E1E4B19D59CC}" type="pres">
      <dgm:prSet presAssocID="{FFA20529-1229-8A4A-87B6-47045B7B6BDC}" presName="textNode" presStyleLbl="node1" presStyleIdx="1" presStyleCnt="5">
        <dgm:presLayoutVars>
          <dgm:bulletEnabled val="1"/>
        </dgm:presLayoutVars>
      </dgm:prSet>
      <dgm:spPr/>
      <dgm:t>
        <a:bodyPr/>
        <a:lstStyle/>
        <a:p>
          <a:endParaRPr lang="zh-CN" altLang="en-US"/>
        </a:p>
      </dgm:t>
    </dgm:pt>
    <dgm:pt modelId="{B61BB50D-B5A8-9F4B-AB56-1C85DBA109C1}" type="pres">
      <dgm:prSet presAssocID="{81C7B734-1501-1943-9912-10BC27F484D6}" presName="sibTrans" presStyleCnt="0"/>
      <dgm:spPr/>
    </dgm:pt>
    <dgm:pt modelId="{8E5FFDBE-42C6-F841-A8CC-94DF6501A9AD}" type="pres">
      <dgm:prSet presAssocID="{6CF56833-D519-8F4E-B20B-7FDC767A9B27}" presName="textNode" presStyleLbl="node1" presStyleIdx="2" presStyleCnt="5">
        <dgm:presLayoutVars>
          <dgm:bulletEnabled val="1"/>
        </dgm:presLayoutVars>
      </dgm:prSet>
      <dgm:spPr/>
      <dgm:t>
        <a:bodyPr/>
        <a:lstStyle/>
        <a:p>
          <a:endParaRPr lang="zh-CN" altLang="en-US"/>
        </a:p>
      </dgm:t>
    </dgm:pt>
    <dgm:pt modelId="{3C291C4E-3694-CD46-83EF-95AF505E228A}" type="pres">
      <dgm:prSet presAssocID="{0F651EBC-9038-724A-86F7-BE7ADF93C7A9}" presName="sibTrans" presStyleCnt="0"/>
      <dgm:spPr/>
    </dgm:pt>
    <dgm:pt modelId="{A0CB557E-71FF-6D44-8324-32E8C77944E7}" type="pres">
      <dgm:prSet presAssocID="{B6EA9C58-2057-1743-9E6F-1AFB344DD42D}" presName="textNode" presStyleLbl="node1" presStyleIdx="3" presStyleCnt="5">
        <dgm:presLayoutVars>
          <dgm:bulletEnabled val="1"/>
        </dgm:presLayoutVars>
      </dgm:prSet>
      <dgm:spPr/>
      <dgm:t>
        <a:bodyPr/>
        <a:lstStyle/>
        <a:p>
          <a:endParaRPr lang="zh-CN" altLang="en-US"/>
        </a:p>
      </dgm:t>
    </dgm:pt>
    <dgm:pt modelId="{277975EB-C34F-014A-81AF-5954DBB276F2}" type="pres">
      <dgm:prSet presAssocID="{E5D49331-17E3-BC4C-9696-0793598FFC68}" presName="sibTrans" presStyleCnt="0"/>
      <dgm:spPr/>
    </dgm:pt>
    <dgm:pt modelId="{CEFED0B5-7053-C742-BDB2-4D864F178A49}" type="pres">
      <dgm:prSet presAssocID="{2263A29E-49D3-9647-8C97-0C60145966DB}" presName="textNode" presStyleLbl="node1" presStyleIdx="4" presStyleCnt="5">
        <dgm:presLayoutVars>
          <dgm:bulletEnabled val="1"/>
        </dgm:presLayoutVars>
      </dgm:prSet>
      <dgm:spPr/>
      <dgm:t>
        <a:bodyPr/>
        <a:lstStyle/>
        <a:p>
          <a:endParaRPr lang="zh-CN" altLang="en-US"/>
        </a:p>
      </dgm:t>
    </dgm:pt>
  </dgm:ptLst>
  <dgm:cxnLst>
    <dgm:cxn modelId="{78B94241-3357-484B-8CD8-2C913440DB67}" type="presOf" srcId="{2263A29E-49D3-9647-8C97-0C60145966DB}" destId="{CEFED0B5-7053-C742-BDB2-4D864F178A49}" srcOrd="0" destOrd="0" presId="urn:microsoft.com/office/officeart/2005/8/layout/hProcess9"/>
    <dgm:cxn modelId="{49AB13FA-7C6B-C847-931D-F487AA29CD6F}" srcId="{7BE0F3B3-8B70-E944-B460-32FDDDB7C53E}" destId="{6CF56833-D519-8F4E-B20B-7FDC767A9B27}" srcOrd="2" destOrd="0" parTransId="{99F17223-691E-1C46-8BCC-FFABFC4679EB}" sibTransId="{0F651EBC-9038-724A-86F7-BE7ADF93C7A9}"/>
    <dgm:cxn modelId="{61C32F40-2D86-ED46-ABF9-CB5A1D7E5626}" srcId="{7BE0F3B3-8B70-E944-B460-32FDDDB7C53E}" destId="{2263A29E-49D3-9647-8C97-0C60145966DB}" srcOrd="4" destOrd="0" parTransId="{68DAE6C1-657A-8846-9D73-D4049DE2617E}" sibTransId="{2CB10386-555A-A248-BBFF-DB7E3ED08C87}"/>
    <dgm:cxn modelId="{1A768529-85E3-0741-A049-6CE30F6F48C0}" type="presOf" srcId="{2236C181-2990-A347-A44C-CED896448651}" destId="{971BB75A-A2DE-E246-8818-C19AC95FAFF1}" srcOrd="0" destOrd="0" presId="urn:microsoft.com/office/officeart/2005/8/layout/hProcess9"/>
    <dgm:cxn modelId="{749F60A7-4B29-FB47-BF17-C42D1699FCD2}" type="presOf" srcId="{7BE0F3B3-8B70-E944-B460-32FDDDB7C53E}" destId="{39ADD0FC-405D-EC4F-94F0-9A93AC23D1A6}" srcOrd="0" destOrd="0" presId="urn:microsoft.com/office/officeart/2005/8/layout/hProcess9"/>
    <dgm:cxn modelId="{443A1B93-40CB-7145-893C-9A6E6C354CDC}" type="presOf" srcId="{6CF56833-D519-8F4E-B20B-7FDC767A9B27}" destId="{8E5FFDBE-42C6-F841-A8CC-94DF6501A9AD}" srcOrd="0" destOrd="0" presId="urn:microsoft.com/office/officeart/2005/8/layout/hProcess9"/>
    <dgm:cxn modelId="{396A6C09-8754-3746-9F64-6739D6D0565C}" srcId="{7BE0F3B3-8B70-E944-B460-32FDDDB7C53E}" destId="{FFA20529-1229-8A4A-87B6-47045B7B6BDC}" srcOrd="1" destOrd="0" parTransId="{F2115B75-C1CD-4A48-B21E-B6AB6EA46D6D}" sibTransId="{81C7B734-1501-1943-9912-10BC27F484D6}"/>
    <dgm:cxn modelId="{DA039816-6649-1745-85AD-C9F8145E8BF2}" srcId="{7BE0F3B3-8B70-E944-B460-32FDDDB7C53E}" destId="{B6EA9C58-2057-1743-9E6F-1AFB344DD42D}" srcOrd="3" destOrd="0" parTransId="{3ECF1B47-0DF5-054C-BAFC-802710AC4EA8}" sibTransId="{E5D49331-17E3-BC4C-9696-0793598FFC68}"/>
    <dgm:cxn modelId="{997A4AE1-1953-1F4B-9027-632619745C03}" type="presOf" srcId="{B6EA9C58-2057-1743-9E6F-1AFB344DD42D}" destId="{A0CB557E-71FF-6D44-8324-32E8C77944E7}" srcOrd="0" destOrd="0" presId="urn:microsoft.com/office/officeart/2005/8/layout/hProcess9"/>
    <dgm:cxn modelId="{657262A5-B378-6248-BCF2-026EE145E960}" srcId="{7BE0F3B3-8B70-E944-B460-32FDDDB7C53E}" destId="{2236C181-2990-A347-A44C-CED896448651}" srcOrd="0" destOrd="0" parTransId="{2E78180A-F9A8-D640-8787-B5F7956BE6E6}" sibTransId="{B868A31B-B11D-2541-8923-B33DDCD4BD3C}"/>
    <dgm:cxn modelId="{70C58702-8A5B-544D-8C19-C03479E9F074}" type="presOf" srcId="{FFA20529-1229-8A4A-87B6-47045B7B6BDC}" destId="{5604C769-3AD4-D540-A8A9-E1E4B19D59CC}" srcOrd="0" destOrd="0" presId="urn:microsoft.com/office/officeart/2005/8/layout/hProcess9"/>
    <dgm:cxn modelId="{C978173F-D9EB-2E4F-88EE-4E5F626BB1B2}" type="presParOf" srcId="{39ADD0FC-405D-EC4F-94F0-9A93AC23D1A6}" destId="{A1E7A1A1-9F46-9743-ABD1-6C1605830838}" srcOrd="0" destOrd="0" presId="urn:microsoft.com/office/officeart/2005/8/layout/hProcess9"/>
    <dgm:cxn modelId="{0533B2C3-F796-584B-920A-1955E98C73F6}" type="presParOf" srcId="{39ADD0FC-405D-EC4F-94F0-9A93AC23D1A6}" destId="{6A9B85B6-A15D-4448-B6B3-8C8BDCDA0C9E}" srcOrd="1" destOrd="0" presId="urn:microsoft.com/office/officeart/2005/8/layout/hProcess9"/>
    <dgm:cxn modelId="{214A3139-CF85-1D4E-89F1-ABEE9C52BAB7}" type="presParOf" srcId="{6A9B85B6-A15D-4448-B6B3-8C8BDCDA0C9E}" destId="{971BB75A-A2DE-E246-8818-C19AC95FAFF1}" srcOrd="0" destOrd="0" presId="urn:microsoft.com/office/officeart/2005/8/layout/hProcess9"/>
    <dgm:cxn modelId="{EFF302A0-9EE3-8A4E-8BA3-C44F7E01B3C9}" type="presParOf" srcId="{6A9B85B6-A15D-4448-B6B3-8C8BDCDA0C9E}" destId="{3130F9B0-7282-5D4E-AED1-43BEA57F04BD}" srcOrd="1" destOrd="0" presId="urn:microsoft.com/office/officeart/2005/8/layout/hProcess9"/>
    <dgm:cxn modelId="{8D2C51D8-B8E4-C849-857A-7812E00F5C17}" type="presParOf" srcId="{6A9B85B6-A15D-4448-B6B3-8C8BDCDA0C9E}" destId="{5604C769-3AD4-D540-A8A9-E1E4B19D59CC}" srcOrd="2" destOrd="0" presId="urn:microsoft.com/office/officeart/2005/8/layout/hProcess9"/>
    <dgm:cxn modelId="{7271584A-B92D-884D-8911-C6042DA7CFB1}" type="presParOf" srcId="{6A9B85B6-A15D-4448-B6B3-8C8BDCDA0C9E}" destId="{B61BB50D-B5A8-9F4B-AB56-1C85DBA109C1}" srcOrd="3" destOrd="0" presId="urn:microsoft.com/office/officeart/2005/8/layout/hProcess9"/>
    <dgm:cxn modelId="{BEF1027E-51F3-6A4E-B7FE-20D8B7236908}" type="presParOf" srcId="{6A9B85B6-A15D-4448-B6B3-8C8BDCDA0C9E}" destId="{8E5FFDBE-42C6-F841-A8CC-94DF6501A9AD}" srcOrd="4" destOrd="0" presId="urn:microsoft.com/office/officeart/2005/8/layout/hProcess9"/>
    <dgm:cxn modelId="{22F77297-F54F-4B43-B7DE-E316149FBC41}" type="presParOf" srcId="{6A9B85B6-A15D-4448-B6B3-8C8BDCDA0C9E}" destId="{3C291C4E-3694-CD46-83EF-95AF505E228A}" srcOrd="5" destOrd="0" presId="urn:microsoft.com/office/officeart/2005/8/layout/hProcess9"/>
    <dgm:cxn modelId="{7F5AD94D-4608-AB44-B63F-9719E51C8230}" type="presParOf" srcId="{6A9B85B6-A15D-4448-B6B3-8C8BDCDA0C9E}" destId="{A0CB557E-71FF-6D44-8324-32E8C77944E7}" srcOrd="6" destOrd="0" presId="urn:microsoft.com/office/officeart/2005/8/layout/hProcess9"/>
    <dgm:cxn modelId="{DE13D8D2-BBC1-8144-8F26-C3EFC70A5AA8}" type="presParOf" srcId="{6A9B85B6-A15D-4448-B6B3-8C8BDCDA0C9E}" destId="{277975EB-C34F-014A-81AF-5954DBB276F2}" srcOrd="7" destOrd="0" presId="urn:microsoft.com/office/officeart/2005/8/layout/hProcess9"/>
    <dgm:cxn modelId="{5A131AE0-1140-0B4A-85C6-59A7A78816D8}" type="presParOf" srcId="{6A9B85B6-A15D-4448-B6B3-8C8BDCDA0C9E}" destId="{CEFED0B5-7053-C742-BDB2-4D864F178A49}"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796EF-C128-9240-8DC4-704838DDA57A}">
      <dsp:nvSpPr>
        <dsp:cNvPr id="0" name=""/>
        <dsp:cNvSpPr/>
      </dsp:nvSpPr>
      <dsp:spPr>
        <a:xfrm>
          <a:off x="0" y="33541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395943-457B-0B43-8EEC-6A6D361CA87C}">
      <dsp:nvSpPr>
        <dsp:cNvPr id="0" name=""/>
        <dsp:cNvSpPr/>
      </dsp:nvSpPr>
      <dsp:spPr>
        <a:xfrm>
          <a:off x="403225" y="25454"/>
          <a:ext cx="6523309" cy="619920"/>
        </a:xfrm>
        <a:prstGeom prst="roundRect">
          <a:avLst/>
        </a:prstGeom>
        <a:gradFill rotWithShape="0">
          <a:gsLst>
            <a:gs pos="0">
              <a:srgbClr val="FFB8BB"/>
            </a:gs>
            <a:gs pos="100000">
              <a:schemeClr val="accent1">
                <a:hueOff val="0"/>
                <a:satOff val="0"/>
                <a:lumOff val="0"/>
                <a:alphaOff val="0"/>
                <a:tint val="15000"/>
                <a:satMod val="350000"/>
              </a:schemeClr>
            </a:gs>
          </a:gsLst>
          <a:lin ang="16200000" scaled="1"/>
        </a:gradFill>
        <a:ln>
          <a:solidFill>
            <a:srgbClr val="FF0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是主存和外部设备</a:t>
          </a:r>
          <a:r>
            <a:rPr lang="en-US" altLang="zh-CN" sz="1800" kern="1200" dirty="0" smtClean="0"/>
            <a:t>(</a:t>
          </a:r>
          <a:r>
            <a:rPr lang="zh-CN" altLang="en-US" sz="1800" kern="1200" dirty="0" smtClean="0"/>
            <a:t>硬盘、终端和网络等</a:t>
          </a:r>
          <a:r>
            <a:rPr lang="en-US" altLang="zh-CN" sz="1800" kern="1200" dirty="0" smtClean="0"/>
            <a:t>)</a:t>
          </a:r>
          <a:r>
            <a:rPr lang="zh-CN" altLang="en-US" sz="1800" kern="1200" dirty="0" smtClean="0"/>
            <a:t>拷贝数据的过程 </a:t>
          </a:r>
          <a:endParaRPr lang="zh-CN" altLang="en-US" sz="1800" kern="1200" dirty="0"/>
        </a:p>
      </dsp:txBody>
      <dsp:txXfrm>
        <a:off x="433487" y="55716"/>
        <a:ext cx="6462785" cy="559396"/>
      </dsp:txXfrm>
    </dsp:sp>
    <dsp:sp modelId="{6D14CC72-5206-6844-BC95-2B84F16D067F}">
      <dsp:nvSpPr>
        <dsp:cNvPr id="0" name=""/>
        <dsp:cNvSpPr/>
      </dsp:nvSpPr>
      <dsp:spPr>
        <a:xfrm>
          <a:off x="0" y="1287974"/>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EBAC7A-E9B7-3540-B557-79E9E5169FDD}">
      <dsp:nvSpPr>
        <dsp:cNvPr id="0" name=""/>
        <dsp:cNvSpPr/>
      </dsp:nvSpPr>
      <dsp:spPr>
        <a:xfrm>
          <a:off x="403225" y="978014"/>
          <a:ext cx="6495309" cy="619920"/>
        </a:xfrm>
        <a:prstGeom prst="roundRect">
          <a:avLst/>
        </a:prstGeom>
        <a:gradFill rotWithShape="0">
          <a:gsLst>
            <a:gs pos="0">
              <a:srgbClr val="A8E0FF"/>
            </a:gs>
            <a:gs pos="100000">
              <a:schemeClr val="accent1">
                <a:hueOff val="0"/>
                <a:satOff val="0"/>
                <a:lumOff val="0"/>
                <a:alphaOff val="0"/>
                <a:tint val="15000"/>
                <a:satMod val="350000"/>
              </a:schemeClr>
            </a:gs>
          </a:gsLst>
          <a:lin ang="16200000" scaled="1"/>
        </a:gradFill>
        <a:ln>
          <a:solidFill>
            <a:srgbClr val="0000FF"/>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rtl="0">
            <a:lnSpc>
              <a:spcPct val="90000"/>
            </a:lnSpc>
            <a:spcBef>
              <a:spcPct val="0"/>
            </a:spcBef>
            <a:spcAft>
              <a:spcPct val="35000"/>
            </a:spcAft>
          </a:pPr>
          <a:r>
            <a:rPr lang="en-US" altLang="zh-CN" sz="1800" kern="1200" dirty="0" smtClean="0"/>
            <a:t>IO</a:t>
          </a:r>
          <a:r>
            <a:rPr lang="zh-CN" altLang="en-US" sz="1800" kern="1200" dirty="0" smtClean="0"/>
            <a:t>是操作系统的底层功能实现，底层通过</a:t>
          </a:r>
          <a:r>
            <a:rPr lang="en-US" altLang="zh-CN" sz="1800" kern="1200" dirty="0" smtClean="0"/>
            <a:t>I/O</a:t>
          </a:r>
          <a:r>
            <a:rPr lang="zh-CN" altLang="en-US" sz="1800" kern="1200" dirty="0" smtClean="0"/>
            <a:t>指令进行完成</a:t>
          </a:r>
          <a:endParaRPr lang="zh-CN" altLang="en-US" sz="1800" kern="1200" dirty="0"/>
        </a:p>
      </dsp:txBody>
      <dsp:txXfrm>
        <a:off x="433487" y="1008276"/>
        <a:ext cx="6434785" cy="559396"/>
      </dsp:txXfrm>
    </dsp:sp>
    <dsp:sp modelId="{14C32D5F-4780-114F-A900-B0FFC542F5E3}">
      <dsp:nvSpPr>
        <dsp:cNvPr id="0" name=""/>
        <dsp:cNvSpPr/>
      </dsp:nvSpPr>
      <dsp:spPr>
        <a:xfrm>
          <a:off x="0" y="2240535"/>
          <a:ext cx="8064500" cy="52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B73323D-20AD-3D41-933B-BDBF608DF47B}">
      <dsp:nvSpPr>
        <dsp:cNvPr id="0" name=""/>
        <dsp:cNvSpPr/>
      </dsp:nvSpPr>
      <dsp:spPr>
        <a:xfrm>
          <a:off x="403225" y="1930575"/>
          <a:ext cx="6509422" cy="619920"/>
        </a:xfrm>
        <a:prstGeom prst="roundRect">
          <a:avLst/>
        </a:prstGeom>
        <a:gradFill rotWithShape="0">
          <a:gsLst>
            <a:gs pos="0">
              <a:srgbClr val="A0FF9F"/>
            </a:gs>
            <a:gs pos="100000">
              <a:schemeClr val="accent1">
                <a:hueOff val="0"/>
                <a:satOff val="0"/>
                <a:lumOff val="0"/>
                <a:alphaOff val="0"/>
                <a:tint val="15000"/>
                <a:satMod val="350000"/>
              </a:schemeClr>
            </a:gs>
          </a:gsLst>
          <a:lin ang="16200000" scaled="1"/>
        </a:gradFill>
        <a:ln>
          <a:solidFill>
            <a:srgbClr val="00800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73" tIns="0" rIns="213373" bIns="0" numCol="1" spcCol="1270" anchor="ctr" anchorCtr="0">
          <a:noAutofit/>
        </a:bodyPr>
        <a:lstStyle/>
        <a:p>
          <a:pPr lvl="0" algn="l" defTabSz="800100">
            <a:lnSpc>
              <a:spcPct val="90000"/>
            </a:lnSpc>
            <a:spcBef>
              <a:spcPct val="0"/>
            </a:spcBef>
            <a:spcAft>
              <a:spcPct val="35000"/>
            </a:spcAft>
          </a:pPr>
          <a:r>
            <a:rPr lang="zh-CN" altLang="en-US" sz="1800" kern="1200" dirty="0" smtClean="0"/>
            <a:t>所有外部设备都可以看做一个文件来操作（</a:t>
          </a:r>
          <a:r>
            <a:rPr lang="en-US" altLang="zh-CN" sz="1800" kern="1200" dirty="0" err="1" smtClean="0"/>
            <a:t>fd&amp;socketfd</a:t>
          </a:r>
          <a:r>
            <a:rPr lang="zh-CN" altLang="en-US" sz="1800" kern="1200" dirty="0" smtClean="0"/>
            <a:t>）</a:t>
          </a:r>
          <a:endParaRPr lang="zh-CN" altLang="en-US" sz="1800" kern="1200" dirty="0"/>
        </a:p>
      </dsp:txBody>
      <dsp:txXfrm>
        <a:off x="433487" y="1960837"/>
        <a:ext cx="6448898"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7A1A1-9F46-9743-ABD1-6C1605830838}">
      <dsp:nvSpPr>
        <dsp:cNvPr id="0" name=""/>
        <dsp:cNvSpPr/>
      </dsp:nvSpPr>
      <dsp:spPr>
        <a:xfrm>
          <a:off x="572463" y="0"/>
          <a:ext cx="6487920" cy="1909376"/>
        </a:xfrm>
        <a:prstGeom prst="rightArrow">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971BB75A-A2DE-E246-8818-C19AC95FAFF1}">
      <dsp:nvSpPr>
        <dsp:cNvPr id="0" name=""/>
        <dsp:cNvSpPr/>
      </dsp:nvSpPr>
      <dsp:spPr>
        <a:xfrm>
          <a:off x="366" y="572812"/>
          <a:ext cx="1435037" cy="76375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阻塞</a:t>
          </a:r>
          <a:r>
            <a:rPr kumimoji="1" lang="en-US" altLang="zh-CN" sz="1900" kern="1200" smtClean="0"/>
            <a:t>IO</a:t>
          </a:r>
          <a:r>
            <a:rPr kumimoji="1" lang="zh-CN" altLang="en-US" sz="1900" kern="1200" smtClean="0"/>
            <a:t>模型</a:t>
          </a:r>
          <a:endParaRPr lang="zh-CN" altLang="en-US" sz="1900" kern="1200"/>
        </a:p>
      </dsp:txBody>
      <dsp:txXfrm>
        <a:off x="37649" y="610095"/>
        <a:ext cx="1360471" cy="689184"/>
      </dsp:txXfrm>
    </dsp:sp>
    <dsp:sp modelId="{5604C769-3AD4-D540-A8A9-E1E4B19D59CC}">
      <dsp:nvSpPr>
        <dsp:cNvPr id="0" name=""/>
        <dsp:cNvSpPr/>
      </dsp:nvSpPr>
      <dsp:spPr>
        <a:xfrm>
          <a:off x="1549636" y="572812"/>
          <a:ext cx="1435037" cy="763750"/>
        </a:xfrm>
        <a:prstGeom prst="roundRect">
          <a:avLst/>
        </a:prstGeom>
        <a:gradFill rotWithShape="0">
          <a:gsLst>
            <a:gs pos="0">
              <a:schemeClr val="accent2">
                <a:hueOff val="-3600000"/>
                <a:satOff val="-12501"/>
                <a:lumOff val="15000"/>
                <a:alphaOff val="0"/>
                <a:tint val="50000"/>
                <a:satMod val="300000"/>
              </a:schemeClr>
            </a:gs>
            <a:gs pos="35000">
              <a:schemeClr val="accent2">
                <a:hueOff val="-3600000"/>
                <a:satOff val="-12501"/>
                <a:lumOff val="15000"/>
                <a:alphaOff val="0"/>
                <a:tint val="37000"/>
                <a:satMod val="300000"/>
              </a:schemeClr>
            </a:gs>
            <a:gs pos="100000">
              <a:schemeClr val="accent2">
                <a:hueOff val="-3600000"/>
                <a:satOff val="-12501"/>
                <a:lumOff val="15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非阻塞</a:t>
          </a:r>
          <a:r>
            <a:rPr kumimoji="1" lang="en-US" altLang="zh-CN" sz="1900" kern="1200" smtClean="0"/>
            <a:t>IO</a:t>
          </a:r>
          <a:r>
            <a:rPr kumimoji="1" lang="zh-CN" altLang="en-US" sz="1900" kern="1200" smtClean="0"/>
            <a:t>模型</a:t>
          </a:r>
          <a:endParaRPr lang="zh-CN" altLang="en-US" sz="1900" kern="1200"/>
        </a:p>
      </dsp:txBody>
      <dsp:txXfrm>
        <a:off x="1586919" y="610095"/>
        <a:ext cx="1360471" cy="689184"/>
      </dsp:txXfrm>
    </dsp:sp>
    <dsp:sp modelId="{8E5FFDBE-42C6-F841-A8CC-94DF6501A9AD}">
      <dsp:nvSpPr>
        <dsp:cNvPr id="0" name=""/>
        <dsp:cNvSpPr/>
      </dsp:nvSpPr>
      <dsp:spPr>
        <a:xfrm>
          <a:off x="3098905" y="572812"/>
          <a:ext cx="1435037" cy="763750"/>
        </a:xfrm>
        <a:prstGeom prst="roundRect">
          <a:avLst/>
        </a:prstGeom>
        <a:gradFill rotWithShape="0">
          <a:gsLst>
            <a:gs pos="0">
              <a:schemeClr val="accent2">
                <a:hueOff val="-7200000"/>
                <a:satOff val="-25001"/>
                <a:lumOff val="30001"/>
                <a:alphaOff val="0"/>
                <a:tint val="50000"/>
                <a:satMod val="300000"/>
              </a:schemeClr>
            </a:gs>
            <a:gs pos="35000">
              <a:schemeClr val="accent2">
                <a:hueOff val="-7200000"/>
                <a:satOff val="-25001"/>
                <a:lumOff val="30001"/>
                <a:alphaOff val="0"/>
                <a:tint val="37000"/>
                <a:satMod val="300000"/>
              </a:schemeClr>
            </a:gs>
            <a:gs pos="100000">
              <a:schemeClr val="accent2">
                <a:hueOff val="-7200000"/>
                <a:satOff val="-25001"/>
                <a:lumOff val="3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en-US" altLang="zh-CN" sz="1900" kern="1200" dirty="0" smtClean="0"/>
            <a:t>IO</a:t>
          </a:r>
          <a:r>
            <a:rPr kumimoji="1" lang="zh-CN" altLang="en-US" sz="1900" kern="1200" dirty="0" smtClean="0"/>
            <a:t>复用模型</a:t>
          </a:r>
          <a:endParaRPr lang="zh-CN" altLang="en-US" sz="1900" kern="1200" dirty="0"/>
        </a:p>
      </dsp:txBody>
      <dsp:txXfrm>
        <a:off x="3136188" y="610095"/>
        <a:ext cx="1360471" cy="689184"/>
      </dsp:txXfrm>
    </dsp:sp>
    <dsp:sp modelId="{A0CB557E-71FF-6D44-8324-32E8C77944E7}">
      <dsp:nvSpPr>
        <dsp:cNvPr id="0" name=""/>
        <dsp:cNvSpPr/>
      </dsp:nvSpPr>
      <dsp:spPr>
        <a:xfrm>
          <a:off x="4648174" y="572812"/>
          <a:ext cx="1435037" cy="763750"/>
        </a:xfrm>
        <a:prstGeom prst="roundRect">
          <a:avLst/>
        </a:prstGeom>
        <a:gradFill rotWithShape="0">
          <a:gsLst>
            <a:gs pos="0">
              <a:schemeClr val="accent2">
                <a:hueOff val="-10800000"/>
                <a:satOff val="-37502"/>
                <a:lumOff val="45001"/>
                <a:alphaOff val="0"/>
                <a:tint val="50000"/>
                <a:satMod val="300000"/>
              </a:schemeClr>
            </a:gs>
            <a:gs pos="35000">
              <a:schemeClr val="accent2">
                <a:hueOff val="-10800000"/>
                <a:satOff val="-37502"/>
                <a:lumOff val="45001"/>
                <a:alphaOff val="0"/>
                <a:tint val="37000"/>
                <a:satMod val="300000"/>
              </a:schemeClr>
            </a:gs>
            <a:gs pos="100000">
              <a:schemeClr val="accent2">
                <a:hueOff val="-10800000"/>
                <a:satOff val="-37502"/>
                <a:lumOff val="45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CN" altLang="en-US" sz="1900" kern="1200" smtClean="0"/>
            <a:t>信号驱动</a:t>
          </a:r>
          <a:r>
            <a:rPr kumimoji="1" lang="en-US" altLang="zh-CN" sz="1900" kern="1200" smtClean="0"/>
            <a:t>IO</a:t>
          </a:r>
          <a:r>
            <a:rPr kumimoji="1" lang="zh-CN" altLang="en-US" sz="1900" kern="1200" smtClean="0"/>
            <a:t>模型</a:t>
          </a:r>
          <a:endParaRPr lang="zh-CN" altLang="en-US" sz="1900" kern="1200"/>
        </a:p>
      </dsp:txBody>
      <dsp:txXfrm>
        <a:off x="4685457" y="610095"/>
        <a:ext cx="1360471" cy="689184"/>
      </dsp:txXfrm>
    </dsp:sp>
    <dsp:sp modelId="{CEFED0B5-7053-C742-BDB2-4D864F178A49}">
      <dsp:nvSpPr>
        <dsp:cNvPr id="0" name=""/>
        <dsp:cNvSpPr/>
      </dsp:nvSpPr>
      <dsp:spPr>
        <a:xfrm>
          <a:off x="6197443" y="572812"/>
          <a:ext cx="1435037" cy="763750"/>
        </a:xfrm>
        <a:prstGeom prst="roundRect">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kumimoji="1" lang="zh-TW" altLang="en-US" sz="1900" kern="1200" smtClean="0"/>
            <a:t>异步</a:t>
          </a:r>
          <a:r>
            <a:rPr kumimoji="1" lang="en-US" altLang="zh-TW" sz="1900" kern="1200" smtClean="0"/>
            <a:t>IO</a:t>
          </a:r>
          <a:endParaRPr lang="zh-TW" altLang="en-US" sz="1900" kern="1200"/>
        </a:p>
      </dsp:txBody>
      <dsp:txXfrm>
        <a:off x="6234726" y="610095"/>
        <a:ext cx="1360471" cy="6891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72535CB-D0AF-5F47-A2C4-564042C0450A}" type="datetimeFigureOut">
              <a:rPr lang="zh-CN" altLang="en-US"/>
              <a:pPr>
                <a:defRPr/>
              </a:pPr>
              <a:t>15-7-25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FBE4F01-88C7-3B40-9956-6CB7C1DE0BC8}" type="slidenum">
              <a:rPr lang="zh-CN" altLang="en-US"/>
              <a:pPr>
                <a:defRPr/>
              </a:pPr>
              <a:t>‹#›</a:t>
            </a:fld>
            <a:endParaRPr lang="zh-CN" altLang="en-US"/>
          </a:p>
        </p:txBody>
      </p:sp>
    </p:spTree>
    <p:extLst>
      <p:ext uri="{BB962C8B-B14F-4D97-AF65-F5344CB8AC3E}">
        <p14:creationId xmlns:p14="http://schemas.microsoft.com/office/powerpoint/2010/main" val="4067336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zh-CN" alt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C436160B-62F2-254A-98D1-323279EF7FB8}" type="slidenum">
              <a:rPr lang="zh-CN" altLang="en-US"/>
              <a:pPr>
                <a:defRPr/>
              </a:pPr>
              <a:t>‹#›</a:t>
            </a:fld>
            <a:endParaRPr lang="en-US" altLang="zh-CN"/>
          </a:p>
        </p:txBody>
      </p:sp>
    </p:spTree>
    <p:extLst>
      <p:ext uri="{BB962C8B-B14F-4D97-AF65-F5344CB8AC3E}">
        <p14:creationId xmlns:p14="http://schemas.microsoft.com/office/powerpoint/2010/main" val="9005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2608685-03D7-7D4A-9588-E21A1DF1DA4E}" type="slidenum">
              <a:rPr kumimoji="0" lang="zh-CN" altLang="en-US" sz="1200"/>
              <a:pPr/>
              <a:t>1</a:t>
            </a:fld>
            <a:endParaRPr kumimoji="0" lang="en-US" altLang="zh-CN" sz="120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15</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对于应用服务器，一个主要规律就是，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的处理速度是要远远快于</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速度的，如果</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为了</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操作（例如从</a:t>
            </a:r>
            <a:r>
              <a:rPr kumimoji="1" lang="en-US" altLang="zh-CN" sz="1200" b="0" i="0" kern="1200" dirty="0" smtClean="0">
                <a:solidFill>
                  <a:schemeClr val="tx1"/>
                </a:solidFill>
                <a:effectLst/>
                <a:latin typeface="Arial" pitchFamily="34" charset="0"/>
                <a:ea typeface="宋体" pitchFamily="2" charset="-122"/>
                <a:cs typeface="宋体" charset="0"/>
              </a:rPr>
              <a:t>Socket</a:t>
            </a:r>
            <a:r>
              <a:rPr kumimoji="1" lang="zh-CN" altLang="en-US" sz="1200" b="0" i="0" kern="1200" dirty="0" smtClean="0">
                <a:solidFill>
                  <a:schemeClr val="tx1"/>
                </a:solidFill>
                <a:effectLst/>
                <a:latin typeface="Arial" pitchFamily="34" charset="0"/>
                <a:ea typeface="宋体" pitchFamily="2" charset="-122"/>
                <a:cs typeface="宋体" charset="0"/>
              </a:rPr>
              <a:t>读取一段数据）而阻塞显然是不划算的。好一点的方法是分为多进程或者线程去进行处理，但是这样会带来一些进程切换的开销，试想一个进程一个数据读了</a:t>
            </a:r>
            <a:r>
              <a:rPr kumimoji="1" lang="en-US" altLang="zh-CN" sz="1200" b="0" i="0" kern="1200" dirty="0" smtClean="0">
                <a:solidFill>
                  <a:schemeClr val="tx1"/>
                </a:solidFill>
                <a:effectLst/>
                <a:latin typeface="Arial" pitchFamily="34" charset="0"/>
                <a:ea typeface="宋体" pitchFamily="2" charset="-122"/>
                <a:cs typeface="宋体" charset="0"/>
              </a:rPr>
              <a:t>500ms</a:t>
            </a:r>
            <a:r>
              <a:rPr kumimoji="1" lang="zh-CN" altLang="en-US" sz="1200" b="0" i="0" kern="1200" dirty="0" smtClean="0">
                <a:solidFill>
                  <a:schemeClr val="tx1"/>
                </a:solidFill>
                <a:effectLst/>
                <a:latin typeface="Arial" pitchFamily="34" charset="0"/>
                <a:ea typeface="宋体" pitchFamily="2" charset="-122"/>
                <a:cs typeface="宋体" charset="0"/>
              </a:rPr>
              <a:t>，期间进程切换到它</a:t>
            </a:r>
            <a:r>
              <a:rPr kumimoji="1" lang="en-US" altLang="zh-CN" sz="1200" b="0" i="0" kern="1200" dirty="0" smtClean="0">
                <a:solidFill>
                  <a:schemeClr val="tx1"/>
                </a:solidFill>
                <a:effectLst/>
                <a:latin typeface="Arial" pitchFamily="34" charset="0"/>
                <a:ea typeface="宋体" pitchFamily="2" charset="-122"/>
                <a:cs typeface="宋体" charset="0"/>
              </a:rPr>
              <a:t>3</a:t>
            </a:r>
            <a:r>
              <a:rPr kumimoji="1" lang="zh-CN" altLang="en-US" sz="1200" b="0" i="0" kern="1200" dirty="0" smtClean="0">
                <a:solidFill>
                  <a:schemeClr val="tx1"/>
                </a:solidFill>
                <a:effectLst/>
                <a:latin typeface="Arial" pitchFamily="34" charset="0"/>
                <a:ea typeface="宋体" pitchFamily="2" charset="-122"/>
                <a:cs typeface="宋体" charset="0"/>
              </a:rPr>
              <a:t>次，但是</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却什么都不能干，就这么切换走了，是不是也不划算？</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这时先驱们找到了事件驱动，或者叫回调的方式，来完成这件事情。这种方式就是，应用业务向一个中间人注册一个回调（</a:t>
            </a:r>
            <a:r>
              <a:rPr kumimoji="1" lang="en-US" altLang="zh-CN" sz="1200" b="0" i="0" kern="1200" dirty="0" smtClean="0">
                <a:solidFill>
                  <a:schemeClr val="tx1"/>
                </a:solidFill>
                <a:effectLst/>
                <a:latin typeface="Arial" pitchFamily="34" charset="0"/>
                <a:ea typeface="宋体" pitchFamily="2" charset="-122"/>
                <a:cs typeface="宋体" charset="0"/>
              </a:rPr>
              <a:t>event handler</a:t>
            </a:r>
            <a:r>
              <a:rPr kumimoji="1" lang="zh-CN" altLang="en-US" sz="1200" b="0" i="0" kern="1200" dirty="0" smtClean="0">
                <a:solidFill>
                  <a:schemeClr val="tx1"/>
                </a:solidFill>
                <a:effectLst/>
                <a:latin typeface="Arial" pitchFamily="34" charset="0"/>
                <a:ea typeface="宋体" pitchFamily="2" charset="-122"/>
                <a:cs typeface="宋体" charset="0"/>
              </a:rPr>
              <a:t>），当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就绪后，就这个中间人产生一个事件，并通知此</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进行处理。这种回调的方式，也体现了“好莱坞原则”（</a:t>
            </a:r>
            <a:r>
              <a:rPr kumimoji="1" lang="en-US" altLang="zh-CN" sz="1200" b="0" i="0" kern="1200" dirty="0" smtClean="0">
                <a:solidFill>
                  <a:schemeClr val="tx1"/>
                </a:solidFill>
                <a:effectLst/>
                <a:latin typeface="Arial" pitchFamily="34" charset="0"/>
                <a:ea typeface="宋体" pitchFamily="2" charset="-122"/>
                <a:cs typeface="宋体" charset="0"/>
              </a:rPr>
              <a:t>Hollywood principle</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-“Don’t call us, we’ll call you”</a:t>
            </a:r>
            <a:r>
              <a:rPr kumimoji="1" lang="zh-CN" altLang="en-US" sz="1200" b="0" i="0" kern="1200" dirty="0" smtClean="0">
                <a:solidFill>
                  <a:schemeClr val="tx1"/>
                </a:solidFill>
                <a:effectLst/>
                <a:latin typeface="Arial" pitchFamily="34" charset="0"/>
                <a:ea typeface="宋体" pitchFamily="2" charset="-122"/>
                <a:cs typeface="宋体" charset="0"/>
              </a:rPr>
              <a:t>，在我们熟悉的</a:t>
            </a:r>
            <a:r>
              <a:rPr kumimoji="1" lang="en-US" altLang="zh-CN" sz="1200" b="0" i="0" kern="1200" dirty="0" err="1" smtClean="0">
                <a:solidFill>
                  <a:schemeClr val="tx1"/>
                </a:solidFill>
                <a:effectLst/>
                <a:latin typeface="Arial" pitchFamily="34" charset="0"/>
                <a:ea typeface="宋体" pitchFamily="2" charset="-122"/>
                <a:cs typeface="宋体" charset="0"/>
              </a:rPr>
              <a:t>IoC</a:t>
            </a:r>
            <a:r>
              <a:rPr kumimoji="1" lang="zh-CN" altLang="en-US" sz="1200" b="0" i="0" kern="1200" dirty="0" smtClean="0">
                <a:solidFill>
                  <a:schemeClr val="tx1"/>
                </a:solidFill>
                <a:effectLst/>
                <a:latin typeface="Arial" pitchFamily="34" charset="0"/>
                <a:ea typeface="宋体" pitchFamily="2" charset="-122"/>
                <a:cs typeface="宋体" charset="0"/>
              </a:rPr>
              <a:t>中也有用到。看来软件开发真是互通的！</a:t>
            </a:r>
          </a:p>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好了，我们现在来看</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模式。在前面事件驱动的例子里有个问题：我们如何知道</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就绪这个事件，谁来充当这个中间人？</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模式的答案是：由一个不断等待和循环的单独进程（线程）来做这件事，它接受所有</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的注册，并负责先操作系统查询</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是否就绪，在就绪后就调用指定</a:t>
            </a:r>
            <a:r>
              <a:rPr kumimoji="1" lang="en-US" altLang="zh-CN" sz="1200" b="0" i="0" kern="1200" dirty="0" smtClean="0">
                <a:solidFill>
                  <a:schemeClr val="tx1"/>
                </a:solidFill>
                <a:effectLst/>
                <a:latin typeface="Arial" pitchFamily="34" charset="0"/>
                <a:ea typeface="宋体" pitchFamily="2" charset="-122"/>
                <a:cs typeface="宋体" charset="0"/>
              </a:rPr>
              <a:t>handler</a:t>
            </a:r>
            <a:r>
              <a:rPr kumimoji="1" lang="zh-CN" altLang="en-US" sz="1200" b="0" i="0" kern="1200" dirty="0" smtClean="0">
                <a:solidFill>
                  <a:schemeClr val="tx1"/>
                </a:solidFill>
                <a:effectLst/>
                <a:latin typeface="Arial" pitchFamily="34" charset="0"/>
                <a:ea typeface="宋体" pitchFamily="2" charset="-122"/>
                <a:cs typeface="宋体" charset="0"/>
              </a:rPr>
              <a:t>进行处理，这个角色的名字就叫做</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a:t>
            </a:r>
          </a:p>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16</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dirty="0" smtClean="0"/>
              <a:t>无论是</a:t>
            </a:r>
            <a:r>
              <a:rPr kumimoji="1" lang="en-US" altLang="zh-CN" dirty="0" smtClean="0"/>
              <a:t>C++</a:t>
            </a:r>
            <a:r>
              <a:rPr kumimoji="1" lang="zh-CN" altLang="en-US" dirty="0" smtClean="0"/>
              <a:t>还是</a:t>
            </a:r>
            <a:r>
              <a:rPr kumimoji="1" lang="en-US" altLang="zh-CN" dirty="0" smtClean="0"/>
              <a:t>JAVA</a:t>
            </a:r>
            <a:r>
              <a:rPr kumimoji="1" lang="zh-CN" altLang="en-US" dirty="0" smtClean="0"/>
              <a:t>编写的网络框架，大多数都是基于</a:t>
            </a:r>
            <a:r>
              <a:rPr kumimoji="1" lang="en-US" altLang="zh-CN" dirty="0" smtClean="0"/>
              <a:t>reactor</a:t>
            </a:r>
            <a:r>
              <a:rPr kumimoji="1" lang="zh-CN" altLang="en-US" dirty="0" smtClean="0"/>
              <a:t>模式进行设计和开发</a:t>
            </a:r>
            <a:endParaRPr kumimoji="1" lang="en-US" altLang="zh-CN" dirty="0" smtClean="0"/>
          </a:p>
          <a:p>
            <a:pPr>
              <a:lnSpc>
                <a:spcPct val="150000"/>
              </a:lnSpc>
            </a:pPr>
            <a:endParaRPr kumimoji="1" lang="en-US" altLang="zh-CN" dirty="0" smtClean="0"/>
          </a:p>
          <a:p>
            <a:pPr>
              <a:lnSpc>
                <a:spcPct val="150000"/>
              </a:lnSpc>
            </a:pPr>
            <a:r>
              <a:rPr kumimoji="1" lang="en-US" altLang="zh-CN" dirty="0" smtClean="0"/>
              <a:t>Reactor</a:t>
            </a:r>
            <a:r>
              <a:rPr kumimoji="1" lang="zh-CN" altLang="en-US" dirty="0" smtClean="0"/>
              <a:t>模式基于事件驱动，特别适合处理海量的</a:t>
            </a:r>
            <a:r>
              <a:rPr kumimoji="1" lang="en-US" altLang="zh-CN" dirty="0" smtClean="0"/>
              <a:t>IO</a:t>
            </a:r>
            <a:r>
              <a:rPr kumimoji="1" lang="zh-CN" altLang="en-US" dirty="0" smtClean="0"/>
              <a:t>事件</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单线程模型：所有的</a:t>
            </a:r>
            <a:r>
              <a:rPr kumimoji="1" lang="en-US" altLang="zh-CN" dirty="0" smtClean="0"/>
              <a:t>IO</a:t>
            </a:r>
            <a:r>
              <a:rPr kumimoji="1" lang="zh-CN" altLang="en-US" dirty="0" smtClean="0"/>
              <a:t>操作都在同一个</a:t>
            </a:r>
            <a:r>
              <a:rPr kumimoji="1" lang="en-US" altLang="zh-CN" dirty="0" smtClean="0"/>
              <a:t>NIO</a:t>
            </a:r>
            <a:r>
              <a:rPr kumimoji="1" lang="zh-CN" altLang="en-US" dirty="0" smtClean="0"/>
              <a:t>线程上完成，</a:t>
            </a:r>
            <a:r>
              <a:rPr kumimoji="1" lang="en-US" altLang="zh-CN" dirty="0" smtClean="0"/>
              <a:t>NIO</a:t>
            </a:r>
            <a:r>
              <a:rPr kumimoji="1" lang="zh-CN" altLang="en-US" dirty="0" smtClean="0"/>
              <a:t>线程职责如下：</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1</a:t>
            </a:r>
            <a:r>
              <a:rPr kumimoji="1" lang="zh-CN" altLang="en-US" dirty="0" smtClean="0"/>
              <a:t>）作为</a:t>
            </a:r>
            <a:r>
              <a:rPr kumimoji="1" lang="en-US" altLang="zh-CN" dirty="0" smtClean="0"/>
              <a:t>NIO</a:t>
            </a:r>
            <a:r>
              <a:rPr kumimoji="1" lang="zh-CN" altLang="en-US" dirty="0" smtClean="0"/>
              <a:t>服务端，接收客户端的</a:t>
            </a:r>
            <a:r>
              <a:rPr kumimoji="1" lang="en-US" altLang="zh-CN" dirty="0" smtClean="0"/>
              <a:t>TCP</a:t>
            </a:r>
            <a:r>
              <a:rPr kumimoji="1" lang="zh-CN" altLang="en-US" dirty="0" smtClean="0"/>
              <a:t>链接</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2</a:t>
            </a:r>
            <a:r>
              <a:rPr kumimoji="1" lang="zh-CN" altLang="en-US" dirty="0" smtClean="0"/>
              <a:t>）作为</a:t>
            </a:r>
            <a:r>
              <a:rPr kumimoji="1" lang="en-US" altLang="zh-CN" dirty="0" smtClean="0"/>
              <a:t>NIO</a:t>
            </a:r>
            <a:r>
              <a:rPr kumimoji="1" lang="zh-CN" altLang="en-US" dirty="0" smtClean="0"/>
              <a:t>客户端，向服务端发起</a:t>
            </a:r>
            <a:r>
              <a:rPr kumimoji="1" lang="en-US" altLang="zh-CN" dirty="0" smtClean="0"/>
              <a:t>TCP</a:t>
            </a:r>
            <a:r>
              <a:rPr kumimoji="1" lang="zh-CN" altLang="en-US" dirty="0" smtClean="0"/>
              <a:t>链接</a:t>
            </a:r>
            <a:endParaRPr kumimoji="1" lang="en-US" altLang="zh-CN" dirty="0" smtClean="0"/>
          </a:p>
          <a:p>
            <a:pPr>
              <a:lnSpc>
                <a:spcPct val="150000"/>
              </a:lnSpc>
            </a:pPr>
            <a:endParaRPr kumimoji="1" lang="en-US" altLang="zh-CN" dirty="0" smtClean="0"/>
          </a:p>
          <a:p>
            <a:pPr>
              <a:lnSpc>
                <a:spcPct val="150000"/>
              </a:lnSpc>
            </a:pPr>
            <a:r>
              <a:rPr kumimoji="1" lang="zh-CN" altLang="zh-CN" dirty="0" smtClean="0"/>
              <a:t>（</a:t>
            </a:r>
            <a:r>
              <a:rPr kumimoji="1" lang="en-US" altLang="zh-CN" dirty="0" smtClean="0"/>
              <a:t>3</a:t>
            </a:r>
            <a:r>
              <a:rPr kumimoji="1" lang="zh-CN" altLang="en-US" dirty="0" smtClean="0"/>
              <a:t>）读取通信对端的请求或者应答消息</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a:t>
            </a:r>
            <a:r>
              <a:rPr kumimoji="1" lang="en-US" altLang="zh-CN" dirty="0" smtClean="0"/>
              <a:t>4</a:t>
            </a:r>
            <a:r>
              <a:rPr kumimoji="1" lang="zh-CN" altLang="en-US" dirty="0" smtClean="0"/>
              <a:t>）向通信端发送消息请求或者应答消息</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由于</a:t>
            </a:r>
            <a:r>
              <a:rPr kumimoji="1" lang="en-US" altLang="zh-CN" dirty="0" smtClean="0"/>
              <a:t>Reactor</a:t>
            </a:r>
            <a:r>
              <a:rPr kumimoji="1" lang="zh-CN" altLang="en-US" dirty="0" smtClean="0"/>
              <a:t>模式使用的时异步非阻塞</a:t>
            </a:r>
            <a:r>
              <a:rPr kumimoji="1" lang="en-US" altLang="zh-CN" dirty="0" smtClean="0"/>
              <a:t>IO</a:t>
            </a:r>
            <a:r>
              <a:rPr kumimoji="1" lang="zh-CN" altLang="en-US" dirty="0" smtClean="0"/>
              <a:t>，所有的</a:t>
            </a:r>
            <a:r>
              <a:rPr kumimoji="1" lang="en-US" altLang="zh-CN" dirty="0" smtClean="0"/>
              <a:t>IO</a:t>
            </a:r>
            <a:r>
              <a:rPr kumimoji="1" lang="zh-CN" altLang="en-US" dirty="0" smtClean="0"/>
              <a:t>操作都不会导致阻塞，理论上一个线程可以独立处理所有的</a:t>
            </a:r>
            <a:r>
              <a:rPr kumimoji="1" lang="en-US" altLang="zh-CN" dirty="0" smtClean="0"/>
              <a:t>IO</a:t>
            </a:r>
            <a:r>
              <a:rPr kumimoji="1" lang="zh-CN" altLang="en-US" dirty="0" smtClean="0"/>
              <a:t>相关操作。</a:t>
            </a:r>
            <a:endParaRPr kumimoji="1" lang="en-US" altLang="zh-CN" dirty="0" smtClean="0"/>
          </a:p>
          <a:p>
            <a:pPr>
              <a:lnSpc>
                <a:spcPct val="150000"/>
              </a:lnSpc>
            </a:pPr>
            <a:endParaRPr kumimoji="1" lang="en-US" altLang="zh-CN" dirty="0" smtClean="0"/>
          </a:p>
          <a:p>
            <a:pPr>
              <a:lnSpc>
                <a:spcPct val="150000"/>
              </a:lnSpc>
            </a:pPr>
            <a:r>
              <a:rPr kumimoji="1" lang="zh-CN" altLang="en-US" dirty="0" smtClean="0"/>
              <a:t>从架构层面上看，一个</a:t>
            </a:r>
            <a:r>
              <a:rPr kumimoji="1" lang="en-US" altLang="zh-CN" dirty="0" smtClean="0"/>
              <a:t>NIO</a:t>
            </a:r>
            <a:r>
              <a:rPr kumimoji="1" lang="zh-CN" altLang="en-US" dirty="0" smtClean="0"/>
              <a:t>线程确实可以完成其承担的职责。</a:t>
            </a:r>
            <a:endParaRPr kumimoji="1" lang="en-US" altLang="zh-CN" dirty="0" smtClean="0"/>
          </a:p>
          <a:p>
            <a:pPr>
              <a:lnSpc>
                <a:spcPct val="150000"/>
              </a:lnSpc>
            </a:pPr>
            <a:endParaRPr kumimoji="1" lang="en-US" altLang="zh-CN" dirty="0" smtClean="0"/>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例如，通过</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类接收客户端的</a:t>
            </a:r>
            <a:r>
              <a:rPr kumimoji="1" lang="en-US" altLang="zh-CN" sz="1200" b="0" i="0" kern="1200" dirty="0" smtClean="0">
                <a:solidFill>
                  <a:schemeClr val="tx1"/>
                </a:solidFill>
                <a:latin typeface="Arial" pitchFamily="34" charset="0"/>
                <a:ea typeface="宋体" pitchFamily="2" charset="-122"/>
                <a:cs typeface="宋体" charset="0"/>
              </a:rPr>
              <a:t>TCP</a:t>
            </a:r>
            <a:r>
              <a:rPr kumimoji="1" lang="zh-CN" altLang="en-US" sz="1200" b="0" i="0" kern="1200" dirty="0" smtClean="0">
                <a:solidFill>
                  <a:schemeClr val="tx1"/>
                </a:solidFill>
                <a:latin typeface="Arial" pitchFamily="34" charset="0"/>
                <a:ea typeface="宋体" pitchFamily="2" charset="-122"/>
                <a:cs typeface="宋体" charset="0"/>
              </a:rPr>
              <a:t>连接请求消息，链路建立成功之后，通过</a:t>
            </a:r>
            <a:r>
              <a:rPr kumimoji="1" lang="en-US" altLang="zh-CN" sz="1200" b="0" i="0" kern="1200" dirty="0" smtClean="0">
                <a:solidFill>
                  <a:schemeClr val="tx1"/>
                </a:solidFill>
                <a:latin typeface="Arial" pitchFamily="34" charset="0"/>
                <a:ea typeface="宋体" pitchFamily="2" charset="-122"/>
                <a:cs typeface="宋体" charset="0"/>
              </a:rPr>
              <a:t>Dispatch</a:t>
            </a:r>
            <a:r>
              <a:rPr kumimoji="1" lang="zh-CN" altLang="en-US" sz="1200" b="0" i="0" kern="1200" dirty="0" smtClean="0">
                <a:solidFill>
                  <a:schemeClr val="tx1"/>
                </a:solidFill>
                <a:latin typeface="Arial" pitchFamily="34" charset="0"/>
                <a:ea typeface="宋体" pitchFamily="2" charset="-122"/>
                <a:cs typeface="宋体" charset="0"/>
              </a:rPr>
              <a:t>将对应的</a:t>
            </a:r>
            <a:r>
              <a:rPr kumimoji="1" lang="en-US" altLang="zh-CN" sz="1200" b="0" i="0" kern="1200" dirty="0" err="1" smtClean="0">
                <a:solidFill>
                  <a:schemeClr val="tx1"/>
                </a:solidFill>
                <a:latin typeface="Arial" pitchFamily="34" charset="0"/>
                <a:ea typeface="宋体" pitchFamily="2" charset="-122"/>
                <a:cs typeface="宋体" charset="0"/>
              </a:rPr>
              <a:t>ByteBuffer</a:t>
            </a:r>
            <a:r>
              <a:rPr kumimoji="1" lang="zh-CN" altLang="en-US" sz="1200" b="0" i="0" kern="1200" dirty="0" smtClean="0">
                <a:solidFill>
                  <a:schemeClr val="tx1"/>
                </a:solidFill>
                <a:latin typeface="Arial" pitchFamily="34" charset="0"/>
                <a:ea typeface="宋体" pitchFamily="2" charset="-122"/>
                <a:cs typeface="宋体" charset="0"/>
              </a:rPr>
              <a:t>派发到指定的</a:t>
            </a:r>
            <a:r>
              <a:rPr kumimoji="1" lang="en-US" altLang="zh-CN" sz="1200" b="0" i="0" kern="1200" dirty="0" smtClean="0">
                <a:solidFill>
                  <a:schemeClr val="tx1"/>
                </a:solidFill>
                <a:latin typeface="Arial" pitchFamily="34" charset="0"/>
                <a:ea typeface="宋体" pitchFamily="2" charset="-122"/>
                <a:cs typeface="宋体" charset="0"/>
              </a:rPr>
              <a:t>Handler</a:t>
            </a:r>
            <a:r>
              <a:rPr kumimoji="1" lang="zh-CN" altLang="en-US" sz="1200" b="0" i="0" kern="1200" dirty="0" smtClean="0">
                <a:solidFill>
                  <a:schemeClr val="tx1"/>
                </a:solidFill>
                <a:latin typeface="Arial" pitchFamily="34" charset="0"/>
                <a:ea typeface="宋体" pitchFamily="2" charset="-122"/>
                <a:cs typeface="宋体" charset="0"/>
              </a:rPr>
              <a:t>上进行消息解码。用户线程可以通过消息编码通过</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线程将消息发送给客户端。</a:t>
            </a:r>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对于一些小容量应用场景，可以使用单线程模型。但是对于高负载、大并发的应用场景却不合适，主要原因如下：</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线程同时处理成百上千的链路，性能上无法支撑，即便</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线程的</a:t>
            </a:r>
            <a:r>
              <a:rPr kumimoji="1" lang="en-US" altLang="zh-CN" sz="1200" b="0" i="0" kern="1200" dirty="0" smtClean="0">
                <a:solidFill>
                  <a:schemeClr val="tx1"/>
                </a:solidFill>
                <a:latin typeface="Arial" pitchFamily="34" charset="0"/>
                <a:ea typeface="宋体" pitchFamily="2" charset="-122"/>
                <a:cs typeface="宋体" charset="0"/>
              </a:rPr>
              <a:t>CPU</a:t>
            </a:r>
            <a:r>
              <a:rPr kumimoji="1" lang="zh-CN" altLang="en-US" sz="1200" b="0" i="0" kern="1200" dirty="0" smtClean="0">
                <a:solidFill>
                  <a:schemeClr val="tx1"/>
                </a:solidFill>
                <a:latin typeface="Arial" pitchFamily="34" charset="0"/>
                <a:ea typeface="宋体" pitchFamily="2" charset="-122"/>
                <a:cs typeface="宋体" charset="0"/>
              </a:rPr>
              <a:t>负荷达到</a:t>
            </a:r>
            <a:r>
              <a:rPr kumimoji="1" lang="en-US" altLang="zh-CN" sz="1200" b="0" i="0" kern="1200" dirty="0" smtClean="0">
                <a:solidFill>
                  <a:schemeClr val="tx1"/>
                </a:solidFill>
                <a:latin typeface="Arial" pitchFamily="34" charset="0"/>
                <a:ea typeface="宋体" pitchFamily="2" charset="-122"/>
                <a:cs typeface="宋体" charset="0"/>
              </a:rPr>
              <a:t>100%</a:t>
            </a:r>
            <a:r>
              <a:rPr kumimoji="1" lang="zh-CN" altLang="en-US" sz="1200" b="0" i="0" kern="1200" dirty="0" smtClean="0">
                <a:solidFill>
                  <a:schemeClr val="tx1"/>
                </a:solidFill>
                <a:latin typeface="Arial" pitchFamily="34" charset="0"/>
                <a:ea typeface="宋体" pitchFamily="2" charset="-122"/>
                <a:cs typeface="宋体" charset="0"/>
              </a:rPr>
              <a:t>，也无法满足海量消息的编码、解码、读取和发送；</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2</a:t>
            </a:r>
            <a:r>
              <a:rPr kumimoji="1" lang="zh-CN" altLang="en-US" sz="1200" b="0" i="0" kern="1200" dirty="0" smtClean="0">
                <a:solidFill>
                  <a:schemeClr val="tx1"/>
                </a:solidFill>
                <a:latin typeface="Arial" pitchFamily="34" charset="0"/>
                <a:ea typeface="宋体" pitchFamily="2" charset="-122"/>
                <a:cs typeface="宋体" charset="0"/>
              </a:rPr>
              <a:t>）当</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线程负载过重之后，处理速度将变慢，这会导致大量客户端连接超时，超时之后往往会进行重发，这更加重了</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线程的负载，最终会导致大量消息积压和处理超时，成为系统的性能瓶颈；</a:t>
            </a:r>
          </a:p>
          <a:p>
            <a:pPr>
              <a:lnSpc>
                <a:spcPct val="150000"/>
              </a:lnSpc>
            </a:pPr>
            <a:r>
              <a:rPr kumimoji="1" lang="en-US" altLang="zh-CN" sz="1200" b="0" i="0" kern="1200" dirty="0" smtClean="0">
                <a:solidFill>
                  <a:schemeClr val="tx1"/>
                </a:solidFill>
                <a:latin typeface="Arial" pitchFamily="34" charset="0"/>
                <a:ea typeface="宋体" pitchFamily="2" charset="-122"/>
                <a:cs typeface="宋体" charset="0"/>
              </a:rPr>
              <a:t>3</a:t>
            </a:r>
            <a:r>
              <a:rPr kumimoji="1" lang="zh-CN" altLang="en-US" sz="1200" b="0" i="0" kern="1200" dirty="0" smtClean="0">
                <a:solidFill>
                  <a:schemeClr val="tx1"/>
                </a:solidFill>
                <a:latin typeface="Arial" pitchFamily="34" charset="0"/>
                <a:ea typeface="宋体" pitchFamily="2" charset="-122"/>
                <a:cs typeface="宋体" charset="0"/>
              </a:rPr>
              <a:t>）可靠性问题：一旦</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线程意外跑飞，或者进入死循环，会导致整个系统通信模块不可用，不能接收和处理外部消息，造成节点故障。</a:t>
            </a:r>
          </a:p>
          <a:p>
            <a:pPr>
              <a:lnSpc>
                <a:spcPct val="150000"/>
              </a:lnSpc>
            </a:pPr>
            <a:r>
              <a:rPr kumimoji="1" lang="zh-CN" altLang="en-US" sz="1200" b="0" i="0" kern="1200" dirty="0" smtClean="0">
                <a:solidFill>
                  <a:schemeClr val="tx1"/>
                </a:solidFill>
                <a:latin typeface="Arial" pitchFamily="34" charset="0"/>
                <a:ea typeface="宋体" pitchFamily="2" charset="-122"/>
                <a:cs typeface="宋体" charset="0"/>
              </a:rPr>
              <a:t>为了解决这些问题，演进出了</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多线程模型，下面我们一起学习下</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a:t>
            </a:r>
          </a:p>
          <a:p>
            <a:pPr>
              <a:lnSpc>
                <a:spcPct val="150000"/>
              </a:lnSpc>
            </a:pPr>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17</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多线程模型的特点：</a:t>
            </a:r>
          </a:p>
          <a:p>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）有专门一个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线程用于监听服务端，接收客户端的</a:t>
            </a:r>
            <a:r>
              <a:rPr kumimoji="1" lang="en-US" altLang="zh-CN" sz="1200" b="0" i="0" kern="1200" dirty="0" smtClean="0">
                <a:solidFill>
                  <a:schemeClr val="tx1"/>
                </a:solidFill>
                <a:latin typeface="Arial" pitchFamily="34" charset="0"/>
                <a:ea typeface="宋体" pitchFamily="2" charset="-122"/>
                <a:cs typeface="宋体" charset="0"/>
              </a:rPr>
              <a:t>TCP</a:t>
            </a:r>
            <a:r>
              <a:rPr kumimoji="1" lang="zh-CN" altLang="en-US" sz="1200" b="0" i="0" kern="1200" dirty="0" smtClean="0">
                <a:solidFill>
                  <a:schemeClr val="tx1"/>
                </a:solidFill>
                <a:latin typeface="Arial" pitchFamily="34" charset="0"/>
                <a:ea typeface="宋体" pitchFamily="2" charset="-122"/>
                <a:cs typeface="宋体" charset="0"/>
              </a:rPr>
              <a:t>连接请求；</a:t>
            </a:r>
          </a:p>
          <a:p>
            <a:r>
              <a:rPr kumimoji="1" lang="en-US" altLang="zh-CN" sz="1200" b="0" i="0" kern="1200" dirty="0" smtClean="0">
                <a:solidFill>
                  <a:schemeClr val="tx1"/>
                </a:solidFill>
                <a:latin typeface="Arial" pitchFamily="34" charset="0"/>
                <a:ea typeface="宋体" pitchFamily="2" charset="-122"/>
                <a:cs typeface="宋体" charset="0"/>
              </a:rPr>
              <a:t>2</a:t>
            </a:r>
            <a:r>
              <a:rPr kumimoji="1" lang="zh-CN" altLang="en-US" sz="1200" b="0" i="0" kern="1200" dirty="0" smtClean="0">
                <a:solidFill>
                  <a:schemeClr val="tx1"/>
                </a:solidFill>
                <a:latin typeface="Arial" pitchFamily="34" charset="0"/>
                <a:ea typeface="宋体" pitchFamily="2" charset="-122"/>
                <a:cs typeface="宋体" charset="0"/>
              </a:rPr>
              <a:t>）网络</a:t>
            </a:r>
            <a:r>
              <a:rPr kumimoji="1" lang="en-US" altLang="zh-CN" sz="1200" b="0" i="0" kern="1200" dirty="0" smtClean="0">
                <a:solidFill>
                  <a:schemeClr val="tx1"/>
                </a:solidFill>
                <a:latin typeface="Arial" pitchFamily="34" charset="0"/>
                <a:ea typeface="宋体" pitchFamily="2" charset="-122"/>
                <a:cs typeface="宋体" charset="0"/>
              </a:rPr>
              <a:t>IO</a:t>
            </a:r>
            <a:r>
              <a:rPr kumimoji="1" lang="zh-CN" altLang="en-US" sz="1200" b="0" i="0" kern="1200" dirty="0" smtClean="0">
                <a:solidFill>
                  <a:schemeClr val="tx1"/>
                </a:solidFill>
                <a:latin typeface="Arial" pitchFamily="34" charset="0"/>
                <a:ea typeface="宋体" pitchFamily="2" charset="-122"/>
                <a:cs typeface="宋体" charset="0"/>
              </a:rPr>
              <a:t>操作</a:t>
            </a:r>
            <a:r>
              <a:rPr kumimoji="1" lang="en-US" altLang="zh-CN" sz="1200" b="0" i="0" kern="1200" dirty="0" smtClean="0">
                <a:solidFill>
                  <a:schemeClr val="tx1"/>
                </a:solidFill>
                <a:latin typeface="Arial" pitchFamily="34" charset="0"/>
                <a:ea typeface="宋体" pitchFamily="2" charset="-122"/>
                <a:cs typeface="宋体" charset="0"/>
              </a:rPr>
              <a:t>-</a:t>
            </a:r>
            <a:r>
              <a:rPr kumimoji="1" lang="zh-CN" altLang="en-US" sz="1200" b="0" i="0" kern="1200" dirty="0" smtClean="0">
                <a:solidFill>
                  <a:schemeClr val="tx1"/>
                </a:solidFill>
                <a:latin typeface="Arial" pitchFamily="34" charset="0"/>
                <a:ea typeface="宋体" pitchFamily="2" charset="-122"/>
                <a:cs typeface="宋体" charset="0"/>
              </a:rPr>
              <a:t>读、写等由一个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线程池负责，线程池可以采用标准的</a:t>
            </a:r>
            <a:r>
              <a:rPr kumimoji="1" lang="en-US" altLang="zh-CN" sz="1200" b="0" i="0" kern="1200" dirty="0" smtClean="0">
                <a:solidFill>
                  <a:schemeClr val="tx1"/>
                </a:solidFill>
                <a:latin typeface="Arial" pitchFamily="34" charset="0"/>
                <a:ea typeface="宋体" pitchFamily="2" charset="-122"/>
                <a:cs typeface="宋体" charset="0"/>
              </a:rPr>
              <a:t>JDK</a:t>
            </a:r>
            <a:r>
              <a:rPr kumimoji="1" lang="zh-CN" altLang="en-US" sz="1200" b="0" i="0" kern="1200" dirty="0" smtClean="0">
                <a:solidFill>
                  <a:schemeClr val="tx1"/>
                </a:solidFill>
                <a:latin typeface="Arial" pitchFamily="34" charset="0"/>
                <a:ea typeface="宋体" pitchFamily="2" charset="-122"/>
                <a:cs typeface="宋体" charset="0"/>
              </a:rPr>
              <a:t>线程池实现，它包含一个任务队列和</a:t>
            </a:r>
            <a:r>
              <a:rPr kumimoji="1" lang="en-US" altLang="zh-CN" sz="1200" b="0" i="0" kern="1200" dirty="0" smtClean="0">
                <a:solidFill>
                  <a:schemeClr val="tx1"/>
                </a:solidFill>
                <a:latin typeface="Arial" pitchFamily="34" charset="0"/>
                <a:ea typeface="宋体" pitchFamily="2" charset="-122"/>
                <a:cs typeface="宋体" charset="0"/>
              </a:rPr>
              <a:t>N</a:t>
            </a:r>
            <a:r>
              <a:rPr kumimoji="1" lang="zh-CN" altLang="en-US" sz="1200" b="0" i="0" kern="1200" dirty="0" smtClean="0">
                <a:solidFill>
                  <a:schemeClr val="tx1"/>
                </a:solidFill>
                <a:latin typeface="Arial" pitchFamily="34" charset="0"/>
                <a:ea typeface="宋体" pitchFamily="2" charset="-122"/>
                <a:cs typeface="宋体" charset="0"/>
              </a:rPr>
              <a:t>个可用的线程，由这些</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线程负责消息的读取、解码、编码和发送；</a:t>
            </a:r>
          </a:p>
          <a:p>
            <a:r>
              <a:rPr kumimoji="1" lang="en-US" altLang="zh-CN" sz="1200" b="0" i="0" kern="1200" dirty="0" smtClean="0">
                <a:solidFill>
                  <a:schemeClr val="tx1"/>
                </a:solidFill>
                <a:latin typeface="Arial" pitchFamily="34" charset="0"/>
                <a:ea typeface="宋体" pitchFamily="2" charset="-122"/>
                <a:cs typeface="宋体" charset="0"/>
              </a:rPr>
              <a:t>3</a:t>
            </a:r>
            <a:r>
              <a:rPr kumimoji="1" lang="zh-CN" altLang="en-US" sz="1200" b="0" i="0" kern="1200" dirty="0" smtClean="0">
                <a:solidFill>
                  <a:schemeClr val="tx1"/>
                </a:solidFill>
                <a:latin typeface="Arial" pitchFamily="34" charset="0"/>
                <a:ea typeface="宋体" pitchFamily="2" charset="-122"/>
                <a:cs typeface="宋体" charset="0"/>
              </a:rPr>
              <a:t>）</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线程可以同时处理</a:t>
            </a:r>
            <a:r>
              <a:rPr kumimoji="1" lang="en-US" altLang="zh-CN" sz="1200" b="0" i="0" kern="1200" dirty="0" smtClean="0">
                <a:solidFill>
                  <a:schemeClr val="tx1"/>
                </a:solidFill>
                <a:latin typeface="Arial" pitchFamily="34" charset="0"/>
                <a:ea typeface="宋体" pitchFamily="2" charset="-122"/>
                <a:cs typeface="宋体" charset="0"/>
              </a:rPr>
              <a:t>N</a:t>
            </a:r>
            <a:r>
              <a:rPr kumimoji="1" lang="zh-CN" altLang="en-US" sz="1200" b="0" i="0" kern="1200" dirty="0" smtClean="0">
                <a:solidFill>
                  <a:schemeClr val="tx1"/>
                </a:solidFill>
                <a:latin typeface="Arial" pitchFamily="34" charset="0"/>
                <a:ea typeface="宋体" pitchFamily="2" charset="-122"/>
                <a:cs typeface="宋体" charset="0"/>
              </a:rPr>
              <a:t>条链路，但是</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个链路只对应</a:t>
            </a:r>
            <a:r>
              <a:rPr kumimoji="1" lang="en-US" altLang="zh-CN" sz="1200" b="0" i="0" kern="1200" dirty="0" smtClean="0">
                <a:solidFill>
                  <a:schemeClr val="tx1"/>
                </a:solidFill>
                <a:latin typeface="Arial" pitchFamily="34" charset="0"/>
                <a:ea typeface="宋体" pitchFamily="2" charset="-122"/>
                <a:cs typeface="宋体" charset="0"/>
              </a:rPr>
              <a:t>1</a:t>
            </a:r>
            <a:r>
              <a:rPr kumimoji="1" lang="zh-CN" altLang="en-US" sz="1200" b="0" i="0" kern="1200" dirty="0" smtClean="0">
                <a:solidFill>
                  <a:schemeClr val="tx1"/>
                </a:solidFill>
                <a:latin typeface="Arial" pitchFamily="34" charset="0"/>
                <a:ea typeface="宋体" pitchFamily="2" charset="-122"/>
                <a:cs typeface="宋体" charset="0"/>
              </a:rPr>
              <a:t>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线程，防止发生并发操作问题。</a:t>
            </a:r>
          </a:p>
          <a:p>
            <a:r>
              <a:rPr kumimoji="1" lang="zh-CN" altLang="en-US" sz="1200" b="0" i="0" kern="1200" dirty="0" smtClean="0">
                <a:solidFill>
                  <a:schemeClr val="tx1"/>
                </a:solidFill>
                <a:latin typeface="Arial" pitchFamily="34" charset="0"/>
                <a:ea typeface="宋体" pitchFamily="2" charset="-122"/>
                <a:cs typeface="宋体" charset="0"/>
              </a:rPr>
              <a:t>在绝大多数场景下，</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多线程模型都可以满足性能需求；但是，在极个别特殊场景中，一个</a:t>
            </a:r>
            <a:r>
              <a:rPr kumimoji="1" lang="en-US" altLang="zh-CN" sz="1200" b="0" i="0" kern="1200" dirty="0" smtClean="0">
                <a:solidFill>
                  <a:schemeClr val="tx1"/>
                </a:solidFill>
                <a:latin typeface="Arial" pitchFamily="34" charset="0"/>
                <a:ea typeface="宋体" pitchFamily="2" charset="-122"/>
                <a:cs typeface="宋体" charset="0"/>
              </a:rPr>
              <a:t>NIO</a:t>
            </a:r>
            <a:r>
              <a:rPr kumimoji="1" lang="zh-CN" altLang="en-US" sz="1200" b="0" i="0" kern="1200" dirty="0" smtClean="0">
                <a:solidFill>
                  <a:schemeClr val="tx1"/>
                </a:solidFill>
                <a:latin typeface="Arial" pitchFamily="34" charset="0"/>
                <a:ea typeface="宋体" pitchFamily="2" charset="-122"/>
                <a:cs typeface="宋体" charset="0"/>
              </a:rPr>
              <a:t>线程负责监听和处理所有的客户端连接可能会存在性能问题。例如并发百万客户端连接，或者服务端需要对客户端握手进行安全认证，但是认证本身非常损耗性能。在这类场景下，单独一个</a:t>
            </a:r>
            <a:r>
              <a:rPr kumimoji="1" lang="en-US" altLang="zh-CN" sz="1200" b="0" i="0" kern="1200" dirty="0" smtClean="0">
                <a:solidFill>
                  <a:schemeClr val="tx1"/>
                </a:solidFill>
                <a:latin typeface="Arial" pitchFamily="34" charset="0"/>
                <a:ea typeface="宋体" pitchFamily="2" charset="-122"/>
                <a:cs typeface="宋体" charset="0"/>
              </a:rPr>
              <a:t>Acceptor</a:t>
            </a:r>
            <a:r>
              <a:rPr kumimoji="1" lang="zh-CN" altLang="en-US" sz="1200" b="0" i="0" kern="1200" dirty="0" smtClean="0">
                <a:solidFill>
                  <a:schemeClr val="tx1"/>
                </a:solidFill>
                <a:latin typeface="Arial" pitchFamily="34" charset="0"/>
                <a:ea typeface="宋体" pitchFamily="2" charset="-122"/>
                <a:cs typeface="宋体" charset="0"/>
              </a:rPr>
              <a:t>线程可能会存在性能不足问题，为了解决性能问题，产生了第三种</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线程模型</a:t>
            </a:r>
            <a:r>
              <a:rPr kumimoji="1" lang="en-US" altLang="zh-CN" sz="1200" b="0" i="0" kern="1200" dirty="0" smtClean="0">
                <a:solidFill>
                  <a:schemeClr val="tx1"/>
                </a:solidFill>
                <a:latin typeface="Arial" pitchFamily="34" charset="0"/>
                <a:ea typeface="宋体" pitchFamily="2" charset="-122"/>
                <a:cs typeface="宋体" charset="0"/>
              </a:rPr>
              <a:t>-</a:t>
            </a:r>
            <a:r>
              <a:rPr kumimoji="1" lang="zh-CN" altLang="en-US" sz="1200" b="0" i="0" kern="1200" dirty="0" smtClean="0">
                <a:solidFill>
                  <a:schemeClr val="tx1"/>
                </a:solidFill>
                <a:latin typeface="Arial" pitchFamily="34" charset="0"/>
                <a:ea typeface="宋体" pitchFamily="2" charset="-122"/>
                <a:cs typeface="宋体" charset="0"/>
              </a:rPr>
              <a:t>主从</a:t>
            </a:r>
            <a:r>
              <a:rPr kumimoji="1" lang="en-US" altLang="zh-CN" sz="1200" b="0" i="0" kern="1200" dirty="0" smtClean="0">
                <a:solidFill>
                  <a:schemeClr val="tx1"/>
                </a:solidFill>
                <a:latin typeface="Arial" pitchFamily="34" charset="0"/>
                <a:ea typeface="宋体" pitchFamily="2" charset="-122"/>
                <a:cs typeface="宋体" charset="0"/>
              </a:rPr>
              <a:t>Reactor</a:t>
            </a:r>
            <a:r>
              <a:rPr kumimoji="1" lang="zh-CN" altLang="en-US" sz="1200" b="0" i="0" kern="1200" dirty="0" smtClean="0">
                <a:solidFill>
                  <a:schemeClr val="tx1"/>
                </a:solidFill>
                <a:latin typeface="Arial" pitchFamily="34" charset="0"/>
                <a:ea typeface="宋体" pitchFamily="2" charset="-122"/>
                <a:cs typeface="宋体" charset="0"/>
              </a:rPr>
              <a:t>多线程模型。</a:t>
            </a:r>
            <a:endParaRPr kumimoji="1" lang="zh-CN" altLang="en-US" sz="1200" b="0" i="0" kern="1200" dirty="0">
              <a:solidFill>
                <a:schemeClr val="tx1"/>
              </a:solidFill>
              <a:latin typeface="Arial" pitchFamily="34" charset="0"/>
              <a:ea typeface="宋体" pitchFamily="2" charset="-122"/>
              <a:cs typeface="宋体" charset="0"/>
            </a:endParaRPr>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18</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主从</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线程模型的特点是：服务端用于接收客户端连接的不再是个</a:t>
            </a:r>
            <a:r>
              <a:rPr kumimoji="1" lang="en-US" altLang="zh-CN" sz="1200" b="0" i="0" kern="1200" dirty="0" smtClean="0">
                <a:solidFill>
                  <a:schemeClr val="tx1"/>
                </a:solidFill>
                <a:effectLst/>
                <a:latin typeface="Arial" pitchFamily="34" charset="0"/>
                <a:ea typeface="宋体" pitchFamily="2" charset="-122"/>
                <a:cs typeface="宋体" charset="0"/>
              </a:rPr>
              <a:t>1</a:t>
            </a:r>
            <a:r>
              <a:rPr kumimoji="1" lang="zh-CN" altLang="en-US" sz="1200" b="0" i="0" kern="1200" dirty="0" smtClean="0">
                <a:solidFill>
                  <a:schemeClr val="tx1"/>
                </a:solidFill>
                <a:effectLst/>
                <a:latin typeface="Arial" pitchFamily="34" charset="0"/>
                <a:ea typeface="宋体" pitchFamily="2" charset="-122"/>
                <a:cs typeface="宋体" charset="0"/>
              </a:rPr>
              <a:t>个单独的</a:t>
            </a:r>
            <a:r>
              <a:rPr kumimoji="1" lang="en-US" altLang="zh-CN" sz="1200" b="0" i="0" kern="1200" dirty="0" smtClean="0">
                <a:solidFill>
                  <a:schemeClr val="tx1"/>
                </a:solidFill>
                <a:effectLst/>
                <a:latin typeface="Arial" pitchFamily="34" charset="0"/>
                <a:ea typeface="宋体" pitchFamily="2" charset="-122"/>
                <a:cs typeface="宋体" charset="0"/>
              </a:rPr>
              <a:t>NIO</a:t>
            </a:r>
            <a:r>
              <a:rPr kumimoji="1" lang="zh-CN" altLang="en-US" sz="1200" b="0" i="0" kern="1200" dirty="0" smtClean="0">
                <a:solidFill>
                  <a:schemeClr val="tx1"/>
                </a:solidFill>
                <a:effectLst/>
                <a:latin typeface="Arial" pitchFamily="34" charset="0"/>
                <a:ea typeface="宋体" pitchFamily="2" charset="-122"/>
                <a:cs typeface="宋体" charset="0"/>
              </a:rPr>
              <a:t>线程，而是一个独立的</a:t>
            </a:r>
            <a:r>
              <a:rPr kumimoji="1" lang="en-US" altLang="zh-CN" sz="1200" b="0" i="0" kern="1200" dirty="0" smtClean="0">
                <a:solidFill>
                  <a:schemeClr val="tx1"/>
                </a:solidFill>
                <a:effectLst/>
                <a:latin typeface="Arial" pitchFamily="34" charset="0"/>
                <a:ea typeface="宋体" pitchFamily="2" charset="-122"/>
                <a:cs typeface="宋体" charset="0"/>
              </a:rPr>
              <a:t>NIO</a:t>
            </a:r>
            <a:r>
              <a:rPr kumimoji="1" lang="zh-CN" altLang="en-US" sz="1200" b="0" i="0" kern="1200" dirty="0" smtClean="0">
                <a:solidFill>
                  <a:schemeClr val="tx1"/>
                </a:solidFill>
                <a:effectLst/>
                <a:latin typeface="Arial" pitchFamily="34" charset="0"/>
                <a:ea typeface="宋体" pitchFamily="2" charset="-122"/>
                <a:cs typeface="宋体" charset="0"/>
              </a:rPr>
              <a:t>线程池。</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接收到客户端</a:t>
            </a:r>
            <a:r>
              <a:rPr kumimoji="1" lang="en-US" altLang="zh-CN" sz="1200" b="0" i="0" kern="1200" dirty="0" smtClean="0">
                <a:solidFill>
                  <a:schemeClr val="tx1"/>
                </a:solidFill>
                <a:effectLst/>
                <a:latin typeface="Arial" pitchFamily="34" charset="0"/>
                <a:ea typeface="宋体" pitchFamily="2" charset="-122"/>
                <a:cs typeface="宋体" charset="0"/>
              </a:rPr>
              <a:t>TCP</a:t>
            </a:r>
            <a:r>
              <a:rPr kumimoji="1" lang="zh-CN" altLang="en-US" sz="1200" b="0" i="0" kern="1200" dirty="0" smtClean="0">
                <a:solidFill>
                  <a:schemeClr val="tx1"/>
                </a:solidFill>
                <a:effectLst/>
                <a:latin typeface="Arial" pitchFamily="34" charset="0"/>
                <a:ea typeface="宋体" pitchFamily="2" charset="-122"/>
                <a:cs typeface="宋体" charset="0"/>
              </a:rPr>
              <a:t>连接请求处理完成后（可能包含接入认证等），将新创建的</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注册到</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线程池（</a:t>
            </a:r>
            <a:r>
              <a:rPr kumimoji="1" lang="en-US" altLang="zh-CN" sz="1200" b="0" i="0" kern="1200" dirty="0" smtClean="0">
                <a:solidFill>
                  <a:schemeClr val="tx1"/>
                </a:solidFill>
                <a:effectLst/>
                <a:latin typeface="Arial" pitchFamily="34" charset="0"/>
                <a:ea typeface="宋体" pitchFamily="2" charset="-122"/>
                <a:cs typeface="宋体" charset="0"/>
              </a:rPr>
              <a:t>sub reactor</a:t>
            </a:r>
            <a:r>
              <a:rPr kumimoji="1" lang="zh-CN" altLang="en-US" sz="1200" b="0" i="0" kern="1200" dirty="0" smtClean="0">
                <a:solidFill>
                  <a:schemeClr val="tx1"/>
                </a:solidFill>
                <a:effectLst/>
                <a:latin typeface="Arial" pitchFamily="34" charset="0"/>
                <a:ea typeface="宋体" pitchFamily="2" charset="-122"/>
                <a:cs typeface="宋体" charset="0"/>
              </a:rPr>
              <a:t>线程池）的某个</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线程上，由它负责</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的读写和编解码工作。</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线程池仅仅只用于客户端的登陆、握手和安全认证，一旦链路建立成功，就将链路注册到后端</a:t>
            </a:r>
            <a:r>
              <a:rPr kumimoji="1" lang="en-US" altLang="zh-CN" sz="1200" b="0" i="0" kern="1200" dirty="0" err="1" smtClean="0">
                <a:solidFill>
                  <a:schemeClr val="tx1"/>
                </a:solidFill>
                <a:effectLst/>
                <a:latin typeface="Arial" pitchFamily="34" charset="0"/>
                <a:ea typeface="宋体" pitchFamily="2" charset="-122"/>
                <a:cs typeface="宋体" charset="0"/>
              </a:rPr>
              <a:t>subReactor</a:t>
            </a:r>
            <a:r>
              <a:rPr kumimoji="1" lang="zh-CN" altLang="en-US" sz="1200" b="0" i="0" kern="1200" dirty="0" smtClean="0">
                <a:solidFill>
                  <a:schemeClr val="tx1"/>
                </a:solidFill>
                <a:effectLst/>
                <a:latin typeface="Arial" pitchFamily="34" charset="0"/>
                <a:ea typeface="宋体" pitchFamily="2" charset="-122"/>
                <a:cs typeface="宋体" charset="0"/>
              </a:rPr>
              <a:t>线程池的</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线程上，由</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线程负责后续的</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操作。</a:t>
            </a:r>
            <a:endParaRPr kumimoji="1" lang="en-US" altLang="zh-CN" sz="1200" b="0" i="0" kern="1200" dirty="0" smtClean="0">
              <a:solidFill>
                <a:schemeClr val="tx1"/>
              </a:solidFill>
              <a:effectLst/>
              <a:latin typeface="Arial" pitchFamily="34" charset="0"/>
              <a:ea typeface="宋体" pitchFamily="2" charset="-122"/>
              <a:cs typeface="宋体" charset="0"/>
            </a:endParaRPr>
          </a:p>
          <a:p>
            <a:pPr>
              <a:lnSpc>
                <a:spcPct val="150000"/>
              </a:lnSpc>
            </a:pPr>
            <a:endParaRPr kumimoji="1" lang="en-US" altLang="zh-CN" sz="1200" b="0" i="0" kern="1200" dirty="0" smtClean="0">
              <a:solidFill>
                <a:schemeClr val="tx1"/>
              </a:solidFill>
              <a:effectLst/>
              <a:latin typeface="Arial" pitchFamily="34" charset="0"/>
              <a:ea typeface="宋体" pitchFamily="2" charset="-122"/>
              <a:cs typeface="宋体" charset="0"/>
            </a:endParaRPr>
          </a:p>
          <a:p>
            <a:r>
              <a:rPr kumimoji="1" lang="zh-CN" altLang="en-US" sz="1200" b="0" i="0" kern="1200" dirty="0" smtClean="0">
                <a:solidFill>
                  <a:schemeClr val="tx1"/>
                </a:solidFill>
                <a:effectLst/>
                <a:latin typeface="Arial" pitchFamily="34" charset="0"/>
                <a:ea typeface="宋体" pitchFamily="2" charset="-122"/>
                <a:cs typeface="宋体" charset="0"/>
              </a:rPr>
              <a:t>它的工作流程总结如下：</a:t>
            </a:r>
          </a:p>
          <a:p>
            <a:r>
              <a:rPr kumimoji="1" lang="zh-CN" altLang="en-US" sz="1200" b="0" i="0" kern="1200" dirty="0" smtClean="0">
                <a:solidFill>
                  <a:schemeClr val="tx1"/>
                </a:solidFill>
                <a:effectLst/>
                <a:latin typeface="Arial" pitchFamily="34" charset="0"/>
                <a:ea typeface="宋体" pitchFamily="2" charset="-122"/>
                <a:cs typeface="宋体" charset="0"/>
              </a:rPr>
              <a:t>从主线程池中随机选择一个</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线程作为</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线程，用于绑定监听端口，接收客户端连接；</a:t>
            </a:r>
          </a:p>
          <a:p>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线程接收客户端连接请求之后创建新的</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，将其注册到主线程池的其它</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线程上，由其负责接入认证、</a:t>
            </a:r>
            <a:r>
              <a:rPr kumimoji="1" lang="en-US" altLang="zh-CN" sz="1200" b="0" i="0" kern="1200" dirty="0" smtClean="0">
                <a:solidFill>
                  <a:schemeClr val="tx1"/>
                </a:solidFill>
                <a:effectLst/>
                <a:latin typeface="Arial" pitchFamily="34" charset="0"/>
                <a:ea typeface="宋体" pitchFamily="2" charset="-122"/>
                <a:cs typeface="宋体" charset="0"/>
              </a:rPr>
              <a:t>IP</a:t>
            </a:r>
            <a:r>
              <a:rPr kumimoji="1" lang="zh-CN" altLang="en-US" sz="1200" b="0" i="0" kern="1200" dirty="0" smtClean="0">
                <a:solidFill>
                  <a:schemeClr val="tx1"/>
                </a:solidFill>
                <a:effectLst/>
                <a:latin typeface="Arial" pitchFamily="34" charset="0"/>
                <a:ea typeface="宋体" pitchFamily="2" charset="-122"/>
                <a:cs typeface="宋体" charset="0"/>
              </a:rPr>
              <a:t>黑白名单过滤、握手等操作；</a:t>
            </a:r>
          </a:p>
          <a:p>
            <a:r>
              <a:rPr kumimoji="1" lang="zh-CN" altLang="en-US" sz="1200" b="0" i="0" kern="1200" dirty="0" smtClean="0">
                <a:solidFill>
                  <a:schemeClr val="tx1"/>
                </a:solidFill>
                <a:effectLst/>
                <a:latin typeface="Arial" pitchFamily="34" charset="0"/>
                <a:ea typeface="宋体" pitchFamily="2" charset="-122"/>
                <a:cs typeface="宋体" charset="0"/>
              </a:rPr>
              <a:t>步骤</a:t>
            </a:r>
            <a:r>
              <a:rPr kumimoji="1" lang="en-US" altLang="zh-CN" sz="1200" b="0" i="0" kern="1200" dirty="0" smtClean="0">
                <a:solidFill>
                  <a:schemeClr val="tx1"/>
                </a:solidFill>
                <a:effectLst/>
                <a:latin typeface="Arial" pitchFamily="34" charset="0"/>
                <a:ea typeface="宋体" pitchFamily="2" charset="-122"/>
                <a:cs typeface="宋体" charset="0"/>
              </a:rPr>
              <a:t>2</a:t>
            </a:r>
            <a:r>
              <a:rPr kumimoji="1" lang="zh-CN" altLang="en-US" sz="1200" b="0" i="0" kern="1200" dirty="0" smtClean="0">
                <a:solidFill>
                  <a:schemeClr val="tx1"/>
                </a:solidFill>
                <a:effectLst/>
                <a:latin typeface="Arial" pitchFamily="34" charset="0"/>
                <a:ea typeface="宋体" pitchFamily="2" charset="-122"/>
                <a:cs typeface="宋体" charset="0"/>
              </a:rPr>
              <a:t>完成之后，业务层的链路正式建立，将</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从主线程池的</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线程的多路复用器上摘除，重新注册到</a:t>
            </a:r>
            <a:r>
              <a:rPr kumimoji="1" lang="en-US" altLang="zh-CN" sz="1200" b="0" i="0" kern="1200" dirty="0" smtClean="0">
                <a:solidFill>
                  <a:schemeClr val="tx1"/>
                </a:solidFill>
                <a:effectLst/>
                <a:latin typeface="Arial" pitchFamily="34" charset="0"/>
                <a:ea typeface="宋体" pitchFamily="2" charset="-122"/>
                <a:cs typeface="宋体" charset="0"/>
              </a:rPr>
              <a:t>Sub</a:t>
            </a:r>
            <a:r>
              <a:rPr kumimoji="1" lang="zh-CN" altLang="en-US" sz="1200" b="0" i="0" kern="1200" dirty="0" smtClean="0">
                <a:solidFill>
                  <a:schemeClr val="tx1"/>
                </a:solidFill>
                <a:effectLst/>
                <a:latin typeface="Arial" pitchFamily="34" charset="0"/>
                <a:ea typeface="宋体" pitchFamily="2" charset="-122"/>
                <a:cs typeface="宋体" charset="0"/>
              </a:rPr>
              <a:t>线程池的线程上，用于处理</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的读写操作。</a:t>
            </a:r>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19</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zh-CN" altLang="en-US" sz="1200" b="0" i="0" kern="1200" dirty="0" smtClean="0">
                <a:solidFill>
                  <a:schemeClr val="tx1"/>
                </a:solidFill>
                <a:effectLst/>
                <a:latin typeface="Arial" pitchFamily="34" charset="0"/>
                <a:ea typeface="宋体" pitchFamily="2" charset="-122"/>
                <a:cs typeface="宋体" charset="0"/>
              </a:rPr>
              <a:t>主从</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线程模型的特点是：服务端用于接收客户端连接的不再是个</a:t>
            </a:r>
            <a:r>
              <a:rPr kumimoji="1" lang="en-US" altLang="zh-CN" sz="1200" b="0" i="0" kern="1200" dirty="0" smtClean="0">
                <a:solidFill>
                  <a:schemeClr val="tx1"/>
                </a:solidFill>
                <a:effectLst/>
                <a:latin typeface="Arial" pitchFamily="34" charset="0"/>
                <a:ea typeface="宋体" pitchFamily="2" charset="-122"/>
                <a:cs typeface="宋体" charset="0"/>
              </a:rPr>
              <a:t>1</a:t>
            </a:r>
            <a:r>
              <a:rPr kumimoji="1" lang="zh-CN" altLang="en-US" sz="1200" b="0" i="0" kern="1200" dirty="0" smtClean="0">
                <a:solidFill>
                  <a:schemeClr val="tx1"/>
                </a:solidFill>
                <a:effectLst/>
                <a:latin typeface="Arial" pitchFamily="34" charset="0"/>
                <a:ea typeface="宋体" pitchFamily="2" charset="-122"/>
                <a:cs typeface="宋体" charset="0"/>
              </a:rPr>
              <a:t>个单独的</a:t>
            </a:r>
            <a:r>
              <a:rPr kumimoji="1" lang="en-US" altLang="zh-CN" sz="1200" b="0" i="0" kern="1200" dirty="0" smtClean="0">
                <a:solidFill>
                  <a:schemeClr val="tx1"/>
                </a:solidFill>
                <a:effectLst/>
                <a:latin typeface="Arial" pitchFamily="34" charset="0"/>
                <a:ea typeface="宋体" pitchFamily="2" charset="-122"/>
                <a:cs typeface="宋体" charset="0"/>
              </a:rPr>
              <a:t>NIO</a:t>
            </a:r>
            <a:r>
              <a:rPr kumimoji="1" lang="zh-CN" altLang="en-US" sz="1200" b="0" i="0" kern="1200" dirty="0" smtClean="0">
                <a:solidFill>
                  <a:schemeClr val="tx1"/>
                </a:solidFill>
                <a:effectLst/>
                <a:latin typeface="Arial" pitchFamily="34" charset="0"/>
                <a:ea typeface="宋体" pitchFamily="2" charset="-122"/>
                <a:cs typeface="宋体" charset="0"/>
              </a:rPr>
              <a:t>线程，而是一个独立的</a:t>
            </a:r>
            <a:r>
              <a:rPr kumimoji="1" lang="en-US" altLang="zh-CN" sz="1200" b="0" i="0" kern="1200" dirty="0" smtClean="0">
                <a:solidFill>
                  <a:schemeClr val="tx1"/>
                </a:solidFill>
                <a:effectLst/>
                <a:latin typeface="Arial" pitchFamily="34" charset="0"/>
                <a:ea typeface="宋体" pitchFamily="2" charset="-122"/>
                <a:cs typeface="宋体" charset="0"/>
              </a:rPr>
              <a:t>NIO</a:t>
            </a:r>
            <a:r>
              <a:rPr kumimoji="1" lang="zh-CN" altLang="en-US" sz="1200" b="0" i="0" kern="1200" dirty="0" smtClean="0">
                <a:solidFill>
                  <a:schemeClr val="tx1"/>
                </a:solidFill>
                <a:effectLst/>
                <a:latin typeface="Arial" pitchFamily="34" charset="0"/>
                <a:ea typeface="宋体" pitchFamily="2" charset="-122"/>
                <a:cs typeface="宋体" charset="0"/>
              </a:rPr>
              <a:t>线程池。</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接收到客户端</a:t>
            </a:r>
            <a:r>
              <a:rPr kumimoji="1" lang="en-US" altLang="zh-CN" sz="1200" b="0" i="0" kern="1200" dirty="0" smtClean="0">
                <a:solidFill>
                  <a:schemeClr val="tx1"/>
                </a:solidFill>
                <a:effectLst/>
                <a:latin typeface="Arial" pitchFamily="34" charset="0"/>
                <a:ea typeface="宋体" pitchFamily="2" charset="-122"/>
                <a:cs typeface="宋体" charset="0"/>
              </a:rPr>
              <a:t>TCP</a:t>
            </a:r>
            <a:r>
              <a:rPr kumimoji="1" lang="zh-CN" altLang="en-US" sz="1200" b="0" i="0" kern="1200" dirty="0" smtClean="0">
                <a:solidFill>
                  <a:schemeClr val="tx1"/>
                </a:solidFill>
                <a:effectLst/>
                <a:latin typeface="Arial" pitchFamily="34" charset="0"/>
                <a:ea typeface="宋体" pitchFamily="2" charset="-122"/>
                <a:cs typeface="宋体" charset="0"/>
              </a:rPr>
              <a:t>连接请求处理完成后（可能包含接入认证等），将新创建的</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注册到</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线程池（</a:t>
            </a:r>
            <a:r>
              <a:rPr kumimoji="1" lang="en-US" altLang="zh-CN" sz="1200" b="0" i="0" kern="1200" dirty="0" smtClean="0">
                <a:solidFill>
                  <a:schemeClr val="tx1"/>
                </a:solidFill>
                <a:effectLst/>
                <a:latin typeface="Arial" pitchFamily="34" charset="0"/>
                <a:ea typeface="宋体" pitchFamily="2" charset="-122"/>
                <a:cs typeface="宋体" charset="0"/>
              </a:rPr>
              <a:t>sub reactor</a:t>
            </a:r>
            <a:r>
              <a:rPr kumimoji="1" lang="zh-CN" altLang="en-US" sz="1200" b="0" i="0" kern="1200" dirty="0" smtClean="0">
                <a:solidFill>
                  <a:schemeClr val="tx1"/>
                </a:solidFill>
                <a:effectLst/>
                <a:latin typeface="Arial" pitchFamily="34" charset="0"/>
                <a:ea typeface="宋体" pitchFamily="2" charset="-122"/>
                <a:cs typeface="宋体" charset="0"/>
              </a:rPr>
              <a:t>线程池）的某个</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线程上，由它负责</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的读写和编解码工作。</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线程池仅仅只用于客户端的登陆、握手和安全认证，一旦链路建立成功，就将链路注册到后端</a:t>
            </a:r>
            <a:r>
              <a:rPr kumimoji="1" lang="en-US" altLang="zh-CN" sz="1200" b="0" i="0" kern="1200" dirty="0" err="1" smtClean="0">
                <a:solidFill>
                  <a:schemeClr val="tx1"/>
                </a:solidFill>
                <a:effectLst/>
                <a:latin typeface="Arial" pitchFamily="34" charset="0"/>
                <a:ea typeface="宋体" pitchFamily="2" charset="-122"/>
                <a:cs typeface="宋体" charset="0"/>
              </a:rPr>
              <a:t>subReactor</a:t>
            </a:r>
            <a:r>
              <a:rPr kumimoji="1" lang="zh-CN" altLang="en-US" sz="1200" b="0" i="0" kern="1200" dirty="0" smtClean="0">
                <a:solidFill>
                  <a:schemeClr val="tx1"/>
                </a:solidFill>
                <a:effectLst/>
                <a:latin typeface="Arial" pitchFamily="34" charset="0"/>
                <a:ea typeface="宋体" pitchFamily="2" charset="-122"/>
                <a:cs typeface="宋体" charset="0"/>
              </a:rPr>
              <a:t>线程池的</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线程上，由</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线程负责后续的</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操作。</a:t>
            </a:r>
            <a:endParaRPr kumimoji="1" lang="en-US" altLang="zh-CN" sz="1200" b="0" i="0" kern="1200" dirty="0" smtClean="0">
              <a:solidFill>
                <a:schemeClr val="tx1"/>
              </a:solidFill>
              <a:effectLst/>
              <a:latin typeface="Arial" pitchFamily="34" charset="0"/>
              <a:ea typeface="宋体" pitchFamily="2" charset="-122"/>
              <a:cs typeface="宋体" charset="0"/>
            </a:endParaRPr>
          </a:p>
          <a:p>
            <a:pPr>
              <a:lnSpc>
                <a:spcPct val="150000"/>
              </a:lnSpc>
            </a:pPr>
            <a:endParaRPr kumimoji="1" lang="en-US" altLang="zh-CN" sz="1200" b="0" i="0" kern="1200" dirty="0" smtClean="0">
              <a:solidFill>
                <a:schemeClr val="tx1"/>
              </a:solidFill>
              <a:effectLst/>
              <a:latin typeface="Arial" pitchFamily="34" charset="0"/>
              <a:ea typeface="宋体" pitchFamily="2" charset="-122"/>
              <a:cs typeface="宋体" charset="0"/>
            </a:endParaRPr>
          </a:p>
          <a:p>
            <a:r>
              <a:rPr kumimoji="1" lang="zh-CN" altLang="en-US" sz="1200" b="0" i="0" kern="1200" dirty="0" smtClean="0">
                <a:solidFill>
                  <a:schemeClr val="tx1"/>
                </a:solidFill>
                <a:effectLst/>
                <a:latin typeface="Arial" pitchFamily="34" charset="0"/>
                <a:ea typeface="宋体" pitchFamily="2" charset="-122"/>
                <a:cs typeface="宋体" charset="0"/>
              </a:rPr>
              <a:t>它的工作流程总结如下：</a:t>
            </a:r>
          </a:p>
          <a:p>
            <a:r>
              <a:rPr kumimoji="1" lang="zh-CN" altLang="en-US" sz="1200" b="0" i="0" kern="1200" dirty="0" smtClean="0">
                <a:solidFill>
                  <a:schemeClr val="tx1"/>
                </a:solidFill>
                <a:effectLst/>
                <a:latin typeface="Arial" pitchFamily="34" charset="0"/>
                <a:ea typeface="宋体" pitchFamily="2" charset="-122"/>
                <a:cs typeface="宋体" charset="0"/>
              </a:rPr>
              <a:t>从主线程池中随机选择一个</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线程作为</a:t>
            </a:r>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线程，用于绑定监听端口，接收客户端连接；</a:t>
            </a:r>
          </a:p>
          <a:p>
            <a:r>
              <a:rPr kumimoji="1" lang="en-US" altLang="zh-CN" sz="1200" b="0" i="0" kern="1200" dirty="0" smtClean="0">
                <a:solidFill>
                  <a:schemeClr val="tx1"/>
                </a:solidFill>
                <a:effectLst/>
                <a:latin typeface="Arial" pitchFamily="34" charset="0"/>
                <a:ea typeface="宋体" pitchFamily="2" charset="-122"/>
                <a:cs typeface="宋体" charset="0"/>
              </a:rPr>
              <a:t>Acceptor</a:t>
            </a:r>
            <a:r>
              <a:rPr kumimoji="1" lang="zh-CN" altLang="en-US" sz="1200" b="0" i="0" kern="1200" dirty="0" smtClean="0">
                <a:solidFill>
                  <a:schemeClr val="tx1"/>
                </a:solidFill>
                <a:effectLst/>
                <a:latin typeface="Arial" pitchFamily="34" charset="0"/>
                <a:ea typeface="宋体" pitchFamily="2" charset="-122"/>
                <a:cs typeface="宋体" charset="0"/>
              </a:rPr>
              <a:t>线程接收客户端连接请求之后创建新的</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，将其注册到主线程池的其它</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线程上，由其负责接入认证、</a:t>
            </a:r>
            <a:r>
              <a:rPr kumimoji="1" lang="en-US" altLang="zh-CN" sz="1200" b="0" i="0" kern="1200" dirty="0" smtClean="0">
                <a:solidFill>
                  <a:schemeClr val="tx1"/>
                </a:solidFill>
                <a:effectLst/>
                <a:latin typeface="Arial" pitchFamily="34" charset="0"/>
                <a:ea typeface="宋体" pitchFamily="2" charset="-122"/>
                <a:cs typeface="宋体" charset="0"/>
              </a:rPr>
              <a:t>IP</a:t>
            </a:r>
            <a:r>
              <a:rPr kumimoji="1" lang="zh-CN" altLang="en-US" sz="1200" b="0" i="0" kern="1200" dirty="0" smtClean="0">
                <a:solidFill>
                  <a:schemeClr val="tx1"/>
                </a:solidFill>
                <a:effectLst/>
                <a:latin typeface="Arial" pitchFamily="34" charset="0"/>
                <a:ea typeface="宋体" pitchFamily="2" charset="-122"/>
                <a:cs typeface="宋体" charset="0"/>
              </a:rPr>
              <a:t>黑白名单过滤、握手等操作；</a:t>
            </a:r>
          </a:p>
          <a:p>
            <a:r>
              <a:rPr kumimoji="1" lang="zh-CN" altLang="en-US" sz="1200" b="0" i="0" kern="1200" dirty="0" smtClean="0">
                <a:solidFill>
                  <a:schemeClr val="tx1"/>
                </a:solidFill>
                <a:effectLst/>
                <a:latin typeface="Arial" pitchFamily="34" charset="0"/>
                <a:ea typeface="宋体" pitchFamily="2" charset="-122"/>
                <a:cs typeface="宋体" charset="0"/>
              </a:rPr>
              <a:t>步骤</a:t>
            </a:r>
            <a:r>
              <a:rPr kumimoji="1" lang="en-US" altLang="zh-CN" sz="1200" b="0" i="0" kern="1200" dirty="0" smtClean="0">
                <a:solidFill>
                  <a:schemeClr val="tx1"/>
                </a:solidFill>
                <a:effectLst/>
                <a:latin typeface="Arial" pitchFamily="34" charset="0"/>
                <a:ea typeface="宋体" pitchFamily="2" charset="-122"/>
                <a:cs typeface="宋体" charset="0"/>
              </a:rPr>
              <a:t>2</a:t>
            </a:r>
            <a:r>
              <a:rPr kumimoji="1" lang="zh-CN" altLang="en-US" sz="1200" b="0" i="0" kern="1200" dirty="0" smtClean="0">
                <a:solidFill>
                  <a:schemeClr val="tx1"/>
                </a:solidFill>
                <a:effectLst/>
                <a:latin typeface="Arial" pitchFamily="34" charset="0"/>
                <a:ea typeface="宋体" pitchFamily="2" charset="-122"/>
                <a:cs typeface="宋体" charset="0"/>
              </a:rPr>
              <a:t>完成之后，业务层的链路正式建立，将</a:t>
            </a:r>
            <a:r>
              <a:rPr kumimoji="1" lang="en-US" altLang="zh-CN" sz="1200" b="0" i="0" kern="1200" dirty="0" err="1" smtClean="0">
                <a:solidFill>
                  <a:schemeClr val="tx1"/>
                </a:solidFill>
                <a:effectLst/>
                <a:latin typeface="Arial" pitchFamily="34" charset="0"/>
                <a:ea typeface="宋体" pitchFamily="2" charset="-122"/>
                <a:cs typeface="宋体" charset="0"/>
              </a:rPr>
              <a:t>SocketChannel</a:t>
            </a:r>
            <a:r>
              <a:rPr kumimoji="1" lang="zh-CN" altLang="en-US" sz="1200" b="0" i="0" kern="1200" dirty="0" smtClean="0">
                <a:solidFill>
                  <a:schemeClr val="tx1"/>
                </a:solidFill>
                <a:effectLst/>
                <a:latin typeface="Arial" pitchFamily="34" charset="0"/>
                <a:ea typeface="宋体" pitchFamily="2" charset="-122"/>
                <a:cs typeface="宋体" charset="0"/>
              </a:rPr>
              <a:t>从主线程池的</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线程的多路复用器上摘除，重新注册到</a:t>
            </a:r>
            <a:r>
              <a:rPr kumimoji="1" lang="en-US" altLang="zh-CN" sz="1200" b="0" i="0" kern="1200" dirty="0" smtClean="0">
                <a:solidFill>
                  <a:schemeClr val="tx1"/>
                </a:solidFill>
                <a:effectLst/>
                <a:latin typeface="Arial" pitchFamily="34" charset="0"/>
                <a:ea typeface="宋体" pitchFamily="2" charset="-122"/>
                <a:cs typeface="宋体" charset="0"/>
              </a:rPr>
              <a:t>Sub</a:t>
            </a:r>
            <a:r>
              <a:rPr kumimoji="1" lang="zh-CN" altLang="en-US" sz="1200" b="0" i="0" kern="1200" dirty="0" smtClean="0">
                <a:solidFill>
                  <a:schemeClr val="tx1"/>
                </a:solidFill>
                <a:effectLst/>
                <a:latin typeface="Arial" pitchFamily="34" charset="0"/>
                <a:ea typeface="宋体" pitchFamily="2" charset="-122"/>
                <a:cs typeface="宋体" charset="0"/>
              </a:rPr>
              <a:t>线程池的线程上，用于处理</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的读写操作。</a:t>
            </a:r>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20</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zh-CN" altLang="en-US" sz="1200" b="0" i="0" kern="1200" dirty="0" smtClean="0">
              <a:solidFill>
                <a:schemeClr val="tx1"/>
              </a:solidFill>
              <a:effectLst/>
              <a:latin typeface="Arial" pitchFamily="34" charset="0"/>
              <a:ea typeface="宋体" pitchFamily="2" charset="-122"/>
              <a:cs typeface="宋体" charset="0"/>
            </a:endParaRPr>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21</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dirty="0" err="1" smtClean="0">
                <a:latin typeface="Arial" charset="0"/>
                <a:ea typeface="宋体" charset="0"/>
              </a:rPr>
              <a:t>Netty</a:t>
            </a:r>
            <a:r>
              <a:rPr kumimoji="0" lang="zh-CN" altLang="en-US" dirty="0" smtClean="0">
                <a:latin typeface="Arial" charset="0"/>
                <a:ea typeface="宋体" charset="0"/>
              </a:rPr>
              <a:t>内置了几套流行的编解码框架，同时提供了自定义的编解码类型</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自定义的编解码框架接入容易，只需要等同于</a:t>
            </a:r>
            <a:r>
              <a:rPr kumimoji="0" lang="en-US" altLang="zh-CN" dirty="0" smtClean="0">
                <a:latin typeface="Arial" charset="0"/>
                <a:ea typeface="宋体" charset="0"/>
              </a:rPr>
              <a:t>pipeline</a:t>
            </a:r>
            <a:r>
              <a:rPr kumimoji="0" lang="zh-CN" altLang="en-US" dirty="0" smtClean="0">
                <a:latin typeface="Arial" charset="0"/>
                <a:ea typeface="宋体" charset="0"/>
              </a:rPr>
              <a:t>里的一环</a:t>
            </a:r>
            <a:r>
              <a:rPr kumimoji="0" lang="en-US" altLang="zh-CN" dirty="0" err="1" smtClean="0">
                <a:latin typeface="Arial" charset="0"/>
                <a:ea typeface="宋体" charset="0"/>
              </a:rPr>
              <a:t>handeler</a:t>
            </a:r>
            <a:r>
              <a:rPr kumimoji="0" lang="zh-CN" altLang="en-US" dirty="0" smtClean="0">
                <a:latin typeface="Arial" charset="0"/>
                <a:ea typeface="宋体" charset="0"/>
              </a:rPr>
              <a:t>来处理</a:t>
            </a:r>
            <a:endParaRPr kumimoji="0" lang="en-US" altLang="zh-CN" dirty="0" smtClean="0">
              <a:latin typeface="Arial" charset="0"/>
              <a:ea typeface="宋体" charset="0"/>
            </a:endParaRPr>
          </a:p>
          <a:p>
            <a:endParaRPr kumimoji="0" lang="en-US" altLang="zh-CN" dirty="0" smtClean="0">
              <a:latin typeface="Arial" charset="0"/>
              <a:ea typeface="宋体" charset="0"/>
            </a:endParaRPr>
          </a:p>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22</a:t>
            </a:fld>
            <a:endParaRPr kumimoji="0"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23</a:t>
            </a:fld>
            <a:endParaRPr kumimoji="0"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24</a:t>
            </a:fld>
            <a:endParaRPr kumimoji="0"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a:t>
            </a:fld>
            <a:endParaRPr kumimoji="0"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25</a:t>
            </a:fld>
            <a:endParaRPr kumimoji="0"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dirty="0" smtClean="0">
                <a:latin typeface="Arial" charset="0"/>
                <a:ea typeface="宋体" charset="0"/>
              </a:rPr>
              <a:t>一个框架的可靠性是非常重要的，并且由于目前许许多多的框架，如：</a:t>
            </a:r>
            <a:r>
              <a:rPr kumimoji="0" lang="en-US" altLang="zh-CN" dirty="0" smtClean="0">
                <a:latin typeface="Arial" charset="0"/>
                <a:ea typeface="宋体" charset="0"/>
              </a:rPr>
              <a:t>spark,</a:t>
            </a:r>
            <a:r>
              <a:rPr kumimoji="0" lang="zh-CN" altLang="en-US" dirty="0" smtClean="0">
                <a:latin typeface="Arial" charset="0"/>
                <a:ea typeface="宋体" charset="0"/>
              </a:rPr>
              <a:t> </a:t>
            </a:r>
            <a:r>
              <a:rPr kumimoji="0" lang="en-US" altLang="zh-CN" dirty="0" smtClean="0">
                <a:latin typeface="Arial" charset="0"/>
                <a:ea typeface="宋体" charset="0"/>
              </a:rPr>
              <a:t>storm,</a:t>
            </a:r>
            <a:r>
              <a:rPr kumimoji="0" lang="zh-CN" altLang="en-US" dirty="0" smtClean="0">
                <a:latin typeface="Arial" charset="0"/>
                <a:ea typeface="宋体" charset="0"/>
              </a:rPr>
              <a:t> </a:t>
            </a:r>
            <a:r>
              <a:rPr kumimoji="0" lang="zh-CN" altLang="zh-CN" dirty="0" smtClean="0">
                <a:latin typeface="Arial" charset="0"/>
                <a:ea typeface="宋体" charset="0"/>
              </a:rPr>
              <a:t>d</a:t>
            </a:r>
            <a:r>
              <a:rPr kumimoji="0" lang="en-US" altLang="zh-CN" dirty="0" err="1" smtClean="0">
                <a:latin typeface="Arial" charset="0"/>
                <a:ea typeface="宋体" charset="0"/>
              </a:rPr>
              <a:t>ubbo</a:t>
            </a:r>
            <a:r>
              <a:rPr kumimoji="0" lang="zh-CN" altLang="en-US" dirty="0" smtClean="0">
                <a:latin typeface="Arial" charset="0"/>
                <a:ea typeface="宋体" charset="0"/>
              </a:rPr>
              <a:t>等等底层通信都是用</a:t>
            </a:r>
            <a:r>
              <a:rPr kumimoji="0" lang="en-US" altLang="zh-CN" dirty="0" err="1" smtClean="0">
                <a:latin typeface="Arial" charset="0"/>
                <a:ea typeface="宋体" charset="0"/>
              </a:rPr>
              <a:t>netty</a:t>
            </a:r>
            <a:r>
              <a:rPr kumimoji="0" lang="zh-CN" altLang="en-US" dirty="0" smtClean="0">
                <a:latin typeface="Arial" charset="0"/>
                <a:ea typeface="宋体" charset="0"/>
              </a:rPr>
              <a:t>做的</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所以，当我们回过头来看，</a:t>
            </a:r>
            <a:r>
              <a:rPr kumimoji="0" lang="en-US" altLang="zh-CN" dirty="0" err="1" smtClean="0">
                <a:latin typeface="Arial" charset="0"/>
                <a:ea typeface="宋体" charset="0"/>
              </a:rPr>
              <a:t>netty</a:t>
            </a:r>
            <a:r>
              <a:rPr kumimoji="0" lang="zh-CN" altLang="en-US" dirty="0" smtClean="0">
                <a:latin typeface="Arial" charset="0"/>
                <a:ea typeface="宋体" charset="0"/>
              </a:rPr>
              <a:t>由于是底层支撑的一个东西，因此经常会被忽略掉，但是</a:t>
            </a:r>
            <a:r>
              <a:rPr kumimoji="0" lang="en-US" altLang="zh-CN" dirty="0" err="1" smtClean="0">
                <a:latin typeface="Arial" charset="0"/>
                <a:ea typeface="宋体" charset="0"/>
              </a:rPr>
              <a:t>netty</a:t>
            </a:r>
            <a:r>
              <a:rPr kumimoji="0" lang="zh-CN" altLang="en-US" dirty="0" smtClean="0">
                <a:latin typeface="Arial" charset="0"/>
                <a:ea typeface="宋体" charset="0"/>
              </a:rPr>
              <a:t>一旦出问题，往往就是事故级的问题</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用</a:t>
            </a:r>
            <a:r>
              <a:rPr kumimoji="0" lang="en-US" altLang="zh-CN" dirty="0" err="1" smtClean="0">
                <a:latin typeface="Arial" charset="0"/>
                <a:ea typeface="宋体" charset="0"/>
              </a:rPr>
              <a:t>netty</a:t>
            </a:r>
            <a:r>
              <a:rPr kumimoji="0" lang="zh-CN" altLang="en-US" dirty="0" smtClean="0">
                <a:latin typeface="Arial" charset="0"/>
                <a:ea typeface="宋体" charset="0"/>
              </a:rPr>
              <a:t>做一个分布式服务框架，或</a:t>
            </a:r>
            <a:r>
              <a:rPr kumimoji="0" lang="en-US" altLang="zh-CN" dirty="0" smtClean="0">
                <a:latin typeface="Arial" charset="0"/>
                <a:ea typeface="宋体" charset="0"/>
              </a:rPr>
              <a:t>RPC</a:t>
            </a:r>
            <a:r>
              <a:rPr kumimoji="0" lang="zh-CN" altLang="en-US" dirty="0" smtClean="0">
                <a:latin typeface="Arial" charset="0"/>
                <a:ea typeface="宋体" charset="0"/>
              </a:rPr>
              <a:t>框架，一旦出问题，经常就会导致某个节点不可用，但是如果这个是用</a:t>
            </a:r>
            <a:r>
              <a:rPr kumimoji="0" lang="en-US" altLang="zh-CN" dirty="0" err="1" smtClean="0">
                <a:latin typeface="Arial" charset="0"/>
                <a:ea typeface="宋体" charset="0"/>
              </a:rPr>
              <a:t>netty</a:t>
            </a:r>
            <a:r>
              <a:rPr kumimoji="0" lang="zh-CN" altLang="en-US" dirty="0" smtClean="0">
                <a:latin typeface="Arial" charset="0"/>
                <a:ea typeface="宋体" charset="0"/>
              </a:rPr>
              <a:t>做的框架的一个</a:t>
            </a:r>
            <a:r>
              <a:rPr kumimoji="0" lang="en-US" altLang="zh-CN" dirty="0" smtClean="0">
                <a:latin typeface="Arial" charset="0"/>
                <a:ea typeface="宋体" charset="0"/>
              </a:rPr>
              <a:t>bug</a:t>
            </a:r>
            <a:r>
              <a:rPr kumimoji="0" lang="zh-CN" altLang="en-US" dirty="0" smtClean="0">
                <a:latin typeface="Arial" charset="0"/>
                <a:ea typeface="宋体" charset="0"/>
              </a:rPr>
              <a:t>，那么这个</a:t>
            </a:r>
            <a:r>
              <a:rPr kumimoji="0" lang="en-US" altLang="zh-CN" dirty="0" smtClean="0">
                <a:latin typeface="Arial" charset="0"/>
                <a:ea typeface="宋体" charset="0"/>
              </a:rPr>
              <a:t>bug</a:t>
            </a:r>
            <a:r>
              <a:rPr kumimoji="0" lang="zh-CN" altLang="en-US" dirty="0" smtClean="0">
                <a:latin typeface="Arial" charset="0"/>
                <a:ea typeface="宋体" charset="0"/>
              </a:rPr>
              <a:t>可能会被集群里所有节点都踩到，就会导致整个集群不可用</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所以</a:t>
            </a:r>
            <a:r>
              <a:rPr kumimoji="0" lang="en-US" altLang="zh-CN" dirty="0" err="1" smtClean="0">
                <a:latin typeface="Arial" charset="0"/>
                <a:ea typeface="宋体" charset="0"/>
              </a:rPr>
              <a:t>netty</a:t>
            </a:r>
            <a:r>
              <a:rPr kumimoji="0" lang="zh-CN" altLang="en-US" dirty="0" smtClean="0">
                <a:latin typeface="Arial" charset="0"/>
                <a:ea typeface="宋体" charset="0"/>
              </a:rPr>
              <a:t>一出问题，就会导致整个系统不能相互通信，很多核心服务都不能访问了，所以尽管我们做了分布式，做了集群，这个时候也是没有用的，因此很多系统对</a:t>
            </a:r>
            <a:r>
              <a:rPr kumimoji="0" lang="en-US" altLang="zh-CN" dirty="0" err="1" smtClean="0">
                <a:latin typeface="Arial" charset="0"/>
                <a:ea typeface="宋体" charset="0"/>
              </a:rPr>
              <a:t>netty</a:t>
            </a:r>
            <a:r>
              <a:rPr kumimoji="0" lang="zh-CN" altLang="en-US" dirty="0" smtClean="0">
                <a:latin typeface="Arial" charset="0"/>
                <a:ea typeface="宋体" charset="0"/>
              </a:rPr>
              <a:t>可靠性要求都是非常高的</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所有用</a:t>
            </a:r>
            <a:r>
              <a:rPr kumimoji="0" lang="en-US" altLang="zh-CN" dirty="0" err="1" smtClean="0">
                <a:latin typeface="Arial" charset="0"/>
                <a:ea typeface="宋体" charset="0"/>
              </a:rPr>
              <a:t>netty</a:t>
            </a:r>
            <a:r>
              <a:rPr kumimoji="0" lang="zh-CN" altLang="en-US" dirty="0" smtClean="0">
                <a:latin typeface="Arial" charset="0"/>
                <a:ea typeface="宋体" charset="0"/>
              </a:rPr>
              <a:t>的产品，他们对这一块运维的投入都是非常大的，因为大家都知道，一旦出问题，都是很严重的问题</a:t>
            </a:r>
            <a:endParaRPr kumimoji="0" lang="en-US" altLang="zh-CN" dirty="0" smtClean="0">
              <a:latin typeface="Arial" charset="0"/>
              <a:ea typeface="宋体" charset="0"/>
            </a:endParaRPr>
          </a:p>
          <a:p>
            <a:endParaRPr kumimoji="0" lang="en-US" altLang="zh-CN" dirty="0" smtClean="0">
              <a:latin typeface="Arial" charset="0"/>
              <a:ea typeface="宋体" charset="0"/>
            </a:endParaRPr>
          </a:p>
          <a:p>
            <a:r>
              <a:rPr kumimoji="0" lang="zh-CN" altLang="en-US" dirty="0" smtClean="0">
                <a:latin typeface="Arial" charset="0"/>
                <a:ea typeface="宋体" charset="0"/>
              </a:rPr>
              <a:t>现在流行的</a:t>
            </a:r>
            <a:r>
              <a:rPr kumimoji="0" lang="en-US" altLang="zh-CN" dirty="0" smtClean="0">
                <a:latin typeface="Arial" charset="0"/>
                <a:ea typeface="宋体" charset="0"/>
              </a:rPr>
              <a:t>RPC, </a:t>
            </a:r>
            <a:r>
              <a:rPr kumimoji="0" lang="zh-CN" altLang="en-US" dirty="0" smtClean="0">
                <a:latin typeface="Arial" charset="0"/>
                <a:ea typeface="宋体" charset="0"/>
              </a:rPr>
              <a:t>分布式服务器框架，</a:t>
            </a:r>
            <a:r>
              <a:rPr kumimoji="0" lang="en-US" altLang="zh-CN" dirty="0" smtClean="0">
                <a:latin typeface="Arial" charset="0"/>
                <a:ea typeface="宋体" charset="0"/>
              </a:rPr>
              <a:t>SOA</a:t>
            </a:r>
            <a:r>
              <a:rPr kumimoji="0" lang="zh-CN" altLang="en-US" dirty="0" smtClean="0">
                <a:latin typeface="Arial" charset="0"/>
                <a:ea typeface="宋体" charset="0"/>
              </a:rPr>
              <a:t>架构，通常架构里节点内部的通信，我们都是使用长连接，长连接一般都需要做心跳检测，心跳检测类型很多：</a:t>
            </a:r>
            <a:endParaRPr kumimoji="0" lang="en-US" altLang="zh-CN" dirty="0" smtClean="0">
              <a:latin typeface="Arial" charset="0"/>
              <a:ea typeface="宋体" charset="0"/>
            </a:endParaRPr>
          </a:p>
          <a:p>
            <a:pPr marL="228600" indent="-228600">
              <a:buAutoNum type="arabicParenBoth"/>
            </a:pPr>
            <a:r>
              <a:rPr kumimoji="0" lang="zh-CN" altLang="en-US" dirty="0" smtClean="0">
                <a:latin typeface="Arial" charset="0"/>
                <a:ea typeface="宋体" charset="0"/>
              </a:rPr>
              <a:t> </a:t>
            </a:r>
            <a:r>
              <a:rPr kumimoji="0" lang="en-US" altLang="zh-CN" dirty="0" err="1" smtClean="0">
                <a:latin typeface="Arial" charset="0"/>
                <a:ea typeface="宋体" charset="0"/>
              </a:rPr>
              <a:t>ping,pong</a:t>
            </a:r>
            <a:endParaRPr kumimoji="0" lang="en-US" altLang="zh-CN" dirty="0" smtClean="0">
              <a:latin typeface="Arial" charset="0"/>
              <a:ea typeface="宋体" charset="0"/>
            </a:endParaRPr>
          </a:p>
          <a:p>
            <a:pPr marL="228600" indent="-228600">
              <a:buAutoNum type="arabicParenBoth"/>
            </a:pPr>
            <a:r>
              <a:rPr kumimoji="0" lang="zh-CN" altLang="zh-CN" dirty="0" smtClean="0">
                <a:latin typeface="Arial" charset="0"/>
                <a:ea typeface="宋体" charset="0"/>
              </a:rPr>
              <a:t> </a:t>
            </a:r>
            <a:r>
              <a:rPr kumimoji="0" lang="zh-CN" altLang="en-US" dirty="0" smtClean="0">
                <a:latin typeface="Arial" charset="0"/>
                <a:ea typeface="宋体" charset="0"/>
              </a:rPr>
              <a:t>互相定时发消息</a:t>
            </a:r>
            <a:r>
              <a:rPr kumimoji="0" lang="en-US" altLang="zh-CN" dirty="0" smtClean="0">
                <a:latin typeface="Arial" charset="0"/>
                <a:ea typeface="宋体" charset="0"/>
              </a:rPr>
              <a:t>(</a:t>
            </a:r>
            <a:r>
              <a:rPr kumimoji="0" lang="zh-CN" altLang="en-US" dirty="0" smtClean="0">
                <a:latin typeface="Arial" charset="0"/>
                <a:ea typeface="宋体" charset="0"/>
              </a:rPr>
              <a:t>为了防止误判，可能还会加上次数判断，多少次接收不到，才把链接关掉、再重连</a:t>
            </a:r>
            <a:r>
              <a:rPr kumimoji="0" lang="en-US" altLang="zh-CN" dirty="0" smtClean="0">
                <a:latin typeface="Arial" charset="0"/>
                <a:ea typeface="宋体" charset="0"/>
              </a:rPr>
              <a:t>)</a:t>
            </a: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很多</a:t>
            </a:r>
            <a:r>
              <a:rPr kumimoji="0" lang="en-US" altLang="zh-CN" dirty="0" smtClean="0">
                <a:latin typeface="Arial" charset="0"/>
                <a:ea typeface="宋体" charset="0"/>
              </a:rPr>
              <a:t>RPC</a:t>
            </a:r>
            <a:r>
              <a:rPr kumimoji="0" lang="zh-CN" altLang="en-US" dirty="0" smtClean="0">
                <a:latin typeface="Arial" charset="0"/>
                <a:ea typeface="宋体" charset="0"/>
              </a:rPr>
              <a:t>框架使用</a:t>
            </a:r>
            <a:r>
              <a:rPr kumimoji="0" lang="en-US" altLang="zh-CN" dirty="0" err="1" smtClean="0">
                <a:latin typeface="Arial" charset="0"/>
                <a:ea typeface="宋体" charset="0"/>
              </a:rPr>
              <a:t>netty</a:t>
            </a:r>
            <a:r>
              <a:rPr kumimoji="0" lang="zh-CN" altLang="en-US" dirty="0" smtClean="0">
                <a:latin typeface="Arial" charset="0"/>
                <a:ea typeface="宋体" charset="0"/>
              </a:rPr>
              <a:t>，会自己做心跳检测，但是如果你对</a:t>
            </a:r>
            <a:r>
              <a:rPr kumimoji="0" lang="en-US" altLang="zh-CN" dirty="0" err="1" smtClean="0">
                <a:latin typeface="Arial" charset="0"/>
                <a:ea typeface="宋体" charset="0"/>
              </a:rPr>
              <a:t>netty</a:t>
            </a:r>
            <a:r>
              <a:rPr kumimoji="0" lang="zh-CN" altLang="en-US" dirty="0" smtClean="0">
                <a:latin typeface="Arial" charset="0"/>
                <a:ea typeface="宋体" charset="0"/>
              </a:rPr>
              <a:t>足够熟悉，你会发现用</a:t>
            </a:r>
            <a:r>
              <a:rPr kumimoji="0" lang="en-US" altLang="zh-CN" dirty="0" err="1" smtClean="0">
                <a:latin typeface="Arial" charset="0"/>
                <a:ea typeface="宋体" charset="0"/>
              </a:rPr>
              <a:t>netty</a:t>
            </a:r>
            <a:r>
              <a:rPr kumimoji="0" lang="zh-CN" altLang="en-US" dirty="0" smtClean="0">
                <a:latin typeface="Arial" charset="0"/>
                <a:ea typeface="宋体" charset="0"/>
              </a:rPr>
              <a:t>原生的链路空闲机制实现心跳检测是非常</a:t>
            </a:r>
            <a:r>
              <a:rPr kumimoji="0" lang="en-US" altLang="zh-CN" dirty="0" smtClean="0">
                <a:latin typeface="Arial" charset="0"/>
                <a:ea typeface="宋体" charset="0"/>
              </a:rPr>
              <a:t>easy</a:t>
            </a:r>
            <a:r>
              <a:rPr kumimoji="0" lang="zh-CN" altLang="en-US" dirty="0" smtClean="0">
                <a:latin typeface="Arial" charset="0"/>
                <a:ea typeface="宋体" charset="0"/>
              </a:rPr>
              <a:t>的，而且他能保证整个线程模型统一</a:t>
            </a:r>
            <a:r>
              <a:rPr kumimoji="0" lang="en-US" altLang="zh-CN" dirty="0" smtClean="0">
                <a:latin typeface="Arial" charset="0"/>
                <a:ea typeface="宋体" charset="0"/>
              </a:rPr>
              <a:t>(</a:t>
            </a:r>
            <a:r>
              <a:rPr kumimoji="0" lang="zh-CN" altLang="en-US" dirty="0" smtClean="0">
                <a:latin typeface="Arial" charset="0"/>
                <a:ea typeface="宋体" charset="0"/>
              </a:rPr>
              <a:t>作为</a:t>
            </a:r>
            <a:r>
              <a:rPr kumimoji="0" lang="en-US" altLang="zh-CN" dirty="0" smtClean="0">
                <a:latin typeface="Arial" charset="0"/>
                <a:ea typeface="宋体" charset="0"/>
              </a:rPr>
              <a:t>pipeline</a:t>
            </a:r>
            <a:r>
              <a:rPr kumimoji="0" lang="zh-CN" altLang="en-US" dirty="0" smtClean="0">
                <a:latin typeface="Arial" charset="0"/>
                <a:ea typeface="宋体" charset="0"/>
              </a:rPr>
              <a:t>里的一环，但是逻辑要自己写</a:t>
            </a:r>
            <a:r>
              <a:rPr kumimoji="0" lang="en-US" altLang="zh-CN" dirty="0" smtClean="0">
                <a:latin typeface="Arial" charset="0"/>
                <a:ea typeface="宋体" charset="0"/>
              </a:rPr>
              <a:t>)</a:t>
            </a: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链路空间机制：读空闲、写空闲、读写空闲</a:t>
            </a: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r>
              <a:rPr kumimoji="0" lang="zh-CN" altLang="en-US" dirty="0" smtClean="0">
                <a:latin typeface="Arial" charset="0"/>
                <a:ea typeface="宋体" charset="0"/>
              </a:rPr>
              <a:t>通过发送事件的机制告知程序</a:t>
            </a: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endParaRPr kumimoji="0" lang="en-US" altLang="zh-CN" dirty="0" smtClean="0">
              <a:latin typeface="Arial" charset="0"/>
              <a:ea typeface="宋体" charset="0"/>
            </a:endParaRPr>
          </a:p>
          <a:p>
            <a:pPr marL="0" indent="0">
              <a:buNone/>
            </a:pPr>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26</a:t>
            </a:fld>
            <a:endParaRPr kumimoji="0"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27</a:t>
            </a:fld>
            <a:endParaRPr kumimoji="0"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28</a:t>
            </a:fld>
            <a:endParaRPr kumimoji="0"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200" b="0" i="0" kern="1200" dirty="0" smtClean="0">
                <a:solidFill>
                  <a:schemeClr val="tx1"/>
                </a:solidFill>
                <a:effectLst/>
                <a:latin typeface="Arial" pitchFamily="34" charset="0"/>
                <a:ea typeface="宋体" pitchFamily="2" charset="-122"/>
                <a:cs typeface="宋体" charset="0"/>
              </a:rPr>
              <a:t>从</a:t>
            </a:r>
            <a:r>
              <a:rPr kumimoji="1" lang="en-US" altLang="zh-CN" sz="1200" b="0" i="0" kern="1200" dirty="0" smtClean="0">
                <a:solidFill>
                  <a:schemeClr val="tx1"/>
                </a:solidFill>
                <a:effectLst/>
                <a:latin typeface="Arial" pitchFamily="34" charset="0"/>
                <a:ea typeface="宋体" pitchFamily="2" charset="-122"/>
                <a:cs typeface="宋体" charset="0"/>
              </a:rPr>
              <a:t>WIKI</a:t>
            </a:r>
            <a:r>
              <a:rPr kumimoji="1" lang="zh-CN" altLang="en-US" sz="1200" b="0" i="0" kern="1200" dirty="0" smtClean="0">
                <a:solidFill>
                  <a:schemeClr val="tx1"/>
                </a:solidFill>
                <a:effectLst/>
                <a:latin typeface="Arial" pitchFamily="34" charset="0"/>
                <a:ea typeface="宋体" pitchFamily="2" charset="-122"/>
                <a:cs typeface="宋体" charset="0"/>
              </a:rPr>
              <a:t>的定义中，我们看到“零拷贝”是指计算机操作的过程中，</a:t>
            </a:r>
            <a:r>
              <a:rPr kumimoji="1" lang="en-US" altLang="zh-CN" sz="1200" b="0" i="0" kern="1200" dirty="0" smtClean="0">
                <a:solidFill>
                  <a:schemeClr val="tx1"/>
                </a:solidFill>
                <a:effectLst/>
                <a:latin typeface="Arial" pitchFamily="34" charset="0"/>
                <a:ea typeface="宋体" pitchFamily="2" charset="-122"/>
                <a:cs typeface="宋体" charset="0"/>
              </a:rPr>
              <a:t>CPU</a:t>
            </a:r>
            <a:r>
              <a:rPr kumimoji="1" lang="zh-CN" altLang="en-US" sz="1200" b="0" i="0" kern="1200" dirty="0" smtClean="0">
                <a:solidFill>
                  <a:schemeClr val="tx1"/>
                </a:solidFill>
                <a:effectLst/>
                <a:latin typeface="Arial" pitchFamily="34" charset="0"/>
                <a:ea typeface="宋体" pitchFamily="2" charset="-122"/>
                <a:cs typeface="宋体" charset="0"/>
              </a:rPr>
              <a:t>不需要为数据在内存之间的拷贝消耗资源。而它通常是指计算机在网络上发送文件时，不需要将文件内容拷贝到用户空间（</a:t>
            </a:r>
            <a:r>
              <a:rPr kumimoji="1" lang="en-US" altLang="zh-CN" sz="1200" b="0" i="0" kern="1200" dirty="0" smtClean="0">
                <a:solidFill>
                  <a:schemeClr val="tx1"/>
                </a:solidFill>
                <a:effectLst/>
                <a:latin typeface="Arial" pitchFamily="34" charset="0"/>
                <a:ea typeface="宋体" pitchFamily="2" charset="-122"/>
                <a:cs typeface="宋体" charset="0"/>
              </a:rPr>
              <a:t>User Space</a:t>
            </a:r>
            <a:r>
              <a:rPr kumimoji="1" lang="zh-CN" altLang="en-US" sz="1200" b="0" i="0" kern="1200" dirty="0" smtClean="0">
                <a:solidFill>
                  <a:schemeClr val="tx1"/>
                </a:solidFill>
                <a:effectLst/>
                <a:latin typeface="Arial" pitchFamily="34" charset="0"/>
                <a:ea typeface="宋体" pitchFamily="2" charset="-122"/>
                <a:cs typeface="宋体" charset="0"/>
              </a:rPr>
              <a:t>）而直接在内核空间（</a:t>
            </a:r>
            <a:r>
              <a:rPr kumimoji="1" lang="en-US" altLang="zh-CN" sz="1200" b="0" i="0" kern="1200" dirty="0" smtClean="0">
                <a:solidFill>
                  <a:schemeClr val="tx1"/>
                </a:solidFill>
                <a:effectLst/>
                <a:latin typeface="Arial" pitchFamily="34" charset="0"/>
                <a:ea typeface="宋体" pitchFamily="2" charset="-122"/>
                <a:cs typeface="宋体" charset="0"/>
              </a:rPr>
              <a:t>Kernel Space</a:t>
            </a:r>
            <a:r>
              <a:rPr kumimoji="1" lang="zh-CN" altLang="en-US" sz="1200" b="0" i="0" kern="1200" dirty="0" smtClean="0">
                <a:solidFill>
                  <a:schemeClr val="tx1"/>
                </a:solidFill>
                <a:effectLst/>
                <a:latin typeface="Arial" pitchFamily="34" charset="0"/>
                <a:ea typeface="宋体" pitchFamily="2" charset="-122"/>
                <a:cs typeface="宋体" charset="0"/>
              </a:rPr>
              <a:t>）中传输到网络的方式。</a:t>
            </a:r>
            <a:endParaRPr kumimoji="1" lang="en-US" altLang="zh-CN" sz="1200" b="0" i="0" kern="1200" dirty="0" smtClean="0">
              <a:solidFill>
                <a:schemeClr val="tx1"/>
              </a:solidFill>
              <a:effectLst/>
              <a:latin typeface="Arial" pitchFamily="34" charset="0"/>
              <a:ea typeface="宋体" pitchFamily="2" charset="-122"/>
              <a:cs typeface="宋体" charset="0"/>
            </a:endParaRPr>
          </a:p>
          <a:p>
            <a:endParaRPr kumimoji="1" lang="en-US" altLang="zh-CN" sz="1200" b="0" i="0" kern="1200" dirty="0" smtClean="0">
              <a:solidFill>
                <a:schemeClr val="tx1"/>
              </a:solidFill>
              <a:effectLst/>
              <a:latin typeface="Arial" pitchFamily="34" charset="0"/>
              <a:ea typeface="宋体" pitchFamily="2" charset="-122"/>
              <a:cs typeface="宋体" charset="0"/>
            </a:endParaRPr>
          </a:p>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29</a:t>
            </a:fld>
            <a:endParaRPr kumimoji="0"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30</a:t>
            </a:fld>
            <a:endParaRPr kumimoji="0"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dirty="0">
                <a:latin typeface="Arial" charset="0"/>
                <a:ea typeface="宋体" charset="0"/>
              </a:rPr>
              <a:t>Heap </a:t>
            </a:r>
            <a:r>
              <a:rPr kumimoji="0" lang="en-US" altLang="zh-CN" dirty="0" err="1">
                <a:latin typeface="Arial" charset="0"/>
                <a:ea typeface="宋体" charset="0"/>
              </a:rPr>
              <a:t>ByteBuffer</a:t>
            </a:r>
            <a:r>
              <a:rPr kumimoji="0" lang="en-US" altLang="zh-CN" dirty="0">
                <a:latin typeface="Arial" charset="0"/>
                <a:ea typeface="宋体" charset="0"/>
              </a:rPr>
              <a:t> </a:t>
            </a:r>
            <a:r>
              <a:rPr kumimoji="0" lang="zh-CN" altLang="en-US" dirty="0">
                <a:latin typeface="Arial" charset="0"/>
                <a:ea typeface="宋体" charset="0"/>
              </a:rPr>
              <a:t>堆内存</a:t>
            </a:r>
            <a:endParaRPr kumimoji="0" lang="en-US" altLang="zh-CN" dirty="0">
              <a:latin typeface="Arial" charset="0"/>
              <a:ea typeface="宋体" charset="0"/>
            </a:endParaRPr>
          </a:p>
          <a:p>
            <a:r>
              <a:rPr kumimoji="0" lang="en-US" altLang="zh-CN" dirty="0">
                <a:latin typeface="Arial" charset="0"/>
                <a:ea typeface="宋体" charset="0"/>
              </a:rPr>
              <a:t>Direct </a:t>
            </a:r>
            <a:r>
              <a:rPr kumimoji="0" lang="en-US" altLang="zh-CN" dirty="0" err="1">
                <a:latin typeface="Arial" charset="0"/>
                <a:ea typeface="宋体" charset="0"/>
              </a:rPr>
              <a:t>ByteBuffer</a:t>
            </a:r>
            <a:r>
              <a:rPr kumimoji="0" lang="en-US" altLang="zh-CN" dirty="0">
                <a:latin typeface="Arial" charset="0"/>
                <a:ea typeface="宋体" charset="0"/>
              </a:rPr>
              <a:t> </a:t>
            </a:r>
            <a:r>
              <a:rPr kumimoji="0" lang="zh-CN" altLang="en-US" dirty="0">
                <a:latin typeface="Arial" charset="0"/>
                <a:ea typeface="宋体" charset="0"/>
              </a:rPr>
              <a:t>直接内存</a:t>
            </a:r>
            <a:endParaRPr kumimoji="0" lang="en-US" altLang="zh-CN" dirty="0">
              <a:latin typeface="Arial" charset="0"/>
              <a:ea typeface="宋体" charset="0"/>
            </a:endParaRPr>
          </a:p>
          <a:p>
            <a:endParaRPr kumimoji="0" lang="en-US" altLang="zh-CN" dirty="0">
              <a:latin typeface="Arial" charset="0"/>
              <a:ea typeface="宋体" charset="0"/>
            </a:endParaRPr>
          </a:p>
          <a:p>
            <a:r>
              <a:rPr kumimoji="0" lang="zh-CN" altLang="en-US" dirty="0">
                <a:latin typeface="Arial" charset="0"/>
                <a:ea typeface="宋体" charset="0"/>
              </a:rPr>
              <a:t>（</a:t>
            </a:r>
            <a:r>
              <a:rPr kumimoji="0" lang="en-US" altLang="zh-CN" dirty="0">
                <a:latin typeface="Arial" charset="0"/>
                <a:ea typeface="宋体" charset="0"/>
              </a:rPr>
              <a:t>1</a:t>
            </a:r>
            <a:r>
              <a:rPr kumimoji="0" lang="zh-CN" altLang="en-US" dirty="0">
                <a:latin typeface="Arial" charset="0"/>
                <a:ea typeface="宋体" charset="0"/>
              </a:rPr>
              <a:t>）</a:t>
            </a:r>
            <a:r>
              <a:rPr kumimoji="0" lang="en-US" altLang="zh-CN" dirty="0" err="1">
                <a:latin typeface="Arial" charset="0"/>
                <a:ea typeface="宋体" charset="0"/>
              </a:rPr>
              <a:t>Netty</a:t>
            </a:r>
            <a:r>
              <a:rPr kumimoji="0" lang="zh-CN" altLang="en-US" dirty="0">
                <a:latin typeface="Arial" charset="0"/>
                <a:ea typeface="宋体" charset="0"/>
              </a:rPr>
              <a:t>默认情况下，接收和发送</a:t>
            </a:r>
            <a:r>
              <a:rPr kumimoji="0" lang="en-US" altLang="zh-CN" dirty="0" err="1">
                <a:latin typeface="Arial" charset="0"/>
                <a:ea typeface="宋体" charset="0"/>
              </a:rPr>
              <a:t>bytebuffer</a:t>
            </a:r>
            <a:r>
              <a:rPr kumimoji="0" lang="zh-CN" altLang="en-US" dirty="0">
                <a:latin typeface="Arial" charset="0"/>
                <a:ea typeface="宋体" charset="0"/>
              </a:rPr>
              <a:t>采用</a:t>
            </a:r>
            <a:r>
              <a:rPr kumimoji="0" lang="en-US" altLang="zh-CN" dirty="0">
                <a:latin typeface="Arial" charset="0"/>
                <a:ea typeface="宋体" charset="0"/>
              </a:rPr>
              <a:t>direct</a:t>
            </a:r>
            <a:r>
              <a:rPr kumimoji="0" lang="zh-CN" altLang="en-US" dirty="0">
                <a:latin typeface="Arial" charset="0"/>
                <a:ea typeface="宋体" charset="0"/>
              </a:rPr>
              <a:t> </a:t>
            </a:r>
            <a:r>
              <a:rPr kumimoji="0" lang="en-US" altLang="zh-CN" dirty="0">
                <a:latin typeface="Arial" charset="0"/>
                <a:ea typeface="宋体" charset="0"/>
              </a:rPr>
              <a:t>buffer</a:t>
            </a:r>
            <a:r>
              <a:rPr kumimoji="0" lang="zh-CN" altLang="en-US" dirty="0">
                <a:latin typeface="Arial" charset="0"/>
                <a:ea typeface="宋体" charset="0"/>
              </a:rPr>
              <a:t>，使用堆外直接内存进行</a:t>
            </a:r>
            <a:r>
              <a:rPr kumimoji="0" lang="en-US" altLang="zh-CN" dirty="0">
                <a:latin typeface="Arial" charset="0"/>
                <a:ea typeface="宋体" charset="0"/>
              </a:rPr>
              <a:t>socket</a:t>
            </a:r>
            <a:r>
              <a:rPr kumimoji="0" lang="zh-CN" altLang="en-US" dirty="0">
                <a:latin typeface="Arial" charset="0"/>
                <a:ea typeface="宋体" charset="0"/>
              </a:rPr>
              <a:t>读写，不需要进行字节缓冲区的二次拷贝。如果使用传统的堆内存</a:t>
            </a:r>
            <a:r>
              <a:rPr kumimoji="0" lang="en-US" altLang="zh-CN" dirty="0">
                <a:latin typeface="Arial" charset="0"/>
                <a:ea typeface="宋体" charset="0"/>
              </a:rPr>
              <a:t>heap</a:t>
            </a:r>
            <a:r>
              <a:rPr kumimoji="0" lang="zh-CN" altLang="en-US" dirty="0">
                <a:latin typeface="Arial" charset="0"/>
                <a:ea typeface="宋体" charset="0"/>
              </a:rPr>
              <a:t> </a:t>
            </a:r>
            <a:r>
              <a:rPr kumimoji="0" lang="en-US" altLang="zh-CN" dirty="0">
                <a:latin typeface="Arial" charset="0"/>
                <a:ea typeface="宋体" charset="0"/>
              </a:rPr>
              <a:t>buffer</a:t>
            </a:r>
            <a:r>
              <a:rPr kumimoji="0" lang="zh-CN" altLang="en-US" dirty="0">
                <a:latin typeface="Arial" charset="0"/>
                <a:ea typeface="宋体" charset="0"/>
              </a:rPr>
              <a:t>进行</a:t>
            </a:r>
            <a:r>
              <a:rPr kumimoji="0" lang="en-US" altLang="zh-CN" dirty="0">
                <a:latin typeface="Arial" charset="0"/>
                <a:ea typeface="宋体" charset="0"/>
              </a:rPr>
              <a:t>socket</a:t>
            </a:r>
            <a:r>
              <a:rPr kumimoji="0" lang="zh-CN" altLang="en-US" dirty="0">
                <a:latin typeface="Arial" charset="0"/>
                <a:ea typeface="宋体" charset="0"/>
              </a:rPr>
              <a:t>读写，</a:t>
            </a:r>
            <a:r>
              <a:rPr kumimoji="0" lang="en-US" altLang="zh-CN" dirty="0" err="1">
                <a:latin typeface="Arial" charset="0"/>
                <a:ea typeface="宋体" charset="0"/>
              </a:rPr>
              <a:t>jvm</a:t>
            </a:r>
            <a:r>
              <a:rPr kumimoji="0" lang="zh-CN" altLang="en-US" dirty="0">
                <a:latin typeface="Arial" charset="0"/>
                <a:ea typeface="宋体" charset="0"/>
              </a:rPr>
              <a:t>会将堆内存</a:t>
            </a:r>
            <a:r>
              <a:rPr kumimoji="0" lang="en-US" altLang="zh-CN" dirty="0">
                <a:latin typeface="Arial" charset="0"/>
                <a:ea typeface="宋体" charset="0"/>
              </a:rPr>
              <a:t>buffer</a:t>
            </a:r>
            <a:r>
              <a:rPr kumimoji="0" lang="zh-CN" altLang="en-US" dirty="0">
                <a:latin typeface="Arial" charset="0"/>
                <a:ea typeface="宋体" charset="0"/>
              </a:rPr>
              <a:t>拷贝一份到直接内存中，再写入</a:t>
            </a:r>
            <a:r>
              <a:rPr kumimoji="0" lang="en-US" altLang="zh-CN" dirty="0">
                <a:latin typeface="Arial" charset="0"/>
                <a:ea typeface="宋体" charset="0"/>
              </a:rPr>
              <a:t>socket</a:t>
            </a:r>
            <a:r>
              <a:rPr kumimoji="0" lang="zh-CN" altLang="en-US" dirty="0">
                <a:latin typeface="Arial" charset="0"/>
                <a:ea typeface="宋体" charset="0"/>
              </a:rPr>
              <a:t>。相比堆外直接内存，消息的发送接收多了一次缓冲区的拷贝</a:t>
            </a:r>
            <a:endParaRPr kumimoji="0" lang="en-US" altLang="zh-CN" dirty="0">
              <a:latin typeface="Arial" charset="0"/>
              <a:ea typeface="宋体" charset="0"/>
            </a:endParaRPr>
          </a:p>
          <a:p>
            <a:endParaRPr kumimoji="0" lang="en-US" altLang="zh-CN" dirty="0">
              <a:latin typeface="Arial" charset="0"/>
              <a:ea typeface="宋体" charset="0"/>
            </a:endParaRPr>
          </a:p>
          <a:p>
            <a:r>
              <a:rPr lang="zh-CN" altLang="en-US" dirty="0">
                <a:latin typeface="Arial" charset="0"/>
                <a:ea typeface="宋体" charset="0"/>
              </a:rPr>
              <a:t>    直接缓冲区时 </a:t>
            </a:r>
            <a:r>
              <a:rPr lang="en-US" altLang="zh-CN" dirty="0">
                <a:latin typeface="Arial" charset="0"/>
                <a:ea typeface="宋体" charset="0"/>
              </a:rPr>
              <a:t>I/O </a:t>
            </a:r>
            <a:r>
              <a:rPr lang="zh-CN" altLang="en-US" dirty="0">
                <a:latin typeface="Arial" charset="0"/>
                <a:ea typeface="宋体" charset="0"/>
              </a:rPr>
              <a:t>的最佳选择，但可能比创建非直接缓冲区要花费更高的成本。直接缓 冲区使用的内存是通过调用本地操作系统方面的代码分配的，绕过了标准 </a:t>
            </a:r>
            <a:r>
              <a:rPr lang="en-US" altLang="zh-CN" dirty="0">
                <a:latin typeface="Arial" charset="0"/>
                <a:ea typeface="宋体" charset="0"/>
              </a:rPr>
              <a:t>JVM </a:t>
            </a:r>
            <a:r>
              <a:rPr lang="zh-CN" altLang="en-US" dirty="0">
                <a:latin typeface="Arial" charset="0"/>
                <a:ea typeface="宋体" charset="0"/>
              </a:rPr>
              <a:t>堆栈。建立和 销毁直接缓冲区会明显比具有堆栈的缓冲区更加破费，这取决于主操作系统以及 </a:t>
            </a:r>
            <a:r>
              <a:rPr lang="en-US" altLang="zh-CN" dirty="0">
                <a:latin typeface="Arial" charset="0"/>
                <a:ea typeface="宋体" charset="0"/>
              </a:rPr>
              <a:t>JVM </a:t>
            </a:r>
            <a:r>
              <a:rPr lang="zh-CN" altLang="en-US" dirty="0">
                <a:latin typeface="Arial" charset="0"/>
                <a:ea typeface="宋体" charset="0"/>
              </a:rPr>
              <a:t>实现。 直接缓冲区的内存区域不受无用存储单元收集支配，因为它们位于标准 </a:t>
            </a:r>
            <a:r>
              <a:rPr lang="en-US" altLang="zh-CN" dirty="0">
                <a:latin typeface="Arial" charset="0"/>
                <a:ea typeface="宋体" charset="0"/>
              </a:rPr>
              <a:t>JVM </a:t>
            </a:r>
            <a:r>
              <a:rPr lang="zh-CN" altLang="en-US" dirty="0">
                <a:latin typeface="Arial" charset="0"/>
                <a:ea typeface="宋体" charset="0"/>
              </a:rPr>
              <a:t>堆栈之外。 使用直接缓冲区或非直接缓冲区的性能权衡会因</a:t>
            </a:r>
            <a:r>
              <a:rPr lang="en-US" altLang="zh-CN" dirty="0">
                <a:latin typeface="Arial" charset="0"/>
                <a:ea typeface="宋体" charset="0"/>
              </a:rPr>
              <a:t>JVM</a:t>
            </a:r>
            <a:r>
              <a:rPr lang="zh-CN" altLang="en-US" dirty="0">
                <a:latin typeface="Arial" charset="0"/>
                <a:ea typeface="宋体" charset="0"/>
              </a:rPr>
              <a:t>，操作系统，以及代码设计而产生巨 大差异。通过分配堆栈外的内存，您可以使您的应用程序依赖于</a:t>
            </a:r>
            <a:r>
              <a:rPr lang="en-US" altLang="zh-CN" dirty="0">
                <a:latin typeface="Arial" charset="0"/>
                <a:ea typeface="宋体" charset="0"/>
              </a:rPr>
              <a:t>JVM</a:t>
            </a:r>
            <a:r>
              <a:rPr lang="zh-CN" altLang="en-US" dirty="0">
                <a:latin typeface="Arial" charset="0"/>
                <a:ea typeface="宋体" charset="0"/>
              </a:rPr>
              <a:t>未涉及的其它力量。当加 入其他的移动部分时，确定您正在达到想要的效果。我以一条旧的软件行业格言建议您：先使 其工作，再加快其运行。不要一开始就过多担心优化问题；首先要注重正确性。</a:t>
            </a:r>
            <a:r>
              <a:rPr lang="en-US" altLang="zh-CN" dirty="0">
                <a:latin typeface="Arial" charset="0"/>
                <a:ea typeface="宋体" charset="0"/>
              </a:rPr>
              <a:t>JVM</a:t>
            </a:r>
            <a:r>
              <a:rPr lang="zh-CN" altLang="en-US" dirty="0">
                <a:latin typeface="Arial" charset="0"/>
                <a:ea typeface="宋体" charset="0"/>
              </a:rPr>
              <a:t>实现可能 会执行缓冲区缓存或其他的优化</a:t>
            </a:r>
            <a:endParaRPr kumimoji="0" lang="en-US" altLang="zh-CN" dirty="0">
              <a:latin typeface="Arial" charset="0"/>
              <a:ea typeface="宋体" charset="0"/>
            </a:endParaRPr>
          </a:p>
          <a:p>
            <a:endParaRPr kumimoji="0" lang="en-US" altLang="zh-CN" dirty="0">
              <a:latin typeface="Arial" charset="0"/>
              <a:ea typeface="宋体" charset="0"/>
            </a:endParaRPr>
          </a:p>
          <a:p>
            <a:r>
              <a:rPr kumimoji="0" lang="zh-CN" altLang="en-US" dirty="0">
                <a:latin typeface="Arial" charset="0"/>
                <a:ea typeface="宋体" charset="0"/>
              </a:rPr>
              <a:t>（</a:t>
            </a:r>
            <a:r>
              <a:rPr kumimoji="0" lang="en-US" altLang="zh-CN" dirty="0">
                <a:latin typeface="Arial" charset="0"/>
                <a:ea typeface="宋体" charset="0"/>
              </a:rPr>
              <a:t>2</a:t>
            </a:r>
            <a:r>
              <a:rPr kumimoji="0" lang="zh-CN" altLang="en-US" dirty="0">
                <a:latin typeface="Arial" charset="0"/>
                <a:ea typeface="宋体" charset="0"/>
              </a:rPr>
              <a:t>）</a:t>
            </a:r>
            <a:r>
              <a:rPr kumimoji="0" lang="en-US" altLang="zh-CN" dirty="0" err="1">
                <a:latin typeface="Arial" charset="0"/>
                <a:ea typeface="宋体" charset="0"/>
              </a:rPr>
              <a:t>Netty</a:t>
            </a:r>
            <a:r>
              <a:rPr kumimoji="0" lang="zh-CN" altLang="en-US" dirty="0">
                <a:latin typeface="Arial" charset="0"/>
                <a:ea typeface="宋体" charset="0"/>
              </a:rPr>
              <a:t>提供了组合</a:t>
            </a:r>
            <a:r>
              <a:rPr kumimoji="0" lang="en-US" altLang="zh-CN" dirty="0">
                <a:latin typeface="Arial" charset="0"/>
                <a:ea typeface="宋体" charset="0"/>
              </a:rPr>
              <a:t>buffer</a:t>
            </a:r>
            <a:r>
              <a:rPr kumimoji="0" lang="zh-CN" altLang="en-US" dirty="0">
                <a:latin typeface="Arial" charset="0"/>
                <a:ea typeface="宋体" charset="0"/>
              </a:rPr>
              <a:t>对象，可以聚合多个</a:t>
            </a:r>
            <a:r>
              <a:rPr kumimoji="0" lang="en-US" altLang="zh-CN" dirty="0" err="1">
                <a:latin typeface="Arial" charset="0"/>
                <a:ea typeface="宋体" charset="0"/>
              </a:rPr>
              <a:t>bytebuffer</a:t>
            </a:r>
            <a:r>
              <a:rPr kumimoji="0" lang="zh-CN" altLang="en-US" dirty="0">
                <a:latin typeface="Arial" charset="0"/>
                <a:ea typeface="宋体" charset="0"/>
              </a:rPr>
              <a:t>对象，用户可以操作一个</a:t>
            </a:r>
            <a:r>
              <a:rPr kumimoji="0" lang="en-US" altLang="zh-CN" dirty="0">
                <a:latin typeface="Arial" charset="0"/>
                <a:ea typeface="宋体" charset="0"/>
              </a:rPr>
              <a:t>buffer</a:t>
            </a:r>
            <a:r>
              <a:rPr kumimoji="0" lang="zh-CN" altLang="en-US" dirty="0">
                <a:latin typeface="Arial" charset="0"/>
                <a:ea typeface="宋体" charset="0"/>
              </a:rPr>
              <a:t>那样方便地对组合</a:t>
            </a:r>
            <a:r>
              <a:rPr kumimoji="0" lang="en-US" altLang="zh-CN" dirty="0">
                <a:latin typeface="Arial" charset="0"/>
                <a:ea typeface="宋体" charset="0"/>
              </a:rPr>
              <a:t>buffer</a:t>
            </a:r>
            <a:r>
              <a:rPr kumimoji="0" lang="zh-CN" altLang="en-US" dirty="0">
                <a:latin typeface="Arial" charset="0"/>
                <a:ea typeface="宋体" charset="0"/>
              </a:rPr>
              <a:t>进行操作，避免了传统通过内存拷贝的方式将几个小</a:t>
            </a:r>
            <a:r>
              <a:rPr kumimoji="0" lang="en-US" altLang="zh-CN" dirty="0">
                <a:latin typeface="Arial" charset="0"/>
                <a:ea typeface="宋体" charset="0"/>
              </a:rPr>
              <a:t>buffer</a:t>
            </a:r>
            <a:r>
              <a:rPr kumimoji="0" lang="zh-CN" altLang="en-US" dirty="0">
                <a:latin typeface="Arial" charset="0"/>
                <a:ea typeface="宋体" charset="0"/>
              </a:rPr>
              <a:t>合并成一个大的</a:t>
            </a:r>
            <a:r>
              <a:rPr kumimoji="0" lang="en-US" altLang="zh-CN" dirty="0">
                <a:latin typeface="Arial" charset="0"/>
                <a:ea typeface="宋体" charset="0"/>
              </a:rPr>
              <a:t>buffer</a:t>
            </a:r>
          </a:p>
          <a:p>
            <a:endParaRPr kumimoji="0" lang="en-US" altLang="zh-CN" dirty="0">
              <a:latin typeface="Arial" charset="0"/>
              <a:ea typeface="宋体" charset="0"/>
            </a:endParaRPr>
          </a:p>
          <a:p>
            <a:r>
              <a:rPr kumimoji="0" lang="zh-CN" altLang="en-US" dirty="0">
                <a:latin typeface="Arial" charset="0"/>
                <a:ea typeface="宋体" charset="0"/>
              </a:rPr>
              <a:t>（</a:t>
            </a:r>
            <a:r>
              <a:rPr kumimoji="0" lang="en-US" altLang="zh-CN" dirty="0">
                <a:latin typeface="Arial" charset="0"/>
                <a:ea typeface="宋体" charset="0"/>
              </a:rPr>
              <a:t>3</a:t>
            </a:r>
            <a:r>
              <a:rPr kumimoji="0" lang="zh-CN" altLang="en-US" dirty="0">
                <a:latin typeface="Arial" charset="0"/>
                <a:ea typeface="宋体" charset="0"/>
              </a:rPr>
              <a:t>）</a:t>
            </a:r>
            <a:r>
              <a:rPr kumimoji="0" lang="zh-CN" dirty="0">
                <a:latin typeface="Arial" charset="0"/>
                <a:ea typeface="宋体" charset="0"/>
              </a:rPr>
              <a:t>N</a:t>
            </a:r>
            <a:r>
              <a:rPr kumimoji="0" lang="en-US" altLang="zh-CN" dirty="0" err="1">
                <a:latin typeface="Arial" charset="0"/>
                <a:ea typeface="宋体" charset="0"/>
              </a:rPr>
              <a:t>etty</a:t>
            </a:r>
            <a:r>
              <a:rPr kumimoji="0" lang="zh-CN" altLang="en-US" dirty="0">
                <a:latin typeface="Arial" charset="0"/>
                <a:ea typeface="宋体" charset="0"/>
              </a:rPr>
              <a:t>的文件传输采用了</a:t>
            </a:r>
            <a:r>
              <a:rPr kumimoji="0" lang="en-US" altLang="zh-CN" dirty="0" err="1">
                <a:latin typeface="Arial" charset="0"/>
                <a:ea typeface="宋体" charset="0"/>
              </a:rPr>
              <a:t>transferTo</a:t>
            </a:r>
            <a:r>
              <a:rPr kumimoji="0" lang="zh-CN" altLang="en-US" dirty="0">
                <a:latin typeface="Arial" charset="0"/>
                <a:ea typeface="宋体" charset="0"/>
              </a:rPr>
              <a:t>方法，可以直接将文件缓冲区的数据发送到目标</a:t>
            </a:r>
            <a:r>
              <a:rPr kumimoji="0" lang="en-US" altLang="zh-CN" dirty="0">
                <a:latin typeface="Arial" charset="0"/>
                <a:ea typeface="宋体" charset="0"/>
              </a:rPr>
              <a:t>channel</a:t>
            </a:r>
            <a:r>
              <a:rPr kumimoji="0" lang="zh-CN" altLang="en-US" dirty="0">
                <a:latin typeface="Arial" charset="0"/>
                <a:ea typeface="宋体" charset="0"/>
              </a:rPr>
              <a:t>，避免了传统通过循环</a:t>
            </a:r>
            <a:r>
              <a:rPr kumimoji="0" lang="en-US" altLang="zh-CN" dirty="0">
                <a:latin typeface="Arial" charset="0"/>
                <a:ea typeface="宋体" charset="0"/>
              </a:rPr>
              <a:t>while</a:t>
            </a:r>
            <a:r>
              <a:rPr kumimoji="0" lang="zh-CN" altLang="en-US" dirty="0">
                <a:latin typeface="Arial" charset="0"/>
                <a:ea typeface="宋体" charset="0"/>
              </a:rPr>
              <a:t>方式导致的内存拷贝问题</a:t>
            </a:r>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31</a:t>
            </a:fld>
            <a:endParaRPr kumimoji="0"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dirty="0" smtClean="0">
                <a:latin typeface="Arial" charset="0"/>
                <a:ea typeface="宋体" charset="0"/>
              </a:rPr>
              <a:t>如果使用</a:t>
            </a:r>
            <a:r>
              <a:rPr kumimoji="0" lang="en-US" altLang="zh-CN" dirty="0" smtClean="0">
                <a:latin typeface="Arial" charset="0"/>
                <a:ea typeface="宋体" charset="0"/>
              </a:rPr>
              <a:t>JDK</a:t>
            </a:r>
            <a:r>
              <a:rPr kumimoji="0" lang="zh-CN" altLang="en-US" dirty="0" smtClean="0">
                <a:latin typeface="Arial" charset="0"/>
                <a:ea typeface="宋体" charset="0"/>
              </a:rPr>
              <a:t>默认能力，往往有以下两种做法：</a:t>
            </a:r>
            <a:endParaRPr kumimoji="0" lang="en-US" altLang="zh-CN" dirty="0" smtClean="0">
              <a:latin typeface="Arial" charset="0"/>
              <a:ea typeface="宋体" charset="0"/>
            </a:endParaRPr>
          </a:p>
          <a:p>
            <a:r>
              <a:rPr kumimoji="0" lang="zh-CN" altLang="zh-CN" dirty="0" smtClean="0">
                <a:latin typeface="Arial" charset="0"/>
                <a:ea typeface="宋体" charset="0"/>
              </a:rPr>
              <a:t>（</a:t>
            </a:r>
            <a:r>
              <a:rPr kumimoji="0" lang="en-US" altLang="zh-CN" dirty="0" smtClean="0">
                <a:latin typeface="Arial" charset="0"/>
                <a:ea typeface="宋体" charset="0"/>
              </a:rPr>
              <a:t>1</a:t>
            </a:r>
            <a:r>
              <a:rPr kumimoji="0" lang="zh-CN" altLang="en-US" dirty="0" smtClean="0">
                <a:latin typeface="Arial" charset="0"/>
                <a:ea typeface="宋体" charset="0"/>
              </a:rPr>
              <a:t>）将某个</a:t>
            </a:r>
            <a:r>
              <a:rPr kumimoji="0" lang="en-US" altLang="zh-CN" dirty="0" err="1" smtClean="0">
                <a:latin typeface="Arial" charset="0"/>
                <a:ea typeface="宋体" charset="0"/>
              </a:rPr>
              <a:t>ByteBuffer</a:t>
            </a:r>
            <a:r>
              <a:rPr kumimoji="0" lang="zh-CN" altLang="en-US" dirty="0" smtClean="0">
                <a:latin typeface="Arial" charset="0"/>
                <a:ea typeface="宋体" charset="0"/>
              </a:rPr>
              <a:t>复制到另一个</a:t>
            </a:r>
            <a:r>
              <a:rPr kumimoji="0" lang="en-US" altLang="zh-CN" dirty="0" err="1" smtClean="0">
                <a:latin typeface="Arial" charset="0"/>
                <a:ea typeface="宋体" charset="0"/>
              </a:rPr>
              <a:t>ByteBuffer</a:t>
            </a:r>
            <a:r>
              <a:rPr kumimoji="0" lang="zh-CN" altLang="en-US" dirty="0" smtClean="0">
                <a:latin typeface="Arial" charset="0"/>
                <a:ea typeface="宋体" charset="0"/>
              </a:rPr>
              <a:t>中，或者创建一个新的</a:t>
            </a:r>
            <a:r>
              <a:rPr kumimoji="0" lang="en-US" altLang="zh-CN" dirty="0" err="1" smtClean="0">
                <a:latin typeface="Arial" charset="0"/>
                <a:ea typeface="宋体" charset="0"/>
              </a:rPr>
              <a:t>ByteBuffer</a:t>
            </a:r>
            <a:r>
              <a:rPr kumimoji="0" lang="zh-CN" altLang="zh-CN" dirty="0" smtClean="0">
                <a:latin typeface="Arial" charset="0"/>
                <a:ea typeface="宋体" charset="0"/>
              </a:rPr>
              <a:t>，</a:t>
            </a:r>
            <a:r>
              <a:rPr kumimoji="0" lang="zh-CN" altLang="en-US" dirty="0" smtClean="0">
                <a:latin typeface="Arial" charset="0"/>
                <a:ea typeface="宋体" charset="0"/>
              </a:rPr>
              <a:t>将两者复制到新建的</a:t>
            </a:r>
            <a:r>
              <a:rPr kumimoji="0" lang="en-US" altLang="zh-CN" dirty="0" err="1" smtClean="0">
                <a:latin typeface="Arial" charset="0"/>
                <a:ea typeface="宋体" charset="0"/>
              </a:rPr>
              <a:t>ByteBuffer</a:t>
            </a:r>
            <a:r>
              <a:rPr kumimoji="0" lang="zh-CN" altLang="en-US" dirty="0" smtClean="0">
                <a:latin typeface="Arial" charset="0"/>
                <a:ea typeface="宋体" charset="0"/>
              </a:rPr>
              <a:t>中；</a:t>
            </a:r>
            <a:endParaRPr kumimoji="0" lang="en-US" altLang="zh-CN" dirty="0" smtClean="0">
              <a:latin typeface="Arial" charset="0"/>
              <a:ea typeface="宋体" charset="0"/>
            </a:endParaRPr>
          </a:p>
          <a:p>
            <a:r>
              <a:rPr kumimoji="0" lang="zh-CN" altLang="zh-CN" dirty="0" smtClean="0">
                <a:latin typeface="Arial" charset="0"/>
                <a:ea typeface="宋体" charset="0"/>
              </a:rPr>
              <a:t>（</a:t>
            </a:r>
            <a:r>
              <a:rPr kumimoji="0" lang="en-US" altLang="zh-CN" dirty="0" smtClean="0">
                <a:latin typeface="Arial" charset="0"/>
                <a:ea typeface="宋体" charset="0"/>
              </a:rPr>
              <a:t>2</a:t>
            </a:r>
            <a:r>
              <a:rPr kumimoji="0" lang="zh-CN" altLang="en-US" dirty="0" smtClean="0">
                <a:latin typeface="Arial" charset="0"/>
                <a:ea typeface="宋体" charset="0"/>
              </a:rPr>
              <a:t>）通过</a:t>
            </a:r>
            <a:r>
              <a:rPr kumimoji="0" lang="en-US" altLang="zh-CN" dirty="0" smtClean="0">
                <a:latin typeface="Arial" charset="0"/>
                <a:ea typeface="宋体" charset="0"/>
              </a:rPr>
              <a:t>List</a:t>
            </a:r>
            <a:r>
              <a:rPr kumimoji="0" lang="zh-CN" altLang="en-US" dirty="0" smtClean="0">
                <a:latin typeface="Arial" charset="0"/>
                <a:ea typeface="宋体" charset="0"/>
              </a:rPr>
              <a:t>或数组等容器，将消息头和消息体放到容器中进行统一维护和处理。</a:t>
            </a:r>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32</a:t>
            </a:fld>
            <a:endParaRPr kumimoji="0"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33</a:t>
            </a:fld>
            <a:endParaRPr kumimoji="0"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34</a:t>
            </a:fld>
            <a:endParaRPr kumimoji="0"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z="1200" b="0" i="0" kern="1200" dirty="0" smtClean="0">
                <a:solidFill>
                  <a:schemeClr val="tx1"/>
                </a:solidFill>
                <a:effectLst/>
                <a:latin typeface="Arial" pitchFamily="34" charset="0"/>
                <a:ea typeface="宋体" pitchFamily="2" charset="-122"/>
                <a:cs typeface="宋体" charset="0"/>
              </a:rPr>
              <a:t>1) </a:t>
            </a:r>
            <a:r>
              <a:rPr kumimoji="1" lang="zh-CN" altLang="en-US" sz="1200" b="0" i="0" kern="1200" dirty="0" smtClean="0">
                <a:solidFill>
                  <a:schemeClr val="tx1"/>
                </a:solidFill>
                <a:effectLst/>
                <a:latin typeface="Arial" pitchFamily="34" charset="0"/>
                <a:ea typeface="宋体" pitchFamily="2" charset="-122"/>
                <a:cs typeface="宋体" charset="0"/>
              </a:rPr>
              <a:t>传输：用什么样的通道将数据发送给对方，</a:t>
            </a:r>
            <a:r>
              <a:rPr kumimoji="1" lang="en-US" altLang="zh-CN" sz="1200" b="0" i="0" kern="1200" dirty="0" smtClean="0">
                <a:solidFill>
                  <a:schemeClr val="tx1"/>
                </a:solidFill>
                <a:effectLst/>
                <a:latin typeface="Arial" pitchFamily="34" charset="0"/>
                <a:ea typeface="宋体" pitchFamily="2" charset="-122"/>
                <a:cs typeface="宋体" charset="0"/>
              </a:rPr>
              <a:t>BIO</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NIO</a:t>
            </a:r>
            <a:r>
              <a:rPr kumimoji="1" lang="zh-CN" altLang="en-US" sz="1200" b="0" i="0" kern="1200" dirty="0" smtClean="0">
                <a:solidFill>
                  <a:schemeClr val="tx1"/>
                </a:solidFill>
                <a:effectLst/>
                <a:latin typeface="Arial" pitchFamily="34" charset="0"/>
                <a:ea typeface="宋体" pitchFamily="2" charset="-122"/>
                <a:cs typeface="宋体" charset="0"/>
              </a:rPr>
              <a:t>或者</a:t>
            </a:r>
            <a:r>
              <a:rPr kumimoji="1" lang="en-US" altLang="zh-CN" sz="1200" b="0" i="0" kern="1200" dirty="0" smtClean="0">
                <a:solidFill>
                  <a:schemeClr val="tx1"/>
                </a:solidFill>
                <a:effectLst/>
                <a:latin typeface="Arial" pitchFamily="34" charset="0"/>
                <a:ea typeface="宋体" pitchFamily="2" charset="-122"/>
                <a:cs typeface="宋体" charset="0"/>
              </a:rPr>
              <a:t>AIO</a:t>
            </a:r>
            <a:r>
              <a:rPr kumimoji="1" lang="zh-CN" altLang="en-US" sz="1200" b="0" i="0" kern="1200" dirty="0" smtClean="0">
                <a:solidFill>
                  <a:schemeClr val="tx1"/>
                </a:solidFill>
                <a:effectLst/>
                <a:latin typeface="Arial" pitchFamily="34" charset="0"/>
                <a:ea typeface="宋体" pitchFamily="2" charset="-122"/>
                <a:cs typeface="宋体" charset="0"/>
              </a:rPr>
              <a:t>，</a:t>
            </a:r>
            <a:r>
              <a:rPr kumimoji="1" lang="en-US" altLang="zh-CN" sz="1200" b="0" i="0" kern="1200" dirty="0" smtClean="0">
                <a:solidFill>
                  <a:schemeClr val="tx1"/>
                </a:solidFill>
                <a:effectLst/>
                <a:latin typeface="Arial" pitchFamily="34" charset="0"/>
                <a:ea typeface="宋体" pitchFamily="2" charset="-122"/>
                <a:cs typeface="宋体" charset="0"/>
              </a:rPr>
              <a:t>IO</a:t>
            </a:r>
            <a:r>
              <a:rPr kumimoji="1" lang="zh-CN" altLang="en-US" sz="1200" b="0" i="0" kern="1200" dirty="0" smtClean="0">
                <a:solidFill>
                  <a:schemeClr val="tx1"/>
                </a:solidFill>
                <a:effectLst/>
                <a:latin typeface="Arial" pitchFamily="34" charset="0"/>
                <a:ea typeface="宋体" pitchFamily="2" charset="-122"/>
                <a:cs typeface="宋体" charset="0"/>
              </a:rPr>
              <a:t>模型在很大程度上决定了框架的性能。</a:t>
            </a:r>
          </a:p>
          <a:p>
            <a:r>
              <a:rPr kumimoji="1" lang="en-US" altLang="zh-CN" sz="1200" b="0" i="0" kern="1200" dirty="0" smtClean="0">
                <a:solidFill>
                  <a:schemeClr val="tx1"/>
                </a:solidFill>
                <a:effectLst/>
                <a:latin typeface="Arial" pitchFamily="34" charset="0"/>
                <a:ea typeface="宋体" pitchFamily="2" charset="-122"/>
                <a:cs typeface="宋体" charset="0"/>
              </a:rPr>
              <a:t>2) </a:t>
            </a:r>
            <a:r>
              <a:rPr kumimoji="1" lang="zh-CN" altLang="en-US" sz="1200" b="0" i="0" kern="1200" dirty="0" smtClean="0">
                <a:solidFill>
                  <a:schemeClr val="tx1"/>
                </a:solidFill>
                <a:effectLst/>
                <a:latin typeface="Arial" pitchFamily="34" charset="0"/>
                <a:ea typeface="宋体" pitchFamily="2" charset="-122"/>
                <a:cs typeface="宋体" charset="0"/>
              </a:rPr>
              <a:t>协议：采用什么样的通信协议，</a:t>
            </a:r>
            <a:r>
              <a:rPr kumimoji="1" lang="en-US" altLang="zh-CN" sz="1200" b="0" i="0" kern="1200" dirty="0" smtClean="0">
                <a:solidFill>
                  <a:schemeClr val="tx1"/>
                </a:solidFill>
                <a:effectLst/>
                <a:latin typeface="Arial" pitchFamily="34" charset="0"/>
                <a:ea typeface="宋体" pitchFamily="2" charset="-122"/>
                <a:cs typeface="宋体" charset="0"/>
              </a:rPr>
              <a:t>HTTP</a:t>
            </a:r>
            <a:r>
              <a:rPr kumimoji="1" lang="zh-CN" altLang="en-US" sz="1200" b="0" i="0" kern="1200" dirty="0" smtClean="0">
                <a:solidFill>
                  <a:schemeClr val="tx1"/>
                </a:solidFill>
                <a:effectLst/>
                <a:latin typeface="Arial" pitchFamily="34" charset="0"/>
                <a:ea typeface="宋体" pitchFamily="2" charset="-122"/>
                <a:cs typeface="宋体" charset="0"/>
              </a:rPr>
              <a:t>或者内部私有协议。协议的选择不同，性能模型也不同。相比于公有协议，内部私有协议的性能通常可以被设计的更优。</a:t>
            </a:r>
          </a:p>
          <a:p>
            <a:r>
              <a:rPr kumimoji="1" lang="en-US" altLang="zh-CN" sz="1200" b="0" i="0" kern="1200" dirty="0" smtClean="0">
                <a:solidFill>
                  <a:schemeClr val="tx1"/>
                </a:solidFill>
                <a:effectLst/>
                <a:latin typeface="Arial" pitchFamily="34" charset="0"/>
                <a:ea typeface="宋体" pitchFamily="2" charset="-122"/>
                <a:cs typeface="宋体" charset="0"/>
              </a:rPr>
              <a:t>3) </a:t>
            </a:r>
            <a:r>
              <a:rPr kumimoji="1" lang="zh-CN" altLang="en-US" sz="1200" b="0" i="0" kern="1200" dirty="0" smtClean="0">
                <a:solidFill>
                  <a:schemeClr val="tx1"/>
                </a:solidFill>
                <a:effectLst/>
                <a:latin typeface="Arial" pitchFamily="34" charset="0"/>
                <a:ea typeface="宋体" pitchFamily="2" charset="-122"/>
                <a:cs typeface="宋体" charset="0"/>
              </a:rPr>
              <a:t>线程：数据报如何读取？读取之后的编解码在哪个线程进行，编解码后的消息如何派发，</a:t>
            </a:r>
            <a:r>
              <a:rPr kumimoji="1" lang="en-US" altLang="zh-CN" sz="1200" b="0" i="0" kern="1200" dirty="0" smtClean="0">
                <a:solidFill>
                  <a:schemeClr val="tx1"/>
                </a:solidFill>
                <a:effectLst/>
                <a:latin typeface="Arial" pitchFamily="34" charset="0"/>
                <a:ea typeface="宋体" pitchFamily="2" charset="-122"/>
                <a:cs typeface="宋体" charset="0"/>
              </a:rPr>
              <a:t>Reactor</a:t>
            </a:r>
            <a:r>
              <a:rPr kumimoji="1" lang="zh-CN" altLang="en-US" sz="1200" b="0" i="0" kern="1200" dirty="0" smtClean="0">
                <a:solidFill>
                  <a:schemeClr val="tx1"/>
                </a:solidFill>
                <a:effectLst/>
                <a:latin typeface="Arial" pitchFamily="34" charset="0"/>
                <a:ea typeface="宋体" pitchFamily="2" charset="-122"/>
                <a:cs typeface="宋体" charset="0"/>
              </a:rPr>
              <a:t>线程模型的不同，对性能的影响也非常大。</a:t>
            </a:r>
            <a:endParaRPr kumimoji="1" lang="zh-CN" altLang="en-US" sz="1200" b="0" i="0" kern="1200" dirty="0">
              <a:solidFill>
                <a:schemeClr val="tx1"/>
              </a:solidFill>
              <a:effectLst/>
              <a:latin typeface="Arial" pitchFamily="34" charset="0"/>
              <a:ea typeface="宋体" pitchFamily="2" charset="-122"/>
              <a:cs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a:t>
            </a:fld>
            <a:endParaRPr kumimoji="0"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35</a:t>
            </a:fld>
            <a:endParaRPr kumimoji="0"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36</a:t>
            </a:fld>
            <a:endParaRPr kumimoji="0"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37</a:t>
            </a:fld>
            <a:endParaRPr kumimoji="0"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38</a:t>
            </a:fld>
            <a:endParaRPr kumimoji="0" lang="en-US"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39</a:t>
            </a:fld>
            <a:endParaRPr kumimoji="0" lang="en-US" altLang="zh-CN"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40</a:t>
            </a:fld>
            <a:endParaRPr kumimoji="0" lang="en-US"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CN" dirty="0">
              <a:latin typeface="Arial" charset="0"/>
              <a:ea typeface="宋体" charset="0"/>
            </a:endParaRPr>
          </a:p>
        </p:txBody>
      </p:sp>
      <p:sp>
        <p:nvSpPr>
          <p:cNvPr id="13315"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B7C00E4-40A9-0A49-A6D5-1C08904F6057}" type="slidenum">
              <a:rPr kumimoji="0" lang="zh-CN" altLang="en-US" sz="1200"/>
              <a:pPr/>
              <a:t>41</a:t>
            </a:fld>
            <a:endParaRPr kumimoji="0"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94CBCBEF-F11D-5348-B981-69521DD22903}" type="slidenum">
              <a:rPr kumimoji="0" lang="zh-CN" altLang="en-US" sz="1200"/>
              <a:pPr/>
              <a:t>42</a:t>
            </a:fld>
            <a:endParaRPr kumimoji="0" lang="en-US" altLang="zh-CN" sz="120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kumimoji="0" lang="zh-CN" altLang="en-US">
              <a:latin typeface="Arial"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p:spPr>
      </p:sp>
      <p:sp>
        <p:nvSpPr>
          <p:cNvPr id="717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717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A9FB3F83-969F-A147-B146-0952288E69A9}" type="slidenum">
              <a:rPr kumimoji="0" lang="zh-CN" altLang="en-US" sz="1200"/>
              <a:pPr/>
              <a:t>4</a:t>
            </a:fld>
            <a:endParaRPr kumimoji="0"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charset="0"/>
                <a:ea typeface="宋体" charset="0"/>
              </a:rPr>
              <a:t>用户空间：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）常规进程所在区域</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a:t>
            </a:r>
            <a:r>
              <a:rPr kumimoji="0" lang="en-US" altLang="zh-CN">
                <a:latin typeface="Arial" charset="0"/>
                <a:ea typeface="宋体" charset="0"/>
              </a:rPr>
              <a:t>JVM</a:t>
            </a:r>
            <a:r>
              <a:rPr kumimoji="0" lang="zh-CN" altLang="en-US">
                <a:latin typeface="Arial" charset="0"/>
                <a:ea typeface="宋体" charset="0"/>
              </a:rPr>
              <a:t>就是常规进程，驻守于用户空间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）用户空间是非特权区域</a:t>
            </a:r>
          </a:p>
          <a:p>
            <a:r>
              <a:rPr kumimoji="0" lang="zh-CN" altLang="en-US">
                <a:latin typeface="Arial" charset="0"/>
                <a:ea typeface="宋体" charset="0"/>
              </a:rPr>
              <a:t>（</a:t>
            </a:r>
            <a:r>
              <a:rPr kumimoji="0" lang="en-US" altLang="zh-CN">
                <a:latin typeface="Arial" charset="0"/>
                <a:ea typeface="宋体" charset="0"/>
              </a:rPr>
              <a:t>4</a:t>
            </a:r>
            <a:r>
              <a:rPr kumimoji="0" lang="zh-CN" altLang="en-US">
                <a:latin typeface="Arial" charset="0"/>
                <a:ea typeface="宋体" charset="0"/>
              </a:rPr>
              <a:t>）在该区域执行的代码就不能直接访问硬件设备</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内核空间：</a:t>
            </a:r>
            <a:endParaRPr kumimoji="0" lang="en-US" altLang="zh-CN">
              <a:latin typeface="Arial" charset="0"/>
              <a:ea typeface="宋体" charset="0"/>
            </a:endParaRPr>
          </a:p>
          <a:p>
            <a:r>
              <a:rPr kumimoji="0" lang="zh-CN" altLang="en-US">
                <a:latin typeface="Arial" charset="0"/>
                <a:ea typeface="宋体" charset="0"/>
              </a:rPr>
              <a:t>（</a:t>
            </a:r>
            <a:r>
              <a:rPr kumimoji="0" lang="en-US" altLang="zh-CN">
                <a:latin typeface="Arial" charset="0"/>
                <a:ea typeface="宋体" charset="0"/>
              </a:rPr>
              <a:t>1</a:t>
            </a:r>
            <a:r>
              <a:rPr kumimoji="0" lang="zh-CN" altLang="en-US">
                <a:latin typeface="Arial" charset="0"/>
                <a:ea typeface="宋体" charset="0"/>
              </a:rPr>
              <a:t>）内核空间有特别的权利，他能与设备控制器通讯，控制着用户区域进行的运行状态</a:t>
            </a:r>
          </a:p>
          <a:p>
            <a:r>
              <a:rPr kumimoji="0" lang="zh-CN" altLang="en-US">
                <a:latin typeface="Arial" charset="0"/>
                <a:ea typeface="宋体" charset="0"/>
              </a:rPr>
              <a:t>（</a:t>
            </a:r>
            <a:r>
              <a:rPr kumimoji="0" lang="en-US" altLang="zh-CN">
                <a:latin typeface="Arial" charset="0"/>
                <a:ea typeface="宋体" charset="0"/>
              </a:rPr>
              <a:t>2</a:t>
            </a:r>
            <a:r>
              <a:rPr kumimoji="0" lang="zh-CN" altLang="en-US">
                <a:latin typeface="Arial" charset="0"/>
                <a:ea typeface="宋体" charset="0"/>
              </a:rPr>
              <a:t>）所有的</a:t>
            </a:r>
            <a:r>
              <a:rPr kumimoji="0" lang="en-US" altLang="zh-CN">
                <a:latin typeface="Arial" charset="0"/>
                <a:ea typeface="宋体" charset="0"/>
              </a:rPr>
              <a:t>IO</a:t>
            </a:r>
            <a:r>
              <a:rPr kumimoji="0" lang="zh-CN" altLang="en-US">
                <a:latin typeface="Arial" charset="0"/>
                <a:ea typeface="宋体" charset="0"/>
              </a:rPr>
              <a:t>直接或间接通过内核空间</a:t>
            </a:r>
          </a:p>
          <a:p>
            <a:r>
              <a:rPr kumimoji="0" lang="zh-CN" altLang="en-US">
                <a:latin typeface="Arial" charset="0"/>
                <a:ea typeface="宋体" charset="0"/>
              </a:rPr>
              <a:t>（</a:t>
            </a:r>
            <a:r>
              <a:rPr kumimoji="0" lang="en-US" altLang="zh-CN">
                <a:latin typeface="Arial" charset="0"/>
                <a:ea typeface="宋体" charset="0"/>
              </a:rPr>
              <a:t>3</a:t>
            </a:r>
            <a:r>
              <a:rPr kumimoji="0" lang="zh-CN" altLang="en-US">
                <a:latin typeface="Arial" charset="0"/>
                <a:ea typeface="宋体" charset="0"/>
              </a:rPr>
              <a:t>）当进行请求</a:t>
            </a:r>
            <a:r>
              <a:rPr kumimoji="0" lang="en-US" altLang="zh-CN">
                <a:latin typeface="Arial" charset="0"/>
                <a:ea typeface="宋体" charset="0"/>
              </a:rPr>
              <a:t>IO</a:t>
            </a:r>
            <a:r>
              <a:rPr kumimoji="0" lang="zh-CN" altLang="en-US">
                <a:latin typeface="Arial" charset="0"/>
                <a:ea typeface="宋体" charset="0"/>
              </a:rPr>
              <a:t>操作时候，他执行一个系统调用，将控制权移交给内核</a:t>
            </a:r>
            <a:endParaRPr kumimoji="0" lang="en-US" altLang="zh-CN">
              <a:latin typeface="Arial" charset="0"/>
              <a:ea typeface="宋体" charset="0"/>
            </a:endParaRPr>
          </a:p>
          <a:p>
            <a:endParaRPr kumimoji="0" lang="en-US" altLang="zh-CN">
              <a:latin typeface="Arial" charset="0"/>
              <a:ea typeface="宋体" charset="0"/>
            </a:endParaRPr>
          </a:p>
          <a:p>
            <a:r>
              <a:rPr kumimoji="0" lang="zh-CN" altLang="en-US">
                <a:latin typeface="Arial" charset="0"/>
                <a:ea typeface="宋体" charset="0"/>
              </a:rPr>
              <a:t>    进程使用 </a:t>
            </a:r>
            <a:r>
              <a:rPr kumimoji="0" lang="en-US" altLang="zh-CN">
                <a:latin typeface="Arial" charset="0"/>
                <a:ea typeface="宋体" charset="0"/>
              </a:rPr>
              <a:t>read( )</a:t>
            </a:r>
            <a:r>
              <a:rPr kumimoji="0" lang="zh-CN" altLang="en-US">
                <a:latin typeface="Arial" charset="0"/>
                <a:ea typeface="宋体" charset="0"/>
              </a:rPr>
              <a:t>系统调用，要求其缓冲区被填满。内核随即向磁盘控制硬件发出命令，要求其从磁盘读取数据。磁盘 控制器把数据直接写入内核内存缓冲区，这一步通过 </a:t>
            </a:r>
            <a:r>
              <a:rPr kumimoji="0" lang="en-US" altLang="zh-CN">
                <a:latin typeface="Arial" charset="0"/>
                <a:ea typeface="宋体" charset="0"/>
              </a:rPr>
              <a:t>DMA </a:t>
            </a:r>
            <a:r>
              <a:rPr kumimoji="0" lang="zh-CN" altLang="en-US">
                <a:latin typeface="Arial" charset="0"/>
                <a:ea typeface="宋体" charset="0"/>
              </a:rPr>
              <a:t>完成，无需主 </a:t>
            </a:r>
            <a:r>
              <a:rPr kumimoji="0" lang="en-US" altLang="zh-CN">
                <a:latin typeface="Arial" charset="0"/>
                <a:ea typeface="宋体" charset="0"/>
              </a:rPr>
              <a:t>CPU </a:t>
            </a:r>
            <a:r>
              <a:rPr kumimoji="0" lang="zh-CN" altLang="en-US">
                <a:latin typeface="Arial" charset="0"/>
                <a:ea typeface="宋体" charset="0"/>
              </a:rPr>
              <a:t>协助。一旦磁盘控制器把缓冲区装满，内核即把数据从内核空间的临时缓冲区拷贝到进程执行 </a:t>
            </a:r>
            <a:r>
              <a:rPr kumimoji="0" lang="en-US" altLang="zh-CN">
                <a:latin typeface="Arial" charset="0"/>
                <a:ea typeface="宋体" charset="0"/>
              </a:rPr>
              <a:t>read( )</a:t>
            </a:r>
            <a:r>
              <a:rPr kumimoji="0" lang="zh-CN" altLang="en-US">
                <a:latin typeface="Arial" charset="0"/>
                <a:ea typeface="宋体" charset="0"/>
              </a:rPr>
              <a:t>调用时指定的缓 冲区。</a:t>
            </a:r>
            <a:endParaRPr kumimoji="0" lang="en-US" altLang="zh-CN">
              <a:latin typeface="Arial" charset="0"/>
              <a:ea typeface="宋体" charset="0"/>
            </a:endParaRPr>
          </a:p>
          <a:p>
            <a:r>
              <a:rPr kumimoji="0" lang="zh-CN" altLang="en-US">
                <a:latin typeface="Arial" charset="0"/>
                <a:ea typeface="宋体" charset="0"/>
              </a:rPr>
              <a:t>    </a:t>
            </a:r>
            <a:endParaRPr kumimoji="0" lang="en-US" altLang="zh-CN">
              <a:latin typeface="Arial" charset="0"/>
              <a:ea typeface="宋体" charset="0"/>
            </a:endParaRPr>
          </a:p>
          <a:p>
            <a:r>
              <a:rPr kumimoji="0" lang="zh-CN">
                <a:latin typeface="Arial" charset="0"/>
                <a:ea typeface="宋体" charset="0"/>
              </a:rPr>
              <a:t> </a:t>
            </a:r>
            <a:r>
              <a:rPr kumimoji="0" lang="zh-CN" altLang="en-US">
                <a:latin typeface="Arial" charset="0"/>
                <a:ea typeface="宋体" charset="0"/>
              </a:rPr>
              <a:t>  您可能会觉得</a:t>
            </a:r>
            <a:r>
              <a:rPr kumimoji="0" lang="en-US" altLang="zh-CN">
                <a:latin typeface="Arial" charset="0"/>
                <a:ea typeface="宋体" charset="0"/>
              </a:rPr>
              <a:t>,</a:t>
            </a:r>
            <a:r>
              <a:rPr kumimoji="0" lang="zh-CN" altLang="en-US">
                <a:latin typeface="Arial" charset="0"/>
                <a:ea typeface="宋体" charset="0"/>
              </a:rPr>
              <a:t>把数据从内核空间拷贝到用户空间似乎有些多余。为什么不直接 让磁盘控制器把数据送到用户空间的缓冲区呢</a:t>
            </a:r>
            <a:r>
              <a:rPr kumimoji="0" lang="en-US" altLang="zh-CN">
                <a:latin typeface="Arial" charset="0"/>
                <a:ea typeface="宋体" charset="0"/>
              </a:rPr>
              <a:t>?</a:t>
            </a:r>
            <a:r>
              <a:rPr kumimoji="0" lang="zh-CN" altLang="en-US">
                <a:latin typeface="Arial" charset="0"/>
                <a:ea typeface="宋体" charset="0"/>
              </a:rPr>
              <a:t>这样做有几个问题。首先</a:t>
            </a:r>
            <a:r>
              <a:rPr kumimoji="0" lang="en-US" altLang="zh-CN">
                <a:latin typeface="Arial" charset="0"/>
                <a:ea typeface="宋体" charset="0"/>
              </a:rPr>
              <a:t>,</a:t>
            </a:r>
            <a:r>
              <a:rPr kumimoji="0" lang="zh-CN" altLang="en-US">
                <a:latin typeface="Arial" charset="0"/>
                <a:ea typeface="宋体" charset="0"/>
              </a:rPr>
              <a:t>硬件通常不能直接访问 用户空间 </a:t>
            </a:r>
            <a:r>
              <a:rPr kumimoji="0" lang="en-US" altLang="zh-CN">
                <a:latin typeface="Arial" charset="0"/>
                <a:ea typeface="宋体" charset="0"/>
              </a:rPr>
              <a:t>1</a:t>
            </a:r>
            <a:r>
              <a:rPr kumimoji="0" lang="zh-CN" altLang="en-US">
                <a:latin typeface="Arial" charset="0"/>
                <a:ea typeface="宋体" charset="0"/>
              </a:rPr>
              <a:t>。其次</a:t>
            </a:r>
            <a:r>
              <a:rPr kumimoji="0" lang="en-US" altLang="zh-CN">
                <a:latin typeface="Arial" charset="0"/>
                <a:ea typeface="宋体" charset="0"/>
              </a:rPr>
              <a:t>,</a:t>
            </a:r>
            <a:r>
              <a:rPr kumimoji="0" lang="zh-CN" altLang="en-US">
                <a:latin typeface="Arial" charset="0"/>
                <a:ea typeface="宋体" charset="0"/>
              </a:rPr>
              <a:t>像磁盘这样基于块存储的硬件设备操作的是固定大小的数据块</a:t>
            </a:r>
            <a:r>
              <a:rPr kumimoji="0" lang="en-US" altLang="zh-CN">
                <a:latin typeface="Arial" charset="0"/>
                <a:ea typeface="宋体" charset="0"/>
              </a:rPr>
              <a:t>,</a:t>
            </a:r>
            <a:r>
              <a:rPr kumimoji="0" lang="zh-CN" altLang="en-US">
                <a:latin typeface="Arial" charset="0"/>
                <a:ea typeface="宋体" charset="0"/>
              </a:rPr>
              <a:t>而用户进程请 求的可能是任意大小的或非对齐的数据块。在数据往来于用户空间与存储设备的过程中</a:t>
            </a:r>
            <a:r>
              <a:rPr kumimoji="0" lang="en-US" altLang="zh-CN">
                <a:latin typeface="Arial" charset="0"/>
                <a:ea typeface="宋体" charset="0"/>
              </a:rPr>
              <a:t>,</a:t>
            </a:r>
            <a:r>
              <a:rPr kumimoji="0" lang="zh-CN" altLang="en-US">
                <a:latin typeface="Arial" charset="0"/>
                <a:ea typeface="宋体" charset="0"/>
              </a:rPr>
              <a:t>内核负责 数据的分解、再组合工作</a:t>
            </a:r>
            <a:r>
              <a:rPr kumimoji="0" lang="en-US" altLang="zh-CN">
                <a:latin typeface="Arial" charset="0"/>
                <a:ea typeface="宋体" charset="0"/>
              </a:rPr>
              <a:t>,</a:t>
            </a:r>
            <a:r>
              <a:rPr kumimoji="0" lang="zh-CN" altLang="en-US">
                <a:latin typeface="Arial" charset="0"/>
                <a:ea typeface="宋体" charset="0"/>
              </a:rPr>
              <a:t>因此充当着中间人的角色。 </a:t>
            </a:r>
          </a:p>
          <a:p>
            <a:endParaRPr kumimoji="0" lang="zh-CN" altLang="en-US">
              <a:latin typeface="Arial" charset="0"/>
              <a:ea typeface="宋体" charset="0"/>
            </a:endParaRPr>
          </a:p>
        </p:txBody>
      </p:sp>
      <p:sp>
        <p:nvSpPr>
          <p:cNvPr id="921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6F2FFCC-3554-014A-8F5D-CDF30E8C1002}" type="slidenum">
              <a:rPr kumimoji="0" lang="zh-CN" altLang="en-US" sz="1200"/>
              <a:pPr/>
              <a:t>5</a:t>
            </a:fld>
            <a:endParaRPr kumimoji="0"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latin typeface="Arial" charset="0"/>
              <a:ea typeface="宋体" charset="0"/>
            </a:endParaRPr>
          </a:p>
        </p:txBody>
      </p:sp>
      <p:sp>
        <p:nvSpPr>
          <p:cNvPr id="1126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8148E550-317A-B347-8DA3-784C12A9B7DC}" type="slidenum">
              <a:rPr kumimoji="0" lang="zh-CN" altLang="en-US" sz="1200"/>
              <a:pPr/>
              <a:t>6</a:t>
            </a:fld>
            <a:endParaRPr kumimoji="0"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7</a:t>
            </a:fld>
            <a:endParaRPr lang="en-US" altLang="zh-CN"/>
          </a:p>
        </p:txBody>
      </p:sp>
    </p:spTree>
    <p:extLst>
      <p:ext uri="{BB962C8B-B14F-4D97-AF65-F5344CB8AC3E}">
        <p14:creationId xmlns:p14="http://schemas.microsoft.com/office/powerpoint/2010/main" val="99008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13</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36160B-62F2-254A-98D1-323279EF7FB8}" type="slidenum">
              <a:rPr lang="zh-CN" altLang="en-US" smtClean="0"/>
              <a:pPr>
                <a:defRPr/>
              </a:pPr>
              <a:t>14</a:t>
            </a:fld>
            <a:endParaRPr lang="en-US" altLang="zh-CN"/>
          </a:p>
        </p:txBody>
      </p:sp>
    </p:spTree>
    <p:extLst>
      <p:ext uri="{BB962C8B-B14F-4D97-AF65-F5344CB8AC3E}">
        <p14:creationId xmlns:p14="http://schemas.microsoft.com/office/powerpoint/2010/main" val="141948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472705"/>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2693172"/>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138221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2488270"/>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99458665"/>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391092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952187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99243305"/>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24826"/>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55290315"/>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27186001"/>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84313"/>
            <a:ext cx="8229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10"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ransition xmlns:p14="http://schemas.microsoft.com/office/powerpoint/2010/main">
    <p:fade/>
  </p:transition>
  <p:txStyles>
    <p:titleStyle>
      <a:lvl1pPr algn="r" rtl="0" eaLnBrk="0" fontAlgn="base" hangingPunct="0">
        <a:spcBef>
          <a:spcPct val="0"/>
        </a:spcBef>
        <a:spcAft>
          <a:spcPct val="0"/>
        </a:spcAft>
        <a:defRPr kumimoji="1" sz="2800">
          <a:solidFill>
            <a:schemeClr val="bg1"/>
          </a:solidFill>
          <a:latin typeface="+mj-lt"/>
          <a:ea typeface="+mj-ea"/>
          <a:cs typeface="黑体" charset="0"/>
        </a:defRPr>
      </a:lvl1pPr>
      <a:lvl2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2pPr>
      <a:lvl3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3pPr>
      <a:lvl4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4pPr>
      <a:lvl5pPr algn="r" rtl="0" eaLnBrk="0" fontAlgn="base" hangingPunct="0">
        <a:spcBef>
          <a:spcPct val="0"/>
        </a:spcBef>
        <a:spcAft>
          <a:spcPct val="0"/>
        </a:spcAft>
        <a:defRPr kumimoji="1" sz="2800">
          <a:solidFill>
            <a:schemeClr val="bg1"/>
          </a:solidFill>
          <a:latin typeface="Arial" pitchFamily="34" charset="0"/>
          <a:ea typeface="黑体" pitchFamily="2" charset="-122"/>
          <a:cs typeface="黑体" charset="0"/>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kumimoji="1" sz="1600">
          <a:solidFill>
            <a:schemeClr val="tx1"/>
          </a:solidFill>
          <a:latin typeface="+mn-lt"/>
          <a:ea typeface="+mn-ea"/>
          <a:cs typeface="黑体" charset="0"/>
        </a:defRPr>
      </a:lvl1pPr>
      <a:lvl2pPr marL="742950" indent="-285750" algn="l" rtl="0" eaLnBrk="0" fontAlgn="base" hangingPunct="0">
        <a:spcBef>
          <a:spcPct val="20000"/>
        </a:spcBef>
        <a:spcAft>
          <a:spcPct val="0"/>
        </a:spcAft>
        <a:buChar char="–"/>
        <a:defRPr kumimoji="1" sz="1600">
          <a:solidFill>
            <a:schemeClr val="tx1"/>
          </a:solidFill>
          <a:latin typeface="+mn-lt"/>
          <a:ea typeface="+mn-ea"/>
          <a:cs typeface="黑体" charset="0"/>
        </a:defRPr>
      </a:lvl2pPr>
      <a:lvl3pPr marL="11430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3pPr>
      <a:lvl4pPr marL="16002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4pPr>
      <a:lvl5pPr marL="2057400" indent="-228600" algn="l" rtl="0" eaLnBrk="0" fontAlgn="base" hangingPunct="0">
        <a:spcBef>
          <a:spcPct val="20000"/>
        </a:spcBef>
        <a:spcAft>
          <a:spcPct val="0"/>
        </a:spcAft>
        <a:buChar char="»"/>
        <a:defRPr kumimoji="1" sz="1600">
          <a:solidFill>
            <a:schemeClr val="tx1"/>
          </a:solidFill>
          <a:latin typeface="+mn-lt"/>
          <a:ea typeface="+mn-ea"/>
          <a:cs typeface="黑体" charset="0"/>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eg"/><Relationship Id="rId6" Type="http://schemas.openxmlformats.org/officeDocument/2006/relationships/image" Target="../media/image14.png"/><Relationship Id="rId7"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ChangeArrowheads="1"/>
          </p:cNvSpPr>
          <p:nvPr/>
        </p:nvSpPr>
        <p:spPr bwMode="auto">
          <a:xfrm>
            <a:off x="3429000" y="1785938"/>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dirty="0" err="1" smtClean="0">
                <a:latin typeface="Times New Roman" charset="0"/>
                <a:ea typeface="黑体" charset="0"/>
                <a:cs typeface="黑体" charset="0"/>
              </a:rPr>
              <a:t>Netty</a:t>
            </a:r>
            <a:endParaRPr lang="zh-CN" altLang="en-US" sz="4000" dirty="0">
              <a:latin typeface="Times New Roman" charset="0"/>
              <a:ea typeface="黑体" charset="0"/>
              <a:cs typeface="黑体" charset="0"/>
            </a:endParaRPr>
          </a:p>
        </p:txBody>
      </p:sp>
      <p:sp>
        <p:nvSpPr>
          <p:cNvPr id="4098" name="Rectangle 3"/>
          <p:cNvSpPr>
            <a:spLocks noChangeArrowheads="1"/>
          </p:cNvSpPr>
          <p:nvPr/>
        </p:nvSpPr>
        <p:spPr bwMode="auto">
          <a:xfrm>
            <a:off x="214313" y="5500688"/>
            <a:ext cx="1785937"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30000"/>
              </a:lnSpc>
            </a:pPr>
            <a:r>
              <a:rPr lang="zh-CN" altLang="en-US" sz="2400">
                <a:latin typeface="华文细黑" charset="0"/>
                <a:ea typeface="华文细黑" charset="0"/>
                <a:cs typeface="华文细黑" charset="0"/>
              </a:rPr>
              <a:t>曾江</a:t>
            </a:r>
            <a:endParaRPr lang="en-US" altLang="zh-CN" sz="2400">
              <a:latin typeface="华文细黑" charset="0"/>
              <a:ea typeface="华文细黑" charset="0"/>
              <a:cs typeface="华文细黑" charset="0"/>
            </a:endParaRPr>
          </a:p>
          <a:p>
            <a:pPr algn="r">
              <a:lnSpc>
                <a:spcPct val="130000"/>
              </a:lnSpc>
            </a:pPr>
            <a:r>
              <a:rPr lang="en-US" altLang="zh-CN" sz="2400">
                <a:latin typeface="华文细黑" charset="0"/>
                <a:ea typeface="华文细黑" charset="0"/>
                <a:cs typeface="华文细黑" charset="0"/>
              </a:rPr>
              <a:t>2015-06-16</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 Signal</a:t>
            </a:r>
            <a:r>
              <a:rPr lang="en-US" altLang="zh-CN" sz="3200" dirty="0" smtClean="0">
                <a:latin typeface="Arial" charset="0"/>
                <a:ea typeface="黑体" charset="0"/>
              </a:rPr>
              <a:t>-</a:t>
            </a:r>
            <a:r>
              <a:rPr lang="zh-CN" altLang="zh-CN" sz="3200" dirty="0" smtClean="0">
                <a:latin typeface="Arial" charset="0"/>
                <a:ea typeface="黑体" charset="0"/>
              </a:rPr>
              <a:t>D</a:t>
            </a:r>
            <a:r>
              <a:rPr lang="en-US" altLang="zh-CN" sz="3200" dirty="0" smtClean="0">
                <a:latin typeface="Arial" charset="0"/>
                <a:ea typeface="黑体" charset="0"/>
              </a:rPr>
              <a:t>rive</a:t>
            </a:r>
            <a:r>
              <a:rPr lang="en-US" altLang="zh-CN" sz="3200" dirty="0">
                <a:latin typeface="Arial" charset="0"/>
                <a:ea typeface="黑体" charset="0"/>
              </a:rPr>
              <a:t>n</a:t>
            </a:r>
            <a:r>
              <a:rPr lang="zh-CN" altLang="en-US" sz="3200" dirty="0" smtClean="0">
                <a:latin typeface="Arial" charset="0"/>
                <a:ea typeface="黑体" charset="0"/>
              </a:rPr>
              <a:t> </a:t>
            </a:r>
            <a:r>
              <a:rPr lang="en-US" altLang="zh-CN" sz="3200" dirty="0" smtClean="0">
                <a:latin typeface="Arial" charset="0"/>
                <a:ea typeface="黑体" charset="0"/>
              </a:rPr>
              <a:t>IO</a:t>
            </a:r>
            <a:endParaRPr lang="zh-CN" altLang="en-US" sz="3200" dirty="0">
              <a:latin typeface="Arial" charset="0"/>
              <a:ea typeface="黑体" charset="0"/>
            </a:endParaRPr>
          </a:p>
        </p:txBody>
      </p:sp>
      <p:pic>
        <p:nvPicPr>
          <p:cNvPr id="2" name="图片 1"/>
          <p:cNvPicPr>
            <a:picLocks noChangeAspect="1"/>
          </p:cNvPicPr>
          <p:nvPr/>
        </p:nvPicPr>
        <p:blipFill>
          <a:blip r:embed="rId2"/>
          <a:stretch>
            <a:fillRect/>
          </a:stretch>
        </p:blipFill>
        <p:spPr>
          <a:xfrm>
            <a:off x="971600" y="1871177"/>
            <a:ext cx="7092280" cy="4726175"/>
          </a:xfrm>
          <a:prstGeom prst="rect">
            <a:avLst/>
          </a:prstGeom>
        </p:spPr>
      </p:pic>
    </p:spTree>
    <p:extLst>
      <p:ext uri="{BB962C8B-B14F-4D97-AF65-F5344CB8AC3E}">
        <p14:creationId xmlns:p14="http://schemas.microsoft.com/office/powerpoint/2010/main" val="42646548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 Asynchronous </a:t>
            </a:r>
            <a:r>
              <a:rPr lang="en-US" altLang="zh-CN" sz="3200" dirty="0" smtClean="0">
                <a:latin typeface="Arial" charset="0"/>
                <a:ea typeface="黑体" charset="0"/>
              </a:rPr>
              <a:t>IO</a:t>
            </a:r>
            <a:endParaRPr lang="zh-CN" altLang="en-US" sz="3200" dirty="0">
              <a:latin typeface="Arial" charset="0"/>
              <a:ea typeface="黑体" charset="0"/>
            </a:endParaRPr>
          </a:p>
        </p:txBody>
      </p:sp>
      <p:pic>
        <p:nvPicPr>
          <p:cNvPr id="3" name="图片 2"/>
          <p:cNvPicPr>
            <a:picLocks noChangeAspect="1"/>
          </p:cNvPicPr>
          <p:nvPr/>
        </p:nvPicPr>
        <p:blipFill>
          <a:blip r:embed="rId2"/>
          <a:stretch>
            <a:fillRect/>
          </a:stretch>
        </p:blipFill>
        <p:spPr>
          <a:xfrm>
            <a:off x="755576" y="1798371"/>
            <a:ext cx="7740352" cy="4942997"/>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desk2"/>
          <p:cNvSpPr>
            <a:spLocks noEditPoints="1" noChangeArrowheads="1"/>
          </p:cNvSpPr>
          <p:nvPr/>
        </p:nvSpPr>
        <p:spPr bwMode="auto">
          <a:xfrm rot="2652477">
            <a:off x="3216275" y="1412875"/>
            <a:ext cx="1809750" cy="1809750"/>
          </a:xfrm>
          <a:custGeom>
            <a:avLst/>
            <a:gdLst>
              <a:gd name="T0" fmla="*/ 10800 w 21600"/>
              <a:gd name="T1" fmla="*/ 0 h 21600"/>
              <a:gd name="T2" fmla="*/ 21600 w 21600"/>
              <a:gd name="T3" fmla="*/ 0 h 21600"/>
              <a:gd name="T4" fmla="*/ 21600 w 21600"/>
              <a:gd name="T5" fmla="*/ 12800 h 21600"/>
              <a:gd name="T6" fmla="*/ 12800 w 21600"/>
              <a:gd name="T7" fmla="*/ 21600 h 21600"/>
              <a:gd name="T8" fmla="*/ 0 w 21600"/>
              <a:gd name="T9" fmla="*/ 21600 h 21600"/>
              <a:gd name="T10" fmla="*/ 0 w 21600"/>
              <a:gd name="T11" fmla="*/ 10800 h 21600"/>
              <a:gd name="T12" fmla="*/ 5400 w 21600"/>
              <a:gd name="T13" fmla="*/ 10800 h 21600"/>
              <a:gd name="T14" fmla="*/ 10800 w 21600"/>
              <a:gd name="T15" fmla="*/ 5400 h 21600"/>
              <a:gd name="T16" fmla="*/ 10800 w 21600"/>
              <a:gd name="T17" fmla="*/ 0 h 21600"/>
              <a:gd name="T18" fmla="*/ 1000 w 21600"/>
              <a:gd name="T19" fmla="*/ 11800 h 21600"/>
              <a:gd name="T20" fmla="*/ 20600 w 21600"/>
              <a:gd name="T21" fmla="*/ 20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1600" h="21600">
                <a:moveTo>
                  <a:pt x="10800" y="0"/>
                </a:moveTo>
                <a:lnTo>
                  <a:pt x="21600" y="0"/>
                </a:lnTo>
                <a:lnTo>
                  <a:pt x="21600" y="12800"/>
                </a:lnTo>
                <a:lnTo>
                  <a:pt x="12800" y="21600"/>
                </a:lnTo>
                <a:lnTo>
                  <a:pt x="0" y="21600"/>
                </a:lnTo>
                <a:lnTo>
                  <a:pt x="0" y="10800"/>
                </a:lnTo>
                <a:lnTo>
                  <a:pt x="5400" y="10800"/>
                </a:lnTo>
                <a:lnTo>
                  <a:pt x="10800" y="5400"/>
                </a:lnTo>
                <a:lnTo>
                  <a:pt x="1080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8" name="组合 47"/>
          <p:cNvGrpSpPr/>
          <p:nvPr/>
        </p:nvGrpSpPr>
        <p:grpSpPr>
          <a:xfrm>
            <a:off x="4500562" y="3774048"/>
            <a:ext cx="857256" cy="1298026"/>
            <a:chOff x="4500562" y="3774048"/>
            <a:chExt cx="857256" cy="1298026"/>
          </a:xfrm>
        </p:grpSpPr>
        <p:sp>
          <p:nvSpPr>
            <p:cNvPr id="77" name="TextBox 76"/>
            <p:cNvSpPr txBox="1"/>
            <p:nvPr/>
          </p:nvSpPr>
          <p:spPr>
            <a:xfrm>
              <a:off x="4572000" y="3774048"/>
              <a:ext cx="646331" cy="369332"/>
            </a:xfrm>
            <a:prstGeom prst="rect">
              <a:avLst/>
            </a:prstGeom>
            <a:noFill/>
          </p:spPr>
          <p:txBody>
            <a:bodyPr wrap="none" rtlCol="0">
              <a:spAutoFit/>
            </a:bodyPr>
            <a:lstStyle/>
            <a:p>
              <a:r>
                <a:rPr lang="zh-CN" altLang="en-US" b="1" dirty="0" smtClean="0">
                  <a:solidFill>
                    <a:schemeClr val="tx1">
                      <a:lumMod val="95000"/>
                      <a:lumOff val="5000"/>
                    </a:schemeClr>
                  </a:solidFill>
                </a:rPr>
                <a:t>老板</a:t>
              </a:r>
              <a:endParaRPr lang="zh-CN" altLang="en-US" b="1" dirty="0">
                <a:solidFill>
                  <a:schemeClr val="tx1">
                    <a:lumMod val="95000"/>
                    <a:lumOff val="5000"/>
                  </a:schemeClr>
                </a:solidFill>
              </a:endParaRPr>
            </a:p>
          </p:txBody>
        </p:sp>
        <p:pic>
          <p:nvPicPr>
            <p:cNvPr id="1027" name="Picture 3" descr="C:\Users\asus\AppData\Local\Microsoft\Windows\Temporary Internet Files\Content.IE5\3C64AOQS\large-Abstract-person-166.6-10974[1].gif"/>
            <p:cNvPicPr>
              <a:picLocks noChangeAspect="1" noChangeArrowheads="1"/>
            </p:cNvPicPr>
            <p:nvPr/>
          </p:nvPicPr>
          <p:blipFill>
            <a:blip r:embed="rId2" cstate="print"/>
            <a:srcRect/>
            <a:stretch>
              <a:fillRect/>
            </a:stretch>
          </p:blipFill>
          <p:spPr bwMode="auto">
            <a:xfrm>
              <a:off x="4500562" y="4074799"/>
              <a:ext cx="857256" cy="997275"/>
            </a:xfrm>
            <a:prstGeom prst="rect">
              <a:avLst/>
            </a:prstGeom>
            <a:noFill/>
          </p:spPr>
        </p:pic>
      </p:grpSp>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a:t>
            </a:r>
            <a:r>
              <a:rPr lang="zh-CN" altLang="en-US" sz="3200" dirty="0" smtClean="0">
                <a:latin typeface="Arial" charset="0"/>
                <a:ea typeface="黑体" charset="0"/>
              </a:rPr>
              <a:t>餐厅</a:t>
            </a:r>
            <a:r>
              <a:rPr lang="en-US" altLang="zh-CN" sz="3200" dirty="0" smtClean="0">
                <a:latin typeface="Arial" charset="0"/>
                <a:ea typeface="黑体" charset="0"/>
              </a:rPr>
              <a:t>IO</a:t>
            </a:r>
            <a:endParaRPr lang="zh-CN" altLang="en-US" sz="3200" dirty="0">
              <a:latin typeface="Arial" charset="0"/>
              <a:ea typeface="黑体" charset="0"/>
            </a:endParaRPr>
          </a:p>
        </p:txBody>
      </p:sp>
      <p:pic>
        <p:nvPicPr>
          <p:cNvPr id="1029" name="Picture 5" descr="C:\Users\asus\AppData\Local\Microsoft\Windows\Temporary Internet Files\Content.IE5\D5P0FLUE\PngMedium-Abstract-person-10974[1].gif"/>
          <p:cNvPicPr>
            <a:picLocks noChangeAspect="1" noChangeArrowheads="1"/>
          </p:cNvPicPr>
          <p:nvPr/>
        </p:nvPicPr>
        <p:blipFill>
          <a:blip r:embed="rId3" cstate="print"/>
          <a:srcRect/>
          <a:stretch>
            <a:fillRect/>
          </a:stretch>
        </p:blipFill>
        <p:spPr bwMode="auto">
          <a:xfrm>
            <a:off x="1860351" y="530320"/>
            <a:ext cx="88340" cy="102769"/>
          </a:xfrm>
          <a:prstGeom prst="rect">
            <a:avLst/>
          </a:prstGeom>
          <a:noFill/>
        </p:spPr>
      </p:pic>
      <p:sp>
        <p:nvSpPr>
          <p:cNvPr id="1030" name="table"/>
          <p:cNvSpPr>
            <a:spLocks noEditPoints="1" noChangeArrowheads="1"/>
          </p:cNvSpPr>
          <p:nvPr/>
        </p:nvSpPr>
        <p:spPr bwMode="auto">
          <a:xfrm>
            <a:off x="1214414" y="3643314"/>
            <a:ext cx="1809750" cy="1809750"/>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015 w 21600"/>
              <a:gd name="T9" fmla="*/ 4491 h 21600"/>
              <a:gd name="T10" fmla="*/ 17622 w 21600"/>
              <a:gd name="T11" fmla="*/ 17121 h 21600"/>
            </a:gdLst>
            <a:ahLst/>
            <a:cxnLst>
              <a:cxn ang="0">
                <a:pos x="T0" y="T1"/>
              </a:cxn>
              <a:cxn ang="0">
                <a:pos x="T2" y="T3"/>
              </a:cxn>
              <a:cxn ang="0">
                <a:pos x="T4" y="T5"/>
              </a:cxn>
              <a:cxn ang="0">
                <a:pos x="T6" y="T7"/>
              </a:cxn>
            </a:cxnLst>
            <a:rect l="T8" t="T9" r="T10" b="T11"/>
            <a:pathLst>
              <a:path w="21600" h="21600" extrusionOk="0">
                <a:moveTo>
                  <a:pt x="17641" y="17591"/>
                </a:moveTo>
                <a:lnTo>
                  <a:pt x="18067" y="17165"/>
                </a:lnTo>
                <a:lnTo>
                  <a:pt x="18443" y="16689"/>
                </a:lnTo>
                <a:lnTo>
                  <a:pt x="18794" y="16162"/>
                </a:lnTo>
                <a:lnTo>
                  <a:pt x="19144" y="15661"/>
                </a:lnTo>
                <a:lnTo>
                  <a:pt x="19420" y="15135"/>
                </a:lnTo>
                <a:lnTo>
                  <a:pt x="19645" y="14584"/>
                </a:lnTo>
                <a:lnTo>
                  <a:pt x="19871" y="13982"/>
                </a:lnTo>
                <a:lnTo>
                  <a:pt x="20071" y="13406"/>
                </a:lnTo>
                <a:lnTo>
                  <a:pt x="20297" y="13456"/>
                </a:lnTo>
                <a:lnTo>
                  <a:pt x="20472" y="13456"/>
                </a:lnTo>
                <a:lnTo>
                  <a:pt x="20648" y="13406"/>
                </a:lnTo>
                <a:lnTo>
                  <a:pt x="20823" y="13331"/>
                </a:lnTo>
                <a:lnTo>
                  <a:pt x="20948" y="13206"/>
                </a:lnTo>
                <a:lnTo>
                  <a:pt x="21099" y="13080"/>
                </a:lnTo>
                <a:lnTo>
                  <a:pt x="21149" y="12905"/>
                </a:lnTo>
                <a:lnTo>
                  <a:pt x="21299" y="12704"/>
                </a:lnTo>
                <a:lnTo>
                  <a:pt x="21425" y="12253"/>
                </a:lnTo>
                <a:lnTo>
                  <a:pt x="21550" y="11727"/>
                </a:lnTo>
                <a:lnTo>
                  <a:pt x="21600" y="11276"/>
                </a:lnTo>
                <a:lnTo>
                  <a:pt x="21600" y="10800"/>
                </a:lnTo>
                <a:lnTo>
                  <a:pt x="21600" y="10324"/>
                </a:lnTo>
                <a:lnTo>
                  <a:pt x="21550" y="9823"/>
                </a:lnTo>
                <a:lnTo>
                  <a:pt x="21425" y="9347"/>
                </a:lnTo>
                <a:lnTo>
                  <a:pt x="21299" y="8896"/>
                </a:lnTo>
                <a:lnTo>
                  <a:pt x="21149" y="8695"/>
                </a:lnTo>
                <a:lnTo>
                  <a:pt x="21099" y="8520"/>
                </a:lnTo>
                <a:lnTo>
                  <a:pt x="20948" y="8344"/>
                </a:lnTo>
                <a:lnTo>
                  <a:pt x="20823" y="8269"/>
                </a:lnTo>
                <a:lnTo>
                  <a:pt x="20648" y="8169"/>
                </a:lnTo>
                <a:lnTo>
                  <a:pt x="20472" y="8144"/>
                </a:lnTo>
                <a:lnTo>
                  <a:pt x="20297" y="8144"/>
                </a:lnTo>
                <a:lnTo>
                  <a:pt x="20071" y="8169"/>
                </a:lnTo>
                <a:lnTo>
                  <a:pt x="19871" y="7618"/>
                </a:lnTo>
                <a:lnTo>
                  <a:pt x="19645" y="7016"/>
                </a:lnTo>
                <a:lnTo>
                  <a:pt x="19420" y="6490"/>
                </a:lnTo>
                <a:lnTo>
                  <a:pt x="19144" y="5939"/>
                </a:lnTo>
                <a:lnTo>
                  <a:pt x="18794" y="5438"/>
                </a:lnTo>
                <a:lnTo>
                  <a:pt x="18443" y="4961"/>
                </a:lnTo>
                <a:lnTo>
                  <a:pt x="18067" y="4460"/>
                </a:lnTo>
                <a:lnTo>
                  <a:pt x="17691" y="4034"/>
                </a:lnTo>
                <a:lnTo>
                  <a:pt x="17215" y="3608"/>
                </a:lnTo>
                <a:lnTo>
                  <a:pt x="16739" y="3232"/>
                </a:lnTo>
                <a:lnTo>
                  <a:pt x="16263" y="2832"/>
                </a:lnTo>
                <a:lnTo>
                  <a:pt x="15686" y="2506"/>
                </a:lnTo>
                <a:lnTo>
                  <a:pt x="15185" y="2205"/>
                </a:lnTo>
                <a:lnTo>
                  <a:pt x="14609" y="1929"/>
                </a:lnTo>
                <a:lnTo>
                  <a:pt x="14032" y="1704"/>
                </a:lnTo>
                <a:lnTo>
                  <a:pt x="13431" y="1503"/>
                </a:lnTo>
                <a:lnTo>
                  <a:pt x="13481" y="1278"/>
                </a:lnTo>
                <a:lnTo>
                  <a:pt x="13481" y="1103"/>
                </a:lnTo>
                <a:lnTo>
                  <a:pt x="13431" y="952"/>
                </a:lnTo>
                <a:lnTo>
                  <a:pt x="13356" y="777"/>
                </a:lnTo>
                <a:lnTo>
                  <a:pt x="13256" y="626"/>
                </a:lnTo>
                <a:lnTo>
                  <a:pt x="13080" y="526"/>
                </a:lnTo>
                <a:lnTo>
                  <a:pt x="12930" y="426"/>
                </a:lnTo>
                <a:lnTo>
                  <a:pt x="12704" y="301"/>
                </a:lnTo>
                <a:lnTo>
                  <a:pt x="12278" y="175"/>
                </a:lnTo>
                <a:lnTo>
                  <a:pt x="11802" y="25"/>
                </a:lnTo>
                <a:lnTo>
                  <a:pt x="11276" y="0"/>
                </a:lnTo>
                <a:lnTo>
                  <a:pt x="10825" y="0"/>
                </a:lnTo>
                <a:lnTo>
                  <a:pt x="10324" y="0"/>
                </a:lnTo>
                <a:lnTo>
                  <a:pt x="9848" y="25"/>
                </a:lnTo>
                <a:lnTo>
                  <a:pt x="9347" y="175"/>
                </a:lnTo>
                <a:lnTo>
                  <a:pt x="8921" y="301"/>
                </a:lnTo>
                <a:lnTo>
                  <a:pt x="8695" y="426"/>
                </a:lnTo>
                <a:lnTo>
                  <a:pt x="8545" y="526"/>
                </a:lnTo>
                <a:lnTo>
                  <a:pt x="8394" y="626"/>
                </a:lnTo>
                <a:lnTo>
                  <a:pt x="8269" y="777"/>
                </a:lnTo>
                <a:lnTo>
                  <a:pt x="8169" y="952"/>
                </a:lnTo>
                <a:lnTo>
                  <a:pt x="8144" y="1103"/>
                </a:lnTo>
                <a:lnTo>
                  <a:pt x="8144" y="1278"/>
                </a:lnTo>
                <a:lnTo>
                  <a:pt x="8219" y="1503"/>
                </a:lnTo>
                <a:lnTo>
                  <a:pt x="7618" y="1704"/>
                </a:lnTo>
                <a:lnTo>
                  <a:pt x="7066" y="1929"/>
                </a:lnTo>
                <a:lnTo>
                  <a:pt x="6490" y="2205"/>
                </a:lnTo>
                <a:lnTo>
                  <a:pt x="5939" y="2456"/>
                </a:lnTo>
                <a:lnTo>
                  <a:pt x="5438" y="2781"/>
                </a:lnTo>
                <a:lnTo>
                  <a:pt x="4961" y="3132"/>
                </a:lnTo>
                <a:lnTo>
                  <a:pt x="4485" y="3533"/>
                </a:lnTo>
                <a:lnTo>
                  <a:pt x="4059" y="3959"/>
                </a:lnTo>
                <a:lnTo>
                  <a:pt x="3633" y="4385"/>
                </a:lnTo>
                <a:lnTo>
                  <a:pt x="3232" y="4861"/>
                </a:lnTo>
                <a:lnTo>
                  <a:pt x="2857" y="5387"/>
                </a:lnTo>
                <a:lnTo>
                  <a:pt x="2506" y="5889"/>
                </a:lnTo>
                <a:lnTo>
                  <a:pt x="2205" y="6465"/>
                </a:lnTo>
                <a:lnTo>
                  <a:pt x="1955" y="7016"/>
                </a:lnTo>
                <a:lnTo>
                  <a:pt x="1729" y="7568"/>
                </a:lnTo>
                <a:lnTo>
                  <a:pt x="1529" y="8169"/>
                </a:lnTo>
                <a:lnTo>
                  <a:pt x="1303" y="8144"/>
                </a:lnTo>
                <a:lnTo>
                  <a:pt x="1128" y="8144"/>
                </a:lnTo>
                <a:lnTo>
                  <a:pt x="977" y="8169"/>
                </a:lnTo>
                <a:lnTo>
                  <a:pt x="802" y="8269"/>
                </a:lnTo>
                <a:lnTo>
                  <a:pt x="652" y="8344"/>
                </a:lnTo>
                <a:lnTo>
                  <a:pt x="526" y="8520"/>
                </a:lnTo>
                <a:lnTo>
                  <a:pt x="451" y="8695"/>
                </a:lnTo>
                <a:lnTo>
                  <a:pt x="326" y="8896"/>
                </a:lnTo>
                <a:lnTo>
                  <a:pt x="200" y="9347"/>
                </a:lnTo>
                <a:lnTo>
                  <a:pt x="50" y="9823"/>
                </a:lnTo>
                <a:lnTo>
                  <a:pt x="0" y="10324"/>
                </a:lnTo>
                <a:lnTo>
                  <a:pt x="0" y="10800"/>
                </a:lnTo>
                <a:lnTo>
                  <a:pt x="0" y="11276"/>
                </a:lnTo>
                <a:lnTo>
                  <a:pt x="50" y="11727"/>
                </a:lnTo>
                <a:lnTo>
                  <a:pt x="200" y="12253"/>
                </a:lnTo>
                <a:lnTo>
                  <a:pt x="326" y="12704"/>
                </a:lnTo>
                <a:lnTo>
                  <a:pt x="451" y="12905"/>
                </a:lnTo>
                <a:lnTo>
                  <a:pt x="526" y="13080"/>
                </a:lnTo>
                <a:lnTo>
                  <a:pt x="652" y="13206"/>
                </a:lnTo>
                <a:lnTo>
                  <a:pt x="802" y="13331"/>
                </a:lnTo>
                <a:lnTo>
                  <a:pt x="977" y="13406"/>
                </a:lnTo>
                <a:lnTo>
                  <a:pt x="1128" y="13456"/>
                </a:lnTo>
                <a:lnTo>
                  <a:pt x="1303" y="13456"/>
                </a:lnTo>
                <a:lnTo>
                  <a:pt x="1529" y="13406"/>
                </a:lnTo>
                <a:lnTo>
                  <a:pt x="1729" y="13982"/>
                </a:lnTo>
                <a:lnTo>
                  <a:pt x="1955" y="14584"/>
                </a:lnTo>
                <a:lnTo>
                  <a:pt x="2255" y="15135"/>
                </a:lnTo>
                <a:lnTo>
                  <a:pt x="2556" y="15736"/>
                </a:lnTo>
                <a:lnTo>
                  <a:pt x="2907" y="16263"/>
                </a:lnTo>
                <a:lnTo>
                  <a:pt x="3283" y="16764"/>
                </a:lnTo>
                <a:lnTo>
                  <a:pt x="3684" y="17240"/>
                </a:lnTo>
                <a:lnTo>
                  <a:pt x="4110" y="17741"/>
                </a:lnTo>
                <a:lnTo>
                  <a:pt x="4535" y="18117"/>
                </a:lnTo>
                <a:lnTo>
                  <a:pt x="5012" y="18493"/>
                </a:lnTo>
                <a:lnTo>
                  <a:pt x="5463" y="18844"/>
                </a:lnTo>
                <a:lnTo>
                  <a:pt x="5989" y="19144"/>
                </a:lnTo>
                <a:lnTo>
                  <a:pt x="6490" y="19420"/>
                </a:lnTo>
                <a:lnTo>
                  <a:pt x="7066" y="19645"/>
                </a:lnTo>
                <a:lnTo>
                  <a:pt x="7618" y="19921"/>
                </a:lnTo>
                <a:lnTo>
                  <a:pt x="8219" y="20071"/>
                </a:lnTo>
                <a:lnTo>
                  <a:pt x="8144" y="20297"/>
                </a:lnTo>
                <a:lnTo>
                  <a:pt x="8144" y="20472"/>
                </a:lnTo>
                <a:lnTo>
                  <a:pt x="8169" y="20648"/>
                </a:lnTo>
                <a:lnTo>
                  <a:pt x="8269" y="20823"/>
                </a:lnTo>
                <a:lnTo>
                  <a:pt x="8394" y="20948"/>
                </a:lnTo>
                <a:lnTo>
                  <a:pt x="8545" y="21074"/>
                </a:lnTo>
                <a:lnTo>
                  <a:pt x="8695" y="21149"/>
                </a:lnTo>
                <a:lnTo>
                  <a:pt x="8921" y="21299"/>
                </a:lnTo>
                <a:lnTo>
                  <a:pt x="9347" y="21425"/>
                </a:lnTo>
                <a:lnTo>
                  <a:pt x="9848" y="21550"/>
                </a:lnTo>
                <a:lnTo>
                  <a:pt x="10324" y="21600"/>
                </a:lnTo>
                <a:lnTo>
                  <a:pt x="10825" y="21600"/>
                </a:lnTo>
                <a:lnTo>
                  <a:pt x="11276" y="21600"/>
                </a:lnTo>
                <a:lnTo>
                  <a:pt x="11802" y="21550"/>
                </a:lnTo>
                <a:lnTo>
                  <a:pt x="12278" y="21425"/>
                </a:lnTo>
                <a:lnTo>
                  <a:pt x="12704" y="21299"/>
                </a:lnTo>
                <a:lnTo>
                  <a:pt x="12930" y="21149"/>
                </a:lnTo>
                <a:lnTo>
                  <a:pt x="13080" y="21074"/>
                </a:lnTo>
                <a:lnTo>
                  <a:pt x="13256" y="20948"/>
                </a:lnTo>
                <a:lnTo>
                  <a:pt x="13356" y="20823"/>
                </a:lnTo>
                <a:lnTo>
                  <a:pt x="13431" y="20648"/>
                </a:lnTo>
                <a:lnTo>
                  <a:pt x="13481" y="20472"/>
                </a:lnTo>
                <a:lnTo>
                  <a:pt x="13481" y="20297"/>
                </a:lnTo>
                <a:lnTo>
                  <a:pt x="13431" y="20071"/>
                </a:lnTo>
                <a:lnTo>
                  <a:pt x="14032" y="19871"/>
                </a:lnTo>
                <a:lnTo>
                  <a:pt x="14609" y="19645"/>
                </a:lnTo>
                <a:lnTo>
                  <a:pt x="15135" y="19395"/>
                </a:lnTo>
                <a:lnTo>
                  <a:pt x="15686" y="19094"/>
                </a:lnTo>
                <a:lnTo>
                  <a:pt x="16213" y="18768"/>
                </a:lnTo>
                <a:lnTo>
                  <a:pt x="16739" y="18393"/>
                </a:lnTo>
                <a:lnTo>
                  <a:pt x="17165" y="18017"/>
                </a:lnTo>
                <a:lnTo>
                  <a:pt x="17641" y="17591"/>
                </a:lnTo>
                <a:close/>
              </a:path>
              <a:path w="21600" h="21600" extrusionOk="0">
                <a:moveTo>
                  <a:pt x="13431" y="1503"/>
                </a:moveTo>
                <a:lnTo>
                  <a:pt x="13080" y="1428"/>
                </a:lnTo>
                <a:lnTo>
                  <a:pt x="12780" y="1378"/>
                </a:lnTo>
                <a:lnTo>
                  <a:pt x="12479" y="1278"/>
                </a:lnTo>
                <a:lnTo>
                  <a:pt x="12128" y="1253"/>
                </a:lnTo>
                <a:lnTo>
                  <a:pt x="11802" y="1203"/>
                </a:lnTo>
                <a:lnTo>
                  <a:pt x="11477" y="1203"/>
                </a:lnTo>
                <a:lnTo>
                  <a:pt x="11151" y="1153"/>
                </a:lnTo>
                <a:lnTo>
                  <a:pt x="10825" y="1153"/>
                </a:lnTo>
                <a:lnTo>
                  <a:pt x="10449" y="1153"/>
                </a:lnTo>
                <a:lnTo>
                  <a:pt x="10174" y="1203"/>
                </a:lnTo>
                <a:lnTo>
                  <a:pt x="9798" y="1203"/>
                </a:lnTo>
                <a:lnTo>
                  <a:pt x="9472" y="1253"/>
                </a:lnTo>
                <a:lnTo>
                  <a:pt x="9171" y="1278"/>
                </a:lnTo>
                <a:lnTo>
                  <a:pt x="8820" y="1378"/>
                </a:lnTo>
                <a:lnTo>
                  <a:pt x="8545" y="1428"/>
                </a:lnTo>
                <a:lnTo>
                  <a:pt x="8219" y="1503"/>
                </a:lnTo>
                <a:moveTo>
                  <a:pt x="1529" y="8169"/>
                </a:moveTo>
                <a:lnTo>
                  <a:pt x="1453" y="8520"/>
                </a:lnTo>
                <a:lnTo>
                  <a:pt x="1403" y="8820"/>
                </a:lnTo>
                <a:lnTo>
                  <a:pt x="1303" y="9121"/>
                </a:lnTo>
                <a:lnTo>
                  <a:pt x="1253" y="9447"/>
                </a:lnTo>
                <a:lnTo>
                  <a:pt x="1228" y="9823"/>
                </a:lnTo>
                <a:lnTo>
                  <a:pt x="1228" y="10098"/>
                </a:lnTo>
                <a:lnTo>
                  <a:pt x="1178" y="10449"/>
                </a:lnTo>
                <a:lnTo>
                  <a:pt x="1178" y="10800"/>
                </a:lnTo>
                <a:lnTo>
                  <a:pt x="1178" y="11126"/>
                </a:lnTo>
                <a:lnTo>
                  <a:pt x="1228" y="11502"/>
                </a:lnTo>
                <a:lnTo>
                  <a:pt x="1228" y="11777"/>
                </a:lnTo>
                <a:lnTo>
                  <a:pt x="1253" y="12128"/>
                </a:lnTo>
                <a:lnTo>
                  <a:pt x="1303" y="12429"/>
                </a:lnTo>
                <a:lnTo>
                  <a:pt x="1403" y="12755"/>
                </a:lnTo>
                <a:lnTo>
                  <a:pt x="1453" y="13080"/>
                </a:lnTo>
                <a:lnTo>
                  <a:pt x="1529" y="13406"/>
                </a:lnTo>
                <a:moveTo>
                  <a:pt x="13431" y="20071"/>
                </a:moveTo>
                <a:lnTo>
                  <a:pt x="13080" y="20172"/>
                </a:lnTo>
                <a:lnTo>
                  <a:pt x="12780" y="20222"/>
                </a:lnTo>
                <a:lnTo>
                  <a:pt x="12479" y="20297"/>
                </a:lnTo>
                <a:lnTo>
                  <a:pt x="12128" y="20347"/>
                </a:lnTo>
                <a:lnTo>
                  <a:pt x="11802" y="20397"/>
                </a:lnTo>
                <a:lnTo>
                  <a:pt x="11477" y="20397"/>
                </a:lnTo>
                <a:lnTo>
                  <a:pt x="11151" y="20447"/>
                </a:lnTo>
                <a:lnTo>
                  <a:pt x="10825" y="20447"/>
                </a:lnTo>
                <a:lnTo>
                  <a:pt x="10449" y="20447"/>
                </a:lnTo>
                <a:lnTo>
                  <a:pt x="10174" y="20397"/>
                </a:lnTo>
                <a:lnTo>
                  <a:pt x="9798" y="20397"/>
                </a:lnTo>
                <a:lnTo>
                  <a:pt x="9472" y="20347"/>
                </a:lnTo>
                <a:lnTo>
                  <a:pt x="9171" y="20297"/>
                </a:lnTo>
                <a:lnTo>
                  <a:pt x="8820" y="20222"/>
                </a:lnTo>
                <a:lnTo>
                  <a:pt x="8545" y="20172"/>
                </a:lnTo>
                <a:lnTo>
                  <a:pt x="8219" y="20071"/>
                </a:lnTo>
                <a:moveTo>
                  <a:pt x="20071" y="13406"/>
                </a:moveTo>
                <a:lnTo>
                  <a:pt x="20172" y="13080"/>
                </a:lnTo>
                <a:lnTo>
                  <a:pt x="20222" y="12755"/>
                </a:lnTo>
                <a:lnTo>
                  <a:pt x="20297" y="12429"/>
                </a:lnTo>
                <a:lnTo>
                  <a:pt x="20347" y="12128"/>
                </a:lnTo>
                <a:lnTo>
                  <a:pt x="20397" y="11777"/>
                </a:lnTo>
                <a:lnTo>
                  <a:pt x="20447" y="11502"/>
                </a:lnTo>
                <a:lnTo>
                  <a:pt x="20447" y="11126"/>
                </a:lnTo>
                <a:lnTo>
                  <a:pt x="20447" y="10800"/>
                </a:lnTo>
                <a:lnTo>
                  <a:pt x="20447" y="10449"/>
                </a:lnTo>
                <a:lnTo>
                  <a:pt x="20447" y="10098"/>
                </a:lnTo>
                <a:lnTo>
                  <a:pt x="20397" y="9823"/>
                </a:lnTo>
                <a:lnTo>
                  <a:pt x="20347" y="9447"/>
                </a:lnTo>
                <a:lnTo>
                  <a:pt x="20297" y="9121"/>
                </a:lnTo>
                <a:lnTo>
                  <a:pt x="20222" y="8820"/>
                </a:lnTo>
                <a:lnTo>
                  <a:pt x="20172" y="8520"/>
                </a:lnTo>
                <a:lnTo>
                  <a:pt x="20071" y="8169"/>
                </a:lnTo>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32" name="desk1"/>
          <p:cNvSpPr>
            <a:spLocks noEditPoints="1" noChangeArrowheads="1"/>
          </p:cNvSpPr>
          <p:nvPr/>
        </p:nvSpPr>
        <p:spPr bwMode="auto">
          <a:xfrm rot="5400000">
            <a:off x="4167182" y="3976694"/>
            <a:ext cx="4000526" cy="90487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rgbClr val="99663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dirty="0"/>
          </a:p>
        </p:txBody>
      </p:sp>
      <p:cxnSp>
        <p:nvCxnSpPr>
          <p:cNvPr id="13" name="形状 12"/>
          <p:cNvCxnSpPr>
            <a:endCxn id="1026" idx="0"/>
          </p:cNvCxnSpPr>
          <p:nvPr/>
        </p:nvCxnSpPr>
        <p:spPr>
          <a:xfrm rot="5400000" flipH="1" flipV="1">
            <a:off x="6242099" y="2742265"/>
            <a:ext cx="80005" cy="2739361"/>
          </a:xfrm>
          <a:prstGeom prst="curvedConnector3">
            <a:avLst>
              <a:gd name="adj1" fmla="val 385732"/>
            </a:avLst>
          </a:prstGeom>
          <a:ln>
            <a:tailEnd type="arrow"/>
          </a:ln>
        </p:spPr>
        <p:style>
          <a:lnRef idx="2">
            <a:schemeClr val="dk1"/>
          </a:lnRef>
          <a:fillRef idx="0">
            <a:schemeClr val="dk1"/>
          </a:fillRef>
          <a:effectRef idx="1">
            <a:schemeClr val="dk1"/>
          </a:effectRef>
          <a:fontRef idx="minor">
            <a:schemeClr val="tx1"/>
          </a:fontRef>
        </p:style>
      </p:cxnSp>
      <p:pic>
        <p:nvPicPr>
          <p:cNvPr id="1034"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1785918" y="2786058"/>
            <a:ext cx="684344" cy="795888"/>
          </a:xfrm>
          <a:prstGeom prst="rect">
            <a:avLst/>
          </a:prstGeom>
          <a:noFill/>
        </p:spPr>
      </p:pic>
      <p:cxnSp>
        <p:nvCxnSpPr>
          <p:cNvPr id="20" name="曲线连接符 19"/>
          <p:cNvCxnSpPr>
            <a:stCxn id="1034" idx="3"/>
          </p:cNvCxnSpPr>
          <p:nvPr/>
        </p:nvCxnSpPr>
        <p:spPr>
          <a:xfrm>
            <a:off x="2470262" y="3184002"/>
            <a:ext cx="1996762" cy="1428009"/>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5136909" y="4000504"/>
            <a:ext cx="649537" cy="369332"/>
          </a:xfrm>
          <a:prstGeom prst="rect">
            <a:avLst/>
          </a:prstGeom>
          <a:noFill/>
        </p:spPr>
        <p:txBody>
          <a:bodyPr wrap="none" rtlCol="0">
            <a:spAutoFit/>
          </a:bodyPr>
          <a:lstStyle/>
          <a:p>
            <a:r>
              <a:rPr lang="zh-CN" altLang="en-US" b="1" dirty="0" smtClean="0">
                <a:solidFill>
                  <a:srgbClr val="FF0000"/>
                </a:solidFill>
              </a:rPr>
              <a:t>通知</a:t>
            </a:r>
            <a:endParaRPr lang="zh-CN" altLang="en-US" b="1" dirty="0">
              <a:solidFill>
                <a:srgbClr val="FF0000"/>
              </a:solidFill>
            </a:endParaRPr>
          </a:p>
        </p:txBody>
      </p:sp>
      <p:sp>
        <p:nvSpPr>
          <p:cNvPr id="22" name="TextBox 21"/>
          <p:cNvSpPr txBox="1"/>
          <p:nvPr/>
        </p:nvSpPr>
        <p:spPr>
          <a:xfrm>
            <a:off x="3071802" y="3488296"/>
            <a:ext cx="646331" cy="369332"/>
          </a:xfrm>
          <a:prstGeom prst="rect">
            <a:avLst/>
          </a:prstGeom>
          <a:noFill/>
        </p:spPr>
        <p:txBody>
          <a:bodyPr wrap="none" rtlCol="0">
            <a:spAutoFit/>
          </a:bodyPr>
          <a:lstStyle/>
          <a:p>
            <a:r>
              <a:rPr lang="zh-CN" altLang="en-US" b="1" dirty="0" smtClean="0">
                <a:solidFill>
                  <a:srgbClr val="FF0000"/>
                </a:solidFill>
              </a:rPr>
              <a:t>下单</a:t>
            </a:r>
            <a:endParaRPr lang="zh-CN" altLang="en-US" b="1" dirty="0">
              <a:solidFill>
                <a:srgbClr val="FF0000"/>
              </a:solidFill>
            </a:endParaRPr>
          </a:p>
        </p:txBody>
      </p:sp>
      <p:pic>
        <p:nvPicPr>
          <p:cNvPr id="1036" name="Picture 12" descr="C:\Users\asus\AppData\Local\Microsoft\Windows\Temporary Internet Files\Content.IE5\D5P0FLUE\1430052328-2673423524[1].jpg"/>
          <p:cNvPicPr>
            <a:picLocks noChangeAspect="1" noChangeArrowheads="1"/>
          </p:cNvPicPr>
          <p:nvPr/>
        </p:nvPicPr>
        <p:blipFill>
          <a:blip r:embed="rId5" cstate="print"/>
          <a:srcRect/>
          <a:stretch>
            <a:fillRect/>
          </a:stretch>
        </p:blipFill>
        <p:spPr bwMode="auto">
          <a:xfrm>
            <a:off x="6000760" y="4500570"/>
            <a:ext cx="428628" cy="408050"/>
          </a:xfrm>
          <a:prstGeom prst="rect">
            <a:avLst/>
          </a:prstGeom>
          <a:noFill/>
        </p:spPr>
      </p:pic>
      <p:cxnSp>
        <p:nvCxnSpPr>
          <p:cNvPr id="33" name="直接箭头连接符 32"/>
          <p:cNvCxnSpPr>
            <a:stCxn id="1026" idx="1"/>
            <a:endCxn id="1036" idx="3"/>
          </p:cNvCxnSpPr>
          <p:nvPr/>
        </p:nvCxnSpPr>
        <p:spPr>
          <a:xfrm rot="10800000" flipV="1">
            <a:off x="6429388" y="4496595"/>
            <a:ext cx="857256" cy="208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a:stCxn id="1036" idx="1"/>
          </p:cNvCxnSpPr>
          <p:nvPr/>
        </p:nvCxnSpPr>
        <p:spPr>
          <a:xfrm rot="10800000" flipV="1">
            <a:off x="5072066" y="4704594"/>
            <a:ext cx="928694" cy="817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p:nvPr/>
        </p:nvCxnSpPr>
        <p:spPr>
          <a:xfrm rot="10800000">
            <a:off x="2214550" y="4500574"/>
            <a:ext cx="2500327" cy="2857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3214678" y="4786322"/>
            <a:ext cx="646331" cy="369332"/>
          </a:xfrm>
          <a:prstGeom prst="rect">
            <a:avLst/>
          </a:prstGeom>
          <a:noFill/>
        </p:spPr>
        <p:txBody>
          <a:bodyPr wrap="none" rtlCol="0">
            <a:spAutoFit/>
          </a:bodyPr>
          <a:lstStyle/>
          <a:p>
            <a:r>
              <a:rPr lang="zh-CN" altLang="en-US" b="1" dirty="0" smtClean="0">
                <a:solidFill>
                  <a:srgbClr val="FF0000"/>
                </a:solidFill>
              </a:rPr>
              <a:t>上菜</a:t>
            </a:r>
            <a:endParaRPr lang="zh-CN" altLang="en-US" b="1" dirty="0">
              <a:solidFill>
                <a:srgbClr val="FF0000"/>
              </a:solidFill>
            </a:endParaRPr>
          </a:p>
        </p:txBody>
      </p:sp>
      <p:sp>
        <p:nvSpPr>
          <p:cNvPr id="41" name="TextBox 40"/>
          <p:cNvSpPr txBox="1"/>
          <p:nvPr/>
        </p:nvSpPr>
        <p:spPr>
          <a:xfrm>
            <a:off x="6643702" y="4143380"/>
            <a:ext cx="646331" cy="369332"/>
          </a:xfrm>
          <a:prstGeom prst="rect">
            <a:avLst/>
          </a:prstGeom>
          <a:noFill/>
        </p:spPr>
        <p:txBody>
          <a:bodyPr wrap="none" rtlCol="0">
            <a:spAutoFit/>
          </a:bodyPr>
          <a:lstStyle/>
          <a:p>
            <a:r>
              <a:rPr lang="zh-CN" altLang="en-US" b="1" dirty="0" smtClean="0">
                <a:solidFill>
                  <a:srgbClr val="FF0000"/>
                </a:solidFill>
              </a:rPr>
              <a:t>做菜</a:t>
            </a:r>
            <a:endParaRPr lang="zh-CN" altLang="en-US" b="1" dirty="0">
              <a:solidFill>
                <a:srgbClr val="FF0000"/>
              </a:solidFill>
            </a:endParaRPr>
          </a:p>
        </p:txBody>
      </p:sp>
      <p:pic>
        <p:nvPicPr>
          <p:cNvPr id="51"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428596" y="4071942"/>
            <a:ext cx="684344" cy="795888"/>
          </a:xfrm>
          <a:prstGeom prst="rect">
            <a:avLst/>
          </a:prstGeom>
          <a:noFill/>
        </p:spPr>
      </p:pic>
      <p:pic>
        <p:nvPicPr>
          <p:cNvPr id="52" name="Picture 10" descr="C:\Users\asus\AppData\Local\Microsoft\Windows\Temporary Internet Files\Content.IE5\D5P0FLUE\PngMedium-Abstract-person-10974[1].gif"/>
          <p:cNvPicPr>
            <a:picLocks noChangeAspect="1" noChangeArrowheads="1"/>
          </p:cNvPicPr>
          <p:nvPr/>
        </p:nvPicPr>
        <p:blipFill>
          <a:blip r:embed="rId4" cstate="print"/>
          <a:srcRect/>
          <a:stretch>
            <a:fillRect/>
          </a:stretch>
        </p:blipFill>
        <p:spPr bwMode="auto">
          <a:xfrm>
            <a:off x="1815954" y="5572140"/>
            <a:ext cx="684344" cy="795888"/>
          </a:xfrm>
          <a:prstGeom prst="rect">
            <a:avLst/>
          </a:prstGeom>
          <a:noFill/>
        </p:spPr>
      </p:pic>
      <p:pic>
        <p:nvPicPr>
          <p:cNvPr id="54" name="Picture 2" descr="C:\Users\asus\AppData\Local\Microsoft\Windows\Temporary Internet Files\Content.IE5\D5P0FLUE\large-Abstract-person-66.6-10974[1].gi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4572000" y="4143380"/>
            <a:ext cx="730275" cy="849306"/>
          </a:xfrm>
          <a:prstGeom prst="rect">
            <a:avLst/>
          </a:prstGeom>
          <a:noFill/>
        </p:spPr>
      </p:pic>
      <p:cxnSp>
        <p:nvCxnSpPr>
          <p:cNvPr id="59" name="直接箭头连接符 58"/>
          <p:cNvCxnSpPr/>
          <p:nvPr/>
        </p:nvCxnSpPr>
        <p:spPr>
          <a:xfrm flipV="1">
            <a:off x="5357818" y="4572008"/>
            <a:ext cx="714380" cy="400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a:stCxn id="54" idx="3"/>
          </p:cNvCxnSpPr>
          <p:nvPr/>
        </p:nvCxnSpPr>
        <p:spPr>
          <a:xfrm>
            <a:off x="5302275" y="4568033"/>
            <a:ext cx="912799" cy="1146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6" name="组合 65"/>
          <p:cNvGrpSpPr/>
          <p:nvPr/>
        </p:nvGrpSpPr>
        <p:grpSpPr>
          <a:xfrm>
            <a:off x="6286512" y="4429132"/>
            <a:ext cx="285752" cy="285752"/>
            <a:chOff x="6286512" y="3000372"/>
            <a:chExt cx="285752" cy="285752"/>
          </a:xfrm>
        </p:grpSpPr>
        <p:sp>
          <p:nvSpPr>
            <p:cNvPr id="67" name="椭圆 66"/>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68" name="流程图: 联系 67"/>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69" name="组合 68"/>
          <p:cNvGrpSpPr/>
          <p:nvPr/>
        </p:nvGrpSpPr>
        <p:grpSpPr>
          <a:xfrm>
            <a:off x="6286512" y="5572140"/>
            <a:ext cx="285752" cy="285752"/>
            <a:chOff x="6286512" y="3000372"/>
            <a:chExt cx="285752" cy="285752"/>
          </a:xfrm>
        </p:grpSpPr>
        <p:sp>
          <p:nvSpPr>
            <p:cNvPr id="70" name="椭圆 69"/>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71" name="流程图: 联系 70"/>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grpSp>
        <p:nvGrpSpPr>
          <p:cNvPr id="82" name="组合 81"/>
          <p:cNvGrpSpPr/>
          <p:nvPr/>
        </p:nvGrpSpPr>
        <p:grpSpPr>
          <a:xfrm>
            <a:off x="7270749" y="2416726"/>
            <a:ext cx="730275" cy="1147200"/>
            <a:chOff x="7270749" y="2416726"/>
            <a:chExt cx="730275" cy="1147200"/>
          </a:xfrm>
        </p:grpSpPr>
        <p:pic>
          <p:nvPicPr>
            <p:cNvPr id="8"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70749" y="2714620"/>
              <a:ext cx="730275" cy="849306"/>
            </a:xfrm>
            <a:prstGeom prst="rect">
              <a:avLst/>
            </a:prstGeom>
            <a:noFill/>
          </p:spPr>
        </p:pic>
        <p:sp>
          <p:nvSpPr>
            <p:cNvPr id="79" name="TextBox 78"/>
            <p:cNvSpPr txBox="1"/>
            <p:nvPr/>
          </p:nvSpPr>
          <p:spPr>
            <a:xfrm>
              <a:off x="7283255" y="2416726"/>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grpSp>
        <p:nvGrpSpPr>
          <p:cNvPr id="83" name="组合 82"/>
          <p:cNvGrpSpPr/>
          <p:nvPr/>
        </p:nvGrpSpPr>
        <p:grpSpPr>
          <a:xfrm>
            <a:off x="7286644" y="3714752"/>
            <a:ext cx="730275" cy="1206496"/>
            <a:chOff x="7286644" y="3714752"/>
            <a:chExt cx="730275" cy="1206496"/>
          </a:xfrm>
        </p:grpSpPr>
        <p:pic>
          <p:nvPicPr>
            <p:cNvPr id="1026"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86644" y="4071942"/>
              <a:ext cx="730275" cy="849306"/>
            </a:xfrm>
            <a:prstGeom prst="rect">
              <a:avLst/>
            </a:prstGeom>
            <a:noFill/>
          </p:spPr>
        </p:pic>
        <p:sp>
          <p:nvSpPr>
            <p:cNvPr id="80" name="TextBox 79"/>
            <p:cNvSpPr txBox="1"/>
            <p:nvPr/>
          </p:nvSpPr>
          <p:spPr>
            <a:xfrm>
              <a:off x="7286644" y="3714752"/>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grpSp>
        <p:nvGrpSpPr>
          <p:cNvPr id="84" name="组合 83"/>
          <p:cNvGrpSpPr/>
          <p:nvPr/>
        </p:nvGrpSpPr>
        <p:grpSpPr>
          <a:xfrm>
            <a:off x="7286644" y="5072074"/>
            <a:ext cx="730275" cy="1143008"/>
            <a:chOff x="7286644" y="5072074"/>
            <a:chExt cx="730275" cy="1143008"/>
          </a:xfrm>
        </p:grpSpPr>
        <p:pic>
          <p:nvPicPr>
            <p:cNvPr id="9" name="Picture 2" descr="C:\Users\asus\AppData\Local\Microsoft\Windows\Temporary Internet Files\Content.IE5\D5P0FLUE\large-Abstract-person-66.6-10974[1].gif"/>
            <p:cNvPicPr>
              <a:picLocks noChangeAspect="1" noChangeArrowheads="1"/>
            </p:cNvPicPr>
            <p:nvPr/>
          </p:nvPicPr>
          <p:blipFill>
            <a:blip r:embed="rId6" cstate="print"/>
            <a:srcRect/>
            <a:stretch>
              <a:fillRect/>
            </a:stretch>
          </p:blipFill>
          <p:spPr bwMode="auto">
            <a:xfrm>
              <a:off x="7286644" y="5365776"/>
              <a:ext cx="730275" cy="849306"/>
            </a:xfrm>
            <a:prstGeom prst="rect">
              <a:avLst/>
            </a:prstGeom>
            <a:noFill/>
          </p:spPr>
        </p:pic>
        <p:sp>
          <p:nvSpPr>
            <p:cNvPr id="81" name="TextBox 80"/>
            <p:cNvSpPr txBox="1"/>
            <p:nvPr/>
          </p:nvSpPr>
          <p:spPr>
            <a:xfrm>
              <a:off x="7286644" y="5072074"/>
              <a:ext cx="646331" cy="369332"/>
            </a:xfrm>
            <a:prstGeom prst="rect">
              <a:avLst/>
            </a:prstGeom>
            <a:noFill/>
          </p:spPr>
          <p:txBody>
            <a:bodyPr wrap="none" rtlCol="0">
              <a:spAutoFit/>
            </a:bodyPr>
            <a:lstStyle/>
            <a:p>
              <a:r>
                <a:rPr lang="zh-CN" altLang="en-US" b="1" dirty="0" smtClean="0"/>
                <a:t>厨师</a:t>
              </a:r>
              <a:endParaRPr lang="en-US" altLang="zh-CN" b="1" dirty="0" smtClean="0"/>
            </a:p>
          </p:txBody>
        </p:sp>
      </p:grpSp>
      <p:pic>
        <p:nvPicPr>
          <p:cNvPr id="1028" name="Picture 4" descr="C:\Users\asus\AppData\Local\Microsoft\Windows\Temporary Internet Files\Content.IE5\D5P0FLUE\1430052328-2673423524[1].jpg"/>
          <p:cNvPicPr>
            <a:picLocks noChangeAspect="1" noChangeArrowheads="1"/>
          </p:cNvPicPr>
          <p:nvPr/>
        </p:nvPicPr>
        <p:blipFill>
          <a:blip r:embed="rId7" cstate="print"/>
          <a:srcRect/>
          <a:stretch>
            <a:fillRect/>
          </a:stretch>
        </p:blipFill>
        <p:spPr bwMode="auto">
          <a:xfrm>
            <a:off x="6000760" y="3143248"/>
            <a:ext cx="428628" cy="428628"/>
          </a:xfrm>
          <a:prstGeom prst="rect">
            <a:avLst/>
          </a:prstGeom>
          <a:noFill/>
        </p:spPr>
      </p:pic>
      <p:cxnSp>
        <p:nvCxnSpPr>
          <p:cNvPr id="56" name="直接箭头连接符 55"/>
          <p:cNvCxnSpPr>
            <a:stCxn id="54" idx="3"/>
          </p:cNvCxnSpPr>
          <p:nvPr/>
        </p:nvCxnSpPr>
        <p:spPr>
          <a:xfrm flipV="1">
            <a:off x="5302275" y="3286124"/>
            <a:ext cx="912799" cy="1281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5" name="组合 64"/>
          <p:cNvGrpSpPr/>
          <p:nvPr/>
        </p:nvGrpSpPr>
        <p:grpSpPr>
          <a:xfrm>
            <a:off x="6286512" y="3000372"/>
            <a:ext cx="285752" cy="285752"/>
            <a:chOff x="6286512" y="3000372"/>
            <a:chExt cx="285752" cy="285752"/>
          </a:xfrm>
        </p:grpSpPr>
        <p:sp>
          <p:nvSpPr>
            <p:cNvPr id="63" name="椭圆 62"/>
            <p:cNvSpPr/>
            <p:nvPr/>
          </p:nvSpPr>
          <p:spPr>
            <a:xfrm>
              <a:off x="6286512" y="3000372"/>
              <a:ext cx="285752" cy="285752"/>
            </a:xfrm>
            <a:prstGeom prst="ellipse">
              <a:avLst/>
            </a:prstGeom>
            <a:solidFill>
              <a:schemeClr val="bg1">
                <a:lumMod val="75000"/>
              </a:schemeClr>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64" name="流程图: 联系 63"/>
            <p:cNvSpPr/>
            <p:nvPr/>
          </p:nvSpPr>
          <p:spPr>
            <a:xfrm>
              <a:off x="6357950" y="3071810"/>
              <a:ext cx="142876" cy="142876"/>
            </a:xfrm>
            <a:prstGeom prst="flowChartConnector">
              <a:avLst/>
            </a:prstGeom>
            <a:solidFill>
              <a:schemeClr val="tx1"/>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grpSp>
      <p:cxnSp>
        <p:nvCxnSpPr>
          <p:cNvPr id="55" name="直接箭头连接符 54"/>
          <p:cNvCxnSpPr>
            <a:stCxn id="8" idx="1"/>
            <a:endCxn id="1028" idx="3"/>
          </p:cNvCxnSpPr>
          <p:nvPr/>
        </p:nvCxnSpPr>
        <p:spPr>
          <a:xfrm rot="10800000" flipV="1">
            <a:off x="6429389" y="3139272"/>
            <a:ext cx="841361" cy="218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57"/>
          <p:cNvCxnSpPr>
            <a:stCxn id="1028" idx="1"/>
          </p:cNvCxnSpPr>
          <p:nvPr/>
        </p:nvCxnSpPr>
        <p:spPr>
          <a:xfrm rot="10800000" flipV="1">
            <a:off x="5072066" y="3357562"/>
            <a:ext cx="928694" cy="12144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p:nvPr/>
        </p:nvCxnSpPr>
        <p:spPr>
          <a:xfrm rot="10800000" flipV="1">
            <a:off x="2214546" y="4572008"/>
            <a:ext cx="2500330"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曲线连接符 72"/>
          <p:cNvCxnSpPr>
            <a:stCxn id="54" idx="0"/>
          </p:cNvCxnSpPr>
          <p:nvPr/>
        </p:nvCxnSpPr>
        <p:spPr>
          <a:xfrm rot="16200000" flipV="1">
            <a:off x="3325809" y="2532051"/>
            <a:ext cx="2214578" cy="100808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166058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 calcmode="lin" valueType="num">
                                      <p:cBhvr additive="base">
                                        <p:cTn id="7" dur="500" fill="hold"/>
                                        <p:tgtEl>
                                          <p:spTgt spid="1034"/>
                                        </p:tgtEl>
                                        <p:attrNameLst>
                                          <p:attrName>ppt_x</p:attrName>
                                        </p:attrNameLst>
                                      </p:cBhvr>
                                      <p:tavLst>
                                        <p:tav tm="0">
                                          <p:val>
                                            <p:strVal val="#ppt_x"/>
                                          </p:val>
                                        </p:tav>
                                        <p:tav tm="100000">
                                          <p:val>
                                            <p:strVal val="#ppt_x"/>
                                          </p:val>
                                        </p:tav>
                                      </p:tavLst>
                                    </p:anim>
                                    <p:anim calcmode="lin" valueType="num">
                                      <p:cBhvr additive="base">
                                        <p:cTn id="8"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dissolve">
                                      <p:cBhvr>
                                        <p:cTn id="29" dur="500"/>
                                        <p:tgtEl>
                                          <p:spTgt spid="41"/>
                                        </p:tgtEl>
                                      </p:cBhvr>
                                    </p:animEffect>
                                  </p:childTnLst>
                                </p:cTn>
                              </p:par>
                              <p:par>
                                <p:cTn id="30" presetID="9"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par>
                                <p:cTn id="33" presetID="4" presetClass="entr" presetSubtype="16" fill="hold" nodeType="withEffect">
                                  <p:stCondLst>
                                    <p:cond delay="0"/>
                                  </p:stCondLst>
                                  <p:childTnLst>
                                    <p:set>
                                      <p:cBhvr>
                                        <p:cTn id="34" dur="1" fill="hold">
                                          <p:stCondLst>
                                            <p:cond delay="0"/>
                                          </p:stCondLst>
                                        </p:cTn>
                                        <p:tgtEl>
                                          <p:spTgt spid="1036"/>
                                        </p:tgtEl>
                                        <p:attrNameLst>
                                          <p:attrName>style.visibility</p:attrName>
                                        </p:attrNameLst>
                                      </p:cBhvr>
                                      <p:to>
                                        <p:strVal val="visible"/>
                                      </p:to>
                                    </p:set>
                                    <p:animEffect transition="in" filter="box(in)">
                                      <p:cBhvr>
                                        <p:cTn id="35" dur="500"/>
                                        <p:tgtEl>
                                          <p:spTgt spid="10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dissolv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3.61111E-6 -2.48439E-6 L -0.12587 0.01041 " pathEditMode="relative" rAng="0" ptsTypes="AA">
                                      <p:cBhvr>
                                        <p:cTn id="44" dur="2000" fill="hold"/>
                                        <p:tgtEl>
                                          <p:spTgt spid="1036"/>
                                        </p:tgtEl>
                                        <p:attrNameLst>
                                          <p:attrName>ppt_x</p:attrName>
                                          <p:attrName>ppt_y</p:attrName>
                                        </p:attrNameLst>
                                      </p:cBhvr>
                                      <p:rCtr x="-6300" y="500"/>
                                    </p:animMotion>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par>
                                <p:cTn id="50" presetID="9"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dissolv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nodeType="clickEffect">
                                  <p:stCondLst>
                                    <p:cond delay="0"/>
                                  </p:stCondLst>
                                  <p:childTnLst>
                                    <p:animMotion origin="layout" path="M -0.12587 0.01041 L -0.44098 -0.0421 " pathEditMode="relative" rAng="0" ptsTypes="AA">
                                      <p:cBhvr>
                                        <p:cTn id="56" dur="2000" fill="hold"/>
                                        <p:tgtEl>
                                          <p:spTgt spid="1036"/>
                                        </p:tgtEl>
                                        <p:attrNameLst>
                                          <p:attrName>ppt_x</p:attrName>
                                          <p:attrName>ppt_y</p:attrName>
                                        </p:attrNameLst>
                                      </p:cBhvr>
                                      <p:rCtr x="-15800" y="-2600"/>
                                    </p:animMotion>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2"/>
                                        </p:tgtEl>
                                        <p:attrNameLst>
                                          <p:attrName>style.visibility</p:attrName>
                                        </p:attrNameLst>
                                      </p:cBhvr>
                                      <p:to>
                                        <p:strVal val="visible"/>
                                      </p:to>
                                    </p:set>
                                    <p:anim calcmode="lin" valueType="num">
                                      <p:cBhvr additive="base">
                                        <p:cTn id="73" dur="500" fill="hold"/>
                                        <p:tgtEl>
                                          <p:spTgt spid="82"/>
                                        </p:tgtEl>
                                        <p:attrNameLst>
                                          <p:attrName>ppt_x</p:attrName>
                                        </p:attrNameLst>
                                      </p:cBhvr>
                                      <p:tavLst>
                                        <p:tav tm="0">
                                          <p:val>
                                            <p:strVal val="#ppt_x"/>
                                          </p:val>
                                        </p:tav>
                                        <p:tav tm="100000">
                                          <p:val>
                                            <p:strVal val="#ppt_x"/>
                                          </p:val>
                                        </p:tav>
                                      </p:tavLst>
                                    </p:anim>
                                    <p:anim calcmode="lin" valueType="num">
                                      <p:cBhvr additive="base">
                                        <p:cTn id="7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ppt_x"/>
                                          </p:val>
                                        </p:tav>
                                        <p:tav tm="100000">
                                          <p:val>
                                            <p:strVal val="#ppt_x"/>
                                          </p:val>
                                        </p:tav>
                                      </p:tavLst>
                                    </p:anim>
                                    <p:anim calcmode="lin" valueType="num">
                                      <p:cBhvr additive="base">
                                        <p:cTn id="80"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037"/>
                                        </p:tgtEl>
                                        <p:attrNameLst>
                                          <p:attrName>style.visibility</p:attrName>
                                        </p:attrNameLst>
                                      </p:cBhvr>
                                      <p:to>
                                        <p:strVal val="visible"/>
                                      </p:to>
                                    </p:set>
                                    <p:animEffect transition="in" filter="dissolve">
                                      <p:cBhvr>
                                        <p:cTn id="91" dur="500"/>
                                        <p:tgtEl>
                                          <p:spTgt spid="1037"/>
                                        </p:tgtEl>
                                      </p:cBhvr>
                                    </p:animEffect>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01475 0.05135 L -0.07952 -0.35577 " pathEditMode="relative" rAng="0" ptsTypes="AA">
                                      <p:cBhvr>
                                        <p:cTn id="95" dur="2000" fill="hold"/>
                                        <p:tgtEl>
                                          <p:spTgt spid="48"/>
                                        </p:tgtEl>
                                        <p:attrNameLst>
                                          <p:attrName>ppt_x</p:attrName>
                                          <p:attrName>ppt_y</p:attrName>
                                        </p:attrNameLst>
                                      </p:cBhvr>
                                      <p:rCtr x="-4700" y="-20400"/>
                                    </p:animMotion>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dissolve">
                                      <p:cBhvr>
                                        <p:cTn id="105" dur="500"/>
                                        <p:tgtEl>
                                          <p:spTgt spid="59"/>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dissolve">
                                      <p:cBhvr>
                                        <p:cTn id="110" dur="500"/>
                                        <p:tgtEl>
                                          <p:spTgt spid="61"/>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dissolve">
                                      <p:cBhvr>
                                        <p:cTn id="115" dur="500"/>
                                        <p:tgtEl>
                                          <p:spTgt spid="55"/>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1028"/>
                                        </p:tgtEl>
                                        <p:attrNameLst>
                                          <p:attrName>style.visibility</p:attrName>
                                        </p:attrNameLst>
                                      </p:cBhvr>
                                      <p:to>
                                        <p:strVal val="visible"/>
                                      </p:to>
                                    </p:set>
                                    <p:animEffect transition="in" filter="dissolve">
                                      <p:cBhvr>
                                        <p:cTn id="120" dur="500"/>
                                        <p:tgtEl>
                                          <p:spTgt spid="10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nodeType="clickEffect">
                                  <p:stCondLst>
                                    <p:cond delay="0"/>
                                  </p:stCondLst>
                                  <p:childTnLst>
                                    <p:set>
                                      <p:cBhvr>
                                        <p:cTn id="124" dur="1" fill="hold">
                                          <p:stCondLst>
                                            <p:cond delay="0"/>
                                          </p:stCondLst>
                                        </p:cTn>
                                        <p:tgtEl>
                                          <p:spTgt spid="73"/>
                                        </p:tgtEl>
                                        <p:attrNameLst>
                                          <p:attrName>style.visibility</p:attrName>
                                        </p:attrNameLst>
                                      </p:cBhvr>
                                      <p:to>
                                        <p:strVal val="visible"/>
                                      </p:to>
                                    </p:set>
                                    <p:animEffect transition="in" filter="dissolve">
                                      <p:cBhvr>
                                        <p:cTn id="125" dur="500"/>
                                        <p:tgtEl>
                                          <p:spTgt spid="73"/>
                                        </p:tgtEl>
                                      </p:cBhvr>
                                    </p:animEffect>
                                  </p:childTnLst>
                                </p:cTn>
                              </p:par>
                            </p:childTnLst>
                          </p:cTn>
                        </p:par>
                      </p:childTnLst>
                    </p:cTn>
                  </p:par>
                  <p:par>
                    <p:cTn id="126" fill="hold">
                      <p:stCondLst>
                        <p:cond delay="indefinite"/>
                      </p:stCondLst>
                      <p:childTnLst>
                        <p:par>
                          <p:cTn id="127" fill="hold">
                            <p:stCondLst>
                              <p:cond delay="0"/>
                            </p:stCondLst>
                            <p:childTnLst>
                              <p:par>
                                <p:cTn id="128" presetID="49" presetClass="path" presetSubtype="0" accel="50000" decel="50000" fill="hold" nodeType="clickEffect">
                                  <p:stCondLst>
                                    <p:cond delay="0"/>
                                  </p:stCondLst>
                                  <p:childTnLst>
                                    <p:animMotion origin="layout" path="M -0.07951 -0.35569 L 0.00035 0.00208 " pathEditMode="relative" rAng="0" ptsTypes="AA">
                                      <p:cBhvr>
                                        <p:cTn id="129" dur="2000" fill="hold"/>
                                        <p:tgtEl>
                                          <p:spTgt spid="48"/>
                                        </p:tgtEl>
                                        <p:attrNameLst>
                                          <p:attrName>ppt_x</p:attrName>
                                          <p:attrName>ppt_y</p:attrName>
                                        </p:attrNameLst>
                                      </p:cBhvr>
                                      <p:rCtr x="4000" y="17900"/>
                                    </p:animMotion>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nodeType="click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dissolve">
                                      <p:cBhvr>
                                        <p:cTn id="134" dur="500"/>
                                        <p:tgtEl>
                                          <p:spTgt spid="58"/>
                                        </p:tgtEl>
                                      </p:cBhvr>
                                    </p:animEffect>
                                  </p:childTnLst>
                                </p:cTn>
                              </p:par>
                            </p:childTnLst>
                          </p:cTn>
                        </p:par>
                      </p:childTnLst>
                    </p:cTn>
                  </p:par>
                  <p:par>
                    <p:cTn id="135" fill="hold">
                      <p:stCondLst>
                        <p:cond delay="indefinite"/>
                      </p:stCondLst>
                      <p:childTnLst>
                        <p:par>
                          <p:cTn id="136" fill="hold">
                            <p:stCondLst>
                              <p:cond delay="0"/>
                            </p:stCondLst>
                            <p:childTnLst>
                              <p:par>
                                <p:cTn id="137" presetID="49" presetClass="path" presetSubtype="0" accel="50000" decel="50000" fill="hold" nodeType="clickEffect">
                                  <p:stCondLst>
                                    <p:cond delay="0"/>
                                  </p:stCondLst>
                                  <p:childTnLst>
                                    <p:animMotion origin="layout" path="M 2.5E-6 -4.34783E-7 L -0.10886 0.19912 " pathEditMode="relative" rAng="0" ptsTypes="AA">
                                      <p:cBhvr>
                                        <p:cTn id="138" dur="2000" fill="hold"/>
                                        <p:tgtEl>
                                          <p:spTgt spid="1028"/>
                                        </p:tgtEl>
                                        <p:attrNameLst>
                                          <p:attrName>ppt_x</p:attrName>
                                          <p:attrName>ppt_y</p:attrName>
                                        </p:attrNameLst>
                                      </p:cBhvr>
                                      <p:rCtr x="-5500" y="9900"/>
                                    </p:animMotion>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62"/>
                                        </p:tgtEl>
                                        <p:attrNameLst>
                                          <p:attrName>style.visibility</p:attrName>
                                        </p:attrNameLst>
                                      </p:cBhvr>
                                      <p:to>
                                        <p:strVal val="visible"/>
                                      </p:to>
                                    </p:set>
                                    <p:animEffect transition="in" filter="dissolve">
                                      <p:cBhvr>
                                        <p:cTn id="143" dur="500"/>
                                        <p:tgtEl>
                                          <p:spTgt spid="62"/>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path" presetSubtype="0" accel="50000" decel="50000" fill="hold" nodeType="clickEffect">
                                  <p:stCondLst>
                                    <p:cond delay="0"/>
                                  </p:stCondLst>
                                  <p:childTnLst>
                                    <p:animMotion origin="layout" path="M -0.10886 0.19912 L -0.43959 0.25162 " pathEditMode="relative" rAng="0" ptsTypes="AA">
                                      <p:cBhvr>
                                        <p:cTn id="147" dur="2000" fill="hold"/>
                                        <p:tgtEl>
                                          <p:spTgt spid="1028"/>
                                        </p:tgtEl>
                                        <p:attrNameLst>
                                          <p:attrName>ppt_x</p:attrName>
                                          <p:attrName>ppt_y</p:attrName>
                                        </p:attrNameLst>
                                      </p:cBhvr>
                                      <p:rCtr x="-16500" y="2600"/>
                                    </p:animMotion>
                                  </p:childTnLst>
                                </p:cTn>
                              </p:par>
                            </p:childTnLst>
                          </p:cTn>
                        </p:par>
                      </p:childTnLst>
                    </p:cTn>
                  </p:par>
                  <p:par>
                    <p:cTn id="148" fill="hold">
                      <p:stCondLst>
                        <p:cond delay="indefinite"/>
                      </p:stCondLst>
                      <p:childTnLst>
                        <p:par>
                          <p:cTn id="149" fill="hold">
                            <p:stCondLst>
                              <p:cond delay="0"/>
                            </p:stCondLst>
                            <p:childTnLst>
                              <p:par>
                                <p:cTn id="150" presetID="64" presetClass="path" presetSubtype="0" accel="50000" decel="50000" fill="hold" nodeType="clickEffect">
                                  <p:stCondLst>
                                    <p:cond delay="0"/>
                                  </p:stCondLst>
                                  <p:childTnLst>
                                    <p:animMotion origin="layout" path="M 0.01475 0.05134 L -0.07153 -0.34528 " pathEditMode="relative" rAng="0" ptsTypes="AA">
                                      <p:cBhvr>
                                        <p:cTn id="151" dur="2000" fill="hold"/>
                                        <p:tgtEl>
                                          <p:spTgt spid="48"/>
                                        </p:tgtEl>
                                        <p:attrNameLst>
                                          <p:attrName>ppt_x</p:attrName>
                                          <p:attrName>ppt_y</p:attrName>
                                        </p:attrNameLst>
                                      </p:cBhvr>
                                      <p:rCtr x="-4300" y="-19800"/>
                                    </p:animMotion>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cTn>
                              </p:par>
                              <p:par>
                                <p:cTn id="157" presetID="9" presetClass="entr" presetSubtype="0" fill="hold" nodeType="withEffect">
                                  <p:stCondLst>
                                    <p:cond delay="0"/>
                                  </p:stCondLst>
                                  <p:childTnLst>
                                    <p:set>
                                      <p:cBhvr>
                                        <p:cTn id="158" dur="1" fill="hold">
                                          <p:stCondLst>
                                            <p:cond delay="0"/>
                                          </p:stCondLst>
                                        </p:cTn>
                                        <p:tgtEl>
                                          <p:spTgt spid="66"/>
                                        </p:tgtEl>
                                        <p:attrNameLst>
                                          <p:attrName>style.visibility</p:attrName>
                                        </p:attrNameLst>
                                      </p:cBhvr>
                                      <p:to>
                                        <p:strVal val="visible"/>
                                      </p:to>
                                    </p:set>
                                    <p:animEffect transition="in" filter="dissolve">
                                      <p:cBhvr>
                                        <p:cTn id="159" dur="500"/>
                                        <p:tgtEl>
                                          <p:spTgt spid="66"/>
                                        </p:tgtEl>
                                      </p:cBhvr>
                                    </p:animEffect>
                                  </p:childTnLst>
                                </p:cTn>
                              </p:par>
                              <p:par>
                                <p:cTn id="160" presetID="9" presetClass="entr" presetSubtype="0" fill="hold" nodeType="withEffect">
                                  <p:stCondLst>
                                    <p:cond delay="0"/>
                                  </p:stCondLst>
                                  <p:childTnLst>
                                    <p:set>
                                      <p:cBhvr>
                                        <p:cTn id="161" dur="1" fill="hold">
                                          <p:stCondLst>
                                            <p:cond delay="0"/>
                                          </p:stCondLst>
                                        </p:cTn>
                                        <p:tgtEl>
                                          <p:spTgt spid="69"/>
                                        </p:tgtEl>
                                        <p:attrNameLst>
                                          <p:attrName>style.visibility</p:attrName>
                                        </p:attrNameLst>
                                      </p:cBhvr>
                                      <p:to>
                                        <p:strVal val="visible"/>
                                      </p:to>
                                    </p:set>
                                    <p:animEffect transition="in" filter="dissolve">
                                      <p:cBhvr>
                                        <p:cTn id="162" dur="500"/>
                                        <p:tgtEl>
                                          <p:spTgt spid="69"/>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xit" presetSubtype="4" fill="hold" nodeType="clickEffect">
                                  <p:stCondLst>
                                    <p:cond delay="0"/>
                                  </p:stCondLst>
                                  <p:childTnLst>
                                    <p:anim calcmode="lin" valueType="num">
                                      <p:cBhvr additive="base">
                                        <p:cTn id="166" dur="500"/>
                                        <p:tgtEl>
                                          <p:spTgt spid="54"/>
                                        </p:tgtEl>
                                        <p:attrNameLst>
                                          <p:attrName>ppt_x</p:attrName>
                                        </p:attrNameLst>
                                      </p:cBhvr>
                                      <p:tavLst>
                                        <p:tav tm="0">
                                          <p:val>
                                            <p:strVal val="ppt_x"/>
                                          </p:val>
                                        </p:tav>
                                        <p:tav tm="100000">
                                          <p:val>
                                            <p:strVal val="ppt_x"/>
                                          </p:val>
                                        </p:tav>
                                      </p:tavLst>
                                    </p:anim>
                                    <p:anim calcmode="lin" valueType="num">
                                      <p:cBhvr additive="base">
                                        <p:cTn id="167" dur="500"/>
                                        <p:tgtEl>
                                          <p:spTgt spid="54"/>
                                        </p:tgtEl>
                                        <p:attrNameLst>
                                          <p:attrName>ppt_y</p:attrName>
                                        </p:attrNameLst>
                                      </p:cBhvr>
                                      <p:tavLst>
                                        <p:tav tm="0">
                                          <p:val>
                                            <p:strVal val="ppt_y"/>
                                          </p:val>
                                        </p:tav>
                                        <p:tav tm="100000">
                                          <p:val>
                                            <p:strVal val="1+ppt_h/2"/>
                                          </p:val>
                                        </p:tav>
                                      </p:tavLst>
                                    </p:anim>
                                    <p:set>
                                      <p:cBhvr>
                                        <p:cTn id="168" dur="1" fill="hold">
                                          <p:stCondLst>
                                            <p:cond delay="499"/>
                                          </p:stCondLst>
                                        </p:cTn>
                                        <p:tgtEl>
                                          <p:spTgt spid="5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nodeType="click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dissolve">
                                      <p:cBhvr>
                                        <p:cTn id="17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 grpId="0" animBg="1"/>
      <p:bldP spid="21" grpId="0"/>
      <p:bldP spid="22"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zh-CN" altLang="en-US" sz="3200" dirty="0" smtClean="0">
                <a:latin typeface="Arial" charset="0"/>
                <a:ea typeface="黑体" charset="0"/>
              </a:rPr>
              <a:t>线程模型</a:t>
            </a:r>
            <a:endParaRPr lang="zh-CN" altLang="en-US" sz="3200" dirty="0">
              <a:latin typeface="Arial" charset="0"/>
              <a:ea typeface="黑体" charset="0"/>
            </a:endParaRPr>
          </a:p>
        </p:txBody>
      </p:sp>
      <p:sp>
        <p:nvSpPr>
          <p:cNvPr id="50" name="文本框 49"/>
          <p:cNvSpPr txBox="1"/>
          <p:nvPr/>
        </p:nvSpPr>
        <p:spPr>
          <a:xfrm>
            <a:off x="395536" y="1700808"/>
            <a:ext cx="8352928" cy="4873130"/>
          </a:xfrm>
          <a:prstGeom prst="rect">
            <a:avLst/>
          </a:prstGeom>
          <a:noFill/>
        </p:spPr>
        <p:txBody>
          <a:bodyPr wrap="square" rtlCol="0">
            <a:spAutoFit/>
          </a:bodyPr>
          <a:lstStyle/>
          <a:p>
            <a:pPr marL="285750" indent="-285750">
              <a:lnSpc>
                <a:spcPct val="150000"/>
              </a:lnSpc>
              <a:buFont typeface="Symbol" charset="2"/>
              <a:buChar char="-"/>
            </a:pPr>
            <a:r>
              <a:rPr kumimoji="1" lang="zh-CN" altLang="en-US" sz="1600" b="1" dirty="0" smtClean="0">
                <a:latin typeface="宋体"/>
                <a:ea typeface="宋体"/>
                <a:cs typeface="宋体"/>
              </a:rPr>
              <a:t>单线程年代</a:t>
            </a:r>
            <a:endParaRPr kumimoji="1" lang="en-US" altLang="zh-CN" sz="1600" b="1" dirty="0" smtClean="0">
              <a:latin typeface="宋体"/>
              <a:ea typeface="宋体"/>
              <a:cs typeface="宋体"/>
            </a:endParaRPr>
          </a:p>
          <a:p>
            <a:pPr>
              <a:lnSpc>
                <a:spcPct val="150000"/>
              </a:lnSpc>
            </a:pPr>
            <a:r>
              <a:rPr kumimoji="1" lang="zh-CN" altLang="en-US" sz="1600" dirty="0" smtClean="0">
                <a:latin typeface="宋体"/>
                <a:ea typeface="宋体"/>
                <a:cs typeface="宋体"/>
              </a:rPr>
              <a:t>   时间回到十几</a:t>
            </a:r>
            <a:r>
              <a:rPr kumimoji="1" lang="zh-CN" altLang="en-US" sz="1600" dirty="0">
                <a:latin typeface="宋体"/>
                <a:ea typeface="宋体"/>
                <a:cs typeface="宋体"/>
              </a:rPr>
              <a:t>年前，那时主流的</a:t>
            </a:r>
            <a:r>
              <a:rPr kumimoji="1" lang="en-US" altLang="zh-CN" sz="1600" dirty="0">
                <a:latin typeface="宋体"/>
                <a:ea typeface="宋体"/>
                <a:cs typeface="宋体"/>
              </a:rPr>
              <a:t>CPU</a:t>
            </a:r>
            <a:r>
              <a:rPr kumimoji="1" lang="zh-CN" altLang="en-US" sz="1600" dirty="0">
                <a:latin typeface="宋体"/>
                <a:ea typeface="宋体"/>
                <a:cs typeface="宋体"/>
              </a:rPr>
              <a:t>都还是单核（除了商用高性能的小机），</a:t>
            </a:r>
            <a:r>
              <a:rPr kumimoji="1" lang="en-US" altLang="zh-CN" sz="1600" dirty="0">
                <a:latin typeface="宋体"/>
                <a:ea typeface="宋体"/>
                <a:cs typeface="宋体"/>
              </a:rPr>
              <a:t>CPU</a:t>
            </a:r>
            <a:r>
              <a:rPr kumimoji="1" lang="zh-CN" altLang="en-US" sz="1600" dirty="0">
                <a:latin typeface="宋体"/>
                <a:ea typeface="宋体"/>
                <a:cs typeface="宋体"/>
              </a:rPr>
              <a:t>的核心频率是机器最重要的指标之一</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a:lnSpc>
                <a:spcPct val="150000"/>
              </a:lnSpc>
            </a:pPr>
            <a:r>
              <a:rPr kumimoji="1" lang="zh-CN" altLang="zh-CN" sz="1600" dirty="0" smtClean="0">
                <a:latin typeface="宋体"/>
                <a:ea typeface="宋体"/>
                <a:cs typeface="宋体"/>
              </a:rPr>
              <a:t> </a:t>
            </a:r>
            <a:r>
              <a:rPr kumimoji="1" lang="zh-CN" altLang="en-US" sz="1600" dirty="0" smtClean="0">
                <a:latin typeface="宋体"/>
                <a:ea typeface="宋体"/>
                <a:cs typeface="宋体"/>
              </a:rPr>
              <a:t>   在</a:t>
            </a:r>
            <a:r>
              <a:rPr kumimoji="1" lang="en-US" altLang="zh-CN" sz="1600" dirty="0" smtClean="0">
                <a:latin typeface="宋体"/>
                <a:ea typeface="宋体"/>
                <a:cs typeface="宋体"/>
              </a:rPr>
              <a:t>Java</a:t>
            </a:r>
            <a:r>
              <a:rPr kumimoji="1" lang="zh-CN" altLang="en-US" sz="1600" dirty="0">
                <a:latin typeface="宋体"/>
                <a:ea typeface="宋体"/>
                <a:cs typeface="宋体"/>
              </a:rPr>
              <a:t>领域当时比较流行的是单线程编程，对于</a:t>
            </a:r>
            <a:r>
              <a:rPr kumimoji="1" lang="en-US" altLang="zh-CN" sz="1600" dirty="0">
                <a:latin typeface="宋体"/>
                <a:ea typeface="宋体"/>
                <a:cs typeface="宋体"/>
              </a:rPr>
              <a:t>CPU</a:t>
            </a:r>
            <a:r>
              <a:rPr kumimoji="1" lang="zh-CN" altLang="en-US" sz="1600" dirty="0">
                <a:latin typeface="宋体"/>
                <a:ea typeface="宋体"/>
                <a:cs typeface="宋体"/>
              </a:rPr>
              <a:t>密集型的应用程序而言，频繁的通过多线程进行协作和抢占时间片反而会降低性能</a:t>
            </a:r>
            <a:r>
              <a:rPr kumimoji="1"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多线程年代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随着硬</a:t>
            </a:r>
            <a:r>
              <a:rPr lang="zh-CN" altLang="en-US" sz="1600" dirty="0">
                <a:latin typeface="宋体"/>
                <a:ea typeface="宋体"/>
                <a:cs typeface="宋体"/>
              </a:rPr>
              <a:t>件性能的提升，</a:t>
            </a:r>
            <a:r>
              <a:rPr lang="en-US" altLang="zh-CN" sz="1600" dirty="0">
                <a:latin typeface="宋体"/>
                <a:ea typeface="宋体"/>
                <a:cs typeface="宋体"/>
              </a:rPr>
              <a:t>CPU</a:t>
            </a:r>
            <a:r>
              <a:rPr lang="zh-CN" altLang="en-US" sz="1600" dirty="0">
                <a:latin typeface="宋体"/>
                <a:ea typeface="宋体"/>
                <a:cs typeface="宋体"/>
              </a:rPr>
              <a:t>的核数越来越越多，很多服务器标配已经达到</a:t>
            </a:r>
            <a:r>
              <a:rPr lang="en-US" altLang="zh-CN" sz="1600" dirty="0">
                <a:latin typeface="宋体"/>
                <a:ea typeface="宋体"/>
                <a:cs typeface="宋体"/>
              </a:rPr>
              <a:t>32</a:t>
            </a:r>
            <a:r>
              <a:rPr lang="zh-CN" altLang="en-US" sz="1600" dirty="0">
                <a:latin typeface="宋体"/>
                <a:ea typeface="宋体"/>
                <a:cs typeface="宋体"/>
              </a:rPr>
              <a:t>或</a:t>
            </a:r>
            <a:r>
              <a:rPr lang="en-US" altLang="zh-CN" sz="1600" dirty="0">
                <a:latin typeface="宋体"/>
                <a:ea typeface="宋体"/>
                <a:cs typeface="宋体"/>
              </a:rPr>
              <a:t>64</a:t>
            </a:r>
            <a:r>
              <a:rPr lang="zh-CN" altLang="en-US" sz="1600" dirty="0">
                <a:latin typeface="宋体"/>
                <a:ea typeface="宋体"/>
                <a:cs typeface="宋体"/>
              </a:rPr>
              <a:t>核。通过多线程并发编程，可以充分利用多核</a:t>
            </a:r>
            <a:r>
              <a:rPr lang="en-US" altLang="zh-CN" sz="1600" dirty="0">
                <a:latin typeface="宋体"/>
                <a:ea typeface="宋体"/>
                <a:cs typeface="宋体"/>
              </a:rPr>
              <a:t>CPU</a:t>
            </a:r>
            <a:r>
              <a:rPr lang="zh-CN" altLang="en-US" sz="1600" dirty="0">
                <a:latin typeface="宋体"/>
                <a:ea typeface="宋体"/>
                <a:cs typeface="宋体"/>
              </a:rPr>
              <a:t>的处理能力，提升系统的处理效率和并发性能</a:t>
            </a:r>
            <a:r>
              <a:rPr lang="zh-CN" altLang="en-US" sz="1600" dirty="0" smtClean="0">
                <a:latin typeface="宋体"/>
                <a:ea typeface="宋体"/>
                <a:cs typeface="宋体"/>
              </a:rPr>
              <a:t>。</a:t>
            </a:r>
            <a:endParaRPr kumimoji="1" lang="en-US" altLang="zh-CN" sz="1600" dirty="0" smtClean="0">
              <a:latin typeface="宋体"/>
              <a:ea typeface="宋体"/>
              <a:cs typeface="宋体"/>
            </a:endParaRPr>
          </a:p>
          <a:p>
            <a:pPr marL="285750" indent="-285750">
              <a:lnSpc>
                <a:spcPct val="150000"/>
              </a:lnSpc>
              <a:buFont typeface="Symbol" charset="2"/>
              <a:buChar char="-"/>
            </a:pPr>
            <a:r>
              <a:rPr kumimoji="1" lang="zh-CN" altLang="en-US" sz="1600" b="1" dirty="0" smtClean="0">
                <a:latin typeface="宋体"/>
                <a:ea typeface="宋体"/>
                <a:cs typeface="宋体"/>
              </a:rPr>
              <a:t>线程池年代</a:t>
            </a:r>
            <a:endParaRPr kumimoji="1" lang="en-US" altLang="zh-CN" sz="1600" b="1" dirty="0" smtClean="0">
              <a:latin typeface="宋体"/>
              <a:ea typeface="宋体"/>
              <a:cs typeface="宋体"/>
            </a:endParaRPr>
          </a:p>
          <a:p>
            <a:pPr>
              <a:lnSpc>
                <a:spcPct val="150000"/>
              </a:lnSpc>
            </a:pPr>
            <a:r>
              <a:rPr lang="zh-CN" altLang="en-US" sz="1600" dirty="0" smtClean="0">
                <a:latin typeface="宋体"/>
                <a:ea typeface="宋体"/>
                <a:cs typeface="宋体"/>
              </a:rPr>
              <a:t>   为了提</a:t>
            </a:r>
            <a:r>
              <a:rPr lang="zh-CN" altLang="en-US" sz="1600" dirty="0">
                <a:latin typeface="宋体"/>
                <a:ea typeface="宋体"/>
                <a:cs typeface="宋体"/>
              </a:rPr>
              <a:t>升</a:t>
            </a:r>
            <a:r>
              <a:rPr lang="en-US" altLang="zh-CN" sz="1600" dirty="0">
                <a:latin typeface="宋体"/>
                <a:ea typeface="宋体"/>
                <a:cs typeface="宋体"/>
              </a:rPr>
              <a:t>Java</a:t>
            </a:r>
            <a:r>
              <a:rPr lang="zh-CN" altLang="en-US" sz="1600" dirty="0">
                <a:latin typeface="宋体"/>
                <a:ea typeface="宋体"/>
                <a:cs typeface="宋体"/>
              </a:rPr>
              <a:t>多线程编程的效率和性能，降低用户开发难度。</a:t>
            </a:r>
            <a:r>
              <a:rPr lang="en-US" altLang="zh-CN" sz="1600" dirty="0">
                <a:latin typeface="宋体"/>
                <a:ea typeface="宋体"/>
                <a:cs typeface="宋体"/>
              </a:rPr>
              <a:t>JDK1.5</a:t>
            </a:r>
            <a:r>
              <a:rPr lang="zh-CN" altLang="en-US" sz="1600" dirty="0">
                <a:latin typeface="宋体"/>
                <a:ea typeface="宋体"/>
                <a:cs typeface="宋体"/>
              </a:rPr>
              <a:t>推出了</a:t>
            </a:r>
            <a:r>
              <a:rPr lang="en-US" altLang="zh-CN" sz="1600" dirty="0" err="1">
                <a:latin typeface="宋体"/>
                <a:ea typeface="宋体"/>
                <a:cs typeface="宋体"/>
              </a:rPr>
              <a:t>java.util.concurrent</a:t>
            </a:r>
            <a:r>
              <a:rPr lang="zh-CN" altLang="en-US" sz="1600" dirty="0">
                <a:latin typeface="宋体"/>
                <a:ea typeface="宋体"/>
                <a:cs typeface="宋体"/>
              </a:rPr>
              <a:t>并发编程包。在并发编程类库中，提供了线程池、线程安全容器、原子类等新的类库，极大的提升了</a:t>
            </a:r>
            <a:r>
              <a:rPr lang="en-US" altLang="zh-CN" sz="1600" dirty="0">
                <a:latin typeface="宋体"/>
                <a:ea typeface="宋体"/>
                <a:cs typeface="宋体"/>
              </a:rPr>
              <a:t>Java</a:t>
            </a:r>
            <a:r>
              <a:rPr lang="zh-CN" altLang="en-US" sz="1600" dirty="0">
                <a:latin typeface="宋体"/>
                <a:ea typeface="宋体"/>
                <a:cs typeface="宋体"/>
              </a:rPr>
              <a:t>多线程编程的效率，降低了开发难度。</a:t>
            </a:r>
          </a:p>
          <a:p>
            <a:pPr>
              <a:lnSpc>
                <a:spcPct val="150000"/>
              </a:lnSpc>
            </a:pPr>
            <a:r>
              <a:rPr lang="zh-CN" altLang="en-US" sz="1600" dirty="0" smtClean="0">
                <a:latin typeface="宋体"/>
                <a:ea typeface="宋体"/>
                <a:cs typeface="宋体"/>
              </a:rPr>
              <a:t>  从</a:t>
            </a:r>
            <a:r>
              <a:rPr lang="en-US" altLang="zh-CN" sz="1600" dirty="0">
                <a:latin typeface="宋体"/>
                <a:ea typeface="宋体"/>
                <a:cs typeface="宋体"/>
              </a:rPr>
              <a:t>JDK1.5</a:t>
            </a:r>
            <a:r>
              <a:rPr lang="zh-CN" altLang="en-US" sz="1600" dirty="0">
                <a:latin typeface="宋体"/>
                <a:ea typeface="宋体"/>
                <a:cs typeface="宋体"/>
              </a:rPr>
              <a:t>开始，基于线程池的并发编程已经成为</a:t>
            </a:r>
            <a:r>
              <a:rPr lang="en-US" altLang="zh-CN" sz="1600" dirty="0">
                <a:latin typeface="宋体"/>
                <a:ea typeface="宋体"/>
                <a:cs typeface="宋体"/>
              </a:rPr>
              <a:t>Java</a:t>
            </a:r>
            <a:r>
              <a:rPr lang="zh-CN" altLang="en-US" sz="1600" dirty="0">
                <a:latin typeface="宋体"/>
                <a:ea typeface="宋体"/>
                <a:cs typeface="宋体"/>
              </a:rPr>
              <a:t>多核编程的主流</a:t>
            </a:r>
            <a:r>
              <a:rPr lang="zh-CN" altLang="en-US" sz="1600" dirty="0" smtClean="0">
                <a:latin typeface="宋体"/>
                <a:ea typeface="宋体"/>
                <a:cs typeface="宋体"/>
              </a:rPr>
              <a:t>。</a:t>
            </a:r>
            <a:endParaRPr lang="zh-CN" altLang="en-US" sz="1600" dirty="0">
              <a:latin typeface="宋体"/>
              <a:ea typeface="宋体"/>
              <a:cs typeface="宋体"/>
            </a:endParaRPr>
          </a:p>
        </p:txBody>
      </p:sp>
    </p:spTree>
    <p:extLst>
      <p:ext uri="{BB962C8B-B14F-4D97-AF65-F5344CB8AC3E}">
        <p14:creationId xmlns:p14="http://schemas.microsoft.com/office/powerpoint/2010/main" val="2929941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628800"/>
            <a:ext cx="5544616" cy="4536504"/>
          </a:xfrm>
          <a:prstGeom prst="rect">
            <a:avLst/>
          </a:prstGeom>
          <a:solidFill>
            <a:srgbClr val="CCE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54273" name="标题 1"/>
          <p:cNvSpPr>
            <a:spLocks noGrp="1"/>
          </p:cNvSpPr>
          <p:nvPr>
            <p:ph type="title"/>
          </p:nvPr>
        </p:nvSpPr>
        <p:spPr/>
        <p:txBody>
          <a:bodyPr/>
          <a:lstStyle/>
          <a:p>
            <a:pPr algn="l"/>
            <a:r>
              <a:rPr lang="zh-CN" altLang="en-US" sz="3200" dirty="0" smtClean="0">
                <a:latin typeface="Arial" charset="0"/>
                <a:ea typeface="黑体" charset="0"/>
              </a:rPr>
              <a:t>线程模型</a:t>
            </a:r>
            <a:r>
              <a:rPr lang="en-US" altLang="zh-CN" sz="3200" dirty="0" smtClean="0">
                <a:latin typeface="Arial" charset="0"/>
                <a:ea typeface="黑体" charset="0"/>
              </a:rPr>
              <a:t> – </a:t>
            </a:r>
            <a:r>
              <a:rPr lang="zh-CN" altLang="en-US" sz="3200" dirty="0" smtClean="0">
                <a:latin typeface="Arial" charset="0"/>
                <a:ea typeface="黑体" charset="0"/>
              </a:rPr>
              <a:t>传统</a:t>
            </a:r>
            <a:r>
              <a:rPr lang="en-US" altLang="zh-CN" sz="3200" dirty="0" smtClean="0">
                <a:latin typeface="Arial" charset="0"/>
                <a:ea typeface="黑体" charset="0"/>
              </a:rPr>
              <a:t>BIO</a:t>
            </a:r>
            <a:endParaRPr lang="zh-CN" altLang="en-US" sz="3200" dirty="0">
              <a:latin typeface="Arial" charset="0"/>
              <a:ea typeface="黑体" charset="0"/>
            </a:endParaRPr>
          </a:p>
        </p:txBody>
      </p:sp>
      <p:sp>
        <p:nvSpPr>
          <p:cNvPr id="4" name="椭圆 3"/>
          <p:cNvSpPr/>
          <p:nvPr/>
        </p:nvSpPr>
        <p:spPr>
          <a:xfrm>
            <a:off x="323528" y="278092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5" name="椭圆 4"/>
          <p:cNvSpPr/>
          <p:nvPr/>
        </p:nvSpPr>
        <p:spPr>
          <a:xfrm>
            <a:off x="323528" y="335699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6" name="椭圆 5"/>
          <p:cNvSpPr/>
          <p:nvPr/>
        </p:nvSpPr>
        <p:spPr>
          <a:xfrm>
            <a:off x="323528" y="3933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圆角矩形 6"/>
          <p:cNvSpPr/>
          <p:nvPr/>
        </p:nvSpPr>
        <p:spPr>
          <a:xfrm>
            <a:off x="3851920" y="3212976"/>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8" name="圆角矩形 7"/>
          <p:cNvSpPr/>
          <p:nvPr/>
        </p:nvSpPr>
        <p:spPr>
          <a:xfrm>
            <a:off x="6660232" y="2060848"/>
            <a:ext cx="1944216" cy="720080"/>
          </a:xfrm>
          <a:prstGeom prst="roundRect">
            <a:avLst/>
          </a:prstGeom>
          <a:solidFill>
            <a:srgbClr val="FFB8BB"/>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New</a:t>
            </a:r>
            <a:r>
              <a:rPr kumimoji="1" lang="zh-CN" altLang="en-US" b="1" dirty="0" smtClean="0">
                <a:solidFill>
                  <a:srgbClr val="111111"/>
                </a:solidFill>
              </a:rPr>
              <a:t> </a:t>
            </a:r>
            <a:r>
              <a:rPr kumimoji="1" lang="en-US" altLang="zh-CN" b="1" dirty="0" smtClean="0">
                <a:solidFill>
                  <a:srgbClr val="111111"/>
                </a:solidFill>
              </a:rPr>
              <a:t>Thread1</a:t>
            </a:r>
          </a:p>
        </p:txBody>
      </p:sp>
      <p:sp>
        <p:nvSpPr>
          <p:cNvPr id="13" name="圆角矩形 12"/>
          <p:cNvSpPr/>
          <p:nvPr/>
        </p:nvSpPr>
        <p:spPr>
          <a:xfrm>
            <a:off x="6660232" y="3068960"/>
            <a:ext cx="1944216" cy="720080"/>
          </a:xfrm>
          <a:prstGeom prst="roundRect">
            <a:avLst/>
          </a:prstGeom>
          <a:solidFill>
            <a:srgbClr val="FFB8BB"/>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New</a:t>
            </a:r>
            <a:r>
              <a:rPr kumimoji="1" lang="zh-CN" altLang="en-US" b="1" dirty="0" smtClean="0">
                <a:solidFill>
                  <a:srgbClr val="111111"/>
                </a:solidFill>
              </a:rPr>
              <a:t> </a:t>
            </a:r>
            <a:r>
              <a:rPr kumimoji="1" lang="en-US" altLang="zh-CN" b="1" dirty="0" smtClean="0">
                <a:solidFill>
                  <a:srgbClr val="111111"/>
                </a:solidFill>
              </a:rPr>
              <a:t>Thread2</a:t>
            </a:r>
          </a:p>
        </p:txBody>
      </p:sp>
      <p:sp>
        <p:nvSpPr>
          <p:cNvPr id="14" name="圆角矩形 13"/>
          <p:cNvSpPr/>
          <p:nvPr/>
        </p:nvSpPr>
        <p:spPr>
          <a:xfrm>
            <a:off x="6660232" y="4077072"/>
            <a:ext cx="1944216" cy="720080"/>
          </a:xfrm>
          <a:prstGeom prst="roundRect">
            <a:avLst/>
          </a:prstGeom>
          <a:solidFill>
            <a:srgbClr val="FFB8BB"/>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New</a:t>
            </a:r>
            <a:r>
              <a:rPr kumimoji="1" lang="zh-CN" altLang="en-US" b="1" dirty="0" smtClean="0">
                <a:solidFill>
                  <a:srgbClr val="111111"/>
                </a:solidFill>
              </a:rPr>
              <a:t> </a:t>
            </a:r>
            <a:r>
              <a:rPr kumimoji="1" lang="en-US" altLang="zh-CN" b="1" dirty="0" smtClean="0">
                <a:solidFill>
                  <a:srgbClr val="111111"/>
                </a:solidFill>
              </a:rPr>
              <a:t>Thread3</a:t>
            </a:r>
          </a:p>
        </p:txBody>
      </p:sp>
      <p:sp>
        <p:nvSpPr>
          <p:cNvPr id="15" name="圆角矩形 14"/>
          <p:cNvSpPr/>
          <p:nvPr/>
        </p:nvSpPr>
        <p:spPr>
          <a:xfrm>
            <a:off x="6660232" y="5085184"/>
            <a:ext cx="1944216" cy="720080"/>
          </a:xfrm>
          <a:prstGeom prst="roundRect">
            <a:avLst/>
          </a:prstGeom>
          <a:solidFill>
            <a:srgbClr val="FFB8BB"/>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New</a:t>
            </a:r>
            <a:r>
              <a:rPr kumimoji="1" lang="zh-CN" altLang="en-US" b="1" dirty="0" smtClean="0">
                <a:solidFill>
                  <a:srgbClr val="111111"/>
                </a:solidFill>
              </a:rPr>
              <a:t> </a:t>
            </a:r>
            <a:r>
              <a:rPr kumimoji="1" lang="en-US" altLang="zh-CN" b="1" dirty="0" smtClean="0">
                <a:solidFill>
                  <a:srgbClr val="111111"/>
                </a:solidFill>
              </a:rPr>
              <a:t>Thread4</a:t>
            </a:r>
          </a:p>
        </p:txBody>
      </p:sp>
      <p:cxnSp>
        <p:nvCxnSpPr>
          <p:cNvPr id="26" name="直线箭头连接符 25"/>
          <p:cNvCxnSpPr>
            <a:stCxn id="4" idx="6"/>
          </p:cNvCxnSpPr>
          <p:nvPr/>
        </p:nvCxnSpPr>
        <p:spPr>
          <a:xfrm flipV="1">
            <a:off x="2195736" y="3068960"/>
            <a:ext cx="1008112" cy="3600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28" name="直线箭头连接符 27"/>
          <p:cNvCxnSpPr>
            <a:stCxn id="5" idx="6"/>
          </p:cNvCxnSpPr>
          <p:nvPr/>
        </p:nvCxnSpPr>
        <p:spPr>
          <a:xfrm flipV="1">
            <a:off x="2195736" y="3645024"/>
            <a:ext cx="1008112" cy="3600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0" name="直线箭头连接符 29"/>
          <p:cNvCxnSpPr>
            <a:stCxn id="6" idx="6"/>
          </p:cNvCxnSpPr>
          <p:nvPr/>
        </p:nvCxnSpPr>
        <p:spPr>
          <a:xfrm flipV="1">
            <a:off x="2195736" y="4221088"/>
            <a:ext cx="1008112" cy="3600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7" idx="3"/>
          </p:cNvCxnSpPr>
          <p:nvPr/>
        </p:nvCxnSpPr>
        <p:spPr>
          <a:xfrm flipV="1">
            <a:off x="5796136" y="2276872"/>
            <a:ext cx="864096" cy="1296144"/>
          </a:xfrm>
          <a:prstGeom prst="straightConnector1">
            <a:avLst/>
          </a:prstGeom>
          <a:ln w="38100" cmpd="dbl">
            <a:solidFill>
              <a:srgbClr val="1F10E0"/>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7" idx="3"/>
            <a:endCxn id="13" idx="1"/>
          </p:cNvCxnSpPr>
          <p:nvPr/>
        </p:nvCxnSpPr>
        <p:spPr>
          <a:xfrm flipV="1">
            <a:off x="5796136" y="3429000"/>
            <a:ext cx="864096" cy="144016"/>
          </a:xfrm>
          <a:prstGeom prst="straightConnector1">
            <a:avLst/>
          </a:prstGeom>
          <a:ln w="38100" cmpd="dbl">
            <a:solidFill>
              <a:srgbClr val="1F10E0"/>
            </a:solidFill>
            <a:tailEnd type="arrow"/>
          </a:ln>
        </p:spPr>
        <p:style>
          <a:lnRef idx="2">
            <a:schemeClr val="dk1"/>
          </a:lnRef>
          <a:fillRef idx="0">
            <a:schemeClr val="dk1"/>
          </a:fillRef>
          <a:effectRef idx="1">
            <a:schemeClr val="dk1"/>
          </a:effectRef>
          <a:fontRef idx="minor">
            <a:schemeClr val="tx1"/>
          </a:fontRef>
        </p:style>
      </p:cxnSp>
      <p:cxnSp>
        <p:nvCxnSpPr>
          <p:cNvPr id="36" name="直线箭头连接符 35"/>
          <p:cNvCxnSpPr>
            <a:stCxn id="7" idx="3"/>
            <a:endCxn id="14" idx="1"/>
          </p:cNvCxnSpPr>
          <p:nvPr/>
        </p:nvCxnSpPr>
        <p:spPr>
          <a:xfrm>
            <a:off x="5796136" y="3573016"/>
            <a:ext cx="864096" cy="864096"/>
          </a:xfrm>
          <a:prstGeom prst="straightConnector1">
            <a:avLst/>
          </a:prstGeom>
          <a:ln w="38100" cmpd="dbl">
            <a:solidFill>
              <a:srgbClr val="1F10E0"/>
            </a:solidFill>
            <a:tailEnd type="arrow"/>
          </a:ln>
        </p:spPr>
        <p:style>
          <a:lnRef idx="2">
            <a:schemeClr val="dk1"/>
          </a:lnRef>
          <a:fillRef idx="0">
            <a:schemeClr val="dk1"/>
          </a:fillRef>
          <a:effectRef idx="1">
            <a:schemeClr val="dk1"/>
          </a:effectRef>
          <a:fontRef idx="minor">
            <a:schemeClr val="tx1"/>
          </a:fontRef>
        </p:style>
      </p:cxnSp>
      <p:cxnSp>
        <p:nvCxnSpPr>
          <p:cNvPr id="38" name="直线箭头连接符 37"/>
          <p:cNvCxnSpPr>
            <a:stCxn id="7" idx="3"/>
            <a:endCxn id="15" idx="1"/>
          </p:cNvCxnSpPr>
          <p:nvPr/>
        </p:nvCxnSpPr>
        <p:spPr>
          <a:xfrm>
            <a:off x="5796136" y="3573016"/>
            <a:ext cx="864096" cy="1872208"/>
          </a:xfrm>
          <a:prstGeom prst="straightConnector1">
            <a:avLst/>
          </a:prstGeom>
          <a:ln w="38100" cmpd="dbl">
            <a:solidFill>
              <a:srgbClr val="1F10E0"/>
            </a:solidFill>
            <a:tailEnd type="arrow"/>
          </a:ln>
        </p:spPr>
        <p:style>
          <a:lnRef idx="2">
            <a:schemeClr val="dk1"/>
          </a:lnRef>
          <a:fillRef idx="0">
            <a:schemeClr val="dk1"/>
          </a:fillRef>
          <a:effectRef idx="1">
            <a:schemeClr val="dk1"/>
          </a:effectRef>
          <a:fontRef idx="minor">
            <a:schemeClr val="tx1"/>
          </a:fontRef>
        </p:style>
      </p:cxnSp>
      <p:cxnSp>
        <p:nvCxnSpPr>
          <p:cNvPr id="40" name="直线箭头连接符 39"/>
          <p:cNvCxnSpPr/>
          <p:nvPr/>
        </p:nvCxnSpPr>
        <p:spPr>
          <a:xfrm flipH="1">
            <a:off x="3203848" y="2348880"/>
            <a:ext cx="3384376" cy="720080"/>
          </a:xfrm>
          <a:prstGeom prst="straightConnector1">
            <a:avLst/>
          </a:prstGeom>
          <a:ln w="38100" cmpd="dbl">
            <a:solidFill>
              <a:srgbClr val="000090"/>
            </a:solidFill>
            <a:prstDash val="sysDash"/>
            <a:tailEnd type="arrow"/>
          </a:ln>
        </p:spPr>
        <p:style>
          <a:lnRef idx="2">
            <a:schemeClr val="dk1"/>
          </a:lnRef>
          <a:fillRef idx="0">
            <a:schemeClr val="dk1"/>
          </a:fillRef>
          <a:effectRef idx="1">
            <a:schemeClr val="dk1"/>
          </a:effectRef>
          <a:fontRef idx="minor">
            <a:schemeClr val="tx1"/>
          </a:fontRef>
        </p:style>
      </p:cxnSp>
      <p:cxnSp>
        <p:nvCxnSpPr>
          <p:cNvPr id="42" name="直线箭头连接符 41"/>
          <p:cNvCxnSpPr>
            <a:stCxn id="13" idx="1"/>
          </p:cNvCxnSpPr>
          <p:nvPr/>
        </p:nvCxnSpPr>
        <p:spPr>
          <a:xfrm flipH="1">
            <a:off x="3131840" y="3429000"/>
            <a:ext cx="3528392" cy="216024"/>
          </a:xfrm>
          <a:prstGeom prst="straightConnector1">
            <a:avLst/>
          </a:prstGeom>
          <a:ln w="38100" cmpd="dbl">
            <a:solidFill>
              <a:srgbClr val="1F10E0"/>
            </a:solidFill>
            <a:prstDash val="sysDash"/>
            <a:tailEnd type="arrow"/>
          </a:ln>
        </p:spPr>
        <p:style>
          <a:lnRef idx="2">
            <a:schemeClr val="dk1"/>
          </a:lnRef>
          <a:fillRef idx="0">
            <a:schemeClr val="dk1"/>
          </a:fillRef>
          <a:effectRef idx="1">
            <a:schemeClr val="dk1"/>
          </a:effectRef>
          <a:fontRef idx="minor">
            <a:schemeClr val="tx1"/>
          </a:fontRef>
        </p:style>
      </p:cxnSp>
      <p:cxnSp>
        <p:nvCxnSpPr>
          <p:cNvPr id="44" name="直线箭头连接符 43"/>
          <p:cNvCxnSpPr>
            <a:stCxn id="14" idx="1"/>
          </p:cNvCxnSpPr>
          <p:nvPr/>
        </p:nvCxnSpPr>
        <p:spPr>
          <a:xfrm flipH="1" flipV="1">
            <a:off x="3203848" y="4221088"/>
            <a:ext cx="3456384" cy="216024"/>
          </a:xfrm>
          <a:prstGeom prst="straightConnector1">
            <a:avLst/>
          </a:prstGeom>
          <a:ln w="38100" cmpd="dbl">
            <a:solidFill>
              <a:srgbClr val="1F10E0"/>
            </a:solidFill>
            <a:prstDash val="sysDash"/>
            <a:tailEnd type="arrow"/>
          </a:ln>
        </p:spPr>
        <p:style>
          <a:lnRef idx="2">
            <a:schemeClr val="dk1"/>
          </a:lnRef>
          <a:fillRef idx="0">
            <a:schemeClr val="dk1"/>
          </a:fillRef>
          <a:effectRef idx="1">
            <a:schemeClr val="dk1"/>
          </a:effectRef>
          <a:fontRef idx="minor">
            <a:schemeClr val="tx1"/>
          </a:fontRef>
        </p:style>
      </p:cxnSp>
      <p:cxnSp>
        <p:nvCxnSpPr>
          <p:cNvPr id="46" name="直线箭头连接符 45"/>
          <p:cNvCxnSpPr>
            <a:stCxn id="15" idx="1"/>
          </p:cNvCxnSpPr>
          <p:nvPr/>
        </p:nvCxnSpPr>
        <p:spPr>
          <a:xfrm flipH="1" flipV="1">
            <a:off x="3203848" y="4797152"/>
            <a:ext cx="3456384" cy="648072"/>
          </a:xfrm>
          <a:prstGeom prst="straightConnector1">
            <a:avLst/>
          </a:prstGeom>
          <a:ln w="38100" cmpd="dbl">
            <a:solidFill>
              <a:srgbClr val="1F10E0"/>
            </a:solidFill>
            <a:prstDash val="sysDash"/>
            <a:tailEnd type="arrow"/>
          </a:ln>
        </p:spPr>
        <p:style>
          <a:lnRef idx="2">
            <a:schemeClr val="dk1"/>
          </a:lnRef>
          <a:fillRef idx="0">
            <a:schemeClr val="dk1"/>
          </a:fillRef>
          <a:effectRef idx="1">
            <a:schemeClr val="dk1"/>
          </a:effectRef>
          <a:fontRef idx="minor">
            <a:schemeClr val="tx1"/>
          </a:fontRef>
        </p:style>
      </p:cxnSp>
      <p:sp>
        <p:nvSpPr>
          <p:cNvPr id="49" name="椭圆 48"/>
          <p:cNvSpPr/>
          <p:nvPr/>
        </p:nvSpPr>
        <p:spPr>
          <a:xfrm>
            <a:off x="323528" y="4509120"/>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cxnSp>
        <p:nvCxnSpPr>
          <p:cNvPr id="52" name="直线箭头连接符 51"/>
          <p:cNvCxnSpPr>
            <a:stCxn id="49" idx="6"/>
          </p:cNvCxnSpPr>
          <p:nvPr/>
        </p:nvCxnSpPr>
        <p:spPr>
          <a:xfrm flipV="1">
            <a:off x="2195736" y="4797152"/>
            <a:ext cx="1008112" cy="3600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58" name="曲线连接符 57"/>
          <p:cNvCxnSpPr>
            <a:endCxn id="7" idx="1"/>
          </p:cNvCxnSpPr>
          <p:nvPr/>
        </p:nvCxnSpPr>
        <p:spPr>
          <a:xfrm>
            <a:off x="3131840" y="3068960"/>
            <a:ext cx="720080" cy="504056"/>
          </a:xfrm>
          <a:prstGeom prst="curvedConnector3">
            <a:avLst/>
          </a:prstGeom>
          <a:ln w="38100" cmpd="dbl">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sp>
        <p:nvSpPr>
          <p:cNvPr id="59" name="文本框 58"/>
          <p:cNvSpPr txBox="1"/>
          <p:nvPr/>
        </p:nvSpPr>
        <p:spPr>
          <a:xfrm>
            <a:off x="1979712" y="3779748"/>
            <a:ext cx="1262184" cy="369332"/>
          </a:xfrm>
          <a:prstGeom prst="rect">
            <a:avLst/>
          </a:prstGeom>
          <a:noFill/>
        </p:spPr>
        <p:txBody>
          <a:bodyPr wrap="none" rtlCol="0">
            <a:spAutoFit/>
          </a:bodyPr>
          <a:lstStyle/>
          <a:p>
            <a:r>
              <a:rPr kumimoji="1" lang="en-US" altLang="zh-CN" b="1" dirty="0" smtClean="0"/>
              <a:t>1.connect</a:t>
            </a:r>
            <a:endParaRPr kumimoji="1" lang="zh-CN" altLang="en-US" b="1" dirty="0"/>
          </a:p>
        </p:txBody>
      </p:sp>
      <p:cxnSp>
        <p:nvCxnSpPr>
          <p:cNvPr id="64" name="曲线连接符 63"/>
          <p:cNvCxnSpPr>
            <a:endCxn id="7" idx="1"/>
          </p:cNvCxnSpPr>
          <p:nvPr/>
        </p:nvCxnSpPr>
        <p:spPr>
          <a:xfrm flipV="1">
            <a:off x="3131840" y="3573016"/>
            <a:ext cx="720080" cy="72008"/>
          </a:xfrm>
          <a:prstGeom prst="curvedConnector3">
            <a:avLst/>
          </a:prstGeom>
          <a:ln w="38100" cmpd="dbl">
            <a:solidFill>
              <a:srgbClr val="111111"/>
            </a:solidFill>
            <a:prstDash val="sysDash"/>
            <a:tailEnd type="arrow"/>
          </a:ln>
        </p:spPr>
        <p:style>
          <a:lnRef idx="2">
            <a:schemeClr val="dk1"/>
          </a:lnRef>
          <a:fillRef idx="0">
            <a:schemeClr val="dk1"/>
          </a:fillRef>
          <a:effectRef idx="1">
            <a:schemeClr val="dk1"/>
          </a:effectRef>
          <a:fontRef idx="minor">
            <a:schemeClr val="tx1"/>
          </a:fontRef>
        </p:style>
      </p:cxnSp>
      <p:cxnSp>
        <p:nvCxnSpPr>
          <p:cNvPr id="67" name="曲线连接符 66"/>
          <p:cNvCxnSpPr>
            <a:endCxn id="7" idx="1"/>
          </p:cNvCxnSpPr>
          <p:nvPr/>
        </p:nvCxnSpPr>
        <p:spPr>
          <a:xfrm flipV="1">
            <a:off x="3131840" y="3573016"/>
            <a:ext cx="720080" cy="648072"/>
          </a:xfrm>
          <a:prstGeom prst="curvedConnector3">
            <a:avLst/>
          </a:prstGeom>
          <a:ln w="38100" cmpd="dbl">
            <a:solidFill>
              <a:srgbClr val="111111"/>
            </a:solidFill>
            <a:prstDash val="sysDash"/>
            <a:tailEnd type="arrow"/>
          </a:ln>
        </p:spPr>
        <p:style>
          <a:lnRef idx="2">
            <a:schemeClr val="dk1"/>
          </a:lnRef>
          <a:fillRef idx="0">
            <a:schemeClr val="dk1"/>
          </a:fillRef>
          <a:effectRef idx="1">
            <a:schemeClr val="dk1"/>
          </a:effectRef>
          <a:fontRef idx="minor">
            <a:schemeClr val="tx1"/>
          </a:fontRef>
        </p:style>
      </p:cxnSp>
      <p:cxnSp>
        <p:nvCxnSpPr>
          <p:cNvPr id="70" name="曲线连接符 69"/>
          <p:cNvCxnSpPr>
            <a:endCxn id="7" idx="1"/>
          </p:cNvCxnSpPr>
          <p:nvPr/>
        </p:nvCxnSpPr>
        <p:spPr>
          <a:xfrm rot="5400000" flipH="1" flipV="1">
            <a:off x="2915816" y="3861048"/>
            <a:ext cx="1224136" cy="648072"/>
          </a:xfrm>
          <a:prstGeom prst="curvedConnector2">
            <a:avLst/>
          </a:prstGeom>
          <a:ln w="38100" cmpd="dbl">
            <a:solidFill>
              <a:srgbClr val="111111"/>
            </a:solidFill>
            <a:prstDash val="sysDash"/>
            <a:tailEnd type="arrow"/>
          </a:ln>
        </p:spPr>
        <p:style>
          <a:lnRef idx="2">
            <a:schemeClr val="dk1"/>
          </a:lnRef>
          <a:fillRef idx="0">
            <a:schemeClr val="dk1"/>
          </a:fillRef>
          <a:effectRef idx="1">
            <a:schemeClr val="dk1"/>
          </a:effectRef>
          <a:fontRef idx="minor">
            <a:schemeClr val="tx1"/>
          </a:fontRef>
        </p:style>
      </p:cxnSp>
      <p:sp>
        <p:nvSpPr>
          <p:cNvPr id="74" name="文本框 73"/>
          <p:cNvSpPr txBox="1"/>
          <p:nvPr/>
        </p:nvSpPr>
        <p:spPr>
          <a:xfrm>
            <a:off x="5220072" y="2708920"/>
            <a:ext cx="1608433" cy="369332"/>
          </a:xfrm>
          <a:prstGeom prst="rect">
            <a:avLst/>
          </a:prstGeom>
          <a:noFill/>
        </p:spPr>
        <p:txBody>
          <a:bodyPr wrap="none" rtlCol="0">
            <a:spAutoFit/>
          </a:bodyPr>
          <a:lstStyle/>
          <a:p>
            <a:r>
              <a:rPr kumimoji="1" lang="en-US" altLang="zh-CN" b="1" dirty="0" smtClean="0"/>
              <a:t>2.</a:t>
            </a:r>
            <a:r>
              <a:rPr kumimoji="1" lang="zh-CN" altLang="zh-CN" b="1" dirty="0" smtClean="0"/>
              <a:t>h</a:t>
            </a:r>
            <a:r>
              <a:rPr kumimoji="1" lang="en-US" altLang="zh-CN" b="1" dirty="0" err="1" smtClean="0"/>
              <a:t>andle</a:t>
            </a:r>
            <a:r>
              <a:rPr kumimoji="1" lang="en-US" altLang="zh-CN" b="1" dirty="0" smtClean="0"/>
              <a:t>(</a:t>
            </a:r>
            <a:r>
              <a:rPr kumimoji="1" lang="en-US" altLang="zh-CN" b="1" dirty="0" err="1" smtClean="0"/>
              <a:t>req</a:t>
            </a:r>
            <a:r>
              <a:rPr kumimoji="1" lang="en-US" altLang="zh-CN" b="1" dirty="0" smtClean="0"/>
              <a:t>)</a:t>
            </a:r>
            <a:endParaRPr kumimoji="1" lang="zh-CN" altLang="en-US" b="1" dirty="0"/>
          </a:p>
        </p:txBody>
      </p:sp>
      <p:sp>
        <p:nvSpPr>
          <p:cNvPr id="75" name="文本框 74"/>
          <p:cNvSpPr txBox="1"/>
          <p:nvPr/>
        </p:nvSpPr>
        <p:spPr>
          <a:xfrm>
            <a:off x="3563888" y="5373216"/>
            <a:ext cx="3121367" cy="369332"/>
          </a:xfrm>
          <a:prstGeom prst="rect">
            <a:avLst/>
          </a:prstGeom>
          <a:noFill/>
        </p:spPr>
        <p:txBody>
          <a:bodyPr wrap="none" rtlCol="0">
            <a:spAutoFit/>
          </a:bodyPr>
          <a:lstStyle/>
          <a:p>
            <a:r>
              <a:rPr kumimoji="1" lang="zh-CN" altLang="zh-CN" b="1" dirty="0"/>
              <a:t>3</a:t>
            </a:r>
            <a:r>
              <a:rPr kumimoji="1" lang="en-US" altLang="zh-CN" b="1" dirty="0" smtClean="0"/>
              <a:t>.Send</a:t>
            </a:r>
            <a:r>
              <a:rPr kumimoji="1" lang="zh-CN" altLang="en-US" b="1" dirty="0" smtClean="0"/>
              <a:t> </a:t>
            </a:r>
            <a:r>
              <a:rPr kumimoji="1" lang="en-US" altLang="zh-CN" b="1" dirty="0" smtClean="0"/>
              <a:t>Response</a:t>
            </a:r>
            <a:r>
              <a:rPr kumimoji="1" lang="zh-CN" altLang="en-US" b="1" dirty="0" smtClean="0"/>
              <a:t> </a:t>
            </a:r>
            <a:r>
              <a:rPr kumimoji="1" lang="en-US" altLang="zh-CN" b="1" dirty="0" smtClean="0"/>
              <a:t>to</a:t>
            </a:r>
            <a:r>
              <a:rPr kumimoji="1" lang="zh-CN" altLang="en-US" b="1" dirty="0" smtClean="0"/>
              <a:t> </a:t>
            </a:r>
            <a:r>
              <a:rPr kumimoji="1" lang="en-US" altLang="zh-CN" b="1" dirty="0" smtClean="0"/>
              <a:t>client</a:t>
            </a:r>
            <a:endParaRPr kumimoji="1" lang="zh-CN" altLang="en-US" b="1" dirty="0"/>
          </a:p>
        </p:txBody>
      </p:sp>
    </p:spTree>
    <p:extLst>
      <p:ext uri="{BB962C8B-B14F-4D97-AF65-F5344CB8AC3E}">
        <p14:creationId xmlns:p14="http://schemas.microsoft.com/office/powerpoint/2010/main" val="1042489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zh-CN" altLang="en-US" sz="3200" dirty="0">
                <a:latin typeface="Arial" charset="0"/>
                <a:ea typeface="黑体" charset="0"/>
              </a:rPr>
              <a:t>线程模型</a:t>
            </a:r>
            <a:r>
              <a:rPr lang="en-US" altLang="zh-CN" sz="3200" dirty="0">
                <a:latin typeface="Arial" charset="0"/>
                <a:ea typeface="黑体" charset="0"/>
              </a:rPr>
              <a:t> – </a:t>
            </a:r>
            <a:r>
              <a:rPr lang="zh-CN" altLang="en-US" sz="3200" dirty="0">
                <a:latin typeface="Arial" charset="0"/>
                <a:ea typeface="黑体" charset="0"/>
              </a:rPr>
              <a:t>传统</a:t>
            </a:r>
            <a:r>
              <a:rPr lang="en-US" altLang="zh-CN" sz="3200" dirty="0">
                <a:latin typeface="Arial" charset="0"/>
                <a:ea typeface="黑体" charset="0"/>
              </a:rPr>
              <a:t>BIO</a:t>
            </a:r>
            <a:endParaRPr lang="zh-CN" altLang="en-US" sz="3200" dirty="0">
              <a:latin typeface="Arial" charset="0"/>
              <a:ea typeface="黑体" charset="0"/>
            </a:endParaRPr>
          </a:p>
        </p:txBody>
      </p:sp>
      <p:sp>
        <p:nvSpPr>
          <p:cNvPr id="2" name="矩形 1"/>
          <p:cNvSpPr/>
          <p:nvPr/>
        </p:nvSpPr>
        <p:spPr>
          <a:xfrm>
            <a:off x="323528" y="1700808"/>
            <a:ext cx="8568952" cy="4639732"/>
          </a:xfrm>
          <a:prstGeom prst="rect">
            <a:avLst/>
          </a:prstGeom>
        </p:spPr>
        <p:txBody>
          <a:bodyPr wrap="square">
            <a:spAutoFit/>
          </a:bodyPr>
          <a:lstStyle/>
          <a:p>
            <a:pPr>
              <a:lnSpc>
                <a:spcPct val="150000"/>
              </a:lnSpc>
            </a:pPr>
            <a:r>
              <a:rPr lang="zh-CN" altLang="en-US" dirty="0" smtClean="0">
                <a:latin typeface="宋体"/>
                <a:ea typeface="宋体"/>
                <a:cs typeface="宋体"/>
              </a:rPr>
              <a:t>    示例：</a:t>
            </a:r>
            <a:r>
              <a:rPr lang="en-US" altLang="zh-CN" dirty="0" err="1" smtClean="0">
                <a:latin typeface="宋体"/>
                <a:ea typeface="宋体"/>
                <a:cs typeface="宋体"/>
              </a:rPr>
              <a:t>com.yilong.bio</a:t>
            </a:r>
            <a:r>
              <a:rPr lang="en-US" altLang="zh-CN" dirty="0" smtClean="0">
                <a:latin typeface="宋体"/>
                <a:ea typeface="宋体"/>
                <a:cs typeface="宋体"/>
              </a:rPr>
              <a:t>/</a:t>
            </a:r>
            <a:r>
              <a:rPr lang="en-US" altLang="zh-CN" dirty="0" err="1" smtClean="0">
                <a:latin typeface="宋体"/>
                <a:ea typeface="宋体"/>
                <a:cs typeface="宋体"/>
              </a:rPr>
              <a:t>com.yilong.pio</a:t>
            </a:r>
            <a:endParaRPr lang="en-US" altLang="zh-CN" dirty="0" smtClean="0">
              <a:latin typeface="宋体"/>
              <a:ea typeface="宋体"/>
              <a:cs typeface="宋体"/>
            </a:endParaRPr>
          </a:p>
          <a:p>
            <a:pPr>
              <a:lnSpc>
                <a:spcPct val="150000"/>
              </a:lnSpc>
            </a:pPr>
            <a:r>
              <a:rPr lang="en-US" altLang="zh-CN" dirty="0">
                <a:latin typeface="宋体"/>
                <a:ea typeface="宋体"/>
                <a:cs typeface="宋体"/>
              </a:rPr>
              <a:t> </a:t>
            </a:r>
            <a:r>
              <a:rPr lang="en-US" altLang="zh-CN" dirty="0" smtClean="0">
                <a:latin typeface="宋体"/>
                <a:ea typeface="宋体"/>
                <a:cs typeface="宋体"/>
              </a:rPr>
              <a:t>   </a:t>
            </a:r>
            <a:r>
              <a:rPr lang="zh-CN" altLang="en-US" dirty="0" smtClean="0">
                <a:latin typeface="宋体"/>
                <a:ea typeface="宋体"/>
                <a:cs typeface="宋体"/>
              </a:rPr>
              <a:t>采用</a:t>
            </a:r>
            <a:r>
              <a:rPr lang="en-US" altLang="zh-CN" dirty="0">
                <a:latin typeface="宋体"/>
                <a:ea typeface="宋体"/>
                <a:cs typeface="宋体"/>
              </a:rPr>
              <a:t>BIO</a:t>
            </a:r>
            <a:r>
              <a:rPr lang="zh-CN" altLang="en-US" dirty="0">
                <a:latin typeface="宋体"/>
                <a:ea typeface="宋体"/>
                <a:cs typeface="宋体"/>
              </a:rPr>
              <a:t>通信模型的服务端，通常由一个独立的</a:t>
            </a:r>
            <a:r>
              <a:rPr lang="en-US" altLang="zh-CN" dirty="0">
                <a:latin typeface="宋体"/>
                <a:ea typeface="宋体"/>
                <a:cs typeface="宋体"/>
              </a:rPr>
              <a:t>Acceptor</a:t>
            </a:r>
            <a:r>
              <a:rPr lang="zh-CN" altLang="en-US" dirty="0">
                <a:latin typeface="宋体"/>
                <a:ea typeface="宋体"/>
                <a:cs typeface="宋体"/>
              </a:rPr>
              <a:t>线程负责监听客户端的连接，接收到客户端连接之后为客户端连接创建一个新的线程处理请求消息，处理完成之后，返回应答消息给客户端，线程销毁，这就是典型的一请求一应答模型</a:t>
            </a:r>
            <a:r>
              <a:rPr lang="zh-CN" altLang="en-US" dirty="0" smtClean="0">
                <a:latin typeface="宋体"/>
                <a:ea typeface="宋体"/>
                <a:cs typeface="宋体"/>
              </a:rPr>
              <a:t>。    </a:t>
            </a:r>
            <a:endParaRPr lang="en-US" altLang="zh-CN" dirty="0" smtClean="0">
              <a:latin typeface="宋体"/>
              <a:ea typeface="宋体"/>
              <a:cs typeface="宋体"/>
            </a:endParaRPr>
          </a:p>
          <a:p>
            <a:pPr>
              <a:lnSpc>
                <a:spcPct val="150000"/>
              </a:lnSpc>
            </a:pPr>
            <a:r>
              <a:rPr lang="zh-CN" altLang="zh-CN" dirty="0">
                <a:latin typeface="宋体"/>
                <a:ea typeface="宋体"/>
                <a:cs typeface="宋体"/>
              </a:rPr>
              <a:t> </a:t>
            </a:r>
            <a:r>
              <a:rPr lang="zh-CN" altLang="en-US" dirty="0" smtClean="0">
                <a:latin typeface="宋体"/>
                <a:ea typeface="宋体"/>
                <a:cs typeface="宋体"/>
              </a:rPr>
              <a:t>    该架构</a:t>
            </a:r>
            <a:r>
              <a:rPr lang="zh-CN" altLang="en-US" dirty="0">
                <a:latin typeface="宋体"/>
                <a:ea typeface="宋体"/>
                <a:cs typeface="宋体"/>
              </a:rPr>
              <a:t>最大的问题就是不具备弹性伸缩能力，当并发访问量增加后，服务端的线程个数和并发访问数成线性正比，由于线程是</a:t>
            </a:r>
            <a:r>
              <a:rPr lang="en-US" altLang="zh-CN" dirty="0">
                <a:latin typeface="宋体"/>
                <a:ea typeface="宋体"/>
                <a:cs typeface="宋体"/>
              </a:rPr>
              <a:t>JAVA</a:t>
            </a:r>
            <a:r>
              <a:rPr lang="zh-CN" altLang="en-US" dirty="0">
                <a:latin typeface="宋体"/>
                <a:ea typeface="宋体"/>
                <a:cs typeface="宋体"/>
              </a:rPr>
              <a:t>虚拟机非常宝贵的系统资源，当线程数膨胀之后，系统的性能急剧下降，随着并发量的继续增加，可能会发生句柄溢出、线程堆栈溢出等问题，并导致服务器最终宕机</a:t>
            </a:r>
            <a:r>
              <a:rPr lang="zh-CN" altLang="en-US" dirty="0" smtClean="0">
                <a:latin typeface="宋体"/>
                <a:ea typeface="宋体"/>
                <a:cs typeface="宋体"/>
              </a:rPr>
              <a:t>。</a:t>
            </a:r>
            <a:endParaRPr lang="en-US" altLang="zh-CN" dirty="0" smtClean="0">
              <a:latin typeface="宋体"/>
              <a:ea typeface="宋体"/>
              <a:cs typeface="宋体"/>
            </a:endParaRPr>
          </a:p>
          <a:p>
            <a:pPr>
              <a:lnSpc>
                <a:spcPct val="150000"/>
              </a:lnSpc>
            </a:pPr>
            <a:r>
              <a:rPr lang="zh-CN" altLang="en-US" dirty="0" smtClean="0">
                <a:latin typeface="宋体"/>
                <a:ea typeface="宋体"/>
                <a:cs typeface="宋体"/>
              </a:rPr>
              <a:t>    由于</a:t>
            </a:r>
            <a:r>
              <a:rPr lang="zh-CN" altLang="en-US" dirty="0">
                <a:latin typeface="宋体"/>
                <a:ea typeface="宋体"/>
                <a:cs typeface="宋体"/>
              </a:rPr>
              <a:t>采用同步阻塞</a:t>
            </a:r>
            <a:r>
              <a:rPr lang="en-US" altLang="zh-CN" dirty="0">
                <a:latin typeface="宋体"/>
                <a:ea typeface="宋体"/>
                <a:cs typeface="宋体"/>
              </a:rPr>
              <a:t>IO</a:t>
            </a:r>
            <a:r>
              <a:rPr lang="zh-CN" altLang="en-US" dirty="0">
                <a:latin typeface="宋体"/>
                <a:ea typeface="宋体"/>
                <a:cs typeface="宋体"/>
              </a:rPr>
              <a:t>，这会导致每个</a:t>
            </a:r>
            <a:r>
              <a:rPr lang="en-US" altLang="zh-CN" dirty="0">
                <a:latin typeface="宋体"/>
                <a:ea typeface="宋体"/>
                <a:cs typeface="宋体"/>
              </a:rPr>
              <a:t>TCP</a:t>
            </a:r>
            <a:r>
              <a:rPr lang="zh-CN" altLang="en-US" dirty="0">
                <a:latin typeface="宋体"/>
                <a:ea typeface="宋体"/>
                <a:cs typeface="宋体"/>
              </a:rPr>
              <a:t>连接都占用</a:t>
            </a:r>
            <a:r>
              <a:rPr lang="en-US" altLang="zh-CN" dirty="0">
                <a:latin typeface="宋体"/>
                <a:ea typeface="宋体"/>
                <a:cs typeface="宋体"/>
              </a:rPr>
              <a:t>1</a:t>
            </a:r>
            <a:r>
              <a:rPr lang="zh-CN" altLang="en-US" dirty="0">
                <a:latin typeface="宋体"/>
                <a:ea typeface="宋体"/>
                <a:cs typeface="宋体"/>
              </a:rPr>
              <a:t>个线程，由于线程资源是</a:t>
            </a:r>
            <a:r>
              <a:rPr lang="en-US" altLang="zh-CN" dirty="0">
                <a:latin typeface="宋体"/>
                <a:ea typeface="宋体"/>
                <a:cs typeface="宋体"/>
              </a:rPr>
              <a:t>JVM</a:t>
            </a:r>
            <a:r>
              <a:rPr lang="zh-CN" altLang="en-US" dirty="0">
                <a:latin typeface="宋体"/>
                <a:ea typeface="宋体"/>
                <a:cs typeface="宋体"/>
              </a:rPr>
              <a:t>虚拟机非常宝贵的资源，当</a:t>
            </a:r>
            <a:r>
              <a:rPr lang="en-US" altLang="zh-CN" dirty="0">
                <a:latin typeface="宋体"/>
                <a:ea typeface="宋体"/>
                <a:cs typeface="宋体"/>
              </a:rPr>
              <a:t>IO</a:t>
            </a:r>
            <a:r>
              <a:rPr lang="zh-CN" altLang="en-US" dirty="0">
                <a:latin typeface="宋体"/>
                <a:ea typeface="宋体"/>
                <a:cs typeface="宋体"/>
              </a:rPr>
              <a:t>读写阻塞导致线程无法及时释放时，会导致系统性能急剧下降，严重的甚至会导致虚拟机无法创建新的线程。</a:t>
            </a:r>
          </a:p>
        </p:txBody>
      </p:sp>
    </p:spTree>
    <p:extLst>
      <p:ext uri="{BB962C8B-B14F-4D97-AF65-F5344CB8AC3E}">
        <p14:creationId xmlns:p14="http://schemas.microsoft.com/office/powerpoint/2010/main" val="15392009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smtClean="0">
                <a:latin typeface="Arial" charset="0"/>
                <a:ea typeface="黑体" charset="0"/>
              </a:rPr>
              <a:t>Reactor</a:t>
            </a:r>
            <a:endParaRPr lang="zh-CN" altLang="en-US" sz="3200" dirty="0">
              <a:latin typeface="Arial" charset="0"/>
              <a:ea typeface="黑体" charset="0"/>
            </a:endParaRPr>
          </a:p>
        </p:txBody>
      </p:sp>
      <p:sp>
        <p:nvSpPr>
          <p:cNvPr id="3" name="文本框 2"/>
          <p:cNvSpPr txBox="1"/>
          <p:nvPr/>
        </p:nvSpPr>
        <p:spPr>
          <a:xfrm>
            <a:off x="251520" y="1772816"/>
            <a:ext cx="8640960" cy="4639732"/>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无论</a:t>
            </a:r>
            <a:r>
              <a:rPr kumimoji="1" lang="zh-CN" altLang="en-US" dirty="0">
                <a:latin typeface="宋体"/>
                <a:ea typeface="宋体"/>
                <a:cs typeface="宋体"/>
              </a:rPr>
              <a:t>是</a:t>
            </a:r>
            <a:r>
              <a:rPr kumimoji="1" lang="en-US" altLang="zh-CN" dirty="0">
                <a:latin typeface="宋体"/>
                <a:ea typeface="宋体"/>
                <a:cs typeface="宋体"/>
              </a:rPr>
              <a:t>C++</a:t>
            </a:r>
            <a:r>
              <a:rPr kumimoji="1" lang="zh-CN" altLang="en-US" dirty="0">
                <a:latin typeface="宋体"/>
                <a:ea typeface="宋体"/>
                <a:cs typeface="宋体"/>
              </a:rPr>
              <a:t>还是</a:t>
            </a:r>
            <a:r>
              <a:rPr kumimoji="1" lang="en-US" altLang="zh-CN" dirty="0">
                <a:latin typeface="宋体"/>
                <a:ea typeface="宋体"/>
                <a:cs typeface="宋体"/>
              </a:rPr>
              <a:t>JAVA</a:t>
            </a:r>
            <a:r>
              <a:rPr kumimoji="1" lang="zh-CN" altLang="en-US" dirty="0">
                <a:latin typeface="宋体"/>
                <a:ea typeface="宋体"/>
                <a:cs typeface="宋体"/>
              </a:rPr>
              <a:t>编写的网络框架，</a:t>
            </a:r>
            <a:r>
              <a:rPr kumimoji="1" lang="zh-CN" altLang="en-US" dirty="0" smtClean="0">
                <a:latin typeface="宋体"/>
                <a:ea typeface="宋体"/>
                <a:cs typeface="宋体"/>
              </a:rPr>
              <a:t>大多数都是基于</a:t>
            </a:r>
            <a:r>
              <a:rPr kumimoji="1" lang="en-US" altLang="zh-CN" dirty="0" smtClean="0">
                <a:latin typeface="宋体"/>
                <a:ea typeface="宋体"/>
                <a:cs typeface="宋体"/>
              </a:rPr>
              <a:t>Reactor</a:t>
            </a:r>
            <a:r>
              <a:rPr kumimoji="1" lang="zh-CN" altLang="en-US" dirty="0" smtClean="0">
                <a:latin typeface="宋体"/>
                <a:ea typeface="宋体"/>
                <a:cs typeface="宋体"/>
              </a:rPr>
              <a:t>模式进行设计和开发</a:t>
            </a:r>
            <a:r>
              <a:rPr kumimoji="1" lang="zh-CN" altLang="zh-CN" dirty="0" smtClean="0">
                <a:latin typeface="宋体"/>
                <a:ea typeface="宋体"/>
                <a:cs typeface="宋体"/>
              </a:rPr>
              <a:t>。</a:t>
            </a:r>
            <a:r>
              <a:rPr kumimoji="1" lang="en-US" altLang="zh-CN" dirty="0" smtClean="0">
                <a:latin typeface="宋体"/>
                <a:ea typeface="宋体"/>
                <a:cs typeface="宋体"/>
              </a:rPr>
              <a:t>Reactor</a:t>
            </a:r>
            <a:r>
              <a:rPr kumimoji="1" lang="zh-CN" altLang="en-US" dirty="0">
                <a:latin typeface="宋体"/>
                <a:ea typeface="宋体"/>
                <a:cs typeface="宋体"/>
              </a:rPr>
              <a:t>模式基于事件驱动，特别适合处理海量的</a:t>
            </a:r>
            <a:r>
              <a:rPr kumimoji="1" lang="en-US" altLang="zh-CN" dirty="0">
                <a:latin typeface="宋体"/>
                <a:ea typeface="宋体"/>
                <a:cs typeface="宋体"/>
              </a:rPr>
              <a:t>IO</a:t>
            </a:r>
            <a:r>
              <a:rPr kumimoji="1" lang="zh-CN" altLang="en-US" dirty="0" smtClean="0">
                <a:latin typeface="宋体"/>
                <a:ea typeface="宋体"/>
                <a:cs typeface="宋体"/>
              </a:rPr>
              <a:t>事件</a:t>
            </a:r>
            <a:r>
              <a:rPr kumimoji="1" lang="en-US" altLang="zh-CN" dirty="0">
                <a:latin typeface="宋体"/>
                <a:ea typeface="宋体"/>
                <a:cs typeface="宋体"/>
              </a:rPr>
              <a:t>；</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CPU</a:t>
            </a:r>
            <a:r>
              <a:rPr kumimoji="1" lang="zh-CN" altLang="en-US" dirty="0" smtClean="0">
                <a:latin typeface="宋体"/>
                <a:ea typeface="宋体"/>
                <a:cs typeface="宋体"/>
              </a:rPr>
              <a:t>处理速度远远快于</a:t>
            </a:r>
            <a:r>
              <a:rPr kumimoji="1" lang="en-US" altLang="zh-CN" dirty="0" smtClean="0">
                <a:latin typeface="宋体"/>
                <a:ea typeface="宋体"/>
                <a:cs typeface="宋体"/>
              </a:rPr>
              <a:t>IO</a:t>
            </a:r>
            <a:r>
              <a:rPr kumimoji="1" lang="zh-CN" altLang="en-US" dirty="0" smtClean="0">
                <a:latin typeface="宋体"/>
                <a:ea typeface="宋体"/>
                <a:cs typeface="宋体"/>
              </a:rPr>
              <a:t>，如果</a:t>
            </a:r>
            <a:r>
              <a:rPr kumimoji="1" lang="en-US" altLang="zh-CN" dirty="0" smtClean="0">
                <a:latin typeface="宋体"/>
                <a:ea typeface="宋体"/>
                <a:cs typeface="宋体"/>
              </a:rPr>
              <a:t>CPU</a:t>
            </a:r>
            <a:r>
              <a:rPr kumimoji="1" lang="zh-CN" altLang="en-US" dirty="0" smtClean="0">
                <a:latin typeface="宋体"/>
                <a:ea typeface="宋体"/>
                <a:cs typeface="宋体"/>
              </a:rPr>
              <a:t>为了</a:t>
            </a:r>
            <a:r>
              <a:rPr kumimoji="1" lang="en-US" altLang="zh-CN" dirty="0" smtClean="0">
                <a:latin typeface="宋体"/>
                <a:ea typeface="宋体"/>
                <a:cs typeface="宋体"/>
              </a:rPr>
              <a:t>IO</a:t>
            </a:r>
            <a:r>
              <a:rPr kumimoji="1" lang="zh-CN" altLang="en-US" dirty="0" smtClean="0">
                <a:latin typeface="宋体"/>
                <a:ea typeface="宋体"/>
                <a:cs typeface="宋体"/>
              </a:rPr>
              <a:t>操作阻塞或者做了过多的无谓的线程切换</a:t>
            </a:r>
            <a:r>
              <a:rPr kumimoji="1" lang="en-US" altLang="zh-CN" dirty="0" smtClean="0">
                <a:latin typeface="宋体"/>
                <a:ea typeface="宋体"/>
                <a:cs typeface="宋体"/>
              </a:rPr>
              <a:t>，</a:t>
            </a:r>
            <a:r>
              <a:rPr kumimoji="1" lang="zh-CN" altLang="en-US" dirty="0" smtClean="0">
                <a:latin typeface="宋体"/>
                <a:ea typeface="宋体"/>
                <a:cs typeface="宋体"/>
              </a:rPr>
              <a:t>其实都是不划算的；</a:t>
            </a:r>
            <a:endParaRPr kumimoji="1" lang="en-US" altLang="zh-CN" dirty="0" smtClean="0">
              <a:latin typeface="宋体"/>
              <a:ea typeface="宋体"/>
              <a:cs typeface="宋体"/>
            </a:endParaRPr>
          </a:p>
          <a:p>
            <a:pPr>
              <a:lnSpc>
                <a:spcPct val="150000"/>
              </a:lnSpc>
            </a:pPr>
            <a:r>
              <a:rPr kumimoji="1" lang="en-US" altLang="zh-CN" dirty="0" smtClean="0">
                <a:latin typeface="宋体"/>
                <a:ea typeface="宋体"/>
                <a:cs typeface="宋体"/>
              </a:rPr>
              <a:t>    </a:t>
            </a:r>
            <a:r>
              <a:rPr kumimoji="1" lang="zh-CN" altLang="en-US" dirty="0" smtClean="0">
                <a:latin typeface="宋体"/>
                <a:ea typeface="宋体"/>
                <a:cs typeface="宋体"/>
              </a:rPr>
              <a:t>于是出现了事件驱动，或者叫回调的方式，来完成这件事。这种方式是，应用业务想一个中间人注册一个回调</a:t>
            </a:r>
            <a:r>
              <a:rPr kumimoji="1" lang="en-US" altLang="zh-CN" dirty="0" smtClean="0">
                <a:latin typeface="宋体"/>
                <a:ea typeface="宋体"/>
                <a:cs typeface="宋体"/>
              </a:rPr>
              <a:t>(event</a:t>
            </a:r>
            <a:r>
              <a:rPr kumimoji="1" lang="zh-CN" altLang="en-US" dirty="0" smtClean="0">
                <a:latin typeface="宋体"/>
                <a:ea typeface="宋体"/>
                <a:cs typeface="宋体"/>
              </a:rPr>
              <a:t> </a:t>
            </a:r>
            <a:r>
              <a:rPr kumimoji="1" lang="en-US" altLang="zh-CN" dirty="0" smtClean="0">
                <a:latin typeface="宋体"/>
                <a:ea typeface="宋体"/>
                <a:cs typeface="宋体"/>
              </a:rPr>
              <a:t>handler)</a:t>
            </a:r>
            <a:r>
              <a:rPr kumimoji="1" lang="zh-CN" altLang="en-US" dirty="0" smtClean="0">
                <a:latin typeface="宋体"/>
                <a:ea typeface="宋体"/>
                <a:cs typeface="宋体"/>
              </a:rPr>
              <a:t>，当</a:t>
            </a:r>
            <a:r>
              <a:rPr kumimoji="1" lang="en-US" altLang="zh-CN" dirty="0" smtClean="0">
                <a:latin typeface="宋体"/>
                <a:ea typeface="宋体"/>
                <a:cs typeface="宋体"/>
              </a:rPr>
              <a:t>IO</a:t>
            </a:r>
            <a:r>
              <a:rPr kumimoji="1" lang="zh-CN" altLang="en-US" dirty="0" smtClean="0">
                <a:latin typeface="宋体"/>
                <a:ea typeface="宋体"/>
                <a:cs typeface="宋体"/>
              </a:rPr>
              <a:t>就绪后，就这个中间人产生一个事件，并通知</a:t>
            </a:r>
            <a:r>
              <a:rPr kumimoji="1" lang="en-US" altLang="zh-CN" dirty="0" smtClean="0">
                <a:latin typeface="宋体"/>
                <a:ea typeface="宋体"/>
                <a:cs typeface="宋体"/>
              </a:rPr>
              <a:t>handler</a:t>
            </a:r>
            <a:r>
              <a:rPr kumimoji="1" lang="zh-CN" altLang="en-US" dirty="0" smtClean="0">
                <a:latin typeface="宋体"/>
                <a:ea typeface="宋体"/>
                <a:cs typeface="宋体"/>
              </a:rPr>
              <a:t>进行处理；</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我们如何知道</a:t>
            </a:r>
            <a:r>
              <a:rPr kumimoji="1" lang="en-US" altLang="zh-CN" dirty="0" smtClean="0">
                <a:latin typeface="宋体"/>
                <a:ea typeface="宋体"/>
                <a:cs typeface="宋体"/>
              </a:rPr>
              <a:t>IO</a:t>
            </a:r>
            <a:r>
              <a:rPr kumimoji="1" lang="zh-CN" altLang="en-US" dirty="0" smtClean="0">
                <a:latin typeface="宋体"/>
                <a:ea typeface="宋体"/>
                <a:cs typeface="宋体"/>
              </a:rPr>
              <a:t>就绪这个事件？</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谁来充当这个中间人？</a:t>
            </a:r>
            <a:endParaRPr kumimoji="1" lang="en-US" altLang="zh-CN" dirty="0" smtClean="0">
              <a:latin typeface="宋体"/>
              <a:ea typeface="宋体"/>
              <a:cs typeface="宋体"/>
            </a:endParaRPr>
          </a:p>
          <a:p>
            <a:pPr>
              <a:lnSpc>
                <a:spcPct val="150000"/>
              </a:lnSpc>
            </a:pPr>
            <a:r>
              <a:rPr kumimoji="1" lang="zh-CN" altLang="zh-CN" dirty="0">
                <a:latin typeface="宋体"/>
                <a:ea typeface="宋体"/>
                <a:cs typeface="宋体"/>
              </a:rPr>
              <a:t> </a:t>
            </a:r>
            <a:r>
              <a:rPr kumimoji="1" lang="zh-CN" altLang="en-US" dirty="0" smtClean="0">
                <a:latin typeface="宋体"/>
                <a:ea typeface="宋体"/>
                <a:cs typeface="宋体"/>
              </a:rPr>
              <a:t>    由一个不断等待和循环的单独线程来接受所有</a:t>
            </a:r>
            <a:r>
              <a:rPr kumimoji="1" lang="en-US" altLang="zh-CN" dirty="0" smtClean="0">
                <a:latin typeface="宋体"/>
                <a:ea typeface="宋体"/>
                <a:cs typeface="宋体"/>
              </a:rPr>
              <a:t>handler</a:t>
            </a:r>
            <a:r>
              <a:rPr kumimoji="1" lang="zh-CN" altLang="en-US" dirty="0" smtClean="0">
                <a:latin typeface="宋体"/>
                <a:ea typeface="宋体"/>
                <a:cs typeface="宋体"/>
              </a:rPr>
              <a:t>的注册，并负责查询</a:t>
            </a:r>
            <a:r>
              <a:rPr kumimoji="1" lang="en-US" altLang="zh-CN" dirty="0" smtClean="0">
                <a:latin typeface="宋体"/>
                <a:ea typeface="宋体"/>
                <a:cs typeface="宋体"/>
              </a:rPr>
              <a:t>IO</a:t>
            </a:r>
            <a:r>
              <a:rPr kumimoji="1" lang="zh-CN" altLang="en-US" dirty="0" smtClean="0">
                <a:latin typeface="宋体"/>
                <a:ea typeface="宋体"/>
                <a:cs typeface="宋体"/>
              </a:rPr>
              <a:t>是否就绪，在就绪后，调用制定的</a:t>
            </a:r>
            <a:r>
              <a:rPr kumimoji="1" lang="en-US" altLang="zh-CN" dirty="0" smtClean="0">
                <a:latin typeface="宋体"/>
                <a:ea typeface="宋体"/>
                <a:cs typeface="宋体"/>
              </a:rPr>
              <a:t>handler</a:t>
            </a:r>
            <a:r>
              <a:rPr kumimoji="1" lang="zh-CN" altLang="en-US" dirty="0" smtClean="0">
                <a:latin typeface="宋体"/>
                <a:ea typeface="宋体"/>
                <a:cs typeface="宋体"/>
              </a:rPr>
              <a:t>进行处理，这个角色名称就叫</a:t>
            </a:r>
            <a:r>
              <a:rPr kumimoji="1" lang="en-US" altLang="zh-CN" dirty="0" smtClean="0">
                <a:latin typeface="宋体"/>
                <a:ea typeface="宋体"/>
                <a:cs typeface="宋体"/>
              </a:rPr>
              <a:t>Reactor</a:t>
            </a:r>
          </a:p>
        </p:txBody>
      </p:sp>
    </p:spTree>
    <p:extLst>
      <p:ext uri="{BB962C8B-B14F-4D97-AF65-F5344CB8AC3E}">
        <p14:creationId xmlns:p14="http://schemas.microsoft.com/office/powerpoint/2010/main" val="26632845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smtClean="0">
                <a:latin typeface="Arial" charset="0"/>
                <a:ea typeface="黑体" charset="0"/>
              </a:rPr>
              <a:t>Reactor</a:t>
            </a:r>
            <a:r>
              <a:rPr lang="zh-CN" altLang="en-US" sz="3200" dirty="0" smtClean="0">
                <a:latin typeface="Arial" charset="0"/>
                <a:ea typeface="黑体" charset="0"/>
              </a:rPr>
              <a:t>单线程模型</a:t>
            </a:r>
            <a:endParaRPr lang="zh-CN" altLang="en-US" sz="3200" dirty="0">
              <a:latin typeface="Arial" charset="0"/>
              <a:ea typeface="黑体" charset="0"/>
            </a:endParaRPr>
          </a:p>
        </p:txBody>
      </p:sp>
      <p:sp>
        <p:nvSpPr>
          <p:cNvPr id="2" name="椭圆 1"/>
          <p:cNvSpPr/>
          <p:nvPr/>
        </p:nvSpPr>
        <p:spPr>
          <a:xfrm>
            <a:off x="323528" y="263691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539552" y="321297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683568" y="3789040"/>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3203848" y="2132856"/>
            <a:ext cx="5256584" cy="1584176"/>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Reactor</a:t>
            </a:r>
            <a:r>
              <a:rPr kumimoji="1" lang="zh-CN" altLang="en-US" b="1" dirty="0" smtClean="0">
                <a:solidFill>
                  <a:srgbClr val="111111"/>
                </a:solidFill>
              </a:rPr>
              <a:t> </a:t>
            </a:r>
            <a:r>
              <a:rPr kumimoji="1" lang="en-US" altLang="zh-CN" b="1"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9" name="圆角矩形 8"/>
          <p:cNvSpPr/>
          <p:nvPr/>
        </p:nvSpPr>
        <p:spPr>
          <a:xfrm>
            <a:off x="5580112" y="2996952"/>
            <a:ext cx="2376264" cy="576064"/>
          </a:xfrm>
          <a:prstGeom prst="roundRect">
            <a:avLst/>
          </a:prstGeom>
          <a:solidFill>
            <a:srgbClr val="CCE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Dispatcher</a:t>
            </a:r>
            <a:endParaRPr kumimoji="1" lang="zh-CN" altLang="en-US" b="1" dirty="0" smtClean="0">
              <a:solidFill>
                <a:srgbClr val="111111"/>
              </a:solidFill>
            </a:endParaRPr>
          </a:p>
        </p:txBody>
      </p:sp>
      <p:sp>
        <p:nvSpPr>
          <p:cNvPr id="13" name="圆角矩形 12"/>
          <p:cNvSpPr/>
          <p:nvPr/>
        </p:nvSpPr>
        <p:spPr>
          <a:xfrm>
            <a:off x="4067944" y="472514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handler1</a:t>
            </a:r>
            <a:endParaRPr kumimoji="1" lang="zh-CN" altLang="en-US" b="1" dirty="0" smtClean="0">
              <a:solidFill>
                <a:srgbClr val="111111"/>
              </a:solidFill>
            </a:endParaRPr>
          </a:p>
        </p:txBody>
      </p:sp>
      <p:cxnSp>
        <p:nvCxnSpPr>
          <p:cNvPr id="21" name="直线箭头连接符 20"/>
          <p:cNvCxnSpPr>
            <a:stCxn id="2" idx="6"/>
            <a:endCxn id="4" idx="1"/>
          </p:cNvCxnSpPr>
          <p:nvPr/>
        </p:nvCxnSpPr>
        <p:spPr>
          <a:xfrm flipV="1">
            <a:off x="2195736" y="2924944"/>
            <a:ext cx="1008112" cy="3600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4283968" y="5301208"/>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handler2</a:t>
            </a:r>
            <a:endParaRPr kumimoji="1" lang="zh-CN" altLang="en-US" b="1" dirty="0" smtClean="0">
              <a:solidFill>
                <a:srgbClr val="111111"/>
              </a:solidFill>
            </a:endParaRPr>
          </a:p>
        </p:txBody>
      </p:sp>
      <p:sp>
        <p:nvSpPr>
          <p:cNvPr id="28" name="圆角矩形 27"/>
          <p:cNvSpPr/>
          <p:nvPr/>
        </p:nvSpPr>
        <p:spPr>
          <a:xfrm>
            <a:off x="6444208" y="472514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handler3</a:t>
            </a:r>
            <a:endParaRPr kumimoji="1" lang="zh-CN" altLang="en-US" b="1" dirty="0" smtClean="0">
              <a:solidFill>
                <a:srgbClr val="111111"/>
              </a:solidFill>
            </a:endParaRPr>
          </a:p>
        </p:txBody>
      </p:sp>
      <p:sp>
        <p:nvSpPr>
          <p:cNvPr id="29" name="圆角矩形 28"/>
          <p:cNvSpPr/>
          <p:nvPr/>
        </p:nvSpPr>
        <p:spPr>
          <a:xfrm>
            <a:off x="6660232" y="5301208"/>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handler4</a:t>
            </a:r>
            <a:endParaRPr kumimoji="1" lang="zh-CN" altLang="en-US" b="1" dirty="0" smtClean="0">
              <a:solidFill>
                <a:srgbClr val="111111"/>
              </a:solidFill>
            </a:endParaRPr>
          </a:p>
        </p:txBody>
      </p:sp>
      <p:cxnSp>
        <p:nvCxnSpPr>
          <p:cNvPr id="30" name="直线箭头连接符 29"/>
          <p:cNvCxnSpPr>
            <a:stCxn id="7" idx="6"/>
            <a:endCxn id="4" idx="1"/>
          </p:cNvCxnSpPr>
          <p:nvPr/>
        </p:nvCxnSpPr>
        <p:spPr>
          <a:xfrm flipV="1">
            <a:off x="2411760" y="2924944"/>
            <a:ext cx="792088" cy="61206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555776" y="2924944"/>
            <a:ext cx="648072"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2" name="直线箭头连接符 31"/>
          <p:cNvCxnSpPr>
            <a:stCxn id="47" idx="0"/>
          </p:cNvCxnSpPr>
          <p:nvPr/>
        </p:nvCxnSpPr>
        <p:spPr>
          <a:xfrm flipV="1">
            <a:off x="2807804" y="3717032"/>
            <a:ext cx="1332148" cy="12241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3" name="直线箭头连接符 32"/>
          <p:cNvCxnSpPr>
            <a:stCxn id="4" idx="2"/>
            <a:endCxn id="13" idx="0"/>
          </p:cNvCxnSpPr>
          <p:nvPr/>
        </p:nvCxnSpPr>
        <p:spPr>
          <a:xfrm flipH="1">
            <a:off x="5040052" y="3717032"/>
            <a:ext cx="792088"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28" idx="0"/>
          </p:cNvCxnSpPr>
          <p:nvPr/>
        </p:nvCxnSpPr>
        <p:spPr>
          <a:xfrm flipH="1" flipV="1">
            <a:off x="6948264" y="3717032"/>
            <a:ext cx="468052" cy="100811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1835696" y="4941168"/>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19" name="TextBox 18"/>
          <p:cNvSpPr txBox="1"/>
          <p:nvPr/>
        </p:nvSpPr>
        <p:spPr>
          <a:xfrm>
            <a:off x="5000628" y="3856488"/>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20" name="TextBox 19"/>
          <p:cNvSpPr txBox="1"/>
          <p:nvPr/>
        </p:nvSpPr>
        <p:spPr>
          <a:xfrm>
            <a:off x="5000628" y="4201536"/>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23" name="TextBox 22"/>
          <p:cNvSpPr txBox="1"/>
          <p:nvPr/>
        </p:nvSpPr>
        <p:spPr>
          <a:xfrm>
            <a:off x="7215206" y="4285116"/>
            <a:ext cx="992579" cy="369332"/>
          </a:xfrm>
          <a:prstGeom prst="rect">
            <a:avLst/>
          </a:prstGeom>
          <a:noFill/>
        </p:spPr>
        <p:txBody>
          <a:bodyPr wrap="none" rtlCol="0">
            <a:spAutoFit/>
          </a:bodyPr>
          <a:lstStyle/>
          <a:p>
            <a:r>
              <a:rPr lang="en-US" altLang="zh-CN" b="1" dirty="0" smtClean="0"/>
              <a:t>decode</a:t>
            </a:r>
            <a:endParaRPr lang="zh-CN" altLang="en-US" b="1" dirty="0"/>
          </a:p>
        </p:txBody>
      </p:sp>
      <p:sp>
        <p:nvSpPr>
          <p:cNvPr id="24" name="TextBox 23"/>
          <p:cNvSpPr txBox="1"/>
          <p:nvPr/>
        </p:nvSpPr>
        <p:spPr>
          <a:xfrm>
            <a:off x="7215206" y="3856488"/>
            <a:ext cx="723275" cy="369332"/>
          </a:xfrm>
          <a:prstGeom prst="rect">
            <a:avLst/>
          </a:prstGeom>
          <a:noFill/>
        </p:spPr>
        <p:txBody>
          <a:bodyPr wrap="none" rtlCol="0">
            <a:spAutoFit/>
          </a:bodyPr>
          <a:lstStyle/>
          <a:p>
            <a:r>
              <a:rPr lang="en-US" altLang="zh-CN" b="1" dirty="0" smtClean="0"/>
              <a:t>write</a:t>
            </a:r>
            <a:endParaRPr lang="zh-CN" altLang="en-US" b="1" dirty="0"/>
          </a:p>
        </p:txBody>
      </p:sp>
    </p:spTree>
    <p:extLst>
      <p:ext uri="{BB962C8B-B14F-4D97-AF65-F5344CB8AC3E}">
        <p14:creationId xmlns:p14="http://schemas.microsoft.com/office/powerpoint/2010/main" val="32282906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smtClean="0">
                <a:latin typeface="Arial" charset="0"/>
                <a:ea typeface="黑体" charset="0"/>
              </a:rPr>
              <a:t>Reactor</a:t>
            </a:r>
            <a:r>
              <a:rPr lang="zh-CN" altLang="en-US" sz="3200" dirty="0" smtClean="0">
                <a:latin typeface="Arial" charset="0"/>
                <a:ea typeface="黑体" charset="0"/>
              </a:rPr>
              <a:t>多线程模型</a:t>
            </a:r>
            <a:endParaRPr lang="zh-CN" altLang="en-US" sz="3200" dirty="0">
              <a:latin typeface="Arial" charset="0"/>
              <a:ea typeface="黑体" charset="0"/>
            </a:endParaRPr>
          </a:p>
        </p:txBody>
      </p:sp>
      <p:sp>
        <p:nvSpPr>
          <p:cNvPr id="2" name="椭圆 1"/>
          <p:cNvSpPr/>
          <p:nvPr/>
        </p:nvSpPr>
        <p:spPr>
          <a:xfrm>
            <a:off x="214282" y="248605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430306" y="3062120"/>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574322" y="3638184"/>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4" name="圆角矩形 3"/>
          <p:cNvSpPr/>
          <p:nvPr/>
        </p:nvSpPr>
        <p:spPr>
          <a:xfrm>
            <a:off x="2714612" y="1928802"/>
            <a:ext cx="2368284" cy="1723632"/>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Reactor</a:t>
            </a:r>
            <a:r>
              <a:rPr kumimoji="1" lang="zh-CN" altLang="en-US" b="1" dirty="0" smtClean="0">
                <a:solidFill>
                  <a:srgbClr val="111111"/>
                </a:solidFill>
              </a:rPr>
              <a:t> </a:t>
            </a:r>
            <a:r>
              <a:rPr kumimoji="1" lang="en-US" altLang="zh-CN" b="1" dirty="0" smtClean="0">
                <a:solidFill>
                  <a:srgbClr val="111111"/>
                </a:solidFill>
              </a:rPr>
              <a:t>Thread</a:t>
            </a:r>
          </a:p>
          <a:p>
            <a:pPr algn="ctr"/>
            <a:endParaRPr kumimoji="1" lang="en-US" altLang="zh-CN" dirty="0">
              <a:solidFill>
                <a:srgbClr val="111111"/>
              </a:solidFill>
            </a:endParaRPr>
          </a:p>
          <a:p>
            <a:pPr algn="ctr"/>
            <a:endParaRPr kumimoji="1" lang="en-US" altLang="zh-CN" dirty="0" smtClean="0">
              <a:solidFill>
                <a:srgbClr val="111111"/>
              </a:solidFill>
            </a:endParaRPr>
          </a:p>
          <a:p>
            <a:pPr algn="ctr"/>
            <a:endParaRPr kumimoji="1" lang="zh-CN" altLang="en-US" dirty="0" smtClean="0">
              <a:solidFill>
                <a:srgbClr val="111111"/>
              </a:solidFill>
            </a:endParaRPr>
          </a:p>
        </p:txBody>
      </p:sp>
      <p:sp>
        <p:nvSpPr>
          <p:cNvPr id="13" name="圆角矩形 12"/>
          <p:cNvSpPr/>
          <p:nvPr/>
        </p:nvSpPr>
        <p:spPr>
          <a:xfrm>
            <a:off x="1984842"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handler1</a:t>
            </a:r>
            <a:endParaRPr kumimoji="1" lang="zh-CN" altLang="en-US" b="1" dirty="0" smtClean="0">
              <a:solidFill>
                <a:srgbClr val="111111"/>
              </a:solidFill>
            </a:endParaRPr>
          </a:p>
        </p:txBody>
      </p:sp>
      <p:cxnSp>
        <p:nvCxnSpPr>
          <p:cNvPr id="21" name="直线箭头连接符 20"/>
          <p:cNvCxnSpPr>
            <a:stCxn id="2" idx="6"/>
            <a:endCxn id="4" idx="1"/>
          </p:cNvCxnSpPr>
          <p:nvPr/>
        </p:nvCxnSpPr>
        <p:spPr>
          <a:xfrm flipV="1">
            <a:off x="2086490" y="2790618"/>
            <a:ext cx="628122" cy="1947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2200866"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handler2</a:t>
            </a:r>
            <a:endParaRPr kumimoji="1" lang="zh-CN" altLang="en-US" b="1" dirty="0" smtClean="0">
              <a:solidFill>
                <a:srgbClr val="111111"/>
              </a:solidFill>
            </a:endParaRPr>
          </a:p>
        </p:txBody>
      </p:sp>
      <p:sp>
        <p:nvSpPr>
          <p:cNvPr id="28" name="圆角矩形 27"/>
          <p:cNvSpPr/>
          <p:nvPr/>
        </p:nvSpPr>
        <p:spPr>
          <a:xfrm>
            <a:off x="4361106" y="486916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handler3</a:t>
            </a:r>
            <a:endParaRPr kumimoji="1" lang="zh-CN" altLang="en-US" b="1" dirty="0" smtClean="0">
              <a:solidFill>
                <a:srgbClr val="111111"/>
              </a:solidFill>
            </a:endParaRPr>
          </a:p>
        </p:txBody>
      </p:sp>
      <p:sp>
        <p:nvSpPr>
          <p:cNvPr id="29" name="圆角矩形 28"/>
          <p:cNvSpPr/>
          <p:nvPr/>
        </p:nvSpPr>
        <p:spPr>
          <a:xfrm>
            <a:off x="4577130" y="5445224"/>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handler4</a:t>
            </a:r>
            <a:endParaRPr kumimoji="1" lang="zh-CN" altLang="en-US" b="1" dirty="0" smtClean="0">
              <a:solidFill>
                <a:srgbClr val="111111"/>
              </a:solidFill>
            </a:endParaRPr>
          </a:p>
        </p:txBody>
      </p:sp>
      <p:cxnSp>
        <p:nvCxnSpPr>
          <p:cNvPr id="30" name="直线箭头连接符 29"/>
          <p:cNvCxnSpPr>
            <a:stCxn id="7" idx="6"/>
            <a:endCxn id="4" idx="1"/>
          </p:cNvCxnSpPr>
          <p:nvPr/>
        </p:nvCxnSpPr>
        <p:spPr>
          <a:xfrm flipV="1">
            <a:off x="2302514" y="2790618"/>
            <a:ext cx="412098" cy="59553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a:stCxn id="8" idx="6"/>
            <a:endCxn id="4" idx="1"/>
          </p:cNvCxnSpPr>
          <p:nvPr/>
        </p:nvCxnSpPr>
        <p:spPr>
          <a:xfrm flipV="1">
            <a:off x="2446530" y="2790618"/>
            <a:ext cx="268082" cy="117160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46" idx="3"/>
            <a:endCxn id="13" idx="0"/>
          </p:cNvCxnSpPr>
          <p:nvPr/>
        </p:nvCxnSpPr>
        <p:spPr>
          <a:xfrm rot="5400000">
            <a:off x="3685697" y="2745384"/>
            <a:ext cx="1395030" cy="2852523"/>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2924366" y="2789478"/>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46" name="椭圆 45"/>
          <p:cNvSpPr/>
          <p:nvPr/>
        </p:nvSpPr>
        <p:spPr>
          <a:xfrm>
            <a:off x="5286380" y="2071678"/>
            <a:ext cx="3571900" cy="1643074"/>
          </a:xfrm>
          <a:prstGeom prst="ellipse">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Reactor Thread Pool</a:t>
            </a:r>
            <a:endParaRPr kumimoji="1" lang="zh-CN" altLang="en-US" b="1" dirty="0" smtClean="0">
              <a:solidFill>
                <a:srgbClr val="111111"/>
              </a:solidFill>
            </a:endParaRPr>
          </a:p>
        </p:txBody>
      </p:sp>
      <p:cxnSp>
        <p:nvCxnSpPr>
          <p:cNvPr id="49" name="曲线连接符 48"/>
          <p:cNvCxnSpPr>
            <a:stCxn id="4" idx="0"/>
            <a:endCxn id="46" idx="0"/>
          </p:cNvCxnSpPr>
          <p:nvPr/>
        </p:nvCxnSpPr>
        <p:spPr>
          <a:xfrm rot="16200000" flipH="1">
            <a:off x="5414104" y="413452"/>
            <a:ext cx="142876" cy="3173576"/>
          </a:xfrm>
          <a:prstGeom prst="curvedConnector3">
            <a:avLst>
              <a:gd name="adj1" fmla="val -159999"/>
            </a:avLst>
          </a:prstGeom>
          <a:ln w="38100">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4929190" y="1500174"/>
            <a:ext cx="1377300" cy="369332"/>
          </a:xfrm>
          <a:prstGeom prst="rect">
            <a:avLst/>
          </a:prstGeom>
          <a:noFill/>
        </p:spPr>
        <p:txBody>
          <a:bodyPr wrap="none" rtlCol="0">
            <a:spAutoFit/>
          </a:bodyPr>
          <a:lstStyle/>
          <a:p>
            <a:r>
              <a:rPr lang="en-US" altLang="zh-CN" b="1" dirty="0" smtClean="0"/>
              <a:t>Dispatcher</a:t>
            </a:r>
            <a:endParaRPr lang="zh-CN" altLang="en-US" b="1" dirty="0"/>
          </a:p>
        </p:txBody>
      </p:sp>
      <p:sp>
        <p:nvSpPr>
          <p:cNvPr id="51" name="圆角矩形 50"/>
          <p:cNvSpPr/>
          <p:nvPr/>
        </p:nvSpPr>
        <p:spPr>
          <a:xfrm>
            <a:off x="6699750" y="5214950"/>
            <a:ext cx="1944216" cy="720080"/>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handler5</a:t>
            </a:r>
            <a:endParaRPr kumimoji="1" lang="zh-CN" altLang="en-US" b="1" dirty="0" smtClean="0">
              <a:solidFill>
                <a:srgbClr val="111111"/>
              </a:solidFill>
            </a:endParaRPr>
          </a:p>
        </p:txBody>
      </p:sp>
      <p:sp>
        <p:nvSpPr>
          <p:cNvPr id="20" name="TextBox 18"/>
          <p:cNvSpPr txBox="1"/>
          <p:nvPr/>
        </p:nvSpPr>
        <p:spPr>
          <a:xfrm>
            <a:off x="3635896" y="3876040"/>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22" name="TextBox 19"/>
          <p:cNvSpPr txBox="1"/>
          <p:nvPr/>
        </p:nvSpPr>
        <p:spPr>
          <a:xfrm>
            <a:off x="3635896" y="4221088"/>
            <a:ext cx="992579" cy="369332"/>
          </a:xfrm>
          <a:prstGeom prst="rect">
            <a:avLst/>
          </a:prstGeom>
          <a:noFill/>
        </p:spPr>
        <p:txBody>
          <a:bodyPr wrap="none" rtlCol="0">
            <a:spAutoFit/>
          </a:bodyPr>
          <a:lstStyle/>
          <a:p>
            <a:r>
              <a:rPr lang="en-US" altLang="zh-CN" b="1" dirty="0" smtClean="0"/>
              <a:t>encode</a:t>
            </a:r>
            <a:endParaRPr lang="zh-CN" altLang="en-US" b="1" dirty="0"/>
          </a:p>
        </p:txBody>
      </p:sp>
      <p:cxnSp>
        <p:nvCxnSpPr>
          <p:cNvPr id="23" name="直线箭头连接符 22"/>
          <p:cNvCxnSpPr>
            <a:endCxn id="28" idx="0"/>
          </p:cNvCxnSpPr>
          <p:nvPr/>
        </p:nvCxnSpPr>
        <p:spPr>
          <a:xfrm flipH="1">
            <a:off x="5333214" y="3717033"/>
            <a:ext cx="1875285" cy="1152127"/>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24" name="直线箭头连接符 23"/>
          <p:cNvCxnSpPr>
            <a:stCxn id="51" idx="0"/>
            <a:endCxn id="46" idx="5"/>
          </p:cNvCxnSpPr>
          <p:nvPr/>
        </p:nvCxnSpPr>
        <p:spPr>
          <a:xfrm flipV="1">
            <a:off x="7671858" y="3474129"/>
            <a:ext cx="663329" cy="1740821"/>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32" name="TextBox 18"/>
          <p:cNvSpPr txBox="1"/>
          <p:nvPr/>
        </p:nvSpPr>
        <p:spPr>
          <a:xfrm>
            <a:off x="5796136" y="3876040"/>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33" name="TextBox 19"/>
          <p:cNvSpPr txBox="1"/>
          <p:nvPr/>
        </p:nvSpPr>
        <p:spPr>
          <a:xfrm>
            <a:off x="5796136" y="4221088"/>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35" name="TextBox 18"/>
          <p:cNvSpPr txBox="1"/>
          <p:nvPr/>
        </p:nvSpPr>
        <p:spPr>
          <a:xfrm>
            <a:off x="7668344" y="3876040"/>
            <a:ext cx="723425" cy="369332"/>
          </a:xfrm>
          <a:prstGeom prst="rect">
            <a:avLst/>
          </a:prstGeom>
          <a:noFill/>
        </p:spPr>
        <p:txBody>
          <a:bodyPr wrap="none" rtlCol="0">
            <a:spAutoFit/>
          </a:bodyPr>
          <a:lstStyle/>
          <a:p>
            <a:r>
              <a:rPr lang="en-US" altLang="zh-CN" b="1" dirty="0" smtClean="0"/>
              <a:t>write</a:t>
            </a:r>
            <a:endParaRPr lang="zh-CN" altLang="en-US" b="1" dirty="0"/>
          </a:p>
        </p:txBody>
      </p:sp>
      <p:sp>
        <p:nvSpPr>
          <p:cNvPr id="36" name="TextBox 19"/>
          <p:cNvSpPr txBox="1"/>
          <p:nvPr/>
        </p:nvSpPr>
        <p:spPr>
          <a:xfrm>
            <a:off x="7668344" y="4221088"/>
            <a:ext cx="992805" cy="369332"/>
          </a:xfrm>
          <a:prstGeom prst="rect">
            <a:avLst/>
          </a:prstGeom>
          <a:noFill/>
        </p:spPr>
        <p:txBody>
          <a:bodyPr wrap="none" rtlCol="0">
            <a:spAutoFit/>
          </a:bodyPr>
          <a:lstStyle/>
          <a:p>
            <a:r>
              <a:rPr lang="en-US" altLang="zh-CN" b="1" dirty="0" smtClean="0"/>
              <a:t>decode</a:t>
            </a:r>
            <a:endParaRPr lang="zh-CN" altLang="en-US" b="1" dirty="0"/>
          </a:p>
        </p:txBody>
      </p:sp>
    </p:spTree>
    <p:extLst>
      <p:ext uri="{BB962C8B-B14F-4D97-AF65-F5344CB8AC3E}">
        <p14:creationId xmlns:p14="http://schemas.microsoft.com/office/powerpoint/2010/main" val="475927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err="1" smtClean="0">
                <a:latin typeface="Arial" charset="0"/>
                <a:ea typeface="黑体" charset="0"/>
              </a:rPr>
              <a:t>Reactor</a:t>
            </a:r>
            <a:r>
              <a:rPr lang="en-US" altLang="en-US" sz="3200" dirty="0" err="1" smtClean="0">
                <a:latin typeface="Arial" charset="0"/>
                <a:ea typeface="黑体" charset="0"/>
              </a:rPr>
              <a:t>主从</a:t>
            </a:r>
            <a:r>
              <a:rPr lang="zh-CN" altLang="en-US" sz="3200" dirty="0" smtClean="0">
                <a:latin typeface="Arial" charset="0"/>
                <a:ea typeface="黑体" charset="0"/>
              </a:rPr>
              <a:t>线程模型</a:t>
            </a:r>
            <a:endParaRPr lang="zh-CN" altLang="en-US" sz="3200" dirty="0">
              <a:latin typeface="Arial" charset="0"/>
              <a:ea typeface="黑体" charset="0"/>
            </a:endParaRPr>
          </a:p>
        </p:txBody>
      </p:sp>
      <p:sp>
        <p:nvSpPr>
          <p:cNvPr id="2" name="椭圆 1"/>
          <p:cNvSpPr/>
          <p:nvPr/>
        </p:nvSpPr>
        <p:spPr>
          <a:xfrm>
            <a:off x="214282" y="2024844"/>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7" name="椭圆 6"/>
          <p:cNvSpPr/>
          <p:nvPr/>
        </p:nvSpPr>
        <p:spPr>
          <a:xfrm>
            <a:off x="430306" y="260090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8" name="椭圆 7"/>
          <p:cNvSpPr/>
          <p:nvPr/>
        </p:nvSpPr>
        <p:spPr>
          <a:xfrm>
            <a:off x="574322" y="3212976"/>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13" name="圆角矩形 12"/>
          <p:cNvSpPr/>
          <p:nvPr/>
        </p:nvSpPr>
        <p:spPr>
          <a:xfrm>
            <a:off x="6876256" y="5013176"/>
            <a:ext cx="1584176"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H</a:t>
            </a:r>
            <a:r>
              <a:rPr kumimoji="1" lang="en-US" altLang="zh-CN" b="1" dirty="0" smtClean="0">
                <a:solidFill>
                  <a:srgbClr val="111111"/>
                </a:solidFill>
              </a:rPr>
              <a:t>andler1</a:t>
            </a:r>
            <a:endParaRPr kumimoji="1" lang="zh-CN" altLang="en-US" b="1" dirty="0" smtClean="0">
              <a:solidFill>
                <a:srgbClr val="111111"/>
              </a:solidFill>
            </a:endParaRPr>
          </a:p>
        </p:txBody>
      </p:sp>
      <p:cxnSp>
        <p:nvCxnSpPr>
          <p:cNvPr id="21" name="直线箭头连接符 20"/>
          <p:cNvCxnSpPr>
            <a:stCxn id="2" idx="6"/>
          </p:cNvCxnSpPr>
          <p:nvPr/>
        </p:nvCxnSpPr>
        <p:spPr>
          <a:xfrm flipV="1">
            <a:off x="2086490" y="2329406"/>
            <a:ext cx="628122" cy="1947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27" name="圆角矩形 26"/>
          <p:cNvSpPr/>
          <p:nvPr/>
        </p:nvSpPr>
        <p:spPr>
          <a:xfrm>
            <a:off x="6876256" y="5589240"/>
            <a:ext cx="1584176"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H</a:t>
            </a:r>
            <a:r>
              <a:rPr kumimoji="1" lang="en-US" altLang="zh-CN" b="1" dirty="0" smtClean="0">
                <a:solidFill>
                  <a:srgbClr val="111111"/>
                </a:solidFill>
              </a:rPr>
              <a:t>andler2</a:t>
            </a:r>
            <a:endParaRPr kumimoji="1" lang="zh-CN" altLang="en-US" b="1" dirty="0" smtClean="0">
              <a:solidFill>
                <a:srgbClr val="111111"/>
              </a:solidFill>
            </a:endParaRPr>
          </a:p>
        </p:txBody>
      </p:sp>
      <p:cxnSp>
        <p:nvCxnSpPr>
          <p:cNvPr id="30" name="直线箭头连接符 29"/>
          <p:cNvCxnSpPr>
            <a:stCxn id="7" idx="6"/>
          </p:cNvCxnSpPr>
          <p:nvPr/>
        </p:nvCxnSpPr>
        <p:spPr>
          <a:xfrm flipV="1">
            <a:off x="2302514" y="2329406"/>
            <a:ext cx="412098" cy="59553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1" name="直线箭头连接符 30"/>
          <p:cNvCxnSpPr/>
          <p:nvPr/>
        </p:nvCxnSpPr>
        <p:spPr>
          <a:xfrm flipV="1">
            <a:off x="2446530" y="2329406"/>
            <a:ext cx="268082" cy="117160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34" name="直线箭头连接符 33"/>
          <p:cNvCxnSpPr>
            <a:stCxn id="46" idx="3"/>
            <a:endCxn id="39" idx="0"/>
          </p:cNvCxnSpPr>
          <p:nvPr/>
        </p:nvCxnSpPr>
        <p:spPr>
          <a:xfrm flipH="1">
            <a:off x="4608004" y="2499823"/>
            <a:ext cx="1206334" cy="857169"/>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47" name="圆角矩形 46"/>
          <p:cNvSpPr/>
          <p:nvPr/>
        </p:nvSpPr>
        <p:spPr>
          <a:xfrm>
            <a:off x="2699792" y="1959676"/>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46" name="椭圆 45"/>
          <p:cNvSpPr/>
          <p:nvPr/>
        </p:nvSpPr>
        <p:spPr>
          <a:xfrm>
            <a:off x="5292080" y="1700808"/>
            <a:ext cx="3566200" cy="936104"/>
          </a:xfrm>
          <a:prstGeom prst="ellipse">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Main</a:t>
            </a:r>
            <a:r>
              <a:rPr kumimoji="1" lang="zh-CN" altLang="en-US" b="1" dirty="0" smtClean="0">
                <a:solidFill>
                  <a:srgbClr val="111111"/>
                </a:solidFill>
              </a:rPr>
              <a:t> </a:t>
            </a:r>
            <a:r>
              <a:rPr kumimoji="1" lang="en-US" altLang="zh-CN" b="1" dirty="0" smtClean="0">
                <a:solidFill>
                  <a:srgbClr val="111111"/>
                </a:solidFill>
              </a:rPr>
              <a:t>Reactor Thread Pool(Accept</a:t>
            </a:r>
            <a:r>
              <a:rPr kumimoji="1" lang="zh-CN" altLang="en-US" b="1" dirty="0" smtClean="0">
                <a:solidFill>
                  <a:srgbClr val="111111"/>
                </a:solidFill>
              </a:rPr>
              <a:t> </a:t>
            </a:r>
            <a:r>
              <a:rPr kumimoji="1" lang="en-US" altLang="zh-CN" b="1" dirty="0" smtClean="0">
                <a:solidFill>
                  <a:srgbClr val="111111"/>
                </a:solidFill>
              </a:rPr>
              <a:t>Pool)</a:t>
            </a:r>
            <a:endParaRPr kumimoji="1" lang="zh-CN" altLang="en-US" b="1" dirty="0" smtClean="0">
              <a:solidFill>
                <a:srgbClr val="111111"/>
              </a:solidFill>
            </a:endParaRPr>
          </a:p>
        </p:txBody>
      </p:sp>
      <p:cxnSp>
        <p:nvCxnSpPr>
          <p:cNvPr id="49" name="曲线连接符 48"/>
          <p:cNvCxnSpPr>
            <a:stCxn id="47" idx="0"/>
            <a:endCxn id="46" idx="0"/>
          </p:cNvCxnSpPr>
          <p:nvPr/>
        </p:nvCxnSpPr>
        <p:spPr>
          <a:xfrm rot="5400000" flipH="1" flipV="1">
            <a:off x="5244106" y="128602"/>
            <a:ext cx="258868" cy="3403280"/>
          </a:xfrm>
          <a:prstGeom prst="curvedConnector3">
            <a:avLst>
              <a:gd name="adj1" fmla="val 188308"/>
            </a:avLst>
          </a:prstGeom>
          <a:ln w="38100">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4499992" y="1500174"/>
            <a:ext cx="1377300" cy="369332"/>
          </a:xfrm>
          <a:prstGeom prst="rect">
            <a:avLst/>
          </a:prstGeom>
          <a:noFill/>
        </p:spPr>
        <p:txBody>
          <a:bodyPr wrap="none" rtlCol="0">
            <a:spAutoFit/>
          </a:bodyPr>
          <a:lstStyle/>
          <a:p>
            <a:r>
              <a:rPr lang="en-US" altLang="zh-CN" b="1" dirty="0" smtClean="0"/>
              <a:t>Dispatcher</a:t>
            </a:r>
            <a:endParaRPr lang="zh-CN" altLang="en-US" b="1" dirty="0"/>
          </a:p>
        </p:txBody>
      </p:sp>
      <p:sp>
        <p:nvSpPr>
          <p:cNvPr id="39" name="圆角矩形 38"/>
          <p:cNvSpPr/>
          <p:nvPr/>
        </p:nvSpPr>
        <p:spPr>
          <a:xfrm>
            <a:off x="3923928" y="3356992"/>
            <a:ext cx="1368152" cy="576064"/>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err="1" smtClean="0">
                <a:solidFill>
                  <a:srgbClr val="111111"/>
                </a:solidFill>
              </a:rPr>
              <a:t>auth</a:t>
            </a:r>
            <a:endParaRPr kumimoji="1" lang="zh-CN" altLang="en-US" b="1" dirty="0" smtClean="0">
              <a:solidFill>
                <a:srgbClr val="111111"/>
              </a:solidFill>
            </a:endParaRPr>
          </a:p>
        </p:txBody>
      </p:sp>
      <p:sp>
        <p:nvSpPr>
          <p:cNvPr id="45" name="圆角矩形 44"/>
          <p:cNvSpPr/>
          <p:nvPr/>
        </p:nvSpPr>
        <p:spPr>
          <a:xfrm>
            <a:off x="4067944" y="3861048"/>
            <a:ext cx="1368152" cy="576064"/>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smtClean="0">
                <a:solidFill>
                  <a:srgbClr val="111111"/>
                </a:solidFill>
              </a:rPr>
              <a:t>l</a:t>
            </a:r>
            <a:r>
              <a:rPr kumimoji="1" lang="en-US" altLang="zh-CN" b="1" dirty="0" err="1" smtClean="0">
                <a:solidFill>
                  <a:srgbClr val="111111"/>
                </a:solidFill>
              </a:rPr>
              <a:t>ogin</a:t>
            </a:r>
            <a:endParaRPr kumimoji="1" lang="zh-CN" altLang="en-US" b="1" dirty="0" smtClean="0">
              <a:solidFill>
                <a:srgbClr val="111111"/>
              </a:solidFill>
            </a:endParaRPr>
          </a:p>
        </p:txBody>
      </p:sp>
      <p:sp>
        <p:nvSpPr>
          <p:cNvPr id="48" name="TextBox 18"/>
          <p:cNvSpPr txBox="1"/>
          <p:nvPr/>
        </p:nvSpPr>
        <p:spPr>
          <a:xfrm>
            <a:off x="4932040" y="2507888"/>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52" name="TextBox 19"/>
          <p:cNvSpPr txBox="1"/>
          <p:nvPr/>
        </p:nvSpPr>
        <p:spPr>
          <a:xfrm>
            <a:off x="4932040" y="2852936"/>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53" name="圆角矩形 52"/>
          <p:cNvSpPr/>
          <p:nvPr/>
        </p:nvSpPr>
        <p:spPr>
          <a:xfrm>
            <a:off x="6012160" y="3356992"/>
            <a:ext cx="2016224" cy="576064"/>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Shake-hand</a:t>
            </a:r>
            <a:endParaRPr kumimoji="1" lang="zh-CN" altLang="en-US" b="1" dirty="0" smtClean="0">
              <a:solidFill>
                <a:srgbClr val="111111"/>
              </a:solidFill>
            </a:endParaRPr>
          </a:p>
        </p:txBody>
      </p:sp>
      <p:cxnSp>
        <p:nvCxnSpPr>
          <p:cNvPr id="54" name="直线箭头连接符 53"/>
          <p:cNvCxnSpPr>
            <a:stCxn id="46" idx="4"/>
            <a:endCxn id="53" idx="0"/>
          </p:cNvCxnSpPr>
          <p:nvPr/>
        </p:nvCxnSpPr>
        <p:spPr>
          <a:xfrm flipH="1">
            <a:off x="7020272" y="2636912"/>
            <a:ext cx="54908" cy="72008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5" name="TextBox 18"/>
          <p:cNvSpPr txBox="1"/>
          <p:nvPr/>
        </p:nvSpPr>
        <p:spPr>
          <a:xfrm>
            <a:off x="6660232" y="2636912"/>
            <a:ext cx="671979" cy="369332"/>
          </a:xfrm>
          <a:prstGeom prst="rect">
            <a:avLst/>
          </a:prstGeom>
          <a:noFill/>
        </p:spPr>
        <p:txBody>
          <a:bodyPr wrap="none" rtlCol="0">
            <a:spAutoFit/>
          </a:bodyPr>
          <a:lstStyle/>
          <a:p>
            <a:r>
              <a:rPr lang="en-US" altLang="zh-CN" b="1" dirty="0" smtClean="0"/>
              <a:t>read</a:t>
            </a:r>
            <a:endParaRPr lang="zh-CN" altLang="en-US" b="1" dirty="0"/>
          </a:p>
        </p:txBody>
      </p:sp>
      <p:sp>
        <p:nvSpPr>
          <p:cNvPr id="56" name="TextBox 19"/>
          <p:cNvSpPr txBox="1"/>
          <p:nvPr/>
        </p:nvSpPr>
        <p:spPr>
          <a:xfrm>
            <a:off x="6660232" y="2924944"/>
            <a:ext cx="992579" cy="369332"/>
          </a:xfrm>
          <a:prstGeom prst="rect">
            <a:avLst/>
          </a:prstGeom>
          <a:noFill/>
        </p:spPr>
        <p:txBody>
          <a:bodyPr wrap="none" rtlCol="0">
            <a:spAutoFit/>
          </a:bodyPr>
          <a:lstStyle/>
          <a:p>
            <a:r>
              <a:rPr lang="en-US" altLang="zh-CN" b="1" dirty="0" smtClean="0"/>
              <a:t>encode</a:t>
            </a:r>
            <a:endParaRPr lang="zh-CN" altLang="en-US" b="1" dirty="0"/>
          </a:p>
        </p:txBody>
      </p:sp>
      <p:sp>
        <p:nvSpPr>
          <p:cNvPr id="57" name="圆角矩形 56"/>
          <p:cNvSpPr/>
          <p:nvPr/>
        </p:nvSpPr>
        <p:spPr>
          <a:xfrm>
            <a:off x="6164560" y="3861048"/>
            <a:ext cx="2016224" cy="576064"/>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smtClean="0">
                <a:solidFill>
                  <a:srgbClr val="111111"/>
                </a:solidFill>
              </a:rPr>
              <a:t>S</a:t>
            </a:r>
            <a:r>
              <a:rPr kumimoji="1" lang="en-US" altLang="zh-CN" b="1" dirty="0" smtClean="0">
                <a:solidFill>
                  <a:srgbClr val="111111"/>
                </a:solidFill>
              </a:rPr>
              <a:t>LA</a:t>
            </a:r>
            <a:endParaRPr kumimoji="1" lang="zh-CN" altLang="en-US" b="1" dirty="0" smtClean="0">
              <a:solidFill>
                <a:srgbClr val="111111"/>
              </a:solidFill>
            </a:endParaRPr>
          </a:p>
        </p:txBody>
      </p:sp>
      <p:sp>
        <p:nvSpPr>
          <p:cNvPr id="58" name="椭圆 57"/>
          <p:cNvSpPr/>
          <p:nvPr/>
        </p:nvSpPr>
        <p:spPr>
          <a:xfrm>
            <a:off x="323528" y="4077072"/>
            <a:ext cx="3566200" cy="936104"/>
          </a:xfrm>
          <a:prstGeom prst="ellipse">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smtClean="0">
                <a:solidFill>
                  <a:srgbClr val="111111"/>
                </a:solidFill>
              </a:rPr>
              <a:t>S</a:t>
            </a:r>
            <a:r>
              <a:rPr kumimoji="1" lang="en-US" altLang="zh-CN" b="1" dirty="0" err="1" smtClean="0">
                <a:solidFill>
                  <a:srgbClr val="111111"/>
                </a:solidFill>
              </a:rPr>
              <a:t>ub</a:t>
            </a:r>
            <a:r>
              <a:rPr kumimoji="1" lang="zh-CN" altLang="en-US" b="1" dirty="0" smtClean="0">
                <a:solidFill>
                  <a:srgbClr val="111111"/>
                </a:solidFill>
              </a:rPr>
              <a:t> </a:t>
            </a:r>
            <a:r>
              <a:rPr kumimoji="1" lang="en-US" altLang="zh-CN" b="1" dirty="0" smtClean="0">
                <a:solidFill>
                  <a:srgbClr val="111111"/>
                </a:solidFill>
              </a:rPr>
              <a:t>Reactor Thread Pool(IO</a:t>
            </a:r>
            <a:r>
              <a:rPr kumimoji="1" lang="zh-CN" altLang="en-US" b="1" dirty="0" smtClean="0">
                <a:solidFill>
                  <a:srgbClr val="111111"/>
                </a:solidFill>
              </a:rPr>
              <a:t> </a:t>
            </a:r>
            <a:r>
              <a:rPr kumimoji="1" lang="en-US" altLang="zh-CN" b="1" dirty="0" smtClean="0">
                <a:solidFill>
                  <a:srgbClr val="111111"/>
                </a:solidFill>
              </a:rPr>
              <a:t>Pool)</a:t>
            </a:r>
            <a:endParaRPr kumimoji="1" lang="zh-CN" altLang="en-US" b="1" dirty="0" smtClean="0">
              <a:solidFill>
                <a:srgbClr val="111111"/>
              </a:solidFill>
            </a:endParaRPr>
          </a:p>
        </p:txBody>
      </p:sp>
      <p:sp>
        <p:nvSpPr>
          <p:cNvPr id="59" name="圆角矩形 58"/>
          <p:cNvSpPr/>
          <p:nvPr/>
        </p:nvSpPr>
        <p:spPr>
          <a:xfrm>
            <a:off x="6876256" y="6165304"/>
            <a:ext cx="1584176"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zh-CN" b="1" dirty="0" smtClean="0">
                <a:solidFill>
                  <a:srgbClr val="111111"/>
                </a:solidFill>
              </a:rPr>
              <a:t>H</a:t>
            </a:r>
            <a:r>
              <a:rPr kumimoji="1" lang="en-US" altLang="zh-CN" b="1" dirty="0" err="1" smtClean="0">
                <a:solidFill>
                  <a:srgbClr val="111111"/>
                </a:solidFill>
              </a:rPr>
              <a:t>andler</a:t>
            </a:r>
            <a:r>
              <a:rPr kumimoji="1" lang="en-US" altLang="zh-CN" b="1" dirty="0" smtClean="0">
                <a:solidFill>
                  <a:srgbClr val="111111"/>
                </a:solidFill>
              </a:rPr>
              <a:t>…</a:t>
            </a:r>
            <a:endParaRPr kumimoji="1" lang="zh-CN" altLang="en-US" b="1" dirty="0" smtClean="0">
              <a:solidFill>
                <a:srgbClr val="111111"/>
              </a:solidFill>
            </a:endParaRPr>
          </a:p>
        </p:txBody>
      </p:sp>
      <p:sp>
        <p:nvSpPr>
          <p:cNvPr id="60" name="圆角矩形 59"/>
          <p:cNvSpPr/>
          <p:nvPr/>
        </p:nvSpPr>
        <p:spPr>
          <a:xfrm>
            <a:off x="3419872" y="5085184"/>
            <a:ext cx="1872208"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NIO-Thread1</a:t>
            </a:r>
          </a:p>
        </p:txBody>
      </p:sp>
      <p:sp>
        <p:nvSpPr>
          <p:cNvPr id="61" name="圆角矩形 60"/>
          <p:cNvSpPr/>
          <p:nvPr/>
        </p:nvSpPr>
        <p:spPr>
          <a:xfrm>
            <a:off x="3203848" y="5517232"/>
            <a:ext cx="1872208"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NIO-Thread2</a:t>
            </a:r>
          </a:p>
        </p:txBody>
      </p:sp>
      <p:sp>
        <p:nvSpPr>
          <p:cNvPr id="62" name="圆角矩形 61"/>
          <p:cNvSpPr/>
          <p:nvPr/>
        </p:nvSpPr>
        <p:spPr>
          <a:xfrm>
            <a:off x="2987824" y="5949280"/>
            <a:ext cx="1872208" cy="504056"/>
          </a:xfrm>
          <a:prstGeom prst="roundRect">
            <a:avLst/>
          </a:prstGeom>
          <a:solidFill>
            <a:srgbClr val="99CCF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NIO-Thread…</a:t>
            </a:r>
          </a:p>
        </p:txBody>
      </p:sp>
      <p:cxnSp>
        <p:nvCxnSpPr>
          <p:cNvPr id="63" name="直线箭头连接符 62"/>
          <p:cNvCxnSpPr>
            <a:stCxn id="60" idx="1"/>
          </p:cNvCxnSpPr>
          <p:nvPr/>
        </p:nvCxnSpPr>
        <p:spPr>
          <a:xfrm flipH="1" flipV="1">
            <a:off x="2915816" y="5013176"/>
            <a:ext cx="504056" cy="32403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64" name="直线箭头连接符 63"/>
          <p:cNvCxnSpPr>
            <a:stCxn id="61" idx="1"/>
            <a:endCxn id="58" idx="4"/>
          </p:cNvCxnSpPr>
          <p:nvPr/>
        </p:nvCxnSpPr>
        <p:spPr>
          <a:xfrm flipH="1" flipV="1">
            <a:off x="2106628" y="5013176"/>
            <a:ext cx="1097220" cy="75608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66" name="直线箭头连接符 65"/>
          <p:cNvCxnSpPr>
            <a:stCxn id="62" idx="1"/>
          </p:cNvCxnSpPr>
          <p:nvPr/>
        </p:nvCxnSpPr>
        <p:spPr>
          <a:xfrm flipH="1" flipV="1">
            <a:off x="1331640" y="5013176"/>
            <a:ext cx="1656184" cy="118813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71" name="直线箭头连接符 70"/>
          <p:cNvCxnSpPr>
            <a:stCxn id="60" idx="3"/>
            <a:endCxn id="13" idx="1"/>
          </p:cNvCxnSpPr>
          <p:nvPr/>
        </p:nvCxnSpPr>
        <p:spPr>
          <a:xfrm flipV="1">
            <a:off x="5292080" y="5265204"/>
            <a:ext cx="1584176" cy="7200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74" name="直线箭头连接符 73"/>
          <p:cNvCxnSpPr>
            <a:stCxn id="61" idx="3"/>
            <a:endCxn id="27" idx="1"/>
          </p:cNvCxnSpPr>
          <p:nvPr/>
        </p:nvCxnSpPr>
        <p:spPr>
          <a:xfrm>
            <a:off x="5076056" y="5769260"/>
            <a:ext cx="1800200" cy="7200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77" name="直线箭头连接符 76"/>
          <p:cNvCxnSpPr>
            <a:stCxn id="59" idx="1"/>
            <a:endCxn id="62" idx="3"/>
          </p:cNvCxnSpPr>
          <p:nvPr/>
        </p:nvCxnSpPr>
        <p:spPr>
          <a:xfrm flipH="1" flipV="1">
            <a:off x="4860032" y="6201308"/>
            <a:ext cx="2016224" cy="21602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81" name="直线箭头连接符 80"/>
          <p:cNvCxnSpPr>
            <a:stCxn id="45" idx="2"/>
            <a:endCxn id="60" idx="0"/>
          </p:cNvCxnSpPr>
          <p:nvPr/>
        </p:nvCxnSpPr>
        <p:spPr>
          <a:xfrm flipH="1">
            <a:off x="4355976" y="4437112"/>
            <a:ext cx="396044" cy="64807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84" name="直线箭头连接符 83"/>
          <p:cNvCxnSpPr>
            <a:stCxn id="57" idx="2"/>
          </p:cNvCxnSpPr>
          <p:nvPr/>
        </p:nvCxnSpPr>
        <p:spPr>
          <a:xfrm flipH="1">
            <a:off x="4860032" y="4437112"/>
            <a:ext cx="2312640" cy="64807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54290" name="文本框 54289"/>
          <p:cNvSpPr txBox="1"/>
          <p:nvPr/>
        </p:nvSpPr>
        <p:spPr>
          <a:xfrm>
            <a:off x="4860032" y="4571836"/>
            <a:ext cx="1352015" cy="369332"/>
          </a:xfrm>
          <a:prstGeom prst="rect">
            <a:avLst/>
          </a:prstGeom>
          <a:noFill/>
        </p:spPr>
        <p:txBody>
          <a:bodyPr wrap="none" rtlCol="0">
            <a:spAutoFit/>
          </a:bodyPr>
          <a:lstStyle/>
          <a:p>
            <a:r>
              <a:rPr kumimoji="1" lang="en-US" altLang="zh-CN" b="1" dirty="0" smtClean="0"/>
              <a:t>dispatcher</a:t>
            </a:r>
            <a:endParaRPr kumimoji="1" lang="zh-CN" altLang="en-US" b="1" dirty="0"/>
          </a:p>
        </p:txBody>
      </p:sp>
      <p:sp>
        <p:nvSpPr>
          <p:cNvPr id="90" name="文本框 89"/>
          <p:cNvSpPr txBox="1"/>
          <p:nvPr/>
        </p:nvSpPr>
        <p:spPr>
          <a:xfrm>
            <a:off x="5292080" y="4931876"/>
            <a:ext cx="1582484" cy="369332"/>
          </a:xfrm>
          <a:prstGeom prst="rect">
            <a:avLst/>
          </a:prstGeom>
          <a:noFill/>
        </p:spPr>
        <p:txBody>
          <a:bodyPr wrap="none" rtlCol="0">
            <a:spAutoFit/>
          </a:bodyPr>
          <a:lstStyle/>
          <a:p>
            <a:r>
              <a:rPr kumimoji="1" lang="zh-CN" altLang="zh-CN" b="1" dirty="0"/>
              <a:t>r</a:t>
            </a:r>
            <a:r>
              <a:rPr kumimoji="1" lang="en-US" altLang="zh-CN" b="1" dirty="0" err="1" smtClean="0"/>
              <a:t>ead</a:t>
            </a:r>
            <a:r>
              <a:rPr kumimoji="1" lang="en-US" altLang="zh-CN" b="1" dirty="0" smtClean="0"/>
              <a:t>/encode</a:t>
            </a:r>
            <a:endParaRPr kumimoji="1" lang="zh-CN" altLang="en-US" b="1" dirty="0"/>
          </a:p>
        </p:txBody>
      </p:sp>
      <p:sp>
        <p:nvSpPr>
          <p:cNvPr id="101" name="文本框 100"/>
          <p:cNvSpPr txBox="1"/>
          <p:nvPr/>
        </p:nvSpPr>
        <p:spPr>
          <a:xfrm>
            <a:off x="5508104" y="5517232"/>
            <a:ext cx="1185315" cy="369332"/>
          </a:xfrm>
          <a:prstGeom prst="rect">
            <a:avLst/>
          </a:prstGeom>
          <a:noFill/>
        </p:spPr>
        <p:txBody>
          <a:bodyPr wrap="none" rtlCol="0">
            <a:spAutoFit/>
          </a:bodyPr>
          <a:lstStyle/>
          <a:p>
            <a:r>
              <a:rPr kumimoji="1" lang="en-US" altLang="zh-CN" b="1" dirty="0" smtClean="0"/>
              <a:t>business</a:t>
            </a:r>
            <a:endParaRPr kumimoji="1" lang="zh-CN" altLang="en-US" b="1" dirty="0"/>
          </a:p>
        </p:txBody>
      </p:sp>
      <p:sp>
        <p:nvSpPr>
          <p:cNvPr id="102" name="文本框 101"/>
          <p:cNvSpPr txBox="1"/>
          <p:nvPr/>
        </p:nvSpPr>
        <p:spPr>
          <a:xfrm>
            <a:off x="5004048" y="6237312"/>
            <a:ext cx="1595697" cy="369332"/>
          </a:xfrm>
          <a:prstGeom prst="rect">
            <a:avLst/>
          </a:prstGeom>
          <a:noFill/>
        </p:spPr>
        <p:txBody>
          <a:bodyPr wrap="none" rtlCol="0">
            <a:spAutoFit/>
          </a:bodyPr>
          <a:lstStyle/>
          <a:p>
            <a:r>
              <a:rPr kumimoji="1" lang="en-US" altLang="zh-CN" b="1" dirty="0"/>
              <a:t>w</a:t>
            </a:r>
            <a:r>
              <a:rPr kumimoji="1" lang="en-US" altLang="zh-CN" b="1" dirty="0" smtClean="0"/>
              <a:t>rite/decode</a:t>
            </a:r>
            <a:endParaRPr kumimoji="1" lang="zh-CN" altLang="en-US" b="1" dirty="0"/>
          </a:p>
        </p:txBody>
      </p:sp>
    </p:spTree>
    <p:extLst>
      <p:ext uri="{BB962C8B-B14F-4D97-AF65-F5344CB8AC3E}">
        <p14:creationId xmlns:p14="http://schemas.microsoft.com/office/powerpoint/2010/main" val="2078581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zh-CN" altLang="zh-CN" sz="3200" b="1" smtClean="0">
                <a:latin typeface="Arial" charset="0"/>
                <a:ea typeface="黑体" charset="0"/>
              </a:rPr>
              <a:t>N</a:t>
            </a:r>
            <a:r>
              <a:rPr kumimoji="0" lang="en-US" altLang="zh-CN" sz="3200" b="1" smtClean="0">
                <a:latin typeface="Arial" charset="0"/>
                <a:ea typeface="黑体" charset="0"/>
              </a:rPr>
              <a:t>etty</a:t>
            </a:r>
            <a:r>
              <a:rPr kumimoji="0" lang="zh-CN" altLang="en-US" sz="3200" b="1" smtClean="0">
                <a:latin typeface="Arial" charset="0"/>
                <a:ea typeface="黑体" charset="0"/>
              </a:rPr>
              <a:t> </a:t>
            </a:r>
            <a:r>
              <a:rPr kumimoji="0" lang="en-US" altLang="zh-CN" sz="3200" b="1" smtClean="0">
                <a:latin typeface="Arial" charset="0"/>
                <a:ea typeface="黑体" charset="0"/>
              </a:rPr>
              <a:t>–</a:t>
            </a:r>
            <a:r>
              <a:rPr kumimoji="0" lang="zh-CN" altLang="en-US" sz="3200" b="1" smtClean="0">
                <a:latin typeface="Arial" charset="0"/>
                <a:ea typeface="黑体" charset="0"/>
              </a:rPr>
              <a:t> </a:t>
            </a:r>
            <a:r>
              <a:rPr kumimoji="0" lang="zh-CN" altLang="en-US" sz="3200" b="1" dirty="0" smtClean="0">
                <a:latin typeface="Arial" charset="0"/>
                <a:ea typeface="黑体" charset="0"/>
              </a:rPr>
              <a:t>介绍</a:t>
            </a:r>
            <a:endParaRPr kumimoji="0" lang="zh-CN" altLang="en-US" sz="3200" b="1" dirty="0">
              <a:latin typeface="Arial" charset="0"/>
              <a:ea typeface="黑体" charset="0"/>
            </a:endParaRPr>
          </a:p>
        </p:txBody>
      </p:sp>
      <p:sp>
        <p:nvSpPr>
          <p:cNvPr id="2" name="矩形 1"/>
          <p:cNvSpPr/>
          <p:nvPr/>
        </p:nvSpPr>
        <p:spPr>
          <a:xfrm>
            <a:off x="251520" y="1556792"/>
            <a:ext cx="8712968" cy="900246"/>
          </a:xfrm>
          <a:prstGeom prst="rect">
            <a:avLst/>
          </a:prstGeom>
        </p:spPr>
        <p:txBody>
          <a:bodyPr wrap="square">
            <a:spAutoFit/>
          </a:bodyPr>
          <a:lstStyle/>
          <a:p>
            <a:pPr marL="285750" indent="-285750">
              <a:lnSpc>
                <a:spcPct val="150000"/>
              </a:lnSpc>
              <a:buFont typeface="Symbol" charset="2"/>
              <a:buChar char="-"/>
            </a:pPr>
            <a:r>
              <a:rPr lang="zh-CN" altLang="zh-CN" dirty="0">
                <a:latin typeface="宋体"/>
                <a:ea typeface="宋体"/>
                <a:cs typeface="宋体"/>
              </a:rPr>
              <a:t> </a:t>
            </a:r>
            <a:r>
              <a:rPr lang="en-US" altLang="zh-CN" dirty="0" err="1" smtClean="0">
                <a:latin typeface="宋体"/>
                <a:ea typeface="宋体"/>
                <a:cs typeface="宋体"/>
              </a:rPr>
              <a:t>Netty</a:t>
            </a:r>
            <a:r>
              <a:rPr lang="zh-CN" altLang="en-US" dirty="0">
                <a:latin typeface="宋体"/>
                <a:ea typeface="宋体"/>
                <a:cs typeface="宋体"/>
              </a:rPr>
              <a:t>是一个高性能、异步事件驱动的</a:t>
            </a:r>
            <a:r>
              <a:rPr lang="en-US" altLang="zh-CN" dirty="0">
                <a:latin typeface="宋体"/>
                <a:ea typeface="宋体"/>
                <a:cs typeface="宋体"/>
              </a:rPr>
              <a:t>NIO</a:t>
            </a:r>
            <a:r>
              <a:rPr lang="zh-CN" altLang="en-US" dirty="0" smtClean="0">
                <a:latin typeface="宋体"/>
                <a:ea typeface="宋体"/>
                <a:cs typeface="宋体"/>
              </a:rPr>
              <a:t>框架。</a:t>
            </a:r>
            <a:endParaRPr lang="en-US" altLang="zh-CN" dirty="0" smtClean="0">
              <a:latin typeface="宋体"/>
              <a:ea typeface="宋体"/>
              <a:cs typeface="宋体"/>
            </a:endParaRPr>
          </a:p>
          <a:p>
            <a:pPr marL="285750" indent="-285750">
              <a:lnSpc>
                <a:spcPct val="150000"/>
              </a:lnSpc>
              <a:buFont typeface="Symbol" charset="2"/>
              <a:buChar char="-"/>
            </a:pPr>
            <a:r>
              <a:rPr lang="zh-CN" altLang="zh-CN" dirty="0">
                <a:latin typeface="宋体"/>
                <a:ea typeface="宋体"/>
                <a:cs typeface="宋体"/>
              </a:rPr>
              <a:t> </a:t>
            </a:r>
            <a:r>
              <a:rPr lang="zh-CN" altLang="en-US" dirty="0" smtClean="0">
                <a:latin typeface="宋体"/>
                <a:ea typeface="宋体"/>
                <a:cs typeface="宋体"/>
              </a:rPr>
              <a:t>基于</a:t>
            </a:r>
            <a:r>
              <a:rPr lang="en-US" altLang="zh-CN" dirty="0" err="1" smtClean="0">
                <a:latin typeface="宋体"/>
                <a:ea typeface="宋体"/>
                <a:cs typeface="宋体"/>
              </a:rPr>
              <a:t>Netty</a:t>
            </a:r>
            <a:r>
              <a:rPr lang="zh-CN" altLang="en-US" dirty="0" smtClean="0">
                <a:latin typeface="宋体"/>
                <a:ea typeface="宋体"/>
                <a:cs typeface="宋体"/>
              </a:rPr>
              <a:t>，可以快速开发和部署高性能、高可用的网络服务端和客户端应用。</a:t>
            </a:r>
            <a:endParaRPr lang="en-US" altLang="zh-CN" dirty="0">
              <a:latin typeface="宋体"/>
              <a:ea typeface="宋体"/>
              <a:cs typeface="宋体"/>
            </a:endParaRPr>
          </a:p>
        </p:txBody>
      </p:sp>
      <p:pic>
        <p:nvPicPr>
          <p:cNvPr id="3" name="图片 2" descr="netty-componen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84" y="2492896"/>
            <a:ext cx="7863656" cy="4392488"/>
          </a:xfrm>
          <a:prstGeom prst="rect">
            <a:avLst/>
          </a:prstGeom>
        </p:spPr>
      </p:pic>
    </p:spTree>
    <p:extLst>
      <p:ext uri="{BB962C8B-B14F-4D97-AF65-F5344CB8AC3E}">
        <p14:creationId xmlns:p14="http://schemas.microsoft.com/office/powerpoint/2010/main" val="9023351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err="1" smtClean="0">
                <a:latin typeface="Arial" charset="0"/>
                <a:ea typeface="黑体" charset="0"/>
              </a:rPr>
              <a:t>Netty</a:t>
            </a:r>
            <a:r>
              <a:rPr lang="zh-CN" altLang="en-US" sz="3200" dirty="0" smtClean="0">
                <a:latin typeface="Arial" charset="0"/>
                <a:ea typeface="黑体" charset="0"/>
              </a:rPr>
              <a:t>线程模型</a:t>
            </a:r>
            <a:endParaRPr lang="zh-CN" altLang="en-US" sz="3200" dirty="0">
              <a:latin typeface="Arial" charset="0"/>
              <a:ea typeface="黑体" charset="0"/>
            </a:endParaRPr>
          </a:p>
        </p:txBody>
      </p:sp>
      <p:sp>
        <p:nvSpPr>
          <p:cNvPr id="2" name="文本框 1"/>
          <p:cNvSpPr txBox="1"/>
          <p:nvPr/>
        </p:nvSpPr>
        <p:spPr>
          <a:xfrm>
            <a:off x="251520" y="1774557"/>
            <a:ext cx="8640960" cy="1315745"/>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a:t>
            </a:r>
            <a:r>
              <a:rPr kumimoji="1" lang="en-US" altLang="zh-CN" dirty="0" err="1" smtClean="0">
                <a:latin typeface="宋体"/>
                <a:ea typeface="宋体"/>
                <a:cs typeface="宋体"/>
              </a:rPr>
              <a:t>Netty</a:t>
            </a:r>
            <a:r>
              <a:rPr kumimoji="1" lang="zh-CN" altLang="en-US" dirty="0" smtClean="0">
                <a:latin typeface="宋体"/>
                <a:ea typeface="宋体"/>
                <a:cs typeface="宋体"/>
              </a:rPr>
              <a:t>的线程模型并不是一成不变的，它实际取决于用户的启动参数配置，通过设置不同的启动参数，</a:t>
            </a:r>
            <a:r>
              <a:rPr kumimoji="1" lang="en-US" altLang="zh-CN" dirty="0" err="1" smtClean="0">
                <a:latin typeface="宋体"/>
                <a:ea typeface="宋体"/>
                <a:cs typeface="宋体"/>
              </a:rPr>
              <a:t>Netty</a:t>
            </a:r>
            <a:r>
              <a:rPr kumimoji="1" lang="zh-CN" altLang="en-US" dirty="0" smtClean="0">
                <a:latin typeface="宋体"/>
                <a:ea typeface="宋体"/>
                <a:cs typeface="宋体"/>
              </a:rPr>
              <a:t>可以同时支持</a:t>
            </a:r>
            <a:r>
              <a:rPr kumimoji="1" lang="en-US" altLang="zh-CN" dirty="0" smtClean="0">
                <a:latin typeface="宋体"/>
                <a:ea typeface="宋体"/>
                <a:cs typeface="宋体"/>
              </a:rPr>
              <a:t>Reactor</a:t>
            </a:r>
            <a:r>
              <a:rPr kumimoji="1" lang="zh-CN" altLang="en-US" dirty="0" smtClean="0">
                <a:latin typeface="宋体"/>
                <a:ea typeface="宋体"/>
                <a:cs typeface="宋体"/>
              </a:rPr>
              <a:t>单线程模型、多线程模型和主从</a:t>
            </a:r>
            <a:r>
              <a:rPr kumimoji="1" lang="en-US" altLang="zh-CN" dirty="0" smtClean="0">
                <a:latin typeface="宋体"/>
                <a:ea typeface="宋体"/>
                <a:cs typeface="宋体"/>
              </a:rPr>
              <a:t>Reactor</a:t>
            </a:r>
            <a:r>
              <a:rPr kumimoji="1" lang="zh-CN" altLang="en-US" dirty="0" smtClean="0">
                <a:latin typeface="宋体"/>
                <a:ea typeface="宋体"/>
                <a:cs typeface="宋体"/>
              </a:rPr>
              <a:t>多线程模型。</a:t>
            </a:r>
            <a:endParaRPr kumimoji="1" lang="zh-CN" altLang="en-US" dirty="0">
              <a:latin typeface="宋体"/>
              <a:ea typeface="宋体"/>
              <a:cs typeface="宋体"/>
            </a:endParaRPr>
          </a:p>
        </p:txBody>
      </p:sp>
      <p:sp>
        <p:nvSpPr>
          <p:cNvPr id="4" name="椭圆 3"/>
          <p:cNvSpPr/>
          <p:nvPr/>
        </p:nvSpPr>
        <p:spPr>
          <a:xfrm>
            <a:off x="358298" y="3494168"/>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5" name="椭圆 4"/>
          <p:cNvSpPr/>
          <p:nvPr/>
        </p:nvSpPr>
        <p:spPr>
          <a:xfrm>
            <a:off x="574322" y="4070232"/>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sp>
        <p:nvSpPr>
          <p:cNvPr id="6" name="椭圆 5"/>
          <p:cNvSpPr/>
          <p:nvPr/>
        </p:nvSpPr>
        <p:spPr>
          <a:xfrm>
            <a:off x="718338" y="4682300"/>
            <a:ext cx="1872208" cy="648072"/>
          </a:xfrm>
          <a:prstGeom prst="ellipse">
            <a:avLst/>
          </a:prstGeom>
          <a:solidFill>
            <a:srgbClr val="99CCFF"/>
          </a:solidFill>
          <a:ln w="6350" cmpd="sng">
            <a:solidFill>
              <a:srgbClr val="3366FF"/>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Client</a:t>
            </a:r>
          </a:p>
        </p:txBody>
      </p:sp>
      <p:cxnSp>
        <p:nvCxnSpPr>
          <p:cNvPr id="7" name="直线箭头连接符 6"/>
          <p:cNvCxnSpPr>
            <a:stCxn id="4" idx="6"/>
          </p:cNvCxnSpPr>
          <p:nvPr/>
        </p:nvCxnSpPr>
        <p:spPr>
          <a:xfrm flipV="1">
            <a:off x="2230506" y="3798730"/>
            <a:ext cx="628122" cy="19474"/>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8" name="直线箭头连接符 7"/>
          <p:cNvCxnSpPr>
            <a:stCxn id="5" idx="6"/>
          </p:cNvCxnSpPr>
          <p:nvPr/>
        </p:nvCxnSpPr>
        <p:spPr>
          <a:xfrm flipV="1">
            <a:off x="2446530" y="3798730"/>
            <a:ext cx="412098" cy="59553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9" name="直线箭头连接符 8"/>
          <p:cNvCxnSpPr/>
          <p:nvPr/>
        </p:nvCxnSpPr>
        <p:spPr>
          <a:xfrm flipV="1">
            <a:off x="2590546" y="3798730"/>
            <a:ext cx="268082" cy="1171602"/>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
        <p:nvSpPr>
          <p:cNvPr id="10" name="圆角矩形 9"/>
          <p:cNvSpPr/>
          <p:nvPr/>
        </p:nvSpPr>
        <p:spPr>
          <a:xfrm>
            <a:off x="2843808" y="3429000"/>
            <a:ext cx="1944216" cy="720080"/>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err="1" smtClean="0">
                <a:solidFill>
                  <a:srgbClr val="111111"/>
                </a:solidFill>
              </a:rPr>
              <a:t>NioEventLoop</a:t>
            </a:r>
            <a:r>
              <a:rPr kumimoji="1" lang="en-US" altLang="zh-CN" b="1" dirty="0" smtClean="0">
                <a:solidFill>
                  <a:srgbClr val="111111"/>
                </a:solidFill>
              </a:rPr>
              <a:t>/</a:t>
            </a:r>
            <a:r>
              <a:rPr kumimoji="1" lang="zh-CN" altLang="zh-CN" b="1" dirty="0" smtClean="0">
                <a:solidFill>
                  <a:srgbClr val="111111"/>
                </a:solidFill>
              </a:rPr>
              <a:t>A</a:t>
            </a:r>
            <a:r>
              <a:rPr kumimoji="1" lang="en-US" altLang="zh-CN" b="1" dirty="0" err="1" smtClean="0">
                <a:solidFill>
                  <a:srgbClr val="111111"/>
                </a:solidFill>
              </a:rPr>
              <a:t>cceptor</a:t>
            </a:r>
            <a:endParaRPr kumimoji="1" lang="zh-CN" altLang="en-US" b="1" dirty="0" smtClean="0">
              <a:solidFill>
                <a:srgbClr val="111111"/>
              </a:solidFill>
            </a:endParaRPr>
          </a:p>
        </p:txBody>
      </p:sp>
      <p:sp>
        <p:nvSpPr>
          <p:cNvPr id="3" name="椭圆 2"/>
          <p:cNvSpPr/>
          <p:nvPr/>
        </p:nvSpPr>
        <p:spPr>
          <a:xfrm>
            <a:off x="5220072" y="2924944"/>
            <a:ext cx="3600400" cy="3600400"/>
          </a:xfrm>
          <a:prstGeom prst="ellipse">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11" name="圆角矩形 10"/>
          <p:cNvSpPr/>
          <p:nvPr/>
        </p:nvSpPr>
        <p:spPr>
          <a:xfrm>
            <a:off x="2699792" y="5157192"/>
            <a:ext cx="2376264" cy="720080"/>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NioEventLoop.execute</a:t>
            </a:r>
            <a:r>
              <a:rPr kumimoji="1" lang="en-US" altLang="zh-CN" dirty="0" smtClean="0">
                <a:solidFill>
                  <a:srgbClr val="111111"/>
                </a:solidFill>
              </a:rPr>
              <a:t>(Runnable</a:t>
            </a:r>
            <a:r>
              <a:rPr kumimoji="1" lang="zh-CN" altLang="en-US" dirty="0" smtClean="0">
                <a:solidFill>
                  <a:srgbClr val="111111"/>
                </a:solidFill>
              </a:rPr>
              <a:t> </a:t>
            </a:r>
            <a:r>
              <a:rPr kumimoji="1" lang="en-US" altLang="zh-CN" dirty="0" smtClean="0">
                <a:solidFill>
                  <a:srgbClr val="111111"/>
                </a:solidFill>
              </a:rPr>
              <a:t>task)</a:t>
            </a:r>
            <a:endParaRPr kumimoji="1" lang="zh-CN" altLang="en-US" dirty="0" smtClean="0">
              <a:solidFill>
                <a:srgbClr val="111111"/>
              </a:solidFill>
            </a:endParaRPr>
          </a:p>
        </p:txBody>
      </p:sp>
      <p:sp>
        <p:nvSpPr>
          <p:cNvPr id="13" name="圆角矩形 12"/>
          <p:cNvSpPr/>
          <p:nvPr/>
        </p:nvSpPr>
        <p:spPr>
          <a:xfrm>
            <a:off x="2699792" y="5949280"/>
            <a:ext cx="2376264" cy="720080"/>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NioEventLoop.schedule</a:t>
            </a:r>
            <a:r>
              <a:rPr kumimoji="1" lang="en-US" altLang="zh-CN" dirty="0" smtClean="0">
                <a:solidFill>
                  <a:srgbClr val="111111"/>
                </a:solidFill>
              </a:rPr>
              <a:t>(Runnable</a:t>
            </a:r>
            <a:r>
              <a:rPr kumimoji="1" lang="zh-CN" altLang="en-US" dirty="0" smtClean="0">
                <a:solidFill>
                  <a:srgbClr val="111111"/>
                </a:solidFill>
              </a:rPr>
              <a:t> </a:t>
            </a:r>
            <a:r>
              <a:rPr kumimoji="1" lang="en-US" altLang="zh-CN" dirty="0" smtClean="0">
                <a:solidFill>
                  <a:srgbClr val="111111"/>
                </a:solidFill>
              </a:rPr>
              <a:t>task)</a:t>
            </a:r>
            <a:endParaRPr kumimoji="1" lang="zh-CN" altLang="en-US" dirty="0" smtClean="0">
              <a:solidFill>
                <a:srgbClr val="111111"/>
              </a:solidFill>
            </a:endParaRPr>
          </a:p>
        </p:txBody>
      </p:sp>
      <p:sp>
        <p:nvSpPr>
          <p:cNvPr id="15" name="圆角矩形 14"/>
          <p:cNvSpPr/>
          <p:nvPr/>
        </p:nvSpPr>
        <p:spPr>
          <a:xfrm>
            <a:off x="7308304" y="3717032"/>
            <a:ext cx="1080120" cy="432048"/>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b="1" dirty="0" smtClean="0">
              <a:solidFill>
                <a:srgbClr val="111111"/>
              </a:solidFill>
            </a:endParaRPr>
          </a:p>
        </p:txBody>
      </p:sp>
      <p:sp>
        <p:nvSpPr>
          <p:cNvPr id="16" name="圆角矩形 15"/>
          <p:cNvSpPr/>
          <p:nvPr/>
        </p:nvSpPr>
        <p:spPr>
          <a:xfrm>
            <a:off x="7308304" y="4005064"/>
            <a:ext cx="1080120" cy="432048"/>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b="1" dirty="0" smtClean="0">
              <a:solidFill>
                <a:srgbClr val="111111"/>
              </a:solidFill>
            </a:endParaRPr>
          </a:p>
        </p:txBody>
      </p:sp>
      <p:sp>
        <p:nvSpPr>
          <p:cNvPr id="17" name="圆角矩形 16"/>
          <p:cNvSpPr/>
          <p:nvPr/>
        </p:nvSpPr>
        <p:spPr>
          <a:xfrm>
            <a:off x="7308304" y="4221088"/>
            <a:ext cx="1080120" cy="432048"/>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b="1" dirty="0" smtClean="0">
              <a:solidFill>
                <a:srgbClr val="111111"/>
              </a:solidFill>
            </a:endParaRPr>
          </a:p>
        </p:txBody>
      </p:sp>
      <p:sp>
        <p:nvSpPr>
          <p:cNvPr id="18" name="圆角矩形 17"/>
          <p:cNvSpPr/>
          <p:nvPr/>
        </p:nvSpPr>
        <p:spPr>
          <a:xfrm>
            <a:off x="7308304" y="4437112"/>
            <a:ext cx="1080120" cy="432048"/>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b="1" dirty="0" smtClean="0">
              <a:solidFill>
                <a:srgbClr val="111111"/>
              </a:solidFill>
            </a:endParaRPr>
          </a:p>
        </p:txBody>
      </p:sp>
      <p:sp>
        <p:nvSpPr>
          <p:cNvPr id="19" name="圆角矩形 18"/>
          <p:cNvSpPr/>
          <p:nvPr/>
        </p:nvSpPr>
        <p:spPr>
          <a:xfrm>
            <a:off x="7308304" y="4653136"/>
            <a:ext cx="1080120" cy="432048"/>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b="1" dirty="0" smtClean="0">
              <a:solidFill>
                <a:srgbClr val="111111"/>
              </a:solidFill>
            </a:endParaRPr>
          </a:p>
        </p:txBody>
      </p:sp>
      <p:sp>
        <p:nvSpPr>
          <p:cNvPr id="14" name="文本框 13"/>
          <p:cNvSpPr txBox="1"/>
          <p:nvPr/>
        </p:nvSpPr>
        <p:spPr>
          <a:xfrm>
            <a:off x="7524328" y="5075892"/>
            <a:ext cx="936104" cy="369332"/>
          </a:xfrm>
          <a:prstGeom prst="rect">
            <a:avLst/>
          </a:prstGeom>
          <a:noFill/>
        </p:spPr>
        <p:txBody>
          <a:bodyPr wrap="square" rtlCol="0">
            <a:spAutoFit/>
          </a:bodyPr>
          <a:lstStyle/>
          <a:p>
            <a:r>
              <a:rPr kumimoji="1" lang="en-US" altLang="zh-CN" b="1" dirty="0" smtClean="0"/>
              <a:t>Pool</a:t>
            </a:r>
          </a:p>
        </p:txBody>
      </p:sp>
      <p:cxnSp>
        <p:nvCxnSpPr>
          <p:cNvPr id="25" name="肘形连接符 24"/>
          <p:cNvCxnSpPr>
            <a:stCxn id="10" idx="3"/>
            <a:endCxn id="15" idx="0"/>
          </p:cNvCxnSpPr>
          <p:nvPr/>
        </p:nvCxnSpPr>
        <p:spPr>
          <a:xfrm flipV="1">
            <a:off x="4788024" y="3717032"/>
            <a:ext cx="3060340" cy="72008"/>
          </a:xfrm>
          <a:prstGeom prst="bentConnector4">
            <a:avLst>
              <a:gd name="adj1" fmla="val 41176"/>
              <a:gd name="adj2" fmla="val 817465"/>
            </a:avLst>
          </a:prstGeom>
          <a:ln w="38100" cmpd="dbl">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7" name="文本框 26"/>
          <p:cNvSpPr txBox="1"/>
          <p:nvPr/>
        </p:nvSpPr>
        <p:spPr>
          <a:xfrm>
            <a:off x="4716016" y="3203684"/>
            <a:ext cx="1656184" cy="369332"/>
          </a:xfrm>
          <a:prstGeom prst="rect">
            <a:avLst/>
          </a:prstGeom>
          <a:noFill/>
        </p:spPr>
        <p:txBody>
          <a:bodyPr wrap="square" rtlCol="0">
            <a:spAutoFit/>
          </a:bodyPr>
          <a:lstStyle/>
          <a:p>
            <a:r>
              <a:rPr kumimoji="1" lang="en-US" altLang="zh-CN" b="1" dirty="0" err="1" smtClean="0"/>
              <a:t>Thread.run</a:t>
            </a:r>
            <a:endParaRPr kumimoji="1" lang="zh-CN" altLang="en-US" b="1" dirty="0"/>
          </a:p>
        </p:txBody>
      </p:sp>
      <p:sp>
        <p:nvSpPr>
          <p:cNvPr id="28" name="文本框 27"/>
          <p:cNvSpPr txBox="1"/>
          <p:nvPr/>
        </p:nvSpPr>
        <p:spPr>
          <a:xfrm>
            <a:off x="6732240" y="2852936"/>
            <a:ext cx="1728192" cy="369332"/>
          </a:xfrm>
          <a:prstGeom prst="rect">
            <a:avLst/>
          </a:prstGeom>
          <a:noFill/>
        </p:spPr>
        <p:txBody>
          <a:bodyPr wrap="square" rtlCol="0">
            <a:spAutoFit/>
          </a:bodyPr>
          <a:lstStyle/>
          <a:p>
            <a:r>
              <a:rPr kumimoji="1" lang="en-US" altLang="zh-CN" b="1" dirty="0" err="1" smtClean="0"/>
              <a:t>ActiveThread</a:t>
            </a:r>
            <a:endParaRPr kumimoji="1" lang="zh-CN" altLang="en-US" b="1" dirty="0"/>
          </a:p>
        </p:txBody>
      </p:sp>
      <p:sp>
        <p:nvSpPr>
          <p:cNvPr id="29" name="罐形 28"/>
          <p:cNvSpPr/>
          <p:nvPr/>
        </p:nvSpPr>
        <p:spPr>
          <a:xfrm>
            <a:off x="6012160" y="4797152"/>
            <a:ext cx="504056" cy="1080120"/>
          </a:xfrm>
          <a:prstGeom prst="can">
            <a:avLst/>
          </a:prstGeom>
          <a:solidFill>
            <a:srgbClr val="A0FF9F"/>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smtClean="0">
              <a:solidFill>
                <a:srgbClr val="111111"/>
              </a:solidFill>
            </a:endParaRPr>
          </a:p>
        </p:txBody>
      </p:sp>
      <p:sp>
        <p:nvSpPr>
          <p:cNvPr id="32" name="罐形 31"/>
          <p:cNvSpPr/>
          <p:nvPr/>
        </p:nvSpPr>
        <p:spPr>
          <a:xfrm>
            <a:off x="6588224" y="4797152"/>
            <a:ext cx="504056" cy="1080120"/>
          </a:xfrm>
          <a:prstGeom prst="can">
            <a:avLst/>
          </a:prstGeom>
          <a:solidFill>
            <a:srgbClr val="A0FF9F"/>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smtClean="0">
              <a:solidFill>
                <a:srgbClr val="111111"/>
              </a:solidFill>
            </a:endParaRPr>
          </a:p>
        </p:txBody>
      </p:sp>
      <p:cxnSp>
        <p:nvCxnSpPr>
          <p:cNvPr id="33" name="曲线连接符 32"/>
          <p:cNvCxnSpPr>
            <a:endCxn id="29" idx="1"/>
          </p:cNvCxnSpPr>
          <p:nvPr/>
        </p:nvCxnSpPr>
        <p:spPr>
          <a:xfrm rot="10800000" flipV="1">
            <a:off x="6264188" y="3933056"/>
            <a:ext cx="1548172" cy="864096"/>
          </a:xfrm>
          <a:prstGeom prst="curvedConnector2">
            <a:avLst/>
          </a:prstGeom>
          <a:ln w="38100" cmpd="dbl">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5" name="曲线连接符 34"/>
          <p:cNvCxnSpPr>
            <a:stCxn id="32" idx="0"/>
            <a:endCxn id="29" idx="0"/>
          </p:cNvCxnSpPr>
          <p:nvPr/>
        </p:nvCxnSpPr>
        <p:spPr>
          <a:xfrm rot="16200000" flipV="1">
            <a:off x="6552220" y="4635134"/>
            <a:ext cx="12700" cy="576064"/>
          </a:xfrm>
          <a:prstGeom prst="curvedConnector3">
            <a:avLst>
              <a:gd name="adj1" fmla="val 2792236"/>
            </a:avLst>
          </a:prstGeom>
          <a:ln w="38100" cmpd="dbl">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cxnSp>
        <p:nvCxnSpPr>
          <p:cNvPr id="37" name="曲线连接符 36"/>
          <p:cNvCxnSpPr>
            <a:stCxn id="11" idx="3"/>
            <a:endCxn id="29" idx="3"/>
          </p:cNvCxnSpPr>
          <p:nvPr/>
        </p:nvCxnSpPr>
        <p:spPr>
          <a:xfrm>
            <a:off x="5076056" y="5517232"/>
            <a:ext cx="1188132" cy="360040"/>
          </a:xfrm>
          <a:prstGeom prst="curvedConnector4">
            <a:avLst>
              <a:gd name="adj1" fmla="val 39394"/>
              <a:gd name="adj2" fmla="val 163493"/>
            </a:avLst>
          </a:prstGeom>
          <a:ln w="38100" cmpd="dbl">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sp>
        <p:nvSpPr>
          <p:cNvPr id="39" name="文本框 38"/>
          <p:cNvSpPr txBox="1"/>
          <p:nvPr/>
        </p:nvSpPr>
        <p:spPr>
          <a:xfrm>
            <a:off x="5076056" y="5075892"/>
            <a:ext cx="1512168" cy="369332"/>
          </a:xfrm>
          <a:prstGeom prst="rect">
            <a:avLst/>
          </a:prstGeom>
          <a:noFill/>
        </p:spPr>
        <p:txBody>
          <a:bodyPr wrap="square" rtlCol="0">
            <a:spAutoFit/>
          </a:bodyPr>
          <a:lstStyle/>
          <a:p>
            <a:r>
              <a:rPr kumimoji="1" lang="en-US" altLang="zh-CN" b="1" dirty="0" smtClean="0"/>
              <a:t>Task</a:t>
            </a:r>
            <a:r>
              <a:rPr kumimoji="1" lang="zh-CN" altLang="en-US" b="1" dirty="0" smtClean="0"/>
              <a:t> </a:t>
            </a:r>
            <a:r>
              <a:rPr kumimoji="1" lang="en-US" altLang="zh-CN" b="1" dirty="0" smtClean="0"/>
              <a:t>queue</a:t>
            </a:r>
            <a:endParaRPr kumimoji="1" lang="zh-CN" altLang="en-US" b="1" dirty="0"/>
          </a:p>
        </p:txBody>
      </p:sp>
      <p:sp>
        <p:nvSpPr>
          <p:cNvPr id="40" name="文本框 39"/>
          <p:cNvSpPr txBox="1"/>
          <p:nvPr/>
        </p:nvSpPr>
        <p:spPr>
          <a:xfrm>
            <a:off x="6732240" y="5445224"/>
            <a:ext cx="2195736" cy="369332"/>
          </a:xfrm>
          <a:prstGeom prst="rect">
            <a:avLst/>
          </a:prstGeom>
          <a:noFill/>
        </p:spPr>
        <p:txBody>
          <a:bodyPr wrap="square" rtlCol="0">
            <a:spAutoFit/>
          </a:bodyPr>
          <a:lstStyle/>
          <a:p>
            <a:r>
              <a:rPr kumimoji="1" lang="en-US" altLang="zh-CN" b="1" dirty="0" smtClean="0"/>
              <a:t>Delay</a:t>
            </a:r>
            <a:r>
              <a:rPr kumimoji="1" lang="zh-CN" altLang="en-US" b="1" dirty="0" smtClean="0"/>
              <a:t> </a:t>
            </a:r>
            <a:r>
              <a:rPr kumimoji="1" lang="en-US" altLang="zh-CN" b="1" dirty="0" smtClean="0"/>
              <a:t>task</a:t>
            </a:r>
            <a:r>
              <a:rPr kumimoji="1" lang="zh-CN" altLang="en-US" b="1" dirty="0" smtClean="0"/>
              <a:t> </a:t>
            </a:r>
            <a:r>
              <a:rPr kumimoji="1" lang="en-US" altLang="zh-CN" b="1" dirty="0" smtClean="0"/>
              <a:t>queue</a:t>
            </a:r>
            <a:endParaRPr kumimoji="1" lang="zh-CN" altLang="en-US" b="1" dirty="0"/>
          </a:p>
        </p:txBody>
      </p:sp>
      <p:cxnSp>
        <p:nvCxnSpPr>
          <p:cNvPr id="41" name="曲线连接符 40"/>
          <p:cNvCxnSpPr>
            <a:stCxn id="13" idx="3"/>
            <a:endCxn id="32" idx="3"/>
          </p:cNvCxnSpPr>
          <p:nvPr/>
        </p:nvCxnSpPr>
        <p:spPr>
          <a:xfrm flipV="1">
            <a:off x="5076056" y="5877272"/>
            <a:ext cx="1764196" cy="432048"/>
          </a:xfrm>
          <a:prstGeom prst="curvedConnector2">
            <a:avLst/>
          </a:prstGeom>
          <a:ln w="38100" cmpd="dbl">
            <a:solidFill>
              <a:schemeClr val="tx1"/>
            </a:solidFill>
            <a:prstDash val="sysDash"/>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79951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err="1" smtClean="0">
                <a:latin typeface="Arial" charset="0"/>
                <a:ea typeface="黑体" charset="0"/>
              </a:rPr>
              <a:t>Netty</a:t>
            </a:r>
            <a:r>
              <a:rPr lang="zh-CN" altLang="en-US" sz="3200" dirty="0" smtClean="0">
                <a:latin typeface="Arial" charset="0"/>
                <a:ea typeface="黑体" charset="0"/>
              </a:rPr>
              <a:t>线程模型</a:t>
            </a:r>
            <a:endParaRPr lang="zh-CN" altLang="en-US" sz="3200" dirty="0">
              <a:latin typeface="Arial" charset="0"/>
              <a:ea typeface="黑体" charset="0"/>
            </a:endParaRPr>
          </a:p>
        </p:txBody>
      </p:sp>
      <p:sp>
        <p:nvSpPr>
          <p:cNvPr id="2" name="文本框 1"/>
          <p:cNvSpPr txBox="1"/>
          <p:nvPr/>
        </p:nvSpPr>
        <p:spPr>
          <a:xfrm>
            <a:off x="251520" y="1700808"/>
            <a:ext cx="8640960" cy="2977739"/>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通过调整线程池的线程个数，是否共享线程池的方式，</a:t>
            </a:r>
            <a:r>
              <a:rPr kumimoji="1" lang="en-US" altLang="zh-CN" dirty="0" err="1" smtClean="0">
                <a:latin typeface="宋体"/>
                <a:ea typeface="宋体"/>
                <a:cs typeface="宋体"/>
              </a:rPr>
              <a:t>Netty</a:t>
            </a:r>
            <a:r>
              <a:rPr kumimoji="1" lang="zh-CN" altLang="en-US" dirty="0" smtClean="0">
                <a:latin typeface="宋体"/>
                <a:ea typeface="宋体"/>
                <a:cs typeface="宋体"/>
              </a:rPr>
              <a:t>的</a:t>
            </a:r>
            <a:r>
              <a:rPr kumimoji="1" lang="en-US" altLang="zh-CN" dirty="0" smtClean="0">
                <a:latin typeface="宋体"/>
                <a:ea typeface="宋体"/>
                <a:cs typeface="宋体"/>
              </a:rPr>
              <a:t>Reactor</a:t>
            </a:r>
            <a:r>
              <a:rPr kumimoji="1" lang="zh-CN" altLang="en-US" dirty="0" smtClean="0">
                <a:latin typeface="宋体"/>
                <a:ea typeface="宋体"/>
                <a:cs typeface="宋体"/>
              </a:rPr>
              <a:t>线程模型可以在单线程、多线程和主从线程间切换。</a:t>
            </a:r>
            <a:endParaRPr kumimoji="1" lang="en-US" altLang="zh-CN" dirty="0" smtClean="0">
              <a:latin typeface="宋体"/>
              <a:ea typeface="宋体"/>
              <a:cs typeface="宋体"/>
            </a:endParaRPr>
          </a:p>
          <a:p>
            <a:pPr>
              <a:lnSpc>
                <a:spcPct val="150000"/>
              </a:lnSpc>
            </a:pPr>
            <a:r>
              <a:rPr kumimoji="1" lang="zh-CN" altLang="en-US" dirty="0" smtClean="0">
                <a:latin typeface="宋体"/>
                <a:ea typeface="宋体"/>
                <a:cs typeface="宋体"/>
              </a:rPr>
              <a:t>    为了尽可能地提升性能，</a:t>
            </a:r>
            <a:r>
              <a:rPr kumimoji="1" lang="en-US" altLang="zh-CN" dirty="0" err="1" smtClean="0">
                <a:latin typeface="宋体"/>
                <a:ea typeface="宋体"/>
                <a:cs typeface="宋体"/>
              </a:rPr>
              <a:t>Netty</a:t>
            </a:r>
            <a:r>
              <a:rPr kumimoji="1" lang="zh-CN" altLang="en-US" dirty="0" smtClean="0">
                <a:latin typeface="宋体"/>
                <a:ea typeface="宋体"/>
                <a:cs typeface="宋体"/>
              </a:rPr>
              <a:t>在很多地方进行了无锁化的设计，例如在</a:t>
            </a:r>
            <a:r>
              <a:rPr kumimoji="1" lang="en-US" altLang="zh-CN" dirty="0" smtClean="0">
                <a:latin typeface="宋体"/>
                <a:ea typeface="宋体"/>
                <a:cs typeface="宋体"/>
              </a:rPr>
              <a:t>IO</a:t>
            </a:r>
            <a:r>
              <a:rPr kumimoji="1" lang="zh-CN" altLang="en-US" dirty="0" smtClean="0">
                <a:latin typeface="宋体"/>
                <a:ea typeface="宋体"/>
                <a:cs typeface="宋体"/>
              </a:rPr>
              <a:t>线程内部进行串行操作，避免多线程竞争导致的性能下降问题。</a:t>
            </a:r>
            <a:endParaRPr kumimoji="1" lang="en-US" altLang="zh-CN" dirty="0" smtClean="0">
              <a:latin typeface="宋体"/>
              <a:ea typeface="宋体"/>
              <a:cs typeface="宋体"/>
            </a:endParaRPr>
          </a:p>
          <a:p>
            <a:pPr>
              <a:lnSpc>
                <a:spcPct val="150000"/>
              </a:lnSpc>
            </a:pPr>
            <a:r>
              <a:rPr kumimoji="1" lang="zh-CN" altLang="en-US" dirty="0" smtClean="0">
                <a:latin typeface="宋体"/>
                <a:ea typeface="宋体"/>
                <a:cs typeface="宋体"/>
              </a:rPr>
              <a:t>    表面上看，串行化设计似乎</a:t>
            </a:r>
            <a:r>
              <a:rPr kumimoji="1" lang="en-US" altLang="zh-CN" dirty="0" smtClean="0">
                <a:latin typeface="宋体"/>
                <a:ea typeface="宋体"/>
                <a:cs typeface="宋体"/>
              </a:rPr>
              <a:t>CPU</a:t>
            </a:r>
            <a:r>
              <a:rPr kumimoji="1" lang="zh-CN" altLang="en-US" dirty="0" smtClean="0">
                <a:latin typeface="宋体"/>
                <a:ea typeface="宋体"/>
                <a:cs typeface="宋体"/>
              </a:rPr>
              <a:t>利用率不高，并发程度不够，但是，通过调整</a:t>
            </a:r>
            <a:r>
              <a:rPr kumimoji="1" lang="en-US" altLang="zh-CN" dirty="0" smtClean="0">
                <a:latin typeface="宋体"/>
                <a:ea typeface="宋体"/>
                <a:cs typeface="宋体"/>
              </a:rPr>
              <a:t>NIO</a:t>
            </a:r>
            <a:r>
              <a:rPr kumimoji="1" lang="zh-CN" altLang="en-US" dirty="0" smtClean="0">
                <a:latin typeface="宋体"/>
                <a:ea typeface="宋体"/>
                <a:cs typeface="宋体"/>
              </a:rPr>
              <a:t>线程池的线程参数，可以同时启动多个串行化的线程并行运行，这种局部无锁化设计相比一个队列多个工作线程的模型性能更优。</a:t>
            </a:r>
            <a:endParaRPr kumimoji="1" lang="zh-CN" altLang="en-US" dirty="0">
              <a:latin typeface="宋体"/>
              <a:ea typeface="宋体"/>
              <a:cs typeface="宋体"/>
            </a:endParaRPr>
          </a:p>
        </p:txBody>
      </p:sp>
      <p:sp>
        <p:nvSpPr>
          <p:cNvPr id="12" name="圆角矩形 11"/>
          <p:cNvSpPr/>
          <p:nvPr/>
        </p:nvSpPr>
        <p:spPr>
          <a:xfrm>
            <a:off x="251520" y="5301208"/>
            <a:ext cx="1872208" cy="864096"/>
          </a:xfrm>
          <a:prstGeom prst="round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NioEventLoop</a:t>
            </a:r>
            <a:endParaRPr kumimoji="1" lang="zh-CN" altLang="en-US" dirty="0" smtClean="0">
              <a:solidFill>
                <a:srgbClr val="111111"/>
              </a:solidFill>
            </a:endParaRPr>
          </a:p>
        </p:txBody>
      </p:sp>
      <p:sp>
        <p:nvSpPr>
          <p:cNvPr id="20" name="矩形 19"/>
          <p:cNvSpPr/>
          <p:nvPr/>
        </p:nvSpPr>
        <p:spPr>
          <a:xfrm>
            <a:off x="2915816" y="5013176"/>
            <a:ext cx="5832648" cy="1440160"/>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dirty="0" smtClean="0">
              <a:solidFill>
                <a:srgbClr val="111111"/>
              </a:solidFill>
            </a:endParaRPr>
          </a:p>
        </p:txBody>
      </p:sp>
      <p:sp>
        <p:nvSpPr>
          <p:cNvPr id="34" name="圆角矩形 33"/>
          <p:cNvSpPr/>
          <p:nvPr/>
        </p:nvSpPr>
        <p:spPr>
          <a:xfrm>
            <a:off x="3851920" y="4797152"/>
            <a:ext cx="936104" cy="1872208"/>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smtClean="0">
                <a:solidFill>
                  <a:srgbClr val="111111"/>
                </a:solidFill>
              </a:rPr>
              <a:t>Heandler1</a:t>
            </a:r>
            <a:endParaRPr kumimoji="1" lang="zh-CN" altLang="en-US" b="1" dirty="0" smtClean="0">
              <a:solidFill>
                <a:srgbClr val="111111"/>
              </a:solidFill>
            </a:endParaRPr>
          </a:p>
        </p:txBody>
      </p:sp>
      <p:sp>
        <p:nvSpPr>
          <p:cNvPr id="36" name="圆角矩形 35"/>
          <p:cNvSpPr/>
          <p:nvPr/>
        </p:nvSpPr>
        <p:spPr>
          <a:xfrm>
            <a:off x="7164288" y="4797152"/>
            <a:ext cx="864096" cy="1872208"/>
          </a:xfrm>
          <a:prstGeom prst="roundRect">
            <a:avLst/>
          </a:prstGeom>
          <a:solidFill>
            <a:srgbClr val="A0FF9F"/>
          </a:solidFill>
          <a:ln w="3175" cmpd="sng">
            <a:solidFill>
              <a:srgbClr val="1F10E0"/>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b="1" dirty="0" err="1" smtClean="0">
                <a:solidFill>
                  <a:srgbClr val="111111"/>
                </a:solidFill>
              </a:rPr>
              <a:t>HeandlerN</a:t>
            </a:r>
            <a:endParaRPr kumimoji="1" lang="zh-CN" altLang="en-US" b="1" dirty="0" smtClean="0">
              <a:solidFill>
                <a:srgbClr val="111111"/>
              </a:solidFill>
            </a:endParaRPr>
          </a:p>
        </p:txBody>
      </p:sp>
      <p:cxnSp>
        <p:nvCxnSpPr>
          <p:cNvPr id="22" name="直线箭头连接符 21"/>
          <p:cNvCxnSpPr/>
          <p:nvPr/>
        </p:nvCxnSpPr>
        <p:spPr>
          <a:xfrm flipV="1">
            <a:off x="2123728" y="5373216"/>
            <a:ext cx="792088" cy="216024"/>
          </a:xfrm>
          <a:prstGeom prst="straightConnector1">
            <a:avLst/>
          </a:prstGeom>
          <a:ln w="38100" cmpd="dbl">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42" name="直线箭头连接符 41"/>
          <p:cNvCxnSpPr/>
          <p:nvPr/>
        </p:nvCxnSpPr>
        <p:spPr>
          <a:xfrm>
            <a:off x="2915816" y="5373216"/>
            <a:ext cx="936104" cy="0"/>
          </a:xfrm>
          <a:prstGeom prst="straightConnector1">
            <a:avLst/>
          </a:prstGeom>
          <a:ln w="38100" cmpd="dbl">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43" name="直线箭头连接符 42"/>
          <p:cNvCxnSpPr/>
          <p:nvPr/>
        </p:nvCxnSpPr>
        <p:spPr>
          <a:xfrm>
            <a:off x="4788024" y="5373216"/>
            <a:ext cx="2376264" cy="0"/>
          </a:xfrm>
          <a:prstGeom prst="straightConnector1">
            <a:avLst/>
          </a:prstGeom>
          <a:ln w="38100" cmpd="dbl">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45" name="文本框 44"/>
          <p:cNvSpPr txBox="1"/>
          <p:nvPr/>
        </p:nvSpPr>
        <p:spPr>
          <a:xfrm>
            <a:off x="2123728" y="5085184"/>
            <a:ext cx="672254" cy="369332"/>
          </a:xfrm>
          <a:prstGeom prst="rect">
            <a:avLst/>
          </a:prstGeom>
          <a:noFill/>
        </p:spPr>
        <p:txBody>
          <a:bodyPr wrap="none" rtlCol="0">
            <a:spAutoFit/>
          </a:bodyPr>
          <a:lstStyle/>
          <a:p>
            <a:r>
              <a:rPr kumimoji="1" lang="en-US" altLang="zh-CN" b="1" dirty="0" smtClean="0"/>
              <a:t>read</a:t>
            </a:r>
            <a:endParaRPr kumimoji="1" lang="zh-CN" altLang="en-US" b="1" dirty="0"/>
          </a:p>
        </p:txBody>
      </p:sp>
      <p:sp>
        <p:nvSpPr>
          <p:cNvPr id="47" name="文本框 46"/>
          <p:cNvSpPr txBox="1"/>
          <p:nvPr/>
        </p:nvSpPr>
        <p:spPr>
          <a:xfrm>
            <a:off x="5580112" y="5003884"/>
            <a:ext cx="992805" cy="369332"/>
          </a:xfrm>
          <a:prstGeom prst="rect">
            <a:avLst/>
          </a:prstGeom>
          <a:noFill/>
        </p:spPr>
        <p:txBody>
          <a:bodyPr wrap="none" rtlCol="0">
            <a:spAutoFit/>
          </a:bodyPr>
          <a:lstStyle/>
          <a:p>
            <a:r>
              <a:rPr kumimoji="1" lang="en-US" altLang="zh-CN" b="1" dirty="0" smtClean="0"/>
              <a:t>encode</a:t>
            </a:r>
            <a:endParaRPr kumimoji="1" lang="zh-CN" altLang="en-US" b="1" dirty="0"/>
          </a:p>
        </p:txBody>
      </p:sp>
      <p:cxnSp>
        <p:nvCxnSpPr>
          <p:cNvPr id="48" name="直线箭头连接符 47"/>
          <p:cNvCxnSpPr/>
          <p:nvPr/>
        </p:nvCxnSpPr>
        <p:spPr>
          <a:xfrm flipH="1">
            <a:off x="4788024" y="6165304"/>
            <a:ext cx="2376264" cy="0"/>
          </a:xfrm>
          <a:prstGeom prst="straightConnector1">
            <a:avLst/>
          </a:prstGeom>
          <a:ln w="38100" cmpd="dbl">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53" name="文本框 52"/>
          <p:cNvSpPr txBox="1"/>
          <p:nvPr/>
        </p:nvSpPr>
        <p:spPr>
          <a:xfrm>
            <a:off x="5652120" y="6093296"/>
            <a:ext cx="992805" cy="369332"/>
          </a:xfrm>
          <a:prstGeom prst="rect">
            <a:avLst/>
          </a:prstGeom>
          <a:noFill/>
        </p:spPr>
        <p:txBody>
          <a:bodyPr wrap="none" rtlCol="0">
            <a:spAutoFit/>
          </a:bodyPr>
          <a:lstStyle/>
          <a:p>
            <a:r>
              <a:rPr kumimoji="1" lang="en-US" altLang="zh-CN" b="1" dirty="0" smtClean="0"/>
              <a:t>decode</a:t>
            </a:r>
            <a:endParaRPr kumimoji="1" lang="zh-CN" altLang="en-US" b="1" dirty="0"/>
          </a:p>
        </p:txBody>
      </p:sp>
      <p:cxnSp>
        <p:nvCxnSpPr>
          <p:cNvPr id="54" name="直线箭头连接符 53"/>
          <p:cNvCxnSpPr/>
          <p:nvPr/>
        </p:nvCxnSpPr>
        <p:spPr>
          <a:xfrm flipH="1">
            <a:off x="2843808" y="6237312"/>
            <a:ext cx="1008112" cy="0"/>
          </a:xfrm>
          <a:prstGeom prst="straightConnector1">
            <a:avLst/>
          </a:prstGeom>
          <a:ln w="38100" cmpd="dbl">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59" name="直线箭头连接符 58"/>
          <p:cNvCxnSpPr/>
          <p:nvPr/>
        </p:nvCxnSpPr>
        <p:spPr>
          <a:xfrm flipH="1" flipV="1">
            <a:off x="2051720" y="5949280"/>
            <a:ext cx="864096" cy="288032"/>
          </a:xfrm>
          <a:prstGeom prst="straightConnector1">
            <a:avLst/>
          </a:prstGeom>
          <a:ln w="38100" cmpd="dbl">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62" name="文本框 61"/>
          <p:cNvSpPr txBox="1"/>
          <p:nvPr/>
        </p:nvSpPr>
        <p:spPr>
          <a:xfrm>
            <a:off x="2123728" y="6165304"/>
            <a:ext cx="723425" cy="369332"/>
          </a:xfrm>
          <a:prstGeom prst="rect">
            <a:avLst/>
          </a:prstGeom>
          <a:noFill/>
        </p:spPr>
        <p:txBody>
          <a:bodyPr wrap="none" rtlCol="0">
            <a:spAutoFit/>
          </a:bodyPr>
          <a:lstStyle/>
          <a:p>
            <a:r>
              <a:rPr kumimoji="1" lang="en-US" altLang="zh-CN" b="1" dirty="0" smtClean="0"/>
              <a:t>write</a:t>
            </a:r>
            <a:endParaRPr kumimoji="1" lang="zh-CN" altLang="en-US" b="1" dirty="0"/>
          </a:p>
        </p:txBody>
      </p:sp>
    </p:spTree>
    <p:extLst>
      <p:ext uri="{BB962C8B-B14F-4D97-AF65-F5344CB8AC3E}">
        <p14:creationId xmlns:p14="http://schemas.microsoft.com/office/powerpoint/2010/main" val="15122796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可定制的序列化框架</a:t>
            </a:r>
            <a:endParaRPr kumimoji="0" lang="zh-CN" altLang="en-US" sz="3200" b="1" dirty="0">
              <a:latin typeface="Arial" charset="0"/>
              <a:ea typeface="黑体" charset="0"/>
            </a:endParaRPr>
          </a:p>
        </p:txBody>
      </p:sp>
      <p:sp>
        <p:nvSpPr>
          <p:cNvPr id="12290" name="TextBox 9"/>
          <p:cNvSpPr txBox="1">
            <a:spLocks noChangeArrowheads="1"/>
          </p:cNvSpPr>
          <p:nvPr/>
        </p:nvSpPr>
        <p:spPr bwMode="auto">
          <a:xfrm>
            <a:off x="395288" y="3068960"/>
            <a:ext cx="8353425"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defRPr/>
            </a:pPr>
            <a:r>
              <a:rPr kumimoji="0" lang="en-US" altLang="zh-CN" sz="1800" dirty="0">
                <a:latin typeface="宋体"/>
                <a:ea typeface="宋体"/>
                <a:cs typeface="宋体"/>
              </a:rPr>
              <a:t> </a:t>
            </a:r>
            <a:r>
              <a:rPr kumimoji="0" lang="en-US" altLang="zh-CN" sz="1800" dirty="0" smtClean="0">
                <a:latin typeface="宋体"/>
                <a:ea typeface="宋体"/>
                <a:cs typeface="宋体"/>
              </a:rPr>
              <a:t>  </a:t>
            </a:r>
            <a:r>
              <a:rPr kumimoji="0" lang="en-US" altLang="zh-CN" sz="2000" b="1" dirty="0" err="1" smtClean="0">
                <a:latin typeface="宋体"/>
                <a:ea typeface="宋体"/>
                <a:cs typeface="宋体"/>
              </a:rPr>
              <a:t>Netty</a:t>
            </a:r>
            <a:r>
              <a:rPr kumimoji="0" lang="zh-CN" altLang="en-US" sz="2000" b="1" dirty="0" smtClean="0">
                <a:latin typeface="宋体"/>
                <a:ea typeface="宋体"/>
                <a:cs typeface="宋体"/>
              </a:rPr>
              <a:t>支持的序列化：</a:t>
            </a:r>
            <a:endParaRPr kumimoji="0" lang="en-US" altLang="zh-CN" sz="2000" b="1" dirty="0" smtClean="0">
              <a:latin typeface="宋体"/>
              <a:ea typeface="宋体"/>
              <a:cs typeface="宋体"/>
            </a:endParaRPr>
          </a:p>
          <a:p>
            <a:pPr marL="285750" indent="-285750">
              <a:lnSpc>
                <a:spcPct val="150000"/>
              </a:lnSpc>
              <a:buFont typeface="Wingdings" charset="2"/>
              <a:buChar char="p"/>
              <a:defRPr/>
            </a:pPr>
            <a:r>
              <a:rPr kumimoji="0" lang="en-US" altLang="zh-CN" sz="1800" dirty="0" err="1" smtClean="0">
                <a:latin typeface="宋体"/>
                <a:ea typeface="宋体"/>
                <a:cs typeface="宋体"/>
              </a:rPr>
              <a:t>Protobuf</a:t>
            </a:r>
            <a:endParaRPr kumimoji="0" lang="en-US" altLang="zh-CN" sz="1800" dirty="0" smtClean="0">
              <a:latin typeface="宋体"/>
              <a:ea typeface="宋体"/>
              <a:cs typeface="宋体"/>
            </a:endParaRPr>
          </a:p>
          <a:p>
            <a:pPr marL="285750" indent="-285750">
              <a:lnSpc>
                <a:spcPct val="150000"/>
              </a:lnSpc>
              <a:buFont typeface="Wingdings" charset="2"/>
              <a:buChar char="p"/>
              <a:defRPr/>
            </a:pPr>
            <a:r>
              <a:rPr kumimoji="0" lang="en-US" altLang="zh-CN" sz="1800" dirty="0" smtClean="0">
                <a:latin typeface="宋体"/>
                <a:ea typeface="宋体"/>
                <a:cs typeface="宋体"/>
              </a:rPr>
              <a:t>Java</a:t>
            </a:r>
            <a:r>
              <a:rPr kumimoji="0" lang="zh-CN" altLang="en-US" sz="1800" dirty="0" smtClean="0">
                <a:latin typeface="宋体"/>
                <a:ea typeface="宋体"/>
                <a:cs typeface="宋体"/>
              </a:rPr>
              <a:t>序列化</a:t>
            </a:r>
            <a:endParaRPr kumimoji="0" lang="en-US" altLang="zh-CN" sz="1800" dirty="0" smtClean="0">
              <a:latin typeface="宋体"/>
              <a:ea typeface="宋体"/>
              <a:cs typeface="宋体"/>
            </a:endParaRPr>
          </a:p>
          <a:p>
            <a:pPr marL="285750" indent="-285750">
              <a:lnSpc>
                <a:spcPct val="150000"/>
              </a:lnSpc>
              <a:buFont typeface="Wingdings" charset="2"/>
              <a:buChar char="p"/>
              <a:defRPr/>
            </a:pPr>
            <a:r>
              <a:rPr kumimoji="0" lang="en-US" altLang="zh-CN" sz="1800" dirty="0" smtClean="0">
                <a:latin typeface="宋体"/>
                <a:ea typeface="宋体"/>
                <a:cs typeface="宋体"/>
              </a:rPr>
              <a:t>XML</a:t>
            </a:r>
          </a:p>
          <a:p>
            <a:pPr marL="285750" indent="-285750">
              <a:lnSpc>
                <a:spcPct val="150000"/>
              </a:lnSpc>
              <a:buFont typeface="Wingdings" charset="2"/>
              <a:buChar char="p"/>
              <a:defRPr/>
            </a:pPr>
            <a:r>
              <a:rPr kumimoji="0" lang="zh-CN" altLang="en-US" sz="1800" dirty="0" smtClean="0">
                <a:latin typeface="宋体"/>
                <a:ea typeface="宋体"/>
                <a:cs typeface="宋体"/>
              </a:rPr>
              <a:t>用户自定义序列化框架</a:t>
            </a:r>
            <a:endParaRPr kumimoji="0" lang="en-US" altLang="zh-CN" sz="1800" dirty="0" smtClean="0">
              <a:latin typeface="宋体"/>
              <a:ea typeface="宋体"/>
              <a:cs typeface="宋体"/>
            </a:endParaRPr>
          </a:p>
        </p:txBody>
      </p:sp>
      <p:sp>
        <p:nvSpPr>
          <p:cNvPr id="3" name="文本框 2"/>
          <p:cNvSpPr txBox="1"/>
          <p:nvPr/>
        </p:nvSpPr>
        <p:spPr>
          <a:xfrm>
            <a:off x="395536" y="1700808"/>
            <a:ext cx="8352927" cy="1361911"/>
          </a:xfrm>
          <a:prstGeom prst="rect">
            <a:avLst/>
          </a:prstGeom>
          <a:noFill/>
        </p:spPr>
        <p:txBody>
          <a:bodyPr wrap="square" rtlCol="0">
            <a:spAutoFit/>
          </a:bodyPr>
          <a:lstStyle/>
          <a:p>
            <a:pPr>
              <a:lnSpc>
                <a:spcPct val="150000"/>
              </a:lnSpc>
            </a:pPr>
            <a:r>
              <a:rPr kumimoji="1" lang="zh-CN" altLang="en-US" dirty="0" smtClean="0">
                <a:latin typeface="宋体"/>
                <a:ea typeface="宋体"/>
                <a:cs typeface="宋体"/>
              </a:rPr>
              <a:t>   </a:t>
            </a:r>
            <a:r>
              <a:rPr kumimoji="1" lang="zh-CN" altLang="en-US" sz="2000" b="1" dirty="0" smtClean="0">
                <a:latin typeface="宋体"/>
                <a:ea typeface="宋体"/>
                <a:cs typeface="宋体"/>
              </a:rPr>
              <a:t>影响</a:t>
            </a:r>
            <a:r>
              <a:rPr kumimoji="1" lang="zh-CN" altLang="en-US" sz="2000" b="1" dirty="0">
                <a:latin typeface="宋体"/>
                <a:ea typeface="宋体"/>
                <a:cs typeface="宋体"/>
              </a:rPr>
              <a:t>序列化</a:t>
            </a:r>
            <a:r>
              <a:rPr kumimoji="1" lang="zh-CN" altLang="en-US" sz="2000" b="1" dirty="0" smtClean="0">
                <a:latin typeface="宋体"/>
                <a:ea typeface="宋体"/>
                <a:cs typeface="宋体"/>
              </a:rPr>
              <a:t>性能的关键因素总结如下</a:t>
            </a:r>
            <a:r>
              <a:rPr kumimoji="1" lang="zh-CN" altLang="zh-CN" sz="2000" b="1" dirty="0">
                <a:latin typeface="宋体"/>
                <a:ea typeface="宋体"/>
                <a:cs typeface="宋体"/>
              </a:rPr>
              <a:t>：</a:t>
            </a:r>
            <a:endParaRPr kumimoji="1" lang="en-US" altLang="zh-CN" sz="2000" b="1" dirty="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序列化</a:t>
            </a:r>
            <a:r>
              <a:rPr kumimoji="1" lang="zh-CN" altLang="en-US" dirty="0">
                <a:latin typeface="宋体"/>
                <a:ea typeface="宋体"/>
                <a:cs typeface="宋体"/>
              </a:rPr>
              <a:t>后的码流大小</a:t>
            </a:r>
            <a:r>
              <a:rPr kumimoji="1" lang="en-US" altLang="zh-CN" dirty="0">
                <a:latin typeface="宋体"/>
                <a:ea typeface="宋体"/>
                <a:cs typeface="宋体"/>
              </a:rPr>
              <a:t>(</a:t>
            </a:r>
            <a:r>
              <a:rPr kumimoji="1" lang="zh-CN" altLang="en-US" dirty="0">
                <a:latin typeface="宋体"/>
                <a:ea typeface="宋体"/>
                <a:cs typeface="宋体"/>
              </a:rPr>
              <a:t>网络带宽的占用</a:t>
            </a:r>
            <a:r>
              <a:rPr kumimoji="1" lang="en-US" altLang="zh-CN" dirty="0" smtClean="0">
                <a:latin typeface="宋体"/>
                <a:ea typeface="宋体"/>
                <a:cs typeface="宋体"/>
              </a:rPr>
              <a:t>)</a:t>
            </a:r>
            <a:endParaRPr kumimoji="1" lang="en-US" altLang="zh-CN" dirty="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序列化和反序列化的</a:t>
            </a:r>
            <a:r>
              <a:rPr kumimoji="1" lang="zh-CN" altLang="en-US" dirty="0">
                <a:latin typeface="宋体"/>
                <a:ea typeface="宋体"/>
                <a:cs typeface="宋体"/>
              </a:rPr>
              <a:t>性能</a:t>
            </a:r>
            <a:r>
              <a:rPr kumimoji="1" lang="en-US" altLang="zh-CN" dirty="0">
                <a:latin typeface="宋体"/>
                <a:ea typeface="宋体"/>
                <a:cs typeface="宋体"/>
              </a:rPr>
              <a:t>(CPU</a:t>
            </a:r>
            <a:r>
              <a:rPr kumimoji="1" lang="zh-CN" altLang="en-US" dirty="0">
                <a:latin typeface="宋体"/>
                <a:ea typeface="宋体"/>
                <a:cs typeface="宋体"/>
              </a:rPr>
              <a:t>资源占用</a:t>
            </a:r>
            <a:r>
              <a:rPr kumimoji="1" lang="en-US" altLang="zh-CN" dirty="0" smtClean="0">
                <a:latin typeface="宋体"/>
                <a:ea typeface="宋体"/>
                <a:cs typeface="宋体"/>
              </a:rPr>
              <a:t>)</a:t>
            </a:r>
            <a:r>
              <a:rPr kumimoji="1" lang="zh-CN" altLang="en-US" dirty="0" smtClean="0">
                <a:latin typeface="宋体"/>
                <a:ea typeface="宋体"/>
                <a:cs typeface="宋体"/>
              </a:rPr>
              <a:t> </a:t>
            </a:r>
            <a:endParaRPr kumimoji="1" lang="zh-CN" altLang="en-US" dirty="0">
              <a:latin typeface="宋体"/>
              <a:ea typeface="宋体"/>
              <a:cs typeface="宋体"/>
            </a:endParaRPr>
          </a:p>
        </p:txBody>
      </p:sp>
    </p:spTree>
    <p:extLst>
      <p:ext uri="{BB962C8B-B14F-4D97-AF65-F5344CB8AC3E}">
        <p14:creationId xmlns:p14="http://schemas.microsoft.com/office/powerpoint/2010/main" val="1752690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可定制的序列化框架</a:t>
            </a:r>
            <a:endParaRPr kumimoji="0" lang="zh-CN" altLang="en-US" sz="3200" b="1" dirty="0">
              <a:latin typeface="Arial" charset="0"/>
              <a:ea typeface="黑体" charset="0"/>
            </a:endParaRPr>
          </a:p>
        </p:txBody>
      </p:sp>
      <p:pic>
        <p:nvPicPr>
          <p:cNvPr id="5" name="图片 4"/>
          <p:cNvPicPr>
            <a:picLocks noChangeAspect="1"/>
          </p:cNvPicPr>
          <p:nvPr/>
        </p:nvPicPr>
        <p:blipFill>
          <a:blip r:embed="rId3"/>
          <a:stretch>
            <a:fillRect/>
          </a:stretch>
        </p:blipFill>
        <p:spPr>
          <a:xfrm>
            <a:off x="146496" y="1628800"/>
            <a:ext cx="8890000" cy="5177408"/>
          </a:xfrm>
          <a:prstGeom prst="rect">
            <a:avLst/>
          </a:prstGeom>
        </p:spPr>
      </p:pic>
    </p:spTree>
    <p:extLst>
      <p:ext uri="{BB962C8B-B14F-4D97-AF65-F5344CB8AC3E}">
        <p14:creationId xmlns:p14="http://schemas.microsoft.com/office/powerpoint/2010/main" val="29813517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en-US" altLang="en-US" sz="3200" b="1" dirty="0" err="1" smtClean="0">
                <a:latin typeface="Arial" charset="0"/>
                <a:ea typeface="黑体" charset="0"/>
              </a:rPr>
              <a:t>Hello</a:t>
            </a:r>
            <a:r>
              <a:rPr kumimoji="0" lang="en-US" altLang="zh-CN" sz="3200" b="1" dirty="0" err="1" smtClean="0">
                <a:latin typeface="Arial" charset="0"/>
                <a:ea typeface="黑体" charset="0"/>
              </a:rPr>
              <a:t>W</a:t>
            </a:r>
            <a:r>
              <a:rPr kumimoji="0" lang="en-US" altLang="en-US" sz="3200" b="1" dirty="0" err="1" smtClean="0">
                <a:latin typeface="Arial" charset="0"/>
                <a:ea typeface="黑体" charset="0"/>
              </a:rPr>
              <a:t>orld</a:t>
            </a:r>
            <a:endParaRPr kumimoji="0" lang="zh-CN" altLang="en-US" sz="3200" b="1" dirty="0">
              <a:latin typeface="Arial" charset="0"/>
              <a:ea typeface="黑体" charset="0"/>
            </a:endParaRPr>
          </a:p>
        </p:txBody>
      </p:sp>
      <p:pic>
        <p:nvPicPr>
          <p:cNvPr id="2" name="图片 1"/>
          <p:cNvPicPr>
            <a:picLocks noChangeAspect="1"/>
          </p:cNvPicPr>
          <p:nvPr/>
        </p:nvPicPr>
        <p:blipFill>
          <a:blip r:embed="rId3"/>
          <a:stretch>
            <a:fillRect/>
          </a:stretch>
        </p:blipFill>
        <p:spPr>
          <a:xfrm>
            <a:off x="35496" y="1628800"/>
            <a:ext cx="4464496" cy="5184576"/>
          </a:xfrm>
          <a:prstGeom prst="rect">
            <a:avLst/>
          </a:prstGeom>
          <a:ln>
            <a:solidFill>
              <a:srgbClr val="99CCFF"/>
            </a:solidFill>
          </a:ln>
        </p:spPr>
      </p:pic>
      <p:pic>
        <p:nvPicPr>
          <p:cNvPr id="3" name="图片 2"/>
          <p:cNvPicPr>
            <a:picLocks noChangeAspect="1"/>
          </p:cNvPicPr>
          <p:nvPr/>
        </p:nvPicPr>
        <p:blipFill>
          <a:blip r:embed="rId4"/>
          <a:stretch>
            <a:fillRect/>
          </a:stretch>
        </p:blipFill>
        <p:spPr>
          <a:xfrm>
            <a:off x="4499992" y="1628800"/>
            <a:ext cx="4619277" cy="5184576"/>
          </a:xfrm>
          <a:prstGeom prst="rect">
            <a:avLst/>
          </a:prstGeom>
          <a:ln>
            <a:solidFill>
              <a:srgbClr val="99CCFF"/>
            </a:solidFill>
          </a:ln>
        </p:spPr>
      </p:pic>
    </p:spTree>
    <p:extLst>
      <p:ext uri="{BB962C8B-B14F-4D97-AF65-F5344CB8AC3E}">
        <p14:creationId xmlns:p14="http://schemas.microsoft.com/office/powerpoint/2010/main" val="32400998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逻辑架构</a:t>
            </a:r>
            <a:endParaRPr kumimoji="0" lang="zh-CN" altLang="en-US" sz="3200" b="1" dirty="0">
              <a:latin typeface="Arial" charset="0"/>
              <a:ea typeface="黑体" charset="0"/>
            </a:endParaRPr>
          </a:p>
        </p:txBody>
      </p:sp>
      <p:pic>
        <p:nvPicPr>
          <p:cNvPr id="4" name="图片 3"/>
          <p:cNvPicPr>
            <a:picLocks noChangeAspect="1"/>
          </p:cNvPicPr>
          <p:nvPr/>
        </p:nvPicPr>
        <p:blipFill>
          <a:blip r:embed="rId3"/>
          <a:stretch>
            <a:fillRect/>
          </a:stretch>
        </p:blipFill>
        <p:spPr>
          <a:xfrm>
            <a:off x="0" y="1765740"/>
            <a:ext cx="9144000" cy="5119644"/>
          </a:xfrm>
          <a:prstGeom prst="rect">
            <a:avLst/>
          </a:prstGeom>
        </p:spPr>
      </p:pic>
    </p:spTree>
    <p:extLst>
      <p:ext uri="{BB962C8B-B14F-4D97-AF65-F5344CB8AC3E}">
        <p14:creationId xmlns:p14="http://schemas.microsoft.com/office/powerpoint/2010/main" val="35582740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可靠性</a:t>
            </a:r>
            <a:r>
              <a:rPr kumimoji="0" lang="en-US" altLang="zh-CN" sz="3200" b="1" dirty="0" smtClean="0">
                <a:latin typeface="Arial" charset="0"/>
                <a:ea typeface="黑体" charset="0"/>
              </a:rPr>
              <a:t> - </a:t>
            </a:r>
            <a:r>
              <a:rPr kumimoji="0" lang="en-US" altLang="en-US" sz="3200" b="1" dirty="0" smtClean="0">
                <a:latin typeface="Arial" charset="0"/>
                <a:ea typeface="黑体" charset="0"/>
              </a:rPr>
              <a:t>心跳检测</a:t>
            </a:r>
            <a:endParaRPr kumimoji="0" lang="zh-CN" altLang="en-US" sz="3200" b="1" dirty="0">
              <a:latin typeface="Arial" charset="0"/>
              <a:ea typeface="黑体" charset="0"/>
            </a:endParaRPr>
          </a:p>
        </p:txBody>
      </p:sp>
      <p:sp>
        <p:nvSpPr>
          <p:cNvPr id="6" name="矩形 5"/>
          <p:cNvSpPr/>
          <p:nvPr/>
        </p:nvSpPr>
        <p:spPr>
          <a:xfrm>
            <a:off x="251520" y="1628800"/>
            <a:ext cx="8640960" cy="5055230"/>
          </a:xfrm>
          <a:prstGeom prst="rect">
            <a:avLst/>
          </a:prstGeom>
        </p:spPr>
        <p:txBody>
          <a:bodyPr wrap="square">
            <a:spAutoFit/>
          </a:bodyPr>
          <a:lstStyle/>
          <a:p>
            <a:pPr>
              <a:lnSpc>
                <a:spcPct val="150000"/>
              </a:lnSpc>
            </a:pPr>
            <a:r>
              <a:rPr lang="zh-CN" altLang="en-US" dirty="0" smtClean="0"/>
              <a:t> </a:t>
            </a:r>
            <a:r>
              <a:rPr lang="zh-CN" altLang="en-US" dirty="0"/>
              <a:t> </a:t>
            </a:r>
            <a:r>
              <a:rPr lang="zh-CN" altLang="en-US" dirty="0" smtClean="0"/>
              <a:t>   不同的协议</a:t>
            </a:r>
            <a:r>
              <a:rPr lang="zh-CN" altLang="en-US" dirty="0"/>
              <a:t>，心跳检测机制也存在差异，归纳起来主要分为两类</a:t>
            </a:r>
            <a:r>
              <a:rPr lang="zh-CN" altLang="en-US" dirty="0" smtClean="0"/>
              <a:t>：</a:t>
            </a:r>
            <a:endParaRPr lang="zh-CN" altLang="en-US" dirty="0"/>
          </a:p>
          <a:p>
            <a:pPr marL="285750" indent="-285750">
              <a:lnSpc>
                <a:spcPct val="150000"/>
              </a:lnSpc>
              <a:buFont typeface="Wingdings" charset="2"/>
              <a:buChar char="p"/>
            </a:pPr>
            <a:r>
              <a:rPr lang="en-US" altLang="zh-CN" dirty="0" smtClean="0"/>
              <a:t>Ping</a:t>
            </a:r>
            <a:r>
              <a:rPr lang="en-US" altLang="zh-CN" dirty="0"/>
              <a:t>-Pong</a:t>
            </a:r>
            <a:r>
              <a:rPr lang="zh-CN" altLang="en-US" dirty="0"/>
              <a:t>型心跳：由通信一方定时发送</a:t>
            </a:r>
            <a:r>
              <a:rPr lang="en-US" altLang="zh-CN" dirty="0"/>
              <a:t>Ping</a:t>
            </a:r>
            <a:r>
              <a:rPr lang="zh-CN" altLang="en-US" dirty="0"/>
              <a:t>消息，对方接收到</a:t>
            </a:r>
            <a:r>
              <a:rPr lang="en-US" altLang="zh-CN" dirty="0"/>
              <a:t>Ping</a:t>
            </a:r>
            <a:r>
              <a:rPr lang="zh-CN" altLang="en-US" dirty="0"/>
              <a:t>消息之后，立即返回</a:t>
            </a:r>
            <a:r>
              <a:rPr lang="en-US" altLang="zh-CN" dirty="0"/>
              <a:t>Pong</a:t>
            </a:r>
            <a:r>
              <a:rPr lang="zh-CN" altLang="en-US" dirty="0"/>
              <a:t>应答消息给对方，属于</a:t>
            </a:r>
            <a:r>
              <a:rPr lang="zh-CN" altLang="en-US" b="1" dirty="0">
                <a:solidFill>
                  <a:srgbClr val="FF0000"/>
                </a:solidFill>
              </a:rPr>
              <a:t>请求</a:t>
            </a:r>
            <a:r>
              <a:rPr lang="en-US" altLang="zh-CN" b="1" dirty="0">
                <a:solidFill>
                  <a:srgbClr val="FF0000"/>
                </a:solidFill>
              </a:rPr>
              <a:t>-</a:t>
            </a:r>
            <a:r>
              <a:rPr lang="zh-CN" altLang="en-US" b="1" dirty="0">
                <a:solidFill>
                  <a:srgbClr val="FF0000"/>
                </a:solidFill>
              </a:rPr>
              <a:t>响应型</a:t>
            </a:r>
            <a:r>
              <a:rPr lang="zh-CN" altLang="en-US" dirty="0"/>
              <a:t>心跳</a:t>
            </a:r>
            <a:r>
              <a:rPr lang="zh-CN" altLang="en-US" dirty="0" smtClean="0"/>
              <a:t>；</a:t>
            </a:r>
            <a:endParaRPr lang="zh-CN" altLang="en-US" dirty="0"/>
          </a:p>
          <a:p>
            <a:pPr marL="285750" indent="-285750">
              <a:lnSpc>
                <a:spcPct val="150000"/>
              </a:lnSpc>
              <a:buFont typeface="Wingdings" charset="2"/>
              <a:buChar char="p"/>
            </a:pPr>
            <a:r>
              <a:rPr lang="en-US" altLang="zh-CN" dirty="0" smtClean="0"/>
              <a:t>Ping</a:t>
            </a:r>
            <a:r>
              <a:rPr lang="en-US" altLang="zh-CN" dirty="0"/>
              <a:t>-Ping</a:t>
            </a:r>
            <a:r>
              <a:rPr lang="zh-CN" altLang="en-US" dirty="0"/>
              <a:t>型心跳：不区分心跳请求和应答，由通信双方按照约定定时向对方发送心跳</a:t>
            </a:r>
            <a:r>
              <a:rPr lang="en-US" altLang="zh-CN" dirty="0"/>
              <a:t>Ping</a:t>
            </a:r>
            <a:r>
              <a:rPr lang="zh-CN" altLang="en-US" dirty="0"/>
              <a:t>消息，它属于</a:t>
            </a:r>
            <a:r>
              <a:rPr lang="zh-CN" altLang="en-US" b="1" dirty="0">
                <a:solidFill>
                  <a:srgbClr val="FF0000"/>
                </a:solidFill>
              </a:rPr>
              <a:t>双向心跳</a:t>
            </a:r>
            <a:r>
              <a:rPr lang="zh-CN" altLang="en-US" dirty="0" smtClean="0"/>
              <a:t>。</a:t>
            </a:r>
            <a:endParaRPr lang="zh-CN" altLang="en-US" dirty="0"/>
          </a:p>
          <a:p>
            <a:pPr>
              <a:lnSpc>
                <a:spcPct val="150000"/>
              </a:lnSpc>
            </a:pPr>
            <a:r>
              <a:rPr lang="zh-CN" altLang="en-US" dirty="0" smtClean="0"/>
              <a:t> </a:t>
            </a:r>
            <a:r>
              <a:rPr lang="zh-CN" altLang="en-US" dirty="0"/>
              <a:t> </a:t>
            </a:r>
            <a:r>
              <a:rPr lang="zh-CN" altLang="en-US" dirty="0" smtClean="0"/>
              <a:t>  心跳检测策略如下：</a:t>
            </a:r>
            <a:endParaRPr lang="zh-CN" altLang="en-US" dirty="0"/>
          </a:p>
          <a:p>
            <a:pPr marL="285750" indent="-285750">
              <a:lnSpc>
                <a:spcPct val="150000"/>
              </a:lnSpc>
              <a:buFont typeface="Wingdings" charset="2"/>
              <a:buChar char="p"/>
            </a:pPr>
            <a:r>
              <a:rPr lang="zh-CN" altLang="en-US" dirty="0" smtClean="0"/>
              <a:t>连续</a:t>
            </a:r>
            <a:r>
              <a:rPr lang="en-US" altLang="zh-CN" dirty="0"/>
              <a:t>N</a:t>
            </a:r>
            <a:r>
              <a:rPr lang="zh-CN" altLang="en-US" dirty="0"/>
              <a:t>次心跳检测都没有收到对方的</a:t>
            </a:r>
            <a:r>
              <a:rPr lang="en-US" altLang="zh-CN" dirty="0"/>
              <a:t>Pong</a:t>
            </a:r>
            <a:r>
              <a:rPr lang="zh-CN" altLang="en-US" dirty="0"/>
              <a:t>应答消息或者</a:t>
            </a:r>
            <a:r>
              <a:rPr lang="en-US" altLang="zh-CN" dirty="0"/>
              <a:t>Ping</a:t>
            </a:r>
            <a:r>
              <a:rPr lang="zh-CN" altLang="en-US" dirty="0"/>
              <a:t>请求消息，则认为链路已经发生逻辑失效，这被称作心跳超时</a:t>
            </a:r>
            <a:r>
              <a:rPr lang="zh-CN" altLang="en-US" dirty="0" smtClean="0"/>
              <a:t>；</a:t>
            </a:r>
            <a:endParaRPr lang="zh-CN" altLang="en-US" dirty="0"/>
          </a:p>
          <a:p>
            <a:pPr marL="285750" indent="-285750">
              <a:lnSpc>
                <a:spcPct val="150000"/>
              </a:lnSpc>
              <a:buFont typeface="Wingdings" charset="2"/>
              <a:buChar char="p"/>
            </a:pPr>
            <a:r>
              <a:rPr lang="zh-CN" altLang="en-US" dirty="0" smtClean="0"/>
              <a:t>读取和发送心跳</a:t>
            </a:r>
            <a:r>
              <a:rPr lang="zh-CN" altLang="en-US" dirty="0"/>
              <a:t>消息的时候如何直接发生了</a:t>
            </a:r>
            <a:r>
              <a:rPr lang="en-US" altLang="zh-CN" dirty="0"/>
              <a:t>IO</a:t>
            </a:r>
            <a:r>
              <a:rPr lang="zh-CN" altLang="en-US" dirty="0"/>
              <a:t>异常，说明链路已经失效，这被称为心跳失败</a:t>
            </a:r>
            <a:r>
              <a:rPr lang="zh-CN" altLang="en-US" dirty="0" smtClean="0"/>
              <a:t>。</a:t>
            </a:r>
            <a:endParaRPr lang="zh-CN" altLang="en-US" dirty="0"/>
          </a:p>
          <a:p>
            <a:pPr>
              <a:lnSpc>
                <a:spcPct val="150000"/>
              </a:lnSpc>
            </a:pPr>
            <a:r>
              <a:rPr lang="zh-CN" altLang="en-US" dirty="0" smtClean="0"/>
              <a:t>    无论发生心跳超时还是心跳失败</a:t>
            </a:r>
            <a:r>
              <a:rPr lang="zh-CN" altLang="en-US" dirty="0"/>
              <a:t>，都需要关闭链路，由客户端发起重连操作，保证链路能够恢复正常。</a:t>
            </a:r>
          </a:p>
        </p:txBody>
      </p:sp>
    </p:spTree>
    <p:extLst>
      <p:ext uri="{BB962C8B-B14F-4D97-AF65-F5344CB8AC3E}">
        <p14:creationId xmlns:p14="http://schemas.microsoft.com/office/powerpoint/2010/main" val="13351168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可靠性</a:t>
            </a:r>
            <a:r>
              <a:rPr kumimoji="0" lang="en-US" altLang="zh-CN" sz="3200" b="1" dirty="0" smtClean="0">
                <a:latin typeface="Arial" charset="0"/>
                <a:ea typeface="黑体" charset="0"/>
              </a:rPr>
              <a:t> - </a:t>
            </a:r>
            <a:r>
              <a:rPr kumimoji="0" lang="en-US" altLang="en-US" sz="3200" b="1" dirty="0" smtClean="0">
                <a:latin typeface="Arial" charset="0"/>
                <a:ea typeface="黑体" charset="0"/>
              </a:rPr>
              <a:t>心跳检测</a:t>
            </a:r>
            <a:endParaRPr kumimoji="0" lang="zh-CN" altLang="en-US" sz="3200" b="1" dirty="0">
              <a:latin typeface="Arial" charset="0"/>
              <a:ea typeface="黑体" charset="0"/>
            </a:endParaRPr>
          </a:p>
        </p:txBody>
      </p:sp>
      <p:sp>
        <p:nvSpPr>
          <p:cNvPr id="2" name="矩形 1"/>
          <p:cNvSpPr/>
          <p:nvPr/>
        </p:nvSpPr>
        <p:spPr>
          <a:xfrm>
            <a:off x="323528" y="1628800"/>
            <a:ext cx="8568952" cy="2977739"/>
          </a:xfrm>
          <a:prstGeom prst="rect">
            <a:avLst/>
          </a:prstGeom>
        </p:spPr>
        <p:txBody>
          <a:bodyPr wrap="square">
            <a:spAutoFit/>
          </a:bodyPr>
          <a:lstStyle/>
          <a:p>
            <a:pPr>
              <a:lnSpc>
                <a:spcPct val="150000"/>
              </a:lnSpc>
            </a:pPr>
            <a:r>
              <a:rPr lang="zh-CN" altLang="en-US" dirty="0" smtClean="0"/>
              <a:t>   </a:t>
            </a:r>
            <a:r>
              <a:rPr lang="en-US" altLang="zh-CN" dirty="0" err="1" smtClean="0"/>
              <a:t>Netty</a:t>
            </a:r>
            <a:r>
              <a:rPr lang="zh-CN" altLang="en-US" dirty="0"/>
              <a:t>的心跳检测实际上是利用了链路空闲检测机制实现</a:t>
            </a:r>
            <a:r>
              <a:rPr lang="zh-CN" altLang="en-US" dirty="0" smtClean="0"/>
              <a:t>的</a:t>
            </a:r>
            <a:r>
              <a:rPr lang="zh-CN" altLang="zh-CN" dirty="0" smtClean="0"/>
              <a:t>：</a:t>
            </a:r>
            <a:endParaRPr lang="en-US" altLang="zh-CN" dirty="0" smtClean="0"/>
          </a:p>
          <a:p>
            <a:pPr marL="285750" indent="-285750">
              <a:lnSpc>
                <a:spcPct val="150000"/>
              </a:lnSpc>
              <a:buFont typeface="Wingdings" charset="2"/>
              <a:buChar char="p"/>
            </a:pPr>
            <a:r>
              <a:rPr lang="zh-CN" altLang="en-US" dirty="0" smtClean="0"/>
              <a:t>读空闲</a:t>
            </a:r>
            <a:r>
              <a:rPr lang="zh-CN" altLang="en-US" dirty="0"/>
              <a:t>，链路持续时间</a:t>
            </a:r>
            <a:r>
              <a:rPr lang="en-US" altLang="zh-CN" dirty="0"/>
              <a:t>t</a:t>
            </a:r>
            <a:r>
              <a:rPr lang="zh-CN" altLang="en-US" dirty="0"/>
              <a:t>没有读取到任何消息</a:t>
            </a:r>
            <a:r>
              <a:rPr lang="zh-CN" altLang="en-US" dirty="0" smtClean="0"/>
              <a:t>；</a:t>
            </a:r>
            <a:endParaRPr lang="en-US" altLang="zh-CN" dirty="0"/>
          </a:p>
          <a:p>
            <a:pPr marL="285750" indent="-285750">
              <a:lnSpc>
                <a:spcPct val="150000"/>
              </a:lnSpc>
              <a:buFont typeface="Wingdings" charset="2"/>
              <a:buChar char="p"/>
            </a:pPr>
            <a:r>
              <a:rPr lang="zh-CN" altLang="en-US" dirty="0" smtClean="0"/>
              <a:t>写空闲</a:t>
            </a:r>
            <a:r>
              <a:rPr lang="zh-CN" altLang="en-US" dirty="0"/>
              <a:t>，链路持续时间</a:t>
            </a:r>
            <a:r>
              <a:rPr lang="en-US" altLang="zh-CN" dirty="0"/>
              <a:t>t</a:t>
            </a:r>
            <a:r>
              <a:rPr lang="zh-CN" altLang="en-US" dirty="0"/>
              <a:t>没有发送任何消息</a:t>
            </a:r>
            <a:r>
              <a:rPr lang="zh-CN" altLang="en-US" dirty="0" smtClean="0"/>
              <a:t>；</a:t>
            </a:r>
            <a:endParaRPr lang="zh-CN" altLang="en-US" dirty="0"/>
          </a:p>
          <a:p>
            <a:pPr marL="285750" indent="-285750">
              <a:lnSpc>
                <a:spcPct val="150000"/>
              </a:lnSpc>
              <a:buFont typeface="Wingdings" charset="2"/>
              <a:buChar char="p"/>
            </a:pPr>
            <a:r>
              <a:rPr lang="zh-CN" altLang="en-US" dirty="0" smtClean="0"/>
              <a:t>读写空闲</a:t>
            </a:r>
            <a:r>
              <a:rPr lang="zh-CN" altLang="en-US" dirty="0"/>
              <a:t>，链路持续时间</a:t>
            </a:r>
            <a:r>
              <a:rPr lang="en-US" altLang="zh-CN" dirty="0"/>
              <a:t>t</a:t>
            </a:r>
            <a:r>
              <a:rPr lang="zh-CN" altLang="en-US" dirty="0"/>
              <a:t>没有接收或者发送任何</a:t>
            </a:r>
            <a:r>
              <a:rPr lang="zh-CN" altLang="en-US" dirty="0" smtClean="0"/>
              <a:t>消息</a:t>
            </a:r>
            <a:r>
              <a:rPr lang="zh-CN" altLang="en-US" dirty="0"/>
              <a:t>；</a:t>
            </a:r>
          </a:p>
          <a:p>
            <a:pPr>
              <a:lnSpc>
                <a:spcPct val="150000"/>
              </a:lnSpc>
            </a:pPr>
            <a:r>
              <a:rPr lang="zh-CN" altLang="zh-CN" dirty="0" smtClean="0"/>
              <a:t> </a:t>
            </a:r>
            <a:r>
              <a:rPr lang="zh-CN" altLang="en-US" dirty="0" smtClean="0"/>
              <a:t>   </a:t>
            </a:r>
            <a:r>
              <a:rPr lang="en-US" altLang="zh-CN" dirty="0" err="1" smtClean="0"/>
              <a:t>Netty</a:t>
            </a:r>
            <a:r>
              <a:rPr lang="zh-CN" altLang="en-US" dirty="0"/>
              <a:t>的默认读写空闲机制是发生超时异常，关闭连接，但是，我们可以定制它的超时实现机制，以便支持不同的用户场景</a:t>
            </a:r>
            <a:r>
              <a:rPr lang="zh-CN" altLang="en-US" dirty="0" smtClean="0"/>
              <a:t>。</a:t>
            </a:r>
            <a:endParaRPr lang="en-US" altLang="zh-CN" dirty="0" smtClean="0"/>
          </a:p>
          <a:p>
            <a:pPr>
              <a:lnSpc>
                <a:spcPct val="150000"/>
              </a:lnSpc>
            </a:pPr>
            <a:r>
              <a:rPr lang="zh-CN" altLang="en-US" dirty="0" smtClean="0"/>
              <a:t>     示例：</a:t>
            </a:r>
            <a:r>
              <a:rPr lang="en-US" altLang="zh-CN" dirty="0" err="1"/>
              <a:t>com.yilong.netty.heartbeat</a:t>
            </a:r>
            <a:endParaRPr lang="zh-CN" altLang="en-US" dirty="0"/>
          </a:p>
        </p:txBody>
      </p:sp>
    </p:spTree>
    <p:extLst>
      <p:ext uri="{BB962C8B-B14F-4D97-AF65-F5344CB8AC3E}">
        <p14:creationId xmlns:p14="http://schemas.microsoft.com/office/powerpoint/2010/main" val="16158994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可靠性</a:t>
            </a:r>
            <a:r>
              <a:rPr kumimoji="0" lang="en-US" altLang="zh-CN" sz="3200" b="1" dirty="0" smtClean="0">
                <a:latin typeface="Arial" charset="0"/>
                <a:ea typeface="黑体" charset="0"/>
              </a:rPr>
              <a:t> </a:t>
            </a:r>
            <a:r>
              <a:rPr kumimoji="0" lang="en-US" altLang="zh-CN" sz="3200" b="1" dirty="0" smtClean="0">
                <a:latin typeface="Arial" charset="0"/>
                <a:ea typeface="黑体" charset="0"/>
              </a:rPr>
              <a:t>– </a:t>
            </a:r>
            <a:r>
              <a:rPr kumimoji="0" lang="zh-CN" altLang="en-US" sz="3200" b="1" dirty="0" smtClean="0">
                <a:latin typeface="Arial" charset="0"/>
                <a:ea typeface="黑体" charset="0"/>
              </a:rPr>
              <a:t>内存保护机制</a:t>
            </a:r>
            <a:endParaRPr kumimoji="0" lang="zh-CN" altLang="en-US" sz="3200" b="1" dirty="0">
              <a:latin typeface="Arial" charset="0"/>
              <a:ea typeface="黑体" charset="0"/>
            </a:endParaRPr>
          </a:p>
        </p:txBody>
      </p:sp>
      <p:sp>
        <p:nvSpPr>
          <p:cNvPr id="2" name="矩形 1"/>
          <p:cNvSpPr/>
          <p:nvPr/>
        </p:nvSpPr>
        <p:spPr>
          <a:xfrm>
            <a:off x="323528" y="1628800"/>
            <a:ext cx="8568952" cy="1731243"/>
          </a:xfrm>
          <a:prstGeom prst="rect">
            <a:avLst/>
          </a:prstGeom>
        </p:spPr>
        <p:txBody>
          <a:bodyPr wrap="square">
            <a:spAutoFit/>
          </a:bodyPr>
          <a:lstStyle/>
          <a:p>
            <a:pPr marL="342900" indent="-342900">
              <a:lnSpc>
                <a:spcPct val="150000"/>
              </a:lnSpc>
              <a:buFont typeface="Wingdings" charset="2"/>
              <a:buChar char="p"/>
            </a:pPr>
            <a:r>
              <a:rPr lang="zh-CN" altLang="en-US" dirty="0" smtClean="0"/>
              <a:t>通过对象引用计数器对</a:t>
            </a:r>
            <a:r>
              <a:rPr lang="en-US" altLang="zh-CN" dirty="0" err="1" smtClean="0"/>
              <a:t>Netty</a:t>
            </a:r>
            <a:r>
              <a:rPr lang="zh-CN" altLang="en-US" dirty="0" smtClean="0"/>
              <a:t>的</a:t>
            </a:r>
            <a:r>
              <a:rPr lang="en-US" altLang="zh-CN" dirty="0" err="1" smtClean="0"/>
              <a:t>ByteBuf</a:t>
            </a:r>
            <a:r>
              <a:rPr lang="zh-CN" altLang="en-US" dirty="0" smtClean="0"/>
              <a:t>等内置对象进行细粒度的内存申请和释放，对非法的对象引用进行检测和保护；</a:t>
            </a:r>
            <a:endParaRPr lang="en-US" altLang="zh-CN" dirty="0" smtClean="0"/>
          </a:p>
          <a:p>
            <a:pPr marL="342900" indent="-342900">
              <a:lnSpc>
                <a:spcPct val="150000"/>
              </a:lnSpc>
              <a:buFont typeface="Wingdings" charset="2"/>
              <a:buChar char="p"/>
            </a:pPr>
            <a:r>
              <a:rPr lang="zh-CN" altLang="en-US" dirty="0" smtClean="0"/>
              <a:t>通过内存池来重用</a:t>
            </a:r>
            <a:r>
              <a:rPr lang="en-US" altLang="zh-CN" dirty="0" err="1" smtClean="0"/>
              <a:t>ByteBuf</a:t>
            </a:r>
            <a:r>
              <a:rPr lang="zh-CN" altLang="en-US" dirty="0" smtClean="0"/>
              <a:t>，节省内存；</a:t>
            </a:r>
            <a:endParaRPr lang="en-US" altLang="zh-CN" dirty="0" smtClean="0"/>
          </a:p>
          <a:p>
            <a:pPr marL="342900" indent="-342900">
              <a:lnSpc>
                <a:spcPct val="150000"/>
              </a:lnSpc>
              <a:buFont typeface="Wingdings" charset="2"/>
              <a:buChar char="p"/>
            </a:pPr>
            <a:r>
              <a:rPr lang="zh-CN" altLang="en-US" dirty="0" smtClean="0"/>
              <a:t>可设置的内存容量上限，包括</a:t>
            </a:r>
            <a:r>
              <a:rPr lang="en-US" altLang="zh-CN" dirty="0" err="1" smtClean="0"/>
              <a:t>ByteBuf</a:t>
            </a:r>
            <a:r>
              <a:rPr lang="zh-CN" altLang="zh-CN" dirty="0" smtClean="0"/>
              <a:t>、</a:t>
            </a:r>
            <a:r>
              <a:rPr lang="zh-CN" altLang="en-US" dirty="0" smtClean="0"/>
              <a:t>线程池线程数等；</a:t>
            </a:r>
            <a:endParaRPr lang="zh-CN" altLang="en-US" dirty="0"/>
          </a:p>
        </p:txBody>
      </p:sp>
    </p:spTree>
    <p:extLst>
      <p:ext uri="{BB962C8B-B14F-4D97-AF65-F5344CB8AC3E}">
        <p14:creationId xmlns:p14="http://schemas.microsoft.com/office/powerpoint/2010/main" val="41941213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a:latin typeface="Arial" charset="0"/>
                <a:ea typeface="黑体" charset="0"/>
              </a:rPr>
              <a:t>N</a:t>
            </a:r>
            <a:r>
              <a:rPr kumimoji="0" lang="en-US" altLang="zh-CN" sz="3200" b="1" dirty="0" err="1" smtClean="0">
                <a:latin typeface="Arial" charset="0"/>
                <a:ea typeface="黑体" charset="0"/>
              </a:rPr>
              <a:t>etty</a:t>
            </a:r>
            <a:r>
              <a:rPr kumimoji="0" lang="en-US" altLang="zh-CN" sz="3200" b="1" dirty="0" smtClean="0">
                <a:latin typeface="Arial" charset="0"/>
                <a:ea typeface="黑体" charset="0"/>
              </a:rPr>
              <a:t> </a:t>
            </a:r>
            <a:r>
              <a:rPr kumimoji="0" lang="en-US" altLang="zh-CN" sz="3200" b="1" dirty="0">
                <a:latin typeface="Arial" charset="0"/>
                <a:ea typeface="黑体" charset="0"/>
              </a:rPr>
              <a:t>– zero copy</a:t>
            </a:r>
            <a:endParaRPr kumimoji="0" lang="zh-CN" altLang="en-US" sz="3200" b="1" dirty="0">
              <a:latin typeface="Arial" charset="0"/>
              <a:ea typeface="黑体" charset="0"/>
            </a:endParaRPr>
          </a:p>
        </p:txBody>
      </p:sp>
      <p:sp>
        <p:nvSpPr>
          <p:cNvPr id="2" name="矩形 1"/>
          <p:cNvSpPr/>
          <p:nvPr/>
        </p:nvSpPr>
        <p:spPr>
          <a:xfrm>
            <a:off x="323528" y="1772816"/>
            <a:ext cx="8496944" cy="90024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en-US" altLang="zh-CN" dirty="0">
                <a:latin typeface="宋体"/>
                <a:ea typeface="宋体"/>
                <a:cs typeface="宋体"/>
              </a:rPr>
              <a:t>“Zero-copy” describes computer operations in which the CPU does not perform the task of copying data from one memory area to another</a:t>
            </a:r>
            <a:r>
              <a:rPr lang="en-US" altLang="zh-CN" dirty="0" smtClean="0">
                <a:latin typeface="宋体"/>
                <a:ea typeface="宋体"/>
                <a:cs typeface="宋体"/>
              </a:rPr>
              <a:t>.</a:t>
            </a:r>
            <a:endParaRPr lang="zh-CN" altLang="en-US" dirty="0">
              <a:latin typeface="宋体"/>
              <a:ea typeface="宋体"/>
              <a:cs typeface="宋体"/>
            </a:endParaRPr>
          </a:p>
        </p:txBody>
      </p:sp>
      <p:pic>
        <p:nvPicPr>
          <p:cNvPr id="4" name="图片 3"/>
          <p:cNvPicPr>
            <a:picLocks noChangeAspect="1"/>
          </p:cNvPicPr>
          <p:nvPr/>
        </p:nvPicPr>
        <p:blipFill>
          <a:blip r:embed="rId3"/>
          <a:stretch>
            <a:fillRect/>
          </a:stretch>
        </p:blipFill>
        <p:spPr>
          <a:xfrm>
            <a:off x="251520" y="2852936"/>
            <a:ext cx="8640960" cy="3816424"/>
          </a:xfrm>
          <a:prstGeom prst="rect">
            <a:avLst/>
          </a:prstGeom>
        </p:spPr>
      </p:pic>
    </p:spTree>
    <p:extLst>
      <p:ext uri="{BB962C8B-B14F-4D97-AF65-F5344CB8AC3E}">
        <p14:creationId xmlns:p14="http://schemas.microsoft.com/office/powerpoint/2010/main" val="3971165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zh-CN" altLang="zh-CN" sz="3200" b="1" dirty="0" err="1">
                <a:latin typeface="Arial" charset="0"/>
                <a:ea typeface="黑体" charset="0"/>
              </a:rPr>
              <a:t>N</a:t>
            </a:r>
            <a:r>
              <a:rPr kumimoji="0" lang="en-US" altLang="zh-CN" sz="3200" b="1" dirty="0" err="1" smtClean="0">
                <a:latin typeface="Arial" charset="0"/>
                <a:ea typeface="黑体" charset="0"/>
              </a:rPr>
              <a:t>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性能模型</a:t>
            </a:r>
            <a:endParaRPr kumimoji="0" lang="zh-CN" altLang="en-US" sz="3200" b="1" dirty="0">
              <a:latin typeface="Arial" charset="0"/>
              <a:ea typeface="黑体" charset="0"/>
            </a:endParaRPr>
          </a:p>
        </p:txBody>
      </p:sp>
      <p:pic>
        <p:nvPicPr>
          <p:cNvPr id="4" name="图片 3" descr="io-three-ele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1522065"/>
            <a:ext cx="4191000" cy="4067175"/>
          </a:xfrm>
          <a:prstGeom prst="rect">
            <a:avLst/>
          </a:prstGeom>
        </p:spPr>
      </p:pic>
      <p:sp>
        <p:nvSpPr>
          <p:cNvPr id="2" name="右箭头标注 1"/>
          <p:cNvSpPr/>
          <p:nvPr/>
        </p:nvSpPr>
        <p:spPr>
          <a:xfrm>
            <a:off x="899592" y="2492896"/>
            <a:ext cx="2376264" cy="864096"/>
          </a:xfrm>
          <a:prstGeom prst="rightArrowCallou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dirty="0" smtClean="0">
                <a:solidFill>
                  <a:srgbClr val="111111"/>
                </a:solidFill>
              </a:rPr>
              <a:t>异步非阻塞</a:t>
            </a:r>
          </a:p>
        </p:txBody>
      </p:sp>
      <p:sp>
        <p:nvSpPr>
          <p:cNvPr id="3" name="左箭头标注 2"/>
          <p:cNvSpPr/>
          <p:nvPr/>
        </p:nvSpPr>
        <p:spPr>
          <a:xfrm>
            <a:off x="5940152" y="2492896"/>
            <a:ext cx="2376264" cy="936104"/>
          </a:xfrm>
          <a:prstGeom prst="leftArrowCallou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zh-CN" altLang="en-US" dirty="0" smtClean="0">
                <a:solidFill>
                  <a:srgbClr val="111111"/>
                </a:solidFill>
              </a:rPr>
              <a:t>可定制的编解码框架</a:t>
            </a:r>
          </a:p>
        </p:txBody>
      </p:sp>
      <p:sp>
        <p:nvSpPr>
          <p:cNvPr id="5" name="上箭头标注 4"/>
          <p:cNvSpPr/>
          <p:nvPr/>
        </p:nvSpPr>
        <p:spPr>
          <a:xfrm>
            <a:off x="3635896" y="5229200"/>
            <a:ext cx="2088232" cy="1368152"/>
          </a:xfrm>
          <a:prstGeom prst="upArrowCallou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smtClean="0">
                <a:solidFill>
                  <a:srgbClr val="111111"/>
                </a:solidFill>
              </a:rPr>
              <a:t>Reactor</a:t>
            </a:r>
            <a:r>
              <a:rPr kumimoji="1" lang="zh-CN" altLang="en-US" dirty="0" smtClean="0">
                <a:solidFill>
                  <a:srgbClr val="111111"/>
                </a:solidFill>
              </a:rPr>
              <a:t>线程模型</a:t>
            </a:r>
          </a:p>
        </p:txBody>
      </p:sp>
    </p:spTree>
    <p:extLst>
      <p:ext uri="{BB962C8B-B14F-4D97-AF65-F5344CB8AC3E}">
        <p14:creationId xmlns:p14="http://schemas.microsoft.com/office/powerpoint/2010/main" val="360198480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a:latin typeface="Arial" charset="0"/>
                <a:ea typeface="黑体" charset="0"/>
              </a:rPr>
              <a:t>N</a:t>
            </a:r>
            <a:r>
              <a:rPr kumimoji="0" lang="en-US" altLang="zh-CN" sz="3200" b="1" dirty="0" err="1" smtClean="0">
                <a:latin typeface="Arial" charset="0"/>
                <a:ea typeface="黑体" charset="0"/>
              </a:rPr>
              <a:t>etty</a:t>
            </a:r>
            <a:r>
              <a:rPr kumimoji="0" lang="en-US" altLang="zh-CN" sz="3200" b="1" dirty="0" smtClean="0">
                <a:latin typeface="Arial" charset="0"/>
                <a:ea typeface="黑体" charset="0"/>
              </a:rPr>
              <a:t> </a:t>
            </a:r>
            <a:r>
              <a:rPr kumimoji="0" lang="en-US" altLang="zh-CN" sz="3200" b="1" dirty="0">
                <a:latin typeface="Arial" charset="0"/>
                <a:ea typeface="黑体" charset="0"/>
              </a:rPr>
              <a:t>– zero copy</a:t>
            </a:r>
            <a:endParaRPr kumimoji="0" lang="zh-CN" altLang="en-US" sz="3200" b="1" dirty="0">
              <a:latin typeface="Arial" charset="0"/>
              <a:ea typeface="黑体" charset="0"/>
            </a:endParaRPr>
          </a:p>
        </p:txBody>
      </p:sp>
      <p:pic>
        <p:nvPicPr>
          <p:cNvPr id="3" name="图片 2"/>
          <p:cNvPicPr>
            <a:picLocks noChangeAspect="1"/>
          </p:cNvPicPr>
          <p:nvPr/>
        </p:nvPicPr>
        <p:blipFill>
          <a:blip r:embed="rId3"/>
          <a:stretch>
            <a:fillRect/>
          </a:stretch>
        </p:blipFill>
        <p:spPr>
          <a:xfrm>
            <a:off x="251520" y="1790700"/>
            <a:ext cx="8640960" cy="3438500"/>
          </a:xfrm>
          <a:prstGeom prst="rect">
            <a:avLst/>
          </a:prstGeom>
        </p:spPr>
      </p:pic>
      <p:sp>
        <p:nvSpPr>
          <p:cNvPr id="5" name="矩形 4"/>
          <p:cNvSpPr/>
          <p:nvPr/>
        </p:nvSpPr>
        <p:spPr>
          <a:xfrm>
            <a:off x="251520" y="5409074"/>
            <a:ext cx="8568952" cy="90024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zh-CN" altLang="en-US" dirty="0" smtClean="0">
                <a:latin typeface="宋体"/>
                <a:ea typeface="宋体"/>
                <a:cs typeface="宋体"/>
              </a:rPr>
              <a:t>  从上图中可以</a:t>
            </a:r>
            <a:r>
              <a:rPr lang="zh-CN" altLang="en-US" dirty="0">
                <a:latin typeface="宋体"/>
                <a:ea typeface="宋体"/>
                <a:cs typeface="宋体"/>
              </a:rPr>
              <a:t>清楚的看到，</a:t>
            </a:r>
            <a:r>
              <a:rPr lang="en-US" altLang="zh-CN" dirty="0">
                <a:latin typeface="宋体"/>
                <a:ea typeface="宋体"/>
                <a:cs typeface="宋体"/>
              </a:rPr>
              <a:t>Zero Copy</a:t>
            </a:r>
            <a:r>
              <a:rPr lang="zh-CN" altLang="en-US" dirty="0">
                <a:latin typeface="宋体"/>
                <a:ea typeface="宋体"/>
                <a:cs typeface="宋体"/>
              </a:rPr>
              <a:t>的模式中，避免了数据在用户空间和内存空间之间的拷贝，从而提高了系统的整体性能。</a:t>
            </a:r>
          </a:p>
        </p:txBody>
      </p:sp>
    </p:spTree>
    <p:extLst>
      <p:ext uri="{BB962C8B-B14F-4D97-AF65-F5344CB8AC3E}">
        <p14:creationId xmlns:p14="http://schemas.microsoft.com/office/powerpoint/2010/main" val="13450645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a:latin typeface="Arial" charset="0"/>
                <a:ea typeface="黑体" charset="0"/>
              </a:rPr>
              <a:t>N</a:t>
            </a:r>
            <a:r>
              <a:rPr kumimoji="0" lang="en-US" altLang="zh-CN" sz="3200" b="1" dirty="0" err="1" smtClean="0">
                <a:latin typeface="Arial" charset="0"/>
                <a:ea typeface="黑体" charset="0"/>
              </a:rPr>
              <a:t>etty</a:t>
            </a:r>
            <a:r>
              <a:rPr kumimoji="0" lang="en-US" altLang="zh-CN" sz="3200" b="1" dirty="0" smtClean="0">
                <a:latin typeface="Arial" charset="0"/>
                <a:ea typeface="黑体" charset="0"/>
              </a:rPr>
              <a:t> </a:t>
            </a:r>
            <a:r>
              <a:rPr kumimoji="0" lang="en-US" altLang="zh-CN" sz="3200" b="1" dirty="0">
                <a:latin typeface="Arial" charset="0"/>
                <a:ea typeface="黑体" charset="0"/>
              </a:rPr>
              <a:t>– zero copy</a:t>
            </a:r>
            <a:endParaRPr kumimoji="0" lang="zh-CN" altLang="en-US" sz="3200" b="1" dirty="0">
              <a:latin typeface="Arial" charset="0"/>
              <a:ea typeface="黑体" charset="0"/>
            </a:endParaRPr>
          </a:p>
        </p:txBody>
      </p:sp>
      <p:sp>
        <p:nvSpPr>
          <p:cNvPr id="12290" name="TextBox 9"/>
          <p:cNvSpPr txBox="1">
            <a:spLocks noChangeArrowheads="1"/>
          </p:cNvSpPr>
          <p:nvPr/>
        </p:nvSpPr>
        <p:spPr bwMode="auto">
          <a:xfrm>
            <a:off x="395288" y="1628800"/>
            <a:ext cx="8353425" cy="422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marL="285750" indent="-285750">
              <a:lnSpc>
                <a:spcPct val="150000"/>
              </a:lnSpc>
              <a:buFont typeface="Wingdings" charset="2"/>
              <a:buChar char="p"/>
              <a:defRPr/>
            </a:pPr>
            <a:r>
              <a:rPr kumimoji="0" lang="en-US" altLang="zh-CN" sz="1800" dirty="0" smtClean="0"/>
              <a:t> </a:t>
            </a:r>
            <a:r>
              <a:rPr kumimoji="0" lang="en-US" altLang="zh-CN" sz="1800" dirty="0" err="1" smtClean="0"/>
              <a:t>netty</a:t>
            </a:r>
            <a:r>
              <a:rPr kumimoji="0" lang="zh-CN" altLang="en-US" sz="1800" dirty="0" smtClean="0"/>
              <a:t>的接受和发送</a:t>
            </a:r>
            <a:r>
              <a:rPr kumimoji="0" lang="en-US" altLang="zh-CN" sz="1800" dirty="0" err="1" smtClean="0"/>
              <a:t>ByteBuffer</a:t>
            </a:r>
            <a:r>
              <a:rPr kumimoji="0" lang="zh-CN" altLang="en-US" sz="1800" dirty="0" smtClean="0"/>
              <a:t>采用</a:t>
            </a:r>
            <a:r>
              <a:rPr kumimoji="0" lang="en-US" altLang="zh-CN" sz="1800" dirty="0" err="1" smtClean="0"/>
              <a:t>driect</a:t>
            </a:r>
            <a:r>
              <a:rPr kumimoji="0" lang="en-US" altLang="zh-CN" sz="1800" dirty="0" smtClean="0"/>
              <a:t> buffers</a:t>
            </a:r>
            <a:r>
              <a:rPr kumimoji="0" lang="zh-CN" altLang="en-US" sz="1800" dirty="0" smtClean="0"/>
              <a:t>；</a:t>
            </a:r>
            <a:endParaRPr kumimoji="0" lang="en-US" altLang="zh-CN" sz="1800" dirty="0" smtClean="0"/>
          </a:p>
          <a:p>
            <a:pPr marL="342900" indent="-342900">
              <a:lnSpc>
                <a:spcPct val="150000"/>
              </a:lnSpc>
              <a:buFont typeface="+mj-lt"/>
              <a:buAutoNum type="arabicParenBoth"/>
              <a:defRPr/>
            </a:pPr>
            <a:r>
              <a:rPr kumimoji="0" lang="zh-CN" altLang="en-US" sz="1800" dirty="0" smtClean="0"/>
              <a:t>堆内存 </a:t>
            </a:r>
            <a:r>
              <a:rPr kumimoji="0" lang="en-US" altLang="zh-CN" sz="1800" dirty="0" smtClean="0"/>
              <a:t>(</a:t>
            </a:r>
            <a:r>
              <a:rPr kumimoji="0" lang="en-US" altLang="zh-CN" sz="1800" dirty="0" err="1" smtClean="0"/>
              <a:t>HeapByteBuffer</a:t>
            </a:r>
            <a:r>
              <a:rPr kumimoji="0" lang="en-US" altLang="zh-CN" sz="1800" dirty="0" smtClean="0"/>
              <a:t>)</a:t>
            </a:r>
            <a:r>
              <a:rPr kumimoji="0" lang="zh-CN" altLang="en-US" sz="1800" dirty="0" smtClean="0"/>
              <a:t> 字节缓冲区：特点是内存的分配和回收速度快，可以被</a:t>
            </a:r>
            <a:r>
              <a:rPr kumimoji="0" lang="en-US" altLang="zh-CN" sz="1800" dirty="0" smtClean="0"/>
              <a:t>JVM</a:t>
            </a:r>
            <a:r>
              <a:rPr kumimoji="0" lang="zh-CN" altLang="en-US" sz="1800" dirty="0" smtClean="0"/>
              <a:t>自动回收；缺点是如果进行</a:t>
            </a:r>
            <a:r>
              <a:rPr kumimoji="0" lang="en-US" altLang="zh-CN" sz="1800" dirty="0" smtClean="0"/>
              <a:t>Socket</a:t>
            </a:r>
            <a:r>
              <a:rPr kumimoji="0" lang="zh-CN" altLang="en-US" sz="1800" dirty="0" smtClean="0"/>
              <a:t>的</a:t>
            </a:r>
            <a:r>
              <a:rPr kumimoji="0" lang="en-US" altLang="zh-CN" sz="1800" dirty="0" smtClean="0"/>
              <a:t>IO</a:t>
            </a:r>
            <a:r>
              <a:rPr kumimoji="0" lang="zh-CN" altLang="en-US" sz="1800" dirty="0" smtClean="0"/>
              <a:t>读写，需要额外做一次内存复制，将堆内存对应的缓冲区复制到内核</a:t>
            </a:r>
            <a:r>
              <a:rPr kumimoji="0" lang="en-US" altLang="zh-CN" sz="1800" dirty="0" smtClean="0"/>
              <a:t>Channel</a:t>
            </a:r>
            <a:r>
              <a:rPr kumimoji="0" lang="zh-CN" altLang="en-US" sz="1800" dirty="0" smtClean="0"/>
              <a:t>中，性能会有一定程度的下降；</a:t>
            </a:r>
            <a:endParaRPr kumimoji="0" lang="en-US" altLang="zh-CN" sz="1800" dirty="0" smtClean="0"/>
          </a:p>
          <a:p>
            <a:pPr marL="342900" indent="-342900">
              <a:lnSpc>
                <a:spcPct val="150000"/>
              </a:lnSpc>
              <a:buFont typeface="+mj-lt"/>
              <a:buAutoNum type="arabicParenBoth"/>
              <a:defRPr/>
            </a:pPr>
            <a:r>
              <a:rPr kumimoji="0" lang="zh-CN" altLang="en-US" sz="1800" dirty="0" smtClean="0"/>
              <a:t>直接内存 </a:t>
            </a:r>
            <a:r>
              <a:rPr kumimoji="0" lang="en-US" altLang="zh-CN" sz="1800" dirty="0" smtClean="0"/>
              <a:t>(</a:t>
            </a:r>
            <a:r>
              <a:rPr kumimoji="0" lang="en-US" altLang="zh-CN" sz="1800" dirty="0" err="1" smtClean="0"/>
              <a:t>DirectByteBuffer</a:t>
            </a:r>
            <a:r>
              <a:rPr kumimoji="0" lang="en-US" altLang="zh-CN" sz="1800" dirty="0" smtClean="0"/>
              <a:t>)</a:t>
            </a:r>
            <a:r>
              <a:rPr kumimoji="0" lang="zh-CN" altLang="en-US" sz="1800" dirty="0" smtClean="0"/>
              <a:t> 直接缓冲区：非堆内存，它在堆外进行内存分配，相比于堆内存，它的分配和回收速度会慢一些，但是将它写入或者从</a:t>
            </a:r>
            <a:r>
              <a:rPr kumimoji="0" lang="en-US" altLang="zh-CN" sz="1800" dirty="0" err="1" smtClean="0"/>
              <a:t>SocketChannel</a:t>
            </a:r>
            <a:r>
              <a:rPr kumimoji="0" lang="zh-CN" altLang="en-US" sz="1800" dirty="0" smtClean="0"/>
              <a:t>中读取时，少一次内存复制，因此速度比对内存快</a:t>
            </a:r>
            <a:endParaRPr kumimoji="0" lang="en-US" altLang="zh-CN" sz="1800" dirty="0" smtClean="0"/>
          </a:p>
          <a:p>
            <a:pPr>
              <a:lnSpc>
                <a:spcPct val="150000"/>
              </a:lnSpc>
              <a:defRPr/>
            </a:pPr>
            <a:r>
              <a:rPr kumimoji="0" lang="zh-CN" altLang="zh-CN" sz="1800" dirty="0"/>
              <a:t> </a:t>
            </a:r>
            <a:r>
              <a:rPr kumimoji="0" lang="zh-CN" altLang="en-US" sz="1800" dirty="0" smtClean="0"/>
              <a:t>   </a:t>
            </a:r>
            <a:endParaRPr kumimoji="0" lang="en-US" altLang="zh-CN" sz="1800" dirty="0" smtClean="0"/>
          </a:p>
          <a:p>
            <a:pPr>
              <a:lnSpc>
                <a:spcPct val="150000"/>
              </a:lnSpc>
              <a:defRPr/>
            </a:pPr>
            <a:r>
              <a:rPr kumimoji="0" lang="zh-CN" altLang="en-US" sz="1800" b="1" dirty="0" smtClean="0">
                <a:solidFill>
                  <a:srgbClr val="FF0000"/>
                </a:solidFill>
              </a:rPr>
              <a:t>最佳实践</a:t>
            </a:r>
            <a:r>
              <a:rPr kumimoji="0" lang="zh-CN" altLang="zh-CN" sz="1800" b="1" dirty="0" smtClean="0">
                <a:solidFill>
                  <a:srgbClr val="FF0000"/>
                </a:solidFill>
              </a:rPr>
              <a:t>：</a:t>
            </a:r>
            <a:r>
              <a:rPr kumimoji="0" lang="en-US" altLang="zh-CN" sz="1800" dirty="0" smtClean="0"/>
              <a:t>IO</a:t>
            </a:r>
            <a:r>
              <a:rPr kumimoji="0" lang="zh-CN" altLang="en-US" sz="1800" dirty="0" smtClean="0"/>
              <a:t>通信线程的读写缓冲区使用</a:t>
            </a:r>
            <a:r>
              <a:rPr kumimoji="0" lang="en-US" altLang="zh-CN" sz="1800" dirty="0" err="1" smtClean="0"/>
              <a:t>DirectByteBuffer</a:t>
            </a:r>
            <a:r>
              <a:rPr kumimoji="0" lang="zh-CN" altLang="en-US" sz="1800" dirty="0" smtClean="0"/>
              <a:t>，后端业务消息的编解码模块使用</a:t>
            </a:r>
            <a:r>
              <a:rPr kumimoji="0" lang="en-US" altLang="zh-CN" sz="1800" dirty="0" err="1" smtClean="0"/>
              <a:t>HeapByteBuffer</a:t>
            </a:r>
            <a:endParaRPr kumimoji="0" lang="en-US" altLang="zh-CN" sz="1800" dirty="0" smtClean="0"/>
          </a:p>
        </p:txBody>
      </p:sp>
    </p:spTree>
    <p:extLst>
      <p:ext uri="{BB962C8B-B14F-4D97-AF65-F5344CB8AC3E}">
        <p14:creationId xmlns:p14="http://schemas.microsoft.com/office/powerpoint/2010/main" val="12408683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en-US" altLang="en-US" sz="3200" b="1" dirty="0" smtClean="0">
                <a:latin typeface="Arial" charset="0"/>
                <a:ea typeface="黑体" charset="0"/>
              </a:rPr>
              <a:t>zero copy</a:t>
            </a:r>
            <a:endParaRPr kumimoji="0" lang="zh-CN" altLang="en-US" sz="3200" b="1" dirty="0">
              <a:latin typeface="Arial" charset="0"/>
              <a:ea typeface="黑体" charset="0"/>
            </a:endParaRPr>
          </a:p>
        </p:txBody>
      </p:sp>
      <p:sp>
        <p:nvSpPr>
          <p:cNvPr id="2" name="矩形 1"/>
          <p:cNvSpPr/>
          <p:nvPr/>
        </p:nvSpPr>
        <p:spPr>
          <a:xfrm>
            <a:off x="323528" y="1628800"/>
            <a:ext cx="8640960" cy="3808735"/>
          </a:xfrm>
          <a:prstGeom prst="rect">
            <a:avLst/>
          </a:prstGeom>
        </p:spPr>
        <p:txBody>
          <a:bodyPr wrap="square">
            <a:spAutoFit/>
          </a:bodyPr>
          <a:lstStyle/>
          <a:p>
            <a:pPr marL="285750" indent="-285750">
              <a:lnSpc>
                <a:spcPct val="150000"/>
              </a:lnSpc>
              <a:buFont typeface="Wingdings" charset="2"/>
              <a:buChar char="p"/>
              <a:defRPr/>
            </a:pPr>
            <a:r>
              <a:rPr lang="en-US" altLang="zh-CN" dirty="0"/>
              <a:t> </a:t>
            </a:r>
            <a:r>
              <a:rPr lang="en-US" altLang="zh-CN" dirty="0" err="1"/>
              <a:t>netty</a:t>
            </a:r>
            <a:r>
              <a:rPr lang="zh-CN" altLang="en-US" dirty="0"/>
              <a:t>提供了组合</a:t>
            </a:r>
            <a:r>
              <a:rPr lang="en-US" altLang="zh-CN" dirty="0"/>
              <a:t>buffer</a:t>
            </a:r>
            <a:r>
              <a:rPr lang="zh-CN" altLang="en-US" dirty="0"/>
              <a:t>对</a:t>
            </a:r>
            <a:r>
              <a:rPr lang="zh-CN" altLang="en-US" dirty="0" smtClean="0"/>
              <a:t>象</a:t>
            </a:r>
            <a:r>
              <a:rPr lang="en-US" altLang="zh-CN" dirty="0" err="1" smtClean="0"/>
              <a:t>CompositeByteBuf</a:t>
            </a:r>
            <a:r>
              <a:rPr lang="zh-CN" altLang="en-US" dirty="0" smtClean="0"/>
              <a:t>，</a:t>
            </a:r>
            <a:r>
              <a:rPr lang="zh-CN" altLang="en-US" dirty="0"/>
              <a:t>可以聚合多个</a:t>
            </a:r>
            <a:r>
              <a:rPr lang="en-US" altLang="zh-CN" dirty="0" err="1"/>
              <a:t>ByteBuffer</a:t>
            </a:r>
            <a:r>
              <a:rPr lang="zh-CN" altLang="en-US" dirty="0"/>
              <a:t>对象，用户可以操作一个</a:t>
            </a:r>
            <a:r>
              <a:rPr lang="en-US" altLang="zh-CN" dirty="0"/>
              <a:t>Buffer</a:t>
            </a:r>
            <a:r>
              <a:rPr lang="zh-CN" altLang="en-US" dirty="0"/>
              <a:t>那样方便地对组合</a:t>
            </a:r>
            <a:r>
              <a:rPr lang="en-US" altLang="zh-CN" dirty="0"/>
              <a:t>Buffer</a:t>
            </a:r>
            <a:r>
              <a:rPr lang="zh-CN" altLang="en-US" dirty="0"/>
              <a:t>进行操作</a:t>
            </a:r>
            <a:r>
              <a:rPr lang="zh-CN" altLang="en-US" dirty="0" smtClean="0"/>
              <a:t>；</a:t>
            </a:r>
            <a:endParaRPr lang="en-US" altLang="zh-CN" dirty="0" smtClean="0"/>
          </a:p>
          <a:p>
            <a:pPr marL="342900" indent="-342900">
              <a:lnSpc>
                <a:spcPct val="150000"/>
              </a:lnSpc>
              <a:buFont typeface="+mj-lt"/>
              <a:buAutoNum type="arabicParenBoth"/>
              <a:defRPr/>
            </a:pPr>
            <a:r>
              <a:rPr lang="en-US" altLang="zh-CN" dirty="0" err="1" smtClean="0"/>
              <a:t>CompositeByteBuf</a:t>
            </a:r>
            <a:r>
              <a:rPr lang="zh-CN" altLang="en-US" dirty="0" smtClean="0"/>
              <a:t>允许将多个</a:t>
            </a:r>
            <a:r>
              <a:rPr lang="en-US" altLang="zh-CN" dirty="0" err="1" smtClean="0"/>
              <a:t>ByteBuffer</a:t>
            </a:r>
            <a:r>
              <a:rPr lang="zh-CN" altLang="en-US" dirty="0" smtClean="0"/>
              <a:t>的实例组装到一起，形成一个统一的“视图”；</a:t>
            </a:r>
            <a:endParaRPr lang="en-US" altLang="zh-CN" dirty="0" smtClean="0"/>
          </a:p>
          <a:p>
            <a:pPr marL="342900" indent="-342900">
              <a:lnSpc>
                <a:spcPct val="150000"/>
              </a:lnSpc>
              <a:buFont typeface="+mj-lt"/>
              <a:buAutoNum type="arabicParenBoth"/>
              <a:defRPr/>
            </a:pPr>
            <a:r>
              <a:rPr lang="zh-CN" altLang="en-US" dirty="0" smtClean="0"/>
              <a:t>使用场景：自定义协议时，往往一个消息包含两部分：消息头和消息体，他们都是</a:t>
            </a:r>
            <a:r>
              <a:rPr lang="en-US" altLang="zh-CN" dirty="0" err="1" smtClean="0"/>
              <a:t>ByteBuf</a:t>
            </a:r>
            <a:r>
              <a:rPr lang="zh-CN" altLang="en-US" dirty="0" smtClean="0"/>
              <a:t>对象，当需要对消息进行编码时候需要整合，使用</a:t>
            </a:r>
            <a:r>
              <a:rPr lang="en-US" altLang="zh-CN" dirty="0" smtClean="0"/>
              <a:t>JDK</a:t>
            </a:r>
            <a:r>
              <a:rPr lang="zh-CN" altLang="en-US" dirty="0" smtClean="0"/>
              <a:t>默认能力，往往需要额外的内存复制；</a:t>
            </a:r>
            <a:endParaRPr lang="en-US" altLang="zh-CN" dirty="0"/>
          </a:p>
          <a:p>
            <a:pPr marL="285750" indent="-285750">
              <a:lnSpc>
                <a:spcPct val="150000"/>
              </a:lnSpc>
              <a:buFont typeface="Wingdings" charset="2"/>
              <a:buChar char="p"/>
              <a:defRPr/>
            </a:pPr>
            <a:r>
              <a:rPr lang="zh-CN" altLang="zh-CN" dirty="0"/>
              <a:t> </a:t>
            </a:r>
            <a:r>
              <a:rPr lang="en-US" altLang="zh-CN" dirty="0" err="1"/>
              <a:t>netty</a:t>
            </a:r>
            <a:r>
              <a:rPr lang="zh-CN" altLang="en-US" dirty="0"/>
              <a:t>的文件传输采用了</a:t>
            </a:r>
            <a:r>
              <a:rPr lang="en-US" altLang="zh-CN" dirty="0" err="1"/>
              <a:t>transferTo</a:t>
            </a:r>
            <a:r>
              <a:rPr lang="zh-CN" altLang="en-US" dirty="0"/>
              <a:t>方法；</a:t>
            </a:r>
            <a:endParaRPr lang="en-US" altLang="zh-CN" dirty="0"/>
          </a:p>
          <a:p>
            <a:pPr>
              <a:lnSpc>
                <a:spcPct val="150000"/>
              </a:lnSpc>
              <a:defRPr/>
            </a:pPr>
            <a:r>
              <a:rPr lang="zh-CN" altLang="en-US" dirty="0"/>
              <a:t>示例：</a:t>
            </a:r>
            <a:r>
              <a:rPr lang="en-US" altLang="zh-CN" dirty="0" err="1"/>
              <a:t>com.yilong.zerocopy.transferto.Main</a:t>
            </a:r>
            <a:endParaRPr lang="en-US" altLang="zh-CN" dirty="0"/>
          </a:p>
        </p:txBody>
      </p:sp>
    </p:spTree>
    <p:extLst>
      <p:ext uri="{BB962C8B-B14F-4D97-AF65-F5344CB8AC3E}">
        <p14:creationId xmlns:p14="http://schemas.microsoft.com/office/powerpoint/2010/main" val="28044182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内存池</a:t>
            </a:r>
            <a:endParaRPr kumimoji="0" lang="zh-CN" altLang="en-US" sz="3200" b="1" dirty="0">
              <a:latin typeface="Arial" charset="0"/>
              <a:ea typeface="黑体" charset="0"/>
            </a:endParaRPr>
          </a:p>
        </p:txBody>
      </p:sp>
      <p:sp>
        <p:nvSpPr>
          <p:cNvPr id="3" name="矩形 2"/>
          <p:cNvSpPr/>
          <p:nvPr/>
        </p:nvSpPr>
        <p:spPr>
          <a:xfrm>
            <a:off x="3635896" y="1484784"/>
            <a:ext cx="2016224" cy="576064"/>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ByteBuf</a:t>
            </a:r>
            <a:endParaRPr kumimoji="1" lang="zh-CN" altLang="en-US" dirty="0" smtClean="0">
              <a:solidFill>
                <a:srgbClr val="111111"/>
              </a:solidFill>
            </a:endParaRPr>
          </a:p>
        </p:txBody>
      </p:sp>
      <p:sp>
        <p:nvSpPr>
          <p:cNvPr id="5" name="矩形 4"/>
          <p:cNvSpPr/>
          <p:nvPr/>
        </p:nvSpPr>
        <p:spPr>
          <a:xfrm>
            <a:off x="3347864" y="2492896"/>
            <a:ext cx="2664296" cy="576064"/>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AbstractByteBuf</a:t>
            </a:r>
            <a:endParaRPr kumimoji="1" lang="zh-CN" altLang="en-US" dirty="0" smtClean="0">
              <a:solidFill>
                <a:srgbClr val="111111"/>
              </a:solidFill>
            </a:endParaRPr>
          </a:p>
        </p:txBody>
      </p:sp>
      <p:sp>
        <p:nvSpPr>
          <p:cNvPr id="6" name="矩形 5"/>
          <p:cNvSpPr/>
          <p:nvPr/>
        </p:nvSpPr>
        <p:spPr>
          <a:xfrm>
            <a:off x="2555776" y="3573016"/>
            <a:ext cx="4320480" cy="576064"/>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AbstractReferenceCountedByteBuf</a:t>
            </a:r>
            <a:endParaRPr kumimoji="1" lang="zh-CN" altLang="en-US" dirty="0" smtClean="0">
              <a:solidFill>
                <a:srgbClr val="111111"/>
              </a:solidFill>
            </a:endParaRPr>
          </a:p>
        </p:txBody>
      </p:sp>
      <p:sp>
        <p:nvSpPr>
          <p:cNvPr id="7" name="矩形 6"/>
          <p:cNvSpPr/>
          <p:nvPr/>
        </p:nvSpPr>
        <p:spPr>
          <a:xfrm>
            <a:off x="6156176" y="4653136"/>
            <a:ext cx="2592288" cy="576064"/>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UnpooledDriectByteBuf</a:t>
            </a:r>
            <a:endParaRPr kumimoji="1" lang="zh-CN" altLang="en-US" dirty="0" smtClean="0">
              <a:solidFill>
                <a:srgbClr val="111111"/>
              </a:solidFill>
            </a:endParaRPr>
          </a:p>
        </p:txBody>
      </p:sp>
      <p:sp>
        <p:nvSpPr>
          <p:cNvPr id="8" name="矩形 7"/>
          <p:cNvSpPr/>
          <p:nvPr/>
        </p:nvSpPr>
        <p:spPr>
          <a:xfrm>
            <a:off x="3131840" y="4653136"/>
            <a:ext cx="2592288" cy="576064"/>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UnpooledHeapByteBuf</a:t>
            </a:r>
            <a:endParaRPr kumimoji="1" lang="zh-CN" altLang="en-US" dirty="0" smtClean="0">
              <a:solidFill>
                <a:srgbClr val="111111"/>
              </a:solidFill>
            </a:endParaRPr>
          </a:p>
        </p:txBody>
      </p:sp>
      <p:sp>
        <p:nvSpPr>
          <p:cNvPr id="9" name="矩形 8"/>
          <p:cNvSpPr/>
          <p:nvPr/>
        </p:nvSpPr>
        <p:spPr>
          <a:xfrm>
            <a:off x="683568" y="4653136"/>
            <a:ext cx="2016224" cy="576064"/>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PooledByteBuf</a:t>
            </a:r>
            <a:endParaRPr kumimoji="1" lang="zh-CN" altLang="en-US" dirty="0" smtClean="0">
              <a:solidFill>
                <a:srgbClr val="111111"/>
              </a:solidFill>
            </a:endParaRPr>
          </a:p>
        </p:txBody>
      </p:sp>
      <p:sp>
        <p:nvSpPr>
          <p:cNvPr id="10" name="矩形 9"/>
          <p:cNvSpPr/>
          <p:nvPr/>
        </p:nvSpPr>
        <p:spPr>
          <a:xfrm>
            <a:off x="3923928" y="5949280"/>
            <a:ext cx="2664296" cy="576064"/>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PooledHeapByteBuf</a:t>
            </a:r>
            <a:endParaRPr kumimoji="1" lang="zh-CN" altLang="en-US" dirty="0" smtClean="0">
              <a:solidFill>
                <a:srgbClr val="111111"/>
              </a:solidFill>
            </a:endParaRPr>
          </a:p>
        </p:txBody>
      </p:sp>
      <p:sp>
        <p:nvSpPr>
          <p:cNvPr id="11" name="矩形 10"/>
          <p:cNvSpPr/>
          <p:nvPr/>
        </p:nvSpPr>
        <p:spPr>
          <a:xfrm>
            <a:off x="611560" y="5949280"/>
            <a:ext cx="2592288" cy="576064"/>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dirty="0" err="1" smtClean="0">
                <a:solidFill>
                  <a:srgbClr val="111111"/>
                </a:solidFill>
              </a:rPr>
              <a:t>PooledDirectByteBuf</a:t>
            </a:r>
            <a:endParaRPr kumimoji="1" lang="zh-CN" altLang="en-US" dirty="0" smtClean="0">
              <a:solidFill>
                <a:srgbClr val="111111"/>
              </a:solidFill>
            </a:endParaRPr>
          </a:p>
        </p:txBody>
      </p:sp>
      <p:cxnSp>
        <p:nvCxnSpPr>
          <p:cNvPr id="12" name="直线箭头连接符 11"/>
          <p:cNvCxnSpPr>
            <a:stCxn id="5" idx="0"/>
            <a:endCxn id="3" idx="2"/>
          </p:cNvCxnSpPr>
          <p:nvPr/>
        </p:nvCxnSpPr>
        <p:spPr>
          <a:xfrm flipH="1" flipV="1">
            <a:off x="4644008" y="2060848"/>
            <a:ext cx="36004" cy="432048"/>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14" name="直线箭头连接符 13"/>
          <p:cNvCxnSpPr>
            <a:stCxn id="6" idx="0"/>
            <a:endCxn id="5" idx="2"/>
          </p:cNvCxnSpPr>
          <p:nvPr/>
        </p:nvCxnSpPr>
        <p:spPr>
          <a:xfrm flipH="1" flipV="1">
            <a:off x="4680012" y="3068960"/>
            <a:ext cx="36004" cy="50405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16" name="直线箭头连接符 15"/>
          <p:cNvCxnSpPr>
            <a:stCxn id="9" idx="0"/>
            <a:endCxn id="6" idx="2"/>
          </p:cNvCxnSpPr>
          <p:nvPr/>
        </p:nvCxnSpPr>
        <p:spPr>
          <a:xfrm flipV="1">
            <a:off x="1691680" y="4149080"/>
            <a:ext cx="3024336" cy="50405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18" name="直线箭头连接符 17"/>
          <p:cNvCxnSpPr>
            <a:stCxn id="8" idx="0"/>
            <a:endCxn id="6" idx="2"/>
          </p:cNvCxnSpPr>
          <p:nvPr/>
        </p:nvCxnSpPr>
        <p:spPr>
          <a:xfrm flipV="1">
            <a:off x="4427984" y="4149080"/>
            <a:ext cx="288032" cy="50405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21" name="直线箭头连接符 20"/>
          <p:cNvCxnSpPr>
            <a:stCxn id="7" idx="0"/>
            <a:endCxn id="6" idx="2"/>
          </p:cNvCxnSpPr>
          <p:nvPr/>
        </p:nvCxnSpPr>
        <p:spPr>
          <a:xfrm flipH="1" flipV="1">
            <a:off x="4716016" y="4149080"/>
            <a:ext cx="2736304" cy="504056"/>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23" name="直线箭头连接符 22"/>
          <p:cNvCxnSpPr>
            <a:stCxn id="11" idx="0"/>
            <a:endCxn id="9" idx="2"/>
          </p:cNvCxnSpPr>
          <p:nvPr/>
        </p:nvCxnSpPr>
        <p:spPr>
          <a:xfrm flipH="1" flipV="1">
            <a:off x="1691680" y="5229200"/>
            <a:ext cx="216024" cy="72008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cxnSp>
        <p:nvCxnSpPr>
          <p:cNvPr id="25" name="直线箭头连接符 24"/>
          <p:cNvCxnSpPr>
            <a:stCxn id="10" idx="0"/>
            <a:endCxn id="9" idx="2"/>
          </p:cNvCxnSpPr>
          <p:nvPr/>
        </p:nvCxnSpPr>
        <p:spPr>
          <a:xfrm flipH="1" flipV="1">
            <a:off x="1691680" y="5229200"/>
            <a:ext cx="3564396" cy="720080"/>
          </a:xfrm>
          <a:prstGeom prst="straightConnector1">
            <a:avLst/>
          </a:prstGeom>
          <a:ln w="38100" cmpd="dbl">
            <a:solidFill>
              <a:srgbClr val="99CCFF"/>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478279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err="1" smtClean="0">
                <a:latin typeface="Arial" charset="0"/>
                <a:ea typeface="黑体" charset="0"/>
              </a:rPr>
              <a:t>Netty</a:t>
            </a:r>
            <a:r>
              <a:rPr kumimoji="0" lang="en-US" altLang="zh-CN" sz="3200" b="1" dirty="0" smtClean="0">
                <a:latin typeface="Arial" charset="0"/>
                <a:ea typeface="黑体" charset="0"/>
              </a:rPr>
              <a:t> </a:t>
            </a:r>
            <a:r>
              <a:rPr kumimoji="0" lang="en-US" altLang="zh-CN" sz="3200" b="1" dirty="0">
                <a:latin typeface="Arial" charset="0"/>
                <a:ea typeface="黑体" charset="0"/>
              </a:rPr>
              <a:t>– </a:t>
            </a:r>
            <a:r>
              <a:rPr kumimoji="0" lang="zh-CN" altLang="en-US" sz="3200" b="1" dirty="0" smtClean="0">
                <a:latin typeface="Arial" charset="0"/>
                <a:ea typeface="黑体" charset="0"/>
              </a:rPr>
              <a:t>内存池</a:t>
            </a:r>
            <a:endParaRPr kumimoji="0" lang="zh-CN" altLang="en-US" sz="3200" b="1" dirty="0">
              <a:latin typeface="Arial" charset="0"/>
              <a:ea typeface="黑体" charset="0"/>
            </a:endParaRPr>
          </a:p>
        </p:txBody>
      </p:sp>
      <p:pic>
        <p:nvPicPr>
          <p:cNvPr id="3" name="图片 2"/>
          <p:cNvPicPr>
            <a:picLocks noChangeAspect="1"/>
          </p:cNvPicPr>
          <p:nvPr/>
        </p:nvPicPr>
        <p:blipFill>
          <a:blip r:embed="rId3"/>
          <a:stretch>
            <a:fillRect/>
          </a:stretch>
        </p:blipFill>
        <p:spPr>
          <a:xfrm>
            <a:off x="899592" y="1911052"/>
            <a:ext cx="7416800" cy="4686300"/>
          </a:xfrm>
          <a:prstGeom prst="rect">
            <a:avLst/>
          </a:prstGeom>
        </p:spPr>
      </p:pic>
    </p:spTree>
    <p:extLst>
      <p:ext uri="{BB962C8B-B14F-4D97-AF65-F5344CB8AC3E}">
        <p14:creationId xmlns:p14="http://schemas.microsoft.com/office/powerpoint/2010/main" val="2663379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zh-CN" sz="3200" b="1" dirty="0" smtClean="0">
                <a:latin typeface="Arial" charset="0"/>
                <a:ea typeface="黑体" charset="0"/>
              </a:rPr>
              <a:t>Mina VS </a:t>
            </a:r>
            <a:r>
              <a:rPr kumimoji="0" lang="en-US" altLang="zh-CN" sz="3200" b="1" dirty="0" err="1" smtClean="0">
                <a:latin typeface="Arial" charset="0"/>
                <a:ea typeface="黑体" charset="0"/>
              </a:rPr>
              <a:t>Netty</a:t>
            </a:r>
            <a:endParaRPr kumimoji="0" lang="zh-CN" altLang="en-US" sz="3200" b="1" dirty="0">
              <a:latin typeface="Arial" charset="0"/>
              <a:ea typeface="黑体" charset="0"/>
            </a:endParaRPr>
          </a:p>
        </p:txBody>
      </p:sp>
      <p:sp>
        <p:nvSpPr>
          <p:cNvPr id="3" name="文本框 2"/>
          <p:cNvSpPr txBox="1"/>
          <p:nvPr/>
        </p:nvSpPr>
        <p:spPr>
          <a:xfrm>
            <a:off x="323528" y="1556792"/>
            <a:ext cx="8568952" cy="5147563"/>
          </a:xfrm>
          <a:prstGeom prst="rect">
            <a:avLst/>
          </a:prstGeom>
          <a:noFill/>
        </p:spPr>
        <p:txBody>
          <a:bodyPr wrap="square" rtlCol="0">
            <a:spAutoFit/>
          </a:bodyPr>
          <a:lstStyle/>
          <a:p>
            <a:pPr>
              <a:lnSpc>
                <a:spcPct val="150000"/>
              </a:lnSpc>
            </a:pPr>
            <a:r>
              <a:rPr kumimoji="1" lang="zh-CN" altLang="en-US" sz="2000" b="1" dirty="0" smtClean="0">
                <a:solidFill>
                  <a:srgbClr val="FF0000"/>
                </a:solidFill>
                <a:latin typeface="宋体"/>
                <a:ea typeface="宋体"/>
                <a:cs typeface="宋体"/>
              </a:rPr>
              <a:t>相同点：</a:t>
            </a:r>
            <a:endParaRPr kumimoji="1" lang="en-US" altLang="zh-CN" sz="2000" b="1" dirty="0" smtClean="0">
              <a:solidFill>
                <a:srgbClr val="FF0000"/>
              </a:solidFill>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基于</a:t>
            </a:r>
            <a:r>
              <a:rPr kumimoji="1" lang="en-US" altLang="zh-CN" dirty="0" smtClean="0">
                <a:latin typeface="宋体"/>
                <a:ea typeface="宋体"/>
                <a:cs typeface="宋体"/>
              </a:rPr>
              <a:t>Reactor</a:t>
            </a:r>
            <a:r>
              <a:rPr kumimoji="1" lang="zh-CN" altLang="en-US" dirty="0" smtClean="0">
                <a:latin typeface="宋体"/>
                <a:ea typeface="宋体"/>
                <a:cs typeface="宋体"/>
              </a:rPr>
              <a:t>模型的</a:t>
            </a:r>
            <a:r>
              <a:rPr kumimoji="1" lang="en-US" altLang="zh-CN" dirty="0" smtClean="0">
                <a:latin typeface="宋体"/>
                <a:ea typeface="宋体"/>
                <a:cs typeface="宋体"/>
              </a:rPr>
              <a:t>NIO</a:t>
            </a:r>
            <a:r>
              <a:rPr kumimoji="1" lang="zh-CN" altLang="en-US" dirty="0" smtClean="0">
                <a:latin typeface="宋体"/>
                <a:ea typeface="宋体"/>
                <a:cs typeface="宋体"/>
              </a:rPr>
              <a:t>框架</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基于链式的</a:t>
            </a:r>
            <a:r>
              <a:rPr kumimoji="1" lang="en-US" altLang="zh-CN" dirty="0" smtClean="0">
                <a:latin typeface="宋体"/>
                <a:ea typeface="宋体"/>
                <a:cs typeface="宋体"/>
              </a:rPr>
              <a:t>Handler</a:t>
            </a:r>
            <a:r>
              <a:rPr kumimoji="1" lang="zh-CN" altLang="en-US" dirty="0" smtClean="0">
                <a:latin typeface="宋体"/>
                <a:ea typeface="宋体"/>
                <a:cs typeface="宋体"/>
              </a:rPr>
              <a:t>编排机制</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对</a:t>
            </a:r>
            <a:r>
              <a:rPr kumimoji="1" lang="en-US" altLang="zh-CN" dirty="0" smtClean="0">
                <a:latin typeface="宋体"/>
                <a:ea typeface="宋体"/>
                <a:cs typeface="宋体"/>
              </a:rPr>
              <a:t>JDK</a:t>
            </a:r>
            <a:r>
              <a:rPr kumimoji="1" lang="zh-CN" altLang="en-US" dirty="0" smtClean="0">
                <a:latin typeface="宋体"/>
                <a:ea typeface="宋体"/>
                <a:cs typeface="宋体"/>
              </a:rPr>
              <a:t>的</a:t>
            </a:r>
            <a:r>
              <a:rPr kumimoji="1" lang="en-US" altLang="zh-CN" dirty="0" smtClean="0">
                <a:latin typeface="宋体"/>
                <a:ea typeface="宋体"/>
                <a:cs typeface="宋体"/>
              </a:rPr>
              <a:t>NIO</a:t>
            </a:r>
            <a:r>
              <a:rPr kumimoji="1" lang="zh-CN" altLang="en-US" dirty="0" smtClean="0">
                <a:latin typeface="宋体"/>
                <a:ea typeface="宋体"/>
                <a:cs typeface="宋体"/>
              </a:rPr>
              <a:t>类库进行了封装，屏蔽底层细节</a:t>
            </a:r>
            <a:endParaRPr kumimoji="1" lang="en-US" altLang="zh-CN" dirty="0" smtClean="0">
              <a:latin typeface="宋体"/>
              <a:ea typeface="宋体"/>
              <a:cs typeface="宋体"/>
            </a:endParaRPr>
          </a:p>
          <a:p>
            <a:pPr>
              <a:lnSpc>
                <a:spcPct val="150000"/>
              </a:lnSpc>
            </a:pPr>
            <a:r>
              <a:rPr kumimoji="1" lang="zh-CN" altLang="en-US" sz="2000" b="1" dirty="0" smtClean="0">
                <a:solidFill>
                  <a:srgbClr val="FF0000"/>
                </a:solidFill>
                <a:latin typeface="宋体"/>
                <a:ea typeface="宋体"/>
                <a:cs typeface="宋体"/>
              </a:rPr>
              <a:t>不同点：</a:t>
            </a:r>
            <a:endParaRPr kumimoji="1" lang="en-US" altLang="zh-CN" sz="2000" b="1" dirty="0" smtClean="0">
              <a:solidFill>
                <a:srgbClr val="FF0000"/>
              </a:solidFill>
              <a:latin typeface="宋体"/>
              <a:ea typeface="宋体"/>
              <a:cs typeface="宋体"/>
            </a:endParaRPr>
          </a:p>
          <a:p>
            <a:pPr marL="285750" indent="-285750">
              <a:lnSpc>
                <a:spcPct val="150000"/>
              </a:lnSpc>
              <a:buFont typeface="Wingdings" charset="2"/>
              <a:buChar char="p"/>
            </a:pPr>
            <a:r>
              <a:rPr kumimoji="1" lang="en-US" altLang="zh-CN" dirty="0" err="1" smtClean="0">
                <a:latin typeface="宋体"/>
                <a:ea typeface="宋体"/>
                <a:cs typeface="宋体"/>
              </a:rPr>
              <a:t>ByteBuffer</a:t>
            </a:r>
            <a:r>
              <a:rPr kumimoji="1" lang="zh-CN" altLang="en-US" dirty="0" smtClean="0">
                <a:latin typeface="宋体"/>
                <a:ea typeface="宋体"/>
                <a:cs typeface="宋体"/>
              </a:rPr>
              <a:t>的封装和功能不同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en-US" altLang="zh-CN" dirty="0" smtClean="0">
                <a:latin typeface="宋体"/>
                <a:ea typeface="宋体"/>
                <a:cs typeface="宋体"/>
              </a:rPr>
              <a:t>IO</a:t>
            </a:r>
            <a:r>
              <a:rPr kumimoji="1" lang="zh-CN" altLang="en-US" dirty="0" smtClean="0">
                <a:latin typeface="宋体"/>
                <a:ea typeface="宋体"/>
                <a:cs typeface="宋体"/>
              </a:rPr>
              <a:t>线程模型不同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内置的编解码能力不同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内置的应用层协议不同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当前活跃度不同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功能的丰富度不同</a:t>
            </a:r>
            <a:endParaRPr kumimoji="1" lang="en-US" altLang="zh-CN" dirty="0" smtClean="0">
              <a:latin typeface="宋体"/>
              <a:ea typeface="宋体"/>
              <a:cs typeface="宋体"/>
            </a:endParaRPr>
          </a:p>
          <a:p>
            <a:pPr marL="285750" indent="-285750">
              <a:lnSpc>
                <a:spcPct val="150000"/>
              </a:lnSpc>
              <a:buFont typeface="Wingdings" charset="2"/>
              <a:buChar char="p"/>
            </a:pPr>
            <a:r>
              <a:rPr kumimoji="1" lang="zh-CN" altLang="en-US" dirty="0" smtClean="0">
                <a:latin typeface="宋体"/>
                <a:ea typeface="宋体"/>
                <a:cs typeface="宋体"/>
              </a:rPr>
              <a:t>未来的前景不同</a:t>
            </a:r>
            <a:endParaRPr kumimoji="1" lang="en-US" altLang="zh-CN" dirty="0">
              <a:latin typeface="宋体"/>
              <a:ea typeface="宋体"/>
              <a:cs typeface="宋体"/>
            </a:endParaRPr>
          </a:p>
        </p:txBody>
      </p:sp>
    </p:spTree>
    <p:extLst>
      <p:ext uri="{BB962C8B-B14F-4D97-AF65-F5344CB8AC3E}">
        <p14:creationId xmlns:p14="http://schemas.microsoft.com/office/powerpoint/2010/main" val="10404311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Netty互联网应用</a:t>
            </a:r>
            <a:r>
              <a:rPr kumimoji="0" lang="en-US" altLang="en-US" sz="3200" b="1" dirty="0" smtClean="0">
                <a:latin typeface="Arial" charset="0"/>
                <a:ea typeface="黑体" charset="0"/>
              </a:rPr>
              <a:t> – </a:t>
            </a:r>
            <a:r>
              <a:rPr kumimoji="0" lang="en-US" altLang="zh-CN" sz="3200" b="1" dirty="0" err="1" smtClean="0">
                <a:latin typeface="Arial" charset="0"/>
                <a:ea typeface="黑体" charset="0"/>
              </a:rPr>
              <a:t>dubbo</a:t>
            </a:r>
            <a:endParaRPr kumimoji="0" lang="zh-CN" altLang="en-US" sz="3200" b="1" dirty="0">
              <a:latin typeface="Arial" charset="0"/>
              <a:ea typeface="黑体" charset="0"/>
            </a:endParaRPr>
          </a:p>
        </p:txBody>
      </p:sp>
      <p:sp>
        <p:nvSpPr>
          <p:cNvPr id="2" name="文本框 1"/>
          <p:cNvSpPr txBox="1"/>
          <p:nvPr/>
        </p:nvSpPr>
        <p:spPr>
          <a:xfrm>
            <a:off x="395536" y="1772816"/>
            <a:ext cx="8424936" cy="2277547"/>
          </a:xfrm>
          <a:prstGeom prst="rect">
            <a:avLst/>
          </a:prstGeom>
          <a:noFill/>
        </p:spPr>
        <p:txBody>
          <a:bodyPr wrap="square" rtlCol="0">
            <a:spAutoFit/>
          </a:bodyPr>
          <a:lstStyle/>
          <a:p>
            <a:pPr>
              <a:lnSpc>
                <a:spcPct val="150000"/>
              </a:lnSpc>
            </a:pPr>
            <a:r>
              <a:rPr lang="en-US" altLang="zh-CN" sz="2400" b="1" dirty="0" err="1">
                <a:latin typeface="宋体"/>
                <a:ea typeface="宋体"/>
                <a:cs typeface="宋体"/>
              </a:rPr>
              <a:t>Dubbo</a:t>
            </a:r>
            <a:r>
              <a:rPr lang="zh-CN" altLang="en-US" sz="2400" dirty="0">
                <a:latin typeface="宋体"/>
                <a:ea typeface="宋体"/>
                <a:cs typeface="宋体"/>
              </a:rPr>
              <a:t>的</a:t>
            </a:r>
            <a:r>
              <a:rPr lang="en-US" altLang="zh-CN" sz="2400" b="1" dirty="0">
                <a:latin typeface="宋体"/>
                <a:ea typeface="宋体"/>
                <a:cs typeface="宋体"/>
              </a:rPr>
              <a:t>RPC</a:t>
            </a:r>
            <a:r>
              <a:rPr lang="zh-CN" altLang="en-US" sz="2400" dirty="0">
                <a:latin typeface="宋体"/>
                <a:ea typeface="宋体"/>
                <a:cs typeface="宋体"/>
              </a:rPr>
              <a:t>远程服务调用默认使用</a:t>
            </a:r>
            <a:r>
              <a:rPr lang="en-US" altLang="zh-CN" sz="2400" b="1" dirty="0" err="1" smtClean="0">
                <a:latin typeface="宋体"/>
                <a:ea typeface="宋体"/>
                <a:cs typeface="宋体"/>
              </a:rPr>
              <a:t>Netty</a:t>
            </a:r>
            <a:r>
              <a:rPr lang="zh-CN" altLang="zh-CN" sz="2400" b="1" dirty="0">
                <a:latin typeface="宋体"/>
                <a:ea typeface="宋体"/>
                <a:cs typeface="宋体"/>
              </a:rPr>
              <a:t> </a:t>
            </a:r>
            <a:r>
              <a:rPr lang="en-US" altLang="zh-CN" sz="2400" b="1" dirty="0" smtClean="0">
                <a:latin typeface="宋体"/>
                <a:ea typeface="宋体"/>
                <a:cs typeface="宋体"/>
              </a:rPr>
              <a:t>+</a:t>
            </a:r>
            <a:r>
              <a:rPr lang="zh-CN" altLang="en-US" sz="2400" b="1" dirty="0" smtClean="0">
                <a:latin typeface="宋体"/>
                <a:ea typeface="宋体"/>
                <a:cs typeface="宋体"/>
              </a:rPr>
              <a:t> </a:t>
            </a:r>
            <a:r>
              <a:rPr lang="en-US" altLang="zh-CN" sz="2400" b="1" dirty="0" err="1" smtClean="0">
                <a:latin typeface="宋体"/>
                <a:ea typeface="宋体"/>
                <a:cs typeface="宋体"/>
              </a:rPr>
              <a:t>Dubbo</a:t>
            </a:r>
            <a:r>
              <a:rPr lang="zh-CN" altLang="en-US" sz="2400" dirty="0">
                <a:latin typeface="宋体"/>
                <a:ea typeface="宋体"/>
                <a:cs typeface="宋体"/>
              </a:rPr>
              <a:t>协议实现</a:t>
            </a:r>
            <a:r>
              <a:rPr lang="en-US" altLang="zh-CN" sz="2400" dirty="0" smtClean="0">
                <a:latin typeface="宋体"/>
                <a:ea typeface="宋体"/>
                <a:cs typeface="宋体"/>
              </a:rPr>
              <a:t>:</a:t>
            </a:r>
            <a:endParaRPr lang="en-US" altLang="zh-CN" sz="2400" b="1" dirty="0">
              <a:latin typeface="宋体"/>
              <a:ea typeface="宋体"/>
              <a:cs typeface="宋体"/>
            </a:endParaRPr>
          </a:p>
          <a:p>
            <a:pPr marL="342900" indent="-342900">
              <a:lnSpc>
                <a:spcPct val="150000"/>
              </a:lnSpc>
              <a:buFont typeface="Wingdings" charset="2"/>
              <a:buChar char="p"/>
            </a:pPr>
            <a:r>
              <a:rPr lang="en-US" altLang="zh-CN" sz="2400" b="1" dirty="0" err="1" smtClean="0">
                <a:latin typeface="宋体"/>
                <a:ea typeface="宋体"/>
                <a:cs typeface="宋体"/>
              </a:rPr>
              <a:t>Dubbo</a:t>
            </a:r>
            <a:r>
              <a:rPr lang="en-US" altLang="zh-CN" sz="2400" b="1" dirty="0" smtClean="0">
                <a:latin typeface="宋体"/>
                <a:ea typeface="宋体"/>
                <a:cs typeface="宋体"/>
              </a:rPr>
              <a:t> </a:t>
            </a:r>
            <a:r>
              <a:rPr lang="en-US" altLang="zh-CN" sz="2400" b="1" dirty="0">
                <a:latin typeface="宋体"/>
                <a:ea typeface="宋体"/>
                <a:cs typeface="宋体"/>
              </a:rPr>
              <a:t>RCP</a:t>
            </a:r>
            <a:r>
              <a:rPr lang="zh-CN" altLang="en-US" sz="2400" dirty="0">
                <a:latin typeface="宋体"/>
                <a:ea typeface="宋体"/>
                <a:cs typeface="宋体"/>
              </a:rPr>
              <a:t>框架默认推荐使用</a:t>
            </a:r>
            <a:r>
              <a:rPr lang="en-US" altLang="zh-CN" sz="2400" b="1" dirty="0" err="1">
                <a:latin typeface="宋体"/>
                <a:ea typeface="宋体"/>
                <a:cs typeface="宋体"/>
              </a:rPr>
              <a:t>Dubbo</a:t>
            </a:r>
            <a:r>
              <a:rPr lang="zh-CN" altLang="en-US" sz="2400" dirty="0" smtClean="0">
                <a:latin typeface="宋体"/>
                <a:ea typeface="宋体"/>
                <a:cs typeface="宋体"/>
              </a:rPr>
              <a:t>协议进行通信和数据传输</a:t>
            </a:r>
            <a:r>
              <a:rPr lang="en-US" altLang="zh-CN" sz="2400" dirty="0">
                <a:latin typeface="宋体"/>
                <a:ea typeface="宋体"/>
                <a:cs typeface="宋体"/>
              </a:rPr>
              <a:t>,</a:t>
            </a:r>
            <a:r>
              <a:rPr lang="zh-CN" altLang="en-US" sz="2400" dirty="0">
                <a:latin typeface="宋体"/>
                <a:ea typeface="宋体"/>
                <a:cs typeface="宋体"/>
              </a:rPr>
              <a:t>相比于老的 </a:t>
            </a:r>
            <a:r>
              <a:rPr lang="en-US" altLang="zh-CN" sz="2400" b="1" dirty="0">
                <a:latin typeface="宋体"/>
                <a:ea typeface="宋体"/>
                <a:cs typeface="宋体"/>
              </a:rPr>
              <a:t>Hessian</a:t>
            </a:r>
            <a:r>
              <a:rPr lang="zh-CN" altLang="en-US" sz="2400" dirty="0">
                <a:latin typeface="宋体"/>
                <a:ea typeface="宋体"/>
                <a:cs typeface="宋体"/>
              </a:rPr>
              <a:t>协议性能</a:t>
            </a:r>
            <a:r>
              <a:rPr lang="zh-CN" altLang="en-US" sz="2400" dirty="0" smtClean="0">
                <a:latin typeface="宋体"/>
                <a:ea typeface="宋体"/>
                <a:cs typeface="宋体"/>
              </a:rPr>
              <a:t>更高</a:t>
            </a:r>
            <a:endParaRPr lang="en-US" altLang="zh-CN" sz="2400" b="1" dirty="0">
              <a:latin typeface="宋体"/>
              <a:ea typeface="宋体"/>
              <a:cs typeface="宋体"/>
            </a:endParaRPr>
          </a:p>
          <a:p>
            <a:pPr marL="342900" indent="-342900">
              <a:lnSpc>
                <a:spcPct val="150000"/>
              </a:lnSpc>
              <a:buFont typeface="Wingdings" charset="2"/>
              <a:buChar char="p"/>
            </a:pPr>
            <a:r>
              <a:rPr lang="zh-CN" altLang="en-US" sz="2400" dirty="0" smtClean="0">
                <a:latin typeface="宋体"/>
                <a:ea typeface="宋体"/>
                <a:cs typeface="宋体"/>
              </a:rPr>
              <a:t>支持异步</a:t>
            </a:r>
            <a:r>
              <a:rPr lang="en-US" altLang="zh-CN" sz="2400" b="1" dirty="0">
                <a:latin typeface="宋体"/>
                <a:ea typeface="宋体"/>
                <a:cs typeface="宋体"/>
              </a:rPr>
              <a:t>I/O</a:t>
            </a:r>
            <a:r>
              <a:rPr lang="zh-CN" altLang="en-US" sz="2400" dirty="0">
                <a:latin typeface="宋体"/>
                <a:ea typeface="宋体"/>
                <a:cs typeface="宋体"/>
              </a:rPr>
              <a:t>通信 </a:t>
            </a:r>
          </a:p>
        </p:txBody>
      </p:sp>
    </p:spTree>
    <p:extLst>
      <p:ext uri="{BB962C8B-B14F-4D97-AF65-F5344CB8AC3E}">
        <p14:creationId xmlns:p14="http://schemas.microsoft.com/office/powerpoint/2010/main" val="36561444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Netty互联网应用</a:t>
            </a:r>
            <a:r>
              <a:rPr kumimoji="0" lang="en-US" altLang="en-US" sz="3200" b="1" dirty="0" smtClean="0">
                <a:latin typeface="Arial" charset="0"/>
                <a:ea typeface="黑体" charset="0"/>
              </a:rPr>
              <a:t> – </a:t>
            </a:r>
            <a:r>
              <a:rPr kumimoji="0" lang="en-US" altLang="zh-CN" sz="3200" b="1" dirty="0" smtClean="0">
                <a:latin typeface="Arial" charset="0"/>
                <a:ea typeface="黑体" charset="0"/>
              </a:rPr>
              <a:t>Twitter</a:t>
            </a:r>
            <a:endParaRPr kumimoji="0" lang="zh-CN" altLang="en-US" sz="3200" b="1" dirty="0">
              <a:latin typeface="Arial" charset="0"/>
              <a:ea typeface="黑体" charset="0"/>
            </a:endParaRPr>
          </a:p>
        </p:txBody>
      </p:sp>
      <p:sp>
        <p:nvSpPr>
          <p:cNvPr id="2" name="文本框 1"/>
          <p:cNvSpPr txBox="1"/>
          <p:nvPr/>
        </p:nvSpPr>
        <p:spPr>
          <a:xfrm>
            <a:off x="395536" y="1772816"/>
            <a:ext cx="8424936" cy="3939539"/>
          </a:xfrm>
          <a:prstGeom prst="rect">
            <a:avLst/>
          </a:prstGeom>
          <a:noFill/>
        </p:spPr>
        <p:txBody>
          <a:bodyPr wrap="square" rtlCol="0">
            <a:spAutoFit/>
          </a:bodyPr>
          <a:lstStyle/>
          <a:p>
            <a:pPr>
              <a:lnSpc>
                <a:spcPct val="150000"/>
              </a:lnSpc>
            </a:pPr>
            <a:r>
              <a:rPr lang="en-US" altLang="zh-CN" sz="2400" b="1" dirty="0" err="1">
                <a:latin typeface="宋体"/>
                <a:ea typeface="宋体"/>
                <a:cs typeface="宋体"/>
              </a:rPr>
              <a:t>Netty</a:t>
            </a:r>
            <a:r>
              <a:rPr lang="zh-CN" altLang="en-US" sz="2400" dirty="0">
                <a:latin typeface="宋体"/>
                <a:ea typeface="宋体"/>
                <a:cs typeface="宋体"/>
              </a:rPr>
              <a:t>在</a:t>
            </a:r>
            <a:r>
              <a:rPr lang="en-US" altLang="zh-CN" sz="2400" b="1" dirty="0">
                <a:latin typeface="宋体"/>
                <a:ea typeface="宋体"/>
                <a:cs typeface="宋体"/>
              </a:rPr>
              <a:t>Twitter</a:t>
            </a:r>
            <a:r>
              <a:rPr lang="zh-CN" altLang="en-US" sz="2400" dirty="0">
                <a:latin typeface="宋体"/>
                <a:ea typeface="宋体"/>
                <a:cs typeface="宋体"/>
              </a:rPr>
              <a:t>得到了大量的应</a:t>
            </a:r>
            <a:r>
              <a:rPr lang="zh-CN" altLang="en-US" sz="2400" dirty="0" smtClean="0">
                <a:latin typeface="宋体"/>
                <a:ea typeface="宋体"/>
                <a:cs typeface="宋体"/>
              </a:rPr>
              <a:t>用</a:t>
            </a:r>
            <a:r>
              <a:rPr lang="en-US" altLang="zh-CN" sz="2400" dirty="0" smtClean="0">
                <a:latin typeface="宋体"/>
                <a:ea typeface="宋体"/>
                <a:cs typeface="宋体"/>
              </a:rPr>
              <a:t>:</a:t>
            </a:r>
          </a:p>
          <a:p>
            <a:pPr marL="342900" indent="-342900">
              <a:lnSpc>
                <a:spcPct val="150000"/>
              </a:lnSpc>
              <a:buFont typeface="Wingdings" charset="2"/>
              <a:buChar char="p"/>
            </a:pPr>
            <a:r>
              <a:rPr lang="en-US" altLang="zh-CN" sz="2400" b="1" dirty="0" smtClean="0">
                <a:latin typeface="宋体"/>
                <a:ea typeface="宋体"/>
                <a:cs typeface="宋体"/>
              </a:rPr>
              <a:t>Finagle</a:t>
            </a:r>
            <a:r>
              <a:rPr lang="zh-CN" altLang="en-US" sz="2400" dirty="0">
                <a:latin typeface="宋体"/>
                <a:ea typeface="宋体"/>
                <a:cs typeface="宋体"/>
              </a:rPr>
              <a:t>是</a:t>
            </a:r>
            <a:r>
              <a:rPr lang="en-US" altLang="zh-CN" sz="2400" b="1" dirty="0">
                <a:latin typeface="宋体"/>
                <a:ea typeface="宋体"/>
                <a:cs typeface="宋体"/>
              </a:rPr>
              <a:t>Twitter</a:t>
            </a:r>
            <a:r>
              <a:rPr lang="zh-CN" altLang="en-US" sz="2400" dirty="0">
                <a:latin typeface="宋体"/>
                <a:ea typeface="宋体"/>
                <a:cs typeface="宋体"/>
              </a:rPr>
              <a:t>协议无关的</a:t>
            </a:r>
            <a:r>
              <a:rPr lang="en-US" altLang="zh-CN" sz="2400" b="1" dirty="0">
                <a:latin typeface="宋体"/>
                <a:ea typeface="宋体"/>
                <a:cs typeface="宋体"/>
              </a:rPr>
              <a:t>RPC</a:t>
            </a:r>
            <a:r>
              <a:rPr lang="zh-CN" altLang="en-US" sz="2400" dirty="0">
                <a:latin typeface="宋体"/>
                <a:ea typeface="宋体"/>
                <a:cs typeface="宋体"/>
              </a:rPr>
              <a:t>框架</a:t>
            </a:r>
            <a:r>
              <a:rPr lang="en-US" altLang="zh-CN" sz="2400" dirty="0">
                <a:latin typeface="宋体"/>
                <a:ea typeface="宋体"/>
                <a:cs typeface="宋体"/>
              </a:rPr>
              <a:t>,</a:t>
            </a:r>
            <a:r>
              <a:rPr lang="zh-CN" altLang="en-US" sz="2400" dirty="0" smtClean="0">
                <a:latin typeface="宋体"/>
                <a:ea typeface="宋体"/>
                <a:cs typeface="宋体"/>
              </a:rPr>
              <a:t>用于实现</a:t>
            </a:r>
            <a:r>
              <a:rPr lang="zh-CN" altLang="en-US" sz="2400" dirty="0">
                <a:latin typeface="宋体"/>
                <a:ea typeface="宋体"/>
                <a:cs typeface="宋体"/>
              </a:rPr>
              <a:t>大部分内部服务</a:t>
            </a:r>
            <a:r>
              <a:rPr lang="en-US" altLang="zh-CN" sz="2400" dirty="0">
                <a:latin typeface="宋体"/>
                <a:ea typeface="宋体"/>
                <a:cs typeface="宋体"/>
              </a:rPr>
              <a:t>,</a:t>
            </a:r>
            <a:r>
              <a:rPr lang="zh-CN" altLang="en-US" sz="2400" dirty="0">
                <a:latin typeface="宋体"/>
                <a:ea typeface="宋体"/>
                <a:cs typeface="宋体"/>
              </a:rPr>
              <a:t>如搜索</a:t>
            </a:r>
            <a:r>
              <a:rPr lang="en-US" altLang="zh-CN" sz="2400" dirty="0">
                <a:latin typeface="宋体"/>
                <a:ea typeface="宋体"/>
                <a:cs typeface="宋体"/>
              </a:rPr>
              <a:t>,</a:t>
            </a:r>
            <a:r>
              <a:rPr lang="zh-CN" altLang="en-US" sz="2400" dirty="0">
                <a:latin typeface="宋体"/>
                <a:ea typeface="宋体"/>
                <a:cs typeface="宋体"/>
              </a:rPr>
              <a:t>它的传输层建立在 </a:t>
            </a:r>
            <a:r>
              <a:rPr lang="en-US" altLang="zh-CN" sz="2400" b="1" dirty="0" err="1">
                <a:latin typeface="宋体"/>
                <a:ea typeface="宋体"/>
                <a:cs typeface="宋体"/>
              </a:rPr>
              <a:t>Netty</a:t>
            </a:r>
            <a:r>
              <a:rPr lang="zh-CN" altLang="en-US" sz="2400" dirty="0" smtClean="0">
                <a:latin typeface="宋体"/>
                <a:ea typeface="宋体"/>
                <a:cs typeface="宋体"/>
              </a:rPr>
              <a:t>之上</a:t>
            </a:r>
            <a:endParaRPr lang="en-US" altLang="zh-CN" sz="2400" b="1" dirty="0">
              <a:latin typeface="宋体"/>
              <a:ea typeface="宋体"/>
              <a:cs typeface="宋体"/>
            </a:endParaRPr>
          </a:p>
          <a:p>
            <a:pPr marL="342900" indent="-342900">
              <a:lnSpc>
                <a:spcPct val="150000"/>
              </a:lnSpc>
              <a:buFont typeface="Wingdings" charset="2"/>
              <a:buChar char="p"/>
            </a:pPr>
            <a:r>
              <a:rPr lang="zh-CN" altLang="en-US" sz="2400" dirty="0" smtClean="0">
                <a:latin typeface="宋体"/>
                <a:ea typeface="宋体"/>
                <a:cs typeface="宋体"/>
              </a:rPr>
              <a:t> </a:t>
            </a:r>
            <a:r>
              <a:rPr lang="en-US" altLang="zh-CN" sz="2400" b="1" dirty="0">
                <a:latin typeface="宋体"/>
                <a:ea typeface="宋体"/>
                <a:cs typeface="宋体"/>
              </a:rPr>
              <a:t>TFE</a:t>
            </a:r>
            <a:r>
              <a:rPr lang="en-US" altLang="zh-CN" sz="2400" dirty="0">
                <a:latin typeface="宋体"/>
                <a:ea typeface="宋体"/>
                <a:cs typeface="宋体"/>
              </a:rPr>
              <a:t>(</a:t>
            </a:r>
            <a:r>
              <a:rPr lang="en-US" altLang="zh-CN" sz="2400" b="1" dirty="0">
                <a:latin typeface="宋体"/>
                <a:ea typeface="宋体"/>
                <a:cs typeface="宋体"/>
              </a:rPr>
              <a:t>Twitter</a:t>
            </a:r>
            <a:r>
              <a:rPr lang="zh-CN" altLang="en-US" sz="2400" dirty="0">
                <a:latin typeface="宋体"/>
                <a:ea typeface="宋体"/>
                <a:cs typeface="宋体"/>
              </a:rPr>
              <a:t>前端</a:t>
            </a:r>
            <a:r>
              <a:rPr lang="en-US" altLang="zh-CN" sz="2400" dirty="0">
                <a:latin typeface="宋体"/>
                <a:ea typeface="宋体"/>
                <a:cs typeface="宋体"/>
              </a:rPr>
              <a:t>)</a:t>
            </a:r>
            <a:r>
              <a:rPr lang="zh-CN" altLang="en-US" sz="2400" dirty="0">
                <a:latin typeface="宋体"/>
                <a:ea typeface="宋体"/>
                <a:cs typeface="宋体"/>
              </a:rPr>
              <a:t>是专有的填鸭式反向代理</a:t>
            </a:r>
            <a:r>
              <a:rPr lang="en-US" altLang="zh-CN" sz="2400" dirty="0">
                <a:latin typeface="宋体"/>
                <a:ea typeface="宋体"/>
                <a:cs typeface="宋体"/>
              </a:rPr>
              <a:t>, </a:t>
            </a:r>
            <a:r>
              <a:rPr lang="zh-CN" altLang="en-US" sz="2400" dirty="0">
                <a:latin typeface="宋体"/>
                <a:ea typeface="宋体"/>
                <a:cs typeface="宋体"/>
              </a:rPr>
              <a:t>它使用</a:t>
            </a:r>
            <a:r>
              <a:rPr lang="en-US" altLang="zh-CN" sz="2400" b="1" dirty="0" err="1" smtClean="0">
                <a:latin typeface="宋体"/>
                <a:ea typeface="宋体"/>
                <a:cs typeface="宋体"/>
              </a:rPr>
              <a:t>Netty</a:t>
            </a:r>
            <a:r>
              <a:rPr lang="zh-CN" altLang="en-US" sz="2400" dirty="0" smtClean="0">
                <a:latin typeface="宋体"/>
                <a:ea typeface="宋体"/>
                <a:cs typeface="宋体"/>
              </a:rPr>
              <a:t>为大部分面向公众</a:t>
            </a:r>
            <a:r>
              <a:rPr lang="zh-CN" altLang="en-US" sz="2400" dirty="0">
                <a:latin typeface="宋体"/>
                <a:ea typeface="宋体"/>
                <a:cs typeface="宋体"/>
              </a:rPr>
              <a:t>的</a:t>
            </a:r>
            <a:r>
              <a:rPr lang="en-US" altLang="zh-CN" sz="2400" b="1" dirty="0" smtClean="0">
                <a:latin typeface="宋体"/>
                <a:ea typeface="宋体"/>
                <a:cs typeface="宋体"/>
              </a:rPr>
              <a:t>HTTP</a:t>
            </a:r>
            <a:r>
              <a:rPr lang="zh-CN" altLang="en-US" sz="2400" dirty="0" smtClean="0">
                <a:latin typeface="宋体"/>
                <a:ea typeface="宋体"/>
                <a:cs typeface="宋体"/>
              </a:rPr>
              <a:t>和</a:t>
            </a:r>
            <a:r>
              <a:rPr lang="en-US" altLang="zh-CN" sz="2400" b="1" dirty="0" smtClean="0">
                <a:latin typeface="宋体"/>
                <a:ea typeface="宋体"/>
                <a:cs typeface="宋体"/>
              </a:rPr>
              <a:t>SPDY</a:t>
            </a:r>
            <a:r>
              <a:rPr lang="zh-CN" altLang="en-US" sz="2400" dirty="0" smtClean="0">
                <a:latin typeface="宋体"/>
                <a:ea typeface="宋体"/>
                <a:cs typeface="宋体"/>
              </a:rPr>
              <a:t>流量提供服务</a:t>
            </a:r>
            <a:endParaRPr lang="en-US" altLang="zh-CN" sz="2400" b="1" dirty="0">
              <a:latin typeface="宋体"/>
              <a:ea typeface="宋体"/>
              <a:cs typeface="宋体"/>
            </a:endParaRPr>
          </a:p>
          <a:p>
            <a:pPr marL="342900" indent="-342900">
              <a:lnSpc>
                <a:spcPct val="150000"/>
              </a:lnSpc>
              <a:buFont typeface="Wingdings" charset="2"/>
              <a:buChar char="p"/>
            </a:pPr>
            <a:r>
              <a:rPr lang="en-US" altLang="zh-CN" sz="2400" b="1" dirty="0" err="1" smtClean="0">
                <a:latin typeface="宋体"/>
                <a:ea typeface="宋体"/>
                <a:cs typeface="宋体"/>
              </a:rPr>
              <a:t>Cloudhopper</a:t>
            </a:r>
            <a:r>
              <a:rPr lang="zh-CN" altLang="en-US" sz="2400" dirty="0">
                <a:latin typeface="宋体"/>
                <a:ea typeface="宋体"/>
                <a:cs typeface="宋体"/>
              </a:rPr>
              <a:t>每月使用</a:t>
            </a:r>
            <a:r>
              <a:rPr lang="en-US" altLang="zh-CN" sz="2400" b="1" dirty="0" err="1">
                <a:latin typeface="宋体"/>
                <a:ea typeface="宋体"/>
                <a:cs typeface="宋体"/>
              </a:rPr>
              <a:t>Netty</a:t>
            </a:r>
            <a:r>
              <a:rPr lang="zh-CN" altLang="en-US" sz="2400" dirty="0" smtClean="0">
                <a:latin typeface="宋体"/>
                <a:ea typeface="宋体"/>
                <a:cs typeface="宋体"/>
              </a:rPr>
              <a:t>向遍布世界各地数以百计</a:t>
            </a:r>
            <a:r>
              <a:rPr lang="zh-CN" altLang="en-US" sz="2400" dirty="0">
                <a:latin typeface="宋体"/>
                <a:ea typeface="宋体"/>
                <a:cs typeface="宋体"/>
              </a:rPr>
              <a:t>的运营商发送数十亿条短信息 </a:t>
            </a:r>
          </a:p>
        </p:txBody>
      </p:sp>
    </p:spTree>
    <p:extLst>
      <p:ext uri="{BB962C8B-B14F-4D97-AF65-F5344CB8AC3E}">
        <p14:creationId xmlns:p14="http://schemas.microsoft.com/office/powerpoint/2010/main" val="41131495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Netty互联网应用</a:t>
            </a:r>
            <a:r>
              <a:rPr kumimoji="0" lang="en-US" altLang="en-US" sz="3200" b="1" dirty="0" smtClean="0">
                <a:latin typeface="Arial" charset="0"/>
                <a:ea typeface="黑体" charset="0"/>
              </a:rPr>
              <a:t> – </a:t>
            </a:r>
            <a:r>
              <a:rPr kumimoji="0" lang="en-US" altLang="zh-CN" sz="3200" b="1" dirty="0" err="1" smtClean="0">
                <a:latin typeface="Arial" charset="0"/>
                <a:ea typeface="黑体" charset="0"/>
              </a:rPr>
              <a:t>FaceBook</a:t>
            </a:r>
            <a:endParaRPr kumimoji="0" lang="zh-CN" altLang="en-US" sz="3200" b="1" dirty="0">
              <a:latin typeface="Arial" charset="0"/>
              <a:ea typeface="黑体" charset="0"/>
            </a:endParaRPr>
          </a:p>
        </p:txBody>
      </p:sp>
      <p:sp>
        <p:nvSpPr>
          <p:cNvPr id="2" name="文本框 1"/>
          <p:cNvSpPr txBox="1"/>
          <p:nvPr/>
        </p:nvSpPr>
        <p:spPr>
          <a:xfrm>
            <a:off x="395536" y="1772816"/>
            <a:ext cx="8424936" cy="2277547"/>
          </a:xfrm>
          <a:prstGeom prst="rect">
            <a:avLst/>
          </a:prstGeom>
          <a:noFill/>
        </p:spPr>
        <p:txBody>
          <a:bodyPr wrap="square" rtlCol="0">
            <a:spAutoFit/>
          </a:bodyPr>
          <a:lstStyle/>
          <a:p>
            <a:pPr marL="342900" indent="-342900">
              <a:lnSpc>
                <a:spcPct val="150000"/>
              </a:lnSpc>
              <a:buFont typeface="Wingdings" charset="2"/>
              <a:buChar char="p"/>
            </a:pPr>
            <a:r>
              <a:rPr lang="en-US" altLang="zh-CN" sz="2400" dirty="0" smtClean="0">
                <a:latin typeface="宋体"/>
                <a:ea typeface="宋体"/>
                <a:cs typeface="宋体"/>
              </a:rPr>
              <a:t>Nifty</a:t>
            </a:r>
            <a:r>
              <a:rPr lang="zh-CN" altLang="en-US" sz="2400" dirty="0" smtClean="0">
                <a:latin typeface="宋体"/>
                <a:ea typeface="宋体"/>
                <a:cs typeface="宋体"/>
              </a:rPr>
              <a:t>是</a:t>
            </a:r>
            <a:r>
              <a:rPr lang="en-US" altLang="zh-CN" sz="2400" dirty="0" err="1" smtClean="0">
                <a:latin typeface="宋体"/>
                <a:ea typeface="宋体"/>
                <a:cs typeface="宋体"/>
              </a:rPr>
              <a:t>facebook</a:t>
            </a:r>
            <a:r>
              <a:rPr lang="zh-CN" altLang="en-US" sz="2400" dirty="0" smtClean="0">
                <a:latin typeface="宋体"/>
                <a:ea typeface="宋体"/>
                <a:cs typeface="宋体"/>
              </a:rPr>
              <a:t>公司开源的，基于</a:t>
            </a:r>
            <a:r>
              <a:rPr lang="en-US" altLang="zh-CN" sz="2400" dirty="0" err="1" smtClean="0">
                <a:latin typeface="宋体"/>
                <a:ea typeface="宋体"/>
                <a:cs typeface="宋体"/>
              </a:rPr>
              <a:t>Netty</a:t>
            </a:r>
            <a:r>
              <a:rPr lang="zh-CN" altLang="en-US" sz="2400" dirty="0" smtClean="0">
                <a:latin typeface="宋体"/>
                <a:ea typeface="宋体"/>
                <a:cs typeface="宋体"/>
              </a:rPr>
              <a:t>的</a:t>
            </a:r>
            <a:r>
              <a:rPr lang="en-US" altLang="zh-CN" sz="2400" dirty="0" smtClean="0">
                <a:latin typeface="宋体"/>
                <a:ea typeface="宋体"/>
                <a:cs typeface="宋体"/>
              </a:rPr>
              <a:t>thrift</a:t>
            </a:r>
            <a:r>
              <a:rPr lang="zh-CN" altLang="en-US" sz="2400" dirty="0" smtClean="0">
                <a:latin typeface="宋体"/>
                <a:ea typeface="宋体"/>
                <a:cs typeface="宋体"/>
              </a:rPr>
              <a:t>服务端和客户端实现；</a:t>
            </a:r>
            <a:endParaRPr lang="en-US" altLang="zh-CN" sz="2400" dirty="0" smtClean="0">
              <a:latin typeface="宋体"/>
              <a:ea typeface="宋体"/>
              <a:cs typeface="宋体"/>
            </a:endParaRPr>
          </a:p>
          <a:p>
            <a:pPr marL="342900" indent="-342900">
              <a:lnSpc>
                <a:spcPct val="150000"/>
              </a:lnSpc>
              <a:buFont typeface="Wingdings" charset="2"/>
              <a:buChar char="p"/>
            </a:pPr>
            <a:r>
              <a:rPr lang="en-US" altLang="zh-CN" sz="2400" dirty="0" smtClean="0">
                <a:latin typeface="宋体"/>
                <a:ea typeface="宋体"/>
                <a:cs typeface="宋体"/>
              </a:rPr>
              <a:t>Thrift</a:t>
            </a:r>
            <a:r>
              <a:rPr lang="zh-CN" altLang="en-US" sz="2400" dirty="0" smtClean="0">
                <a:latin typeface="宋体"/>
                <a:ea typeface="宋体"/>
                <a:cs typeface="宋体"/>
              </a:rPr>
              <a:t>是一个可伸缩的跨语言的服务开发框架，利用</a:t>
            </a:r>
            <a:r>
              <a:rPr lang="en-US" altLang="zh-CN" sz="2400" dirty="0" smtClean="0">
                <a:latin typeface="宋体"/>
                <a:ea typeface="宋体"/>
                <a:cs typeface="宋体"/>
              </a:rPr>
              <a:t>Nifty</a:t>
            </a:r>
            <a:r>
              <a:rPr lang="zh-CN" altLang="en-US" sz="2400" dirty="0" smtClean="0">
                <a:latin typeface="宋体"/>
                <a:ea typeface="宋体"/>
                <a:cs typeface="宋体"/>
              </a:rPr>
              <a:t>可以快速开发基于</a:t>
            </a:r>
            <a:r>
              <a:rPr lang="en-US" altLang="zh-CN" sz="2400" dirty="0" err="1" smtClean="0">
                <a:latin typeface="宋体"/>
                <a:ea typeface="宋体"/>
                <a:cs typeface="宋体"/>
              </a:rPr>
              <a:t>Netty</a:t>
            </a:r>
            <a:r>
              <a:rPr lang="zh-CN" altLang="en-US" sz="2400" dirty="0" smtClean="0">
                <a:latin typeface="宋体"/>
                <a:ea typeface="宋体"/>
                <a:cs typeface="宋体"/>
              </a:rPr>
              <a:t>的</a:t>
            </a:r>
            <a:r>
              <a:rPr lang="en-US" altLang="zh-CN" sz="2400" dirty="0" smtClean="0">
                <a:latin typeface="宋体"/>
                <a:ea typeface="宋体"/>
                <a:cs typeface="宋体"/>
              </a:rPr>
              <a:t>thrift</a:t>
            </a:r>
            <a:r>
              <a:rPr lang="zh-CN" altLang="en-US" sz="2400" dirty="0" smtClean="0">
                <a:latin typeface="宋体"/>
                <a:ea typeface="宋体"/>
                <a:cs typeface="宋体"/>
              </a:rPr>
              <a:t>服务端和客户端程序。</a:t>
            </a:r>
            <a:endParaRPr lang="zh-CN" altLang="en-US" sz="2400" dirty="0">
              <a:latin typeface="宋体"/>
              <a:ea typeface="宋体"/>
              <a:cs typeface="宋体"/>
            </a:endParaRPr>
          </a:p>
        </p:txBody>
      </p:sp>
    </p:spTree>
    <p:extLst>
      <p:ext uri="{BB962C8B-B14F-4D97-AF65-F5344CB8AC3E}">
        <p14:creationId xmlns:p14="http://schemas.microsoft.com/office/powerpoint/2010/main" val="1760114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Netty互联网应用</a:t>
            </a:r>
            <a:r>
              <a:rPr kumimoji="0" lang="en-US" altLang="en-US" sz="3200" b="1" dirty="0" smtClean="0">
                <a:latin typeface="Arial" charset="0"/>
                <a:ea typeface="黑体" charset="0"/>
              </a:rPr>
              <a:t> – 雅虎</a:t>
            </a:r>
            <a:endParaRPr kumimoji="0" lang="zh-CN" altLang="en-US" sz="3200" b="1" dirty="0">
              <a:latin typeface="Arial" charset="0"/>
              <a:ea typeface="黑体" charset="0"/>
            </a:endParaRPr>
          </a:p>
        </p:txBody>
      </p:sp>
      <p:sp>
        <p:nvSpPr>
          <p:cNvPr id="2" name="文本框 1"/>
          <p:cNvSpPr txBox="1"/>
          <p:nvPr/>
        </p:nvSpPr>
        <p:spPr>
          <a:xfrm>
            <a:off x="395536" y="1772816"/>
            <a:ext cx="8424936" cy="3385542"/>
          </a:xfrm>
          <a:prstGeom prst="rect">
            <a:avLst/>
          </a:prstGeom>
          <a:noFill/>
        </p:spPr>
        <p:txBody>
          <a:bodyPr wrap="square" rtlCol="0">
            <a:spAutoFit/>
          </a:bodyPr>
          <a:lstStyle/>
          <a:p>
            <a:pPr>
              <a:lnSpc>
                <a:spcPct val="150000"/>
              </a:lnSpc>
            </a:pPr>
            <a:r>
              <a:rPr lang="en-US" altLang="zh-CN" sz="2400" dirty="0" smtClean="0">
                <a:latin typeface="宋体"/>
                <a:ea typeface="宋体"/>
                <a:cs typeface="宋体"/>
              </a:rPr>
              <a:t>Yahoo</a:t>
            </a:r>
            <a:r>
              <a:rPr lang="zh-CN" altLang="en-US" sz="2400" dirty="0" smtClean="0">
                <a:latin typeface="宋体"/>
                <a:ea typeface="宋体"/>
                <a:cs typeface="宋体"/>
              </a:rPr>
              <a:t>工程师</a:t>
            </a:r>
            <a:r>
              <a:rPr lang="en-US" altLang="zh-CN" sz="2400" dirty="0" smtClean="0">
                <a:latin typeface="宋体"/>
                <a:ea typeface="宋体"/>
                <a:cs typeface="宋体"/>
              </a:rPr>
              <a:t>Bobby</a:t>
            </a:r>
            <a:r>
              <a:rPr lang="zh-CN" altLang="en-US" sz="2400" dirty="0" smtClean="0">
                <a:latin typeface="宋体"/>
                <a:ea typeface="宋体"/>
                <a:cs typeface="宋体"/>
              </a:rPr>
              <a:t> </a:t>
            </a:r>
            <a:r>
              <a:rPr lang="en-US" altLang="zh-CN" sz="2400" dirty="0" smtClean="0">
                <a:latin typeface="宋体"/>
                <a:ea typeface="宋体"/>
                <a:cs typeface="宋体"/>
              </a:rPr>
              <a:t>Evans</a:t>
            </a:r>
            <a:r>
              <a:rPr lang="zh-CN" altLang="en-US" sz="2400" dirty="0" smtClean="0">
                <a:latin typeface="宋体"/>
                <a:ea typeface="宋体"/>
                <a:cs typeface="宋体"/>
              </a:rPr>
              <a:t> </a:t>
            </a:r>
            <a:r>
              <a:rPr lang="en-US" altLang="zh-CN" sz="2400" dirty="0" smtClean="0">
                <a:latin typeface="宋体"/>
                <a:ea typeface="宋体"/>
                <a:cs typeface="宋体"/>
              </a:rPr>
              <a:t>:</a:t>
            </a:r>
            <a:r>
              <a:rPr lang="zh-CN" altLang="en-US" sz="2400" dirty="0" smtClean="0">
                <a:latin typeface="宋体"/>
                <a:ea typeface="宋体"/>
                <a:cs typeface="宋体"/>
              </a:rPr>
              <a:t> </a:t>
            </a:r>
            <a:r>
              <a:rPr lang="en-US" altLang="zh-CN" sz="2400" dirty="0" err="1" smtClean="0">
                <a:latin typeface="宋体"/>
                <a:ea typeface="宋体"/>
                <a:cs typeface="宋体"/>
              </a:rPr>
              <a:t>Netty</a:t>
            </a:r>
            <a:r>
              <a:rPr lang="zh-CN" altLang="en-US" sz="2400" dirty="0" smtClean="0">
                <a:latin typeface="宋体"/>
                <a:ea typeface="宋体"/>
                <a:cs typeface="宋体"/>
              </a:rPr>
              <a:t>让</a:t>
            </a:r>
            <a:r>
              <a:rPr lang="en-US" altLang="zh-CN" sz="2400" dirty="0" smtClean="0">
                <a:latin typeface="宋体"/>
                <a:ea typeface="宋体"/>
                <a:cs typeface="宋体"/>
              </a:rPr>
              <a:t>Storm</a:t>
            </a:r>
            <a:r>
              <a:rPr lang="zh-CN" altLang="en-US" sz="2400" dirty="0" smtClean="0">
                <a:latin typeface="宋体"/>
                <a:ea typeface="宋体"/>
                <a:cs typeface="宋体"/>
              </a:rPr>
              <a:t>飞速运行：</a:t>
            </a:r>
            <a:endParaRPr lang="en-US" altLang="zh-CN" sz="2400" dirty="0" smtClean="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在小规模测试中</a:t>
            </a:r>
            <a:r>
              <a:rPr lang="en-US" altLang="zh-CN" sz="2400" dirty="0" smtClean="0">
                <a:latin typeface="宋体"/>
                <a:ea typeface="宋体"/>
                <a:cs typeface="宋体"/>
              </a:rPr>
              <a:t>(</a:t>
            </a:r>
            <a:r>
              <a:rPr lang="zh-CN" altLang="en-US" sz="2400" dirty="0" smtClean="0">
                <a:latin typeface="宋体"/>
                <a:ea typeface="宋体"/>
                <a:cs typeface="宋体"/>
              </a:rPr>
              <a:t>没有资源冲突</a:t>
            </a:r>
            <a:r>
              <a:rPr lang="en-US" altLang="zh-CN" sz="2400" dirty="0" smtClean="0">
                <a:latin typeface="宋体"/>
                <a:ea typeface="宋体"/>
                <a:cs typeface="宋体"/>
              </a:rPr>
              <a:t>)</a:t>
            </a:r>
            <a:r>
              <a:rPr lang="zh-CN" altLang="en-US" sz="2400" dirty="0" smtClean="0">
                <a:latin typeface="宋体"/>
                <a:ea typeface="宋体"/>
                <a:cs typeface="宋体"/>
              </a:rPr>
              <a:t>，</a:t>
            </a:r>
            <a:r>
              <a:rPr lang="en-US" altLang="zh-CN" sz="2400" dirty="0" err="1" smtClean="0">
                <a:latin typeface="宋体"/>
                <a:ea typeface="宋体"/>
                <a:cs typeface="宋体"/>
              </a:rPr>
              <a:t>Netty</a:t>
            </a:r>
            <a:r>
              <a:rPr lang="zh-CN" altLang="en-US" sz="2400" dirty="0" smtClean="0">
                <a:latin typeface="宋体"/>
                <a:ea typeface="宋体"/>
                <a:cs typeface="宋体"/>
              </a:rPr>
              <a:t>比</a:t>
            </a:r>
            <a:r>
              <a:rPr lang="en-US" altLang="zh-CN" sz="2400" dirty="0" err="1" smtClean="0">
                <a:latin typeface="宋体"/>
                <a:ea typeface="宋体"/>
                <a:cs typeface="宋体"/>
              </a:rPr>
              <a:t>zeromq</a:t>
            </a:r>
            <a:r>
              <a:rPr lang="zh-CN" altLang="en-US" sz="2400" dirty="0" smtClean="0">
                <a:latin typeface="宋体"/>
                <a:ea typeface="宋体"/>
                <a:cs typeface="宋体"/>
              </a:rPr>
              <a:t>更快</a:t>
            </a:r>
            <a:r>
              <a:rPr lang="en-US" altLang="zh-CN" sz="2400" dirty="0" smtClean="0">
                <a:latin typeface="宋体"/>
                <a:ea typeface="宋体"/>
                <a:cs typeface="宋体"/>
              </a:rPr>
              <a:t>(40~100%)</a:t>
            </a:r>
            <a:r>
              <a:rPr lang="zh-CN" altLang="en-US" sz="2400" dirty="0" smtClean="0">
                <a:latin typeface="宋体"/>
                <a:ea typeface="宋体"/>
                <a:cs typeface="宋体"/>
              </a:rPr>
              <a:t>；</a:t>
            </a:r>
            <a:endParaRPr lang="en-US" altLang="zh-CN" sz="2400" dirty="0" smtClean="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在大规模测试中，当把它限制在单线程上，我们每秒能够获得比</a:t>
            </a:r>
            <a:r>
              <a:rPr lang="en-US" altLang="zh-CN" sz="2400" dirty="0" err="1" smtClean="0">
                <a:latin typeface="宋体"/>
                <a:ea typeface="宋体"/>
                <a:cs typeface="宋体"/>
              </a:rPr>
              <a:t>zeromq</a:t>
            </a:r>
            <a:r>
              <a:rPr lang="zh-CN" altLang="en-US" sz="2400" dirty="0" smtClean="0">
                <a:latin typeface="宋体"/>
                <a:ea typeface="宋体"/>
                <a:cs typeface="宋体"/>
              </a:rPr>
              <a:t>多</a:t>
            </a:r>
            <a:r>
              <a:rPr lang="en-US" altLang="zh-CN" sz="2400" dirty="0" smtClean="0">
                <a:latin typeface="宋体"/>
                <a:ea typeface="宋体"/>
                <a:cs typeface="宋体"/>
              </a:rPr>
              <a:t>85%</a:t>
            </a:r>
            <a:r>
              <a:rPr lang="zh-CN" altLang="en-US" sz="2400" dirty="0" smtClean="0">
                <a:latin typeface="宋体"/>
                <a:ea typeface="宋体"/>
                <a:cs typeface="宋体"/>
              </a:rPr>
              <a:t>到</a:t>
            </a:r>
            <a:r>
              <a:rPr lang="en-US" altLang="zh-CN" sz="2400" dirty="0" smtClean="0">
                <a:latin typeface="宋体"/>
                <a:ea typeface="宋体"/>
                <a:cs typeface="宋体"/>
              </a:rPr>
              <a:t>111%</a:t>
            </a:r>
            <a:r>
              <a:rPr lang="zh-CN" altLang="en-US" sz="2400" dirty="0" smtClean="0">
                <a:latin typeface="宋体"/>
                <a:ea typeface="宋体"/>
                <a:cs typeface="宋体"/>
              </a:rPr>
              <a:t>的消息；</a:t>
            </a:r>
            <a:endParaRPr lang="en-US" altLang="zh-CN" sz="2400" dirty="0" smtClean="0">
              <a:latin typeface="宋体"/>
              <a:ea typeface="宋体"/>
              <a:cs typeface="宋体"/>
            </a:endParaRPr>
          </a:p>
          <a:p>
            <a:pPr marL="285750" indent="-285750">
              <a:lnSpc>
                <a:spcPct val="150000"/>
              </a:lnSpc>
              <a:buFont typeface="Wingdings" charset="2"/>
              <a:buChar char="p"/>
            </a:pPr>
            <a:r>
              <a:rPr lang="en-US" altLang="zh-CN" sz="2400" dirty="0" err="1" smtClean="0">
                <a:latin typeface="宋体"/>
                <a:ea typeface="宋体"/>
                <a:cs typeface="宋体"/>
              </a:rPr>
              <a:t>Netty</a:t>
            </a:r>
            <a:r>
              <a:rPr lang="zh-CN" altLang="en-US" sz="2400" dirty="0" smtClean="0">
                <a:latin typeface="宋体"/>
                <a:ea typeface="宋体"/>
                <a:cs typeface="宋体"/>
              </a:rPr>
              <a:t>现在是</a:t>
            </a:r>
            <a:r>
              <a:rPr lang="en-US" altLang="zh-CN" sz="2400" dirty="0" smtClean="0">
                <a:latin typeface="宋体"/>
                <a:ea typeface="宋体"/>
                <a:cs typeface="宋体"/>
              </a:rPr>
              <a:t>Yahoo</a:t>
            </a:r>
            <a:r>
              <a:rPr lang="zh-CN" altLang="en-US" sz="2400" dirty="0" smtClean="0">
                <a:latin typeface="宋体"/>
                <a:ea typeface="宋体"/>
                <a:cs typeface="宋体"/>
              </a:rPr>
              <a:t> </a:t>
            </a:r>
            <a:r>
              <a:rPr lang="en-US" altLang="zh-CN" sz="2400" dirty="0" smtClean="0">
                <a:latin typeface="宋体"/>
                <a:ea typeface="宋体"/>
                <a:cs typeface="宋体"/>
              </a:rPr>
              <a:t>Storm</a:t>
            </a:r>
            <a:r>
              <a:rPr lang="zh-CN" altLang="en-US" sz="2400" dirty="0" smtClean="0">
                <a:latin typeface="宋体"/>
                <a:ea typeface="宋体"/>
                <a:cs typeface="宋体"/>
              </a:rPr>
              <a:t>集群默认消息层框架。</a:t>
            </a:r>
            <a:endParaRPr lang="zh-CN" altLang="en-US" sz="2400" dirty="0">
              <a:latin typeface="宋体"/>
              <a:ea typeface="宋体"/>
              <a:cs typeface="宋体"/>
            </a:endParaRPr>
          </a:p>
        </p:txBody>
      </p:sp>
    </p:spTree>
    <p:extLst>
      <p:ext uri="{BB962C8B-B14F-4D97-AF65-F5344CB8AC3E}">
        <p14:creationId xmlns:p14="http://schemas.microsoft.com/office/powerpoint/2010/main" val="1098557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a:lstStyle/>
          <a:p>
            <a:pPr algn="l"/>
            <a:r>
              <a:rPr kumimoji="0" lang="en-US" altLang="zh-CN" sz="3200" b="1" dirty="0" smtClean="0">
                <a:latin typeface="Arial" charset="0"/>
                <a:ea typeface="黑体" charset="0"/>
              </a:rPr>
              <a:t>IO</a:t>
            </a:r>
            <a:r>
              <a:rPr kumimoji="0" lang="zh-CN" altLang="en-US" sz="3200" b="1" dirty="0" smtClean="0">
                <a:latin typeface="Arial" charset="0"/>
                <a:ea typeface="黑体" charset="0"/>
              </a:rPr>
              <a:t>模型</a:t>
            </a:r>
            <a:r>
              <a:rPr kumimoji="0" lang="en-US" altLang="zh-CN" sz="3200" b="1" dirty="0" smtClean="0">
                <a:latin typeface="Arial" charset="0"/>
                <a:ea typeface="黑体" charset="0"/>
              </a:rPr>
              <a:t> – </a:t>
            </a:r>
            <a:r>
              <a:rPr kumimoji="0" lang="zh-CN" altLang="en-US" sz="3200" b="1" dirty="0" smtClean="0">
                <a:latin typeface="Arial" charset="0"/>
                <a:ea typeface="黑体" charset="0"/>
              </a:rPr>
              <a:t>什么是</a:t>
            </a:r>
            <a:r>
              <a:rPr kumimoji="0" lang="en-US" altLang="zh-CN" sz="3200" b="1" dirty="0" smtClean="0">
                <a:latin typeface="Arial" charset="0"/>
                <a:ea typeface="黑体" charset="0"/>
              </a:rPr>
              <a:t>IO</a:t>
            </a:r>
            <a:endParaRPr kumimoji="0" lang="zh-CN" altLang="en-US" sz="3200" b="1" dirty="0">
              <a:latin typeface="Arial" charset="0"/>
              <a:ea typeface="黑体" charset="0"/>
            </a:endParaRPr>
          </a:p>
        </p:txBody>
      </p:sp>
      <p:graphicFrame>
        <p:nvGraphicFramePr>
          <p:cNvPr id="13" name="图表 12"/>
          <p:cNvGraphicFramePr/>
          <p:nvPr/>
        </p:nvGraphicFramePr>
        <p:xfrm>
          <a:off x="539750" y="2650034"/>
          <a:ext cx="8064500" cy="279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2333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err="1" smtClean="0">
                <a:latin typeface="Arial" charset="0"/>
                <a:ea typeface="黑体" charset="0"/>
              </a:rPr>
              <a:t>Netty行业应用</a:t>
            </a:r>
            <a:r>
              <a:rPr kumimoji="0" lang="en-US" altLang="en-US" sz="3200" b="1" dirty="0">
                <a:latin typeface="Arial" charset="0"/>
                <a:ea typeface="黑体" charset="0"/>
              </a:rPr>
              <a:t> </a:t>
            </a:r>
            <a:r>
              <a:rPr kumimoji="0" lang="en-US" altLang="en-US" sz="3200" b="1" dirty="0" smtClean="0">
                <a:latin typeface="Arial" charset="0"/>
                <a:ea typeface="黑体" charset="0"/>
              </a:rPr>
              <a:t>– 大数据</a:t>
            </a:r>
            <a:endParaRPr kumimoji="0" lang="zh-CN" altLang="en-US" sz="3200" b="1" dirty="0">
              <a:latin typeface="Arial" charset="0"/>
              <a:ea typeface="黑体" charset="0"/>
            </a:endParaRPr>
          </a:p>
        </p:txBody>
      </p:sp>
      <p:sp>
        <p:nvSpPr>
          <p:cNvPr id="2" name="文本框 1"/>
          <p:cNvSpPr txBox="1"/>
          <p:nvPr/>
        </p:nvSpPr>
        <p:spPr>
          <a:xfrm>
            <a:off x="395536" y="1772816"/>
            <a:ext cx="8424936" cy="2277547"/>
          </a:xfrm>
          <a:prstGeom prst="rect">
            <a:avLst/>
          </a:prstGeom>
          <a:noFill/>
        </p:spPr>
        <p:txBody>
          <a:bodyPr wrap="square" rtlCol="0">
            <a:spAutoFit/>
          </a:bodyPr>
          <a:lstStyle/>
          <a:p>
            <a:pPr marL="342900" indent="-342900">
              <a:lnSpc>
                <a:spcPct val="150000"/>
              </a:lnSpc>
              <a:buFont typeface="Wingdings" charset="2"/>
              <a:buChar char="p"/>
            </a:pPr>
            <a:r>
              <a:rPr lang="en-US" altLang="zh-CN" sz="2400" b="1" dirty="0">
                <a:latin typeface="宋体"/>
                <a:ea typeface="宋体"/>
                <a:cs typeface="宋体"/>
              </a:rPr>
              <a:t>Apache Avro</a:t>
            </a:r>
            <a:r>
              <a:rPr lang="zh-CN" altLang="en-US" sz="2400" dirty="0">
                <a:latin typeface="宋体"/>
                <a:ea typeface="宋体"/>
                <a:cs typeface="宋体"/>
              </a:rPr>
              <a:t>是</a:t>
            </a:r>
            <a:r>
              <a:rPr lang="en-US" altLang="zh-CN" sz="2400" b="1" dirty="0" err="1">
                <a:latin typeface="宋体"/>
                <a:ea typeface="宋体"/>
                <a:cs typeface="宋体"/>
              </a:rPr>
              <a:t>Hadoop</a:t>
            </a:r>
            <a:r>
              <a:rPr lang="zh-CN" altLang="en-US" sz="2400" dirty="0">
                <a:latin typeface="宋体"/>
                <a:ea typeface="宋体"/>
                <a:cs typeface="宋体"/>
              </a:rPr>
              <a:t>、</a:t>
            </a:r>
            <a:r>
              <a:rPr lang="en-US" altLang="zh-CN" sz="2400" b="1" dirty="0">
                <a:latin typeface="宋体"/>
                <a:ea typeface="宋体"/>
                <a:cs typeface="宋体"/>
              </a:rPr>
              <a:t>Flume</a:t>
            </a:r>
            <a:r>
              <a:rPr lang="zh-CN" altLang="en-US" sz="2400" dirty="0" smtClean="0">
                <a:latin typeface="宋体"/>
                <a:ea typeface="宋体"/>
                <a:cs typeface="宋体"/>
              </a:rPr>
              <a:t>等的底层序列化和数据传输框架；</a:t>
            </a:r>
            <a:endParaRPr lang="zh-CN" altLang="en-US" sz="2400" dirty="0">
              <a:latin typeface="宋体"/>
              <a:ea typeface="宋体"/>
              <a:cs typeface="宋体"/>
            </a:endParaRPr>
          </a:p>
          <a:p>
            <a:pPr marL="342900" indent="-342900">
              <a:lnSpc>
                <a:spcPct val="150000"/>
              </a:lnSpc>
              <a:buFont typeface="Wingdings" charset="2"/>
              <a:buChar char="p"/>
            </a:pPr>
            <a:r>
              <a:rPr lang="zh-CN" altLang="en-US" sz="2400" dirty="0" smtClean="0">
                <a:latin typeface="宋体"/>
                <a:ea typeface="宋体"/>
                <a:cs typeface="宋体"/>
              </a:rPr>
              <a:t>老版本的</a:t>
            </a:r>
            <a:r>
              <a:rPr lang="en-US" altLang="zh-CN" sz="2400" b="1" dirty="0">
                <a:latin typeface="宋体"/>
                <a:ea typeface="宋体"/>
                <a:cs typeface="宋体"/>
              </a:rPr>
              <a:t>A </a:t>
            </a:r>
            <a:r>
              <a:rPr lang="en-US" altLang="zh-CN" sz="2400" b="1" dirty="0" err="1">
                <a:latin typeface="宋体"/>
                <a:ea typeface="宋体"/>
                <a:cs typeface="宋体"/>
              </a:rPr>
              <a:t>vro</a:t>
            </a:r>
            <a:r>
              <a:rPr lang="zh-CN" altLang="en-US" sz="2400" dirty="0">
                <a:latin typeface="宋体"/>
                <a:ea typeface="宋体"/>
                <a:cs typeface="宋体"/>
              </a:rPr>
              <a:t>基于</a:t>
            </a:r>
            <a:r>
              <a:rPr lang="en-US" altLang="zh-CN" sz="2400" b="1" dirty="0">
                <a:latin typeface="宋体"/>
                <a:ea typeface="宋体"/>
                <a:cs typeface="宋体"/>
              </a:rPr>
              <a:t>HT TP</a:t>
            </a:r>
            <a:r>
              <a:rPr lang="zh-CN" altLang="en-US" sz="2400" dirty="0">
                <a:latin typeface="宋体"/>
                <a:ea typeface="宋体"/>
                <a:cs typeface="宋体"/>
              </a:rPr>
              <a:t>协议提供服务</a:t>
            </a:r>
            <a:r>
              <a:rPr lang="en-US" altLang="zh-CN" sz="2400" dirty="0">
                <a:latin typeface="宋体"/>
                <a:ea typeface="宋体"/>
                <a:cs typeface="宋体"/>
              </a:rPr>
              <a:t>,</a:t>
            </a:r>
            <a:r>
              <a:rPr lang="zh-CN" altLang="en-US" sz="2400" dirty="0">
                <a:latin typeface="宋体"/>
                <a:ea typeface="宋体"/>
                <a:cs typeface="宋体"/>
              </a:rPr>
              <a:t>新版本 默认基于</a:t>
            </a:r>
            <a:r>
              <a:rPr lang="en-US" altLang="zh-CN" sz="2400" b="1" dirty="0" err="1">
                <a:latin typeface="宋体"/>
                <a:ea typeface="宋体"/>
                <a:cs typeface="宋体"/>
              </a:rPr>
              <a:t>Netty</a:t>
            </a:r>
            <a:r>
              <a:rPr lang="zh-CN" altLang="en-US" sz="2400" dirty="0">
                <a:latin typeface="宋体"/>
                <a:ea typeface="宋体"/>
                <a:cs typeface="宋体"/>
              </a:rPr>
              <a:t>提供序列化和数据传输</a:t>
            </a:r>
            <a:r>
              <a:rPr lang="zh-CN" altLang="en-US" sz="2400" dirty="0" smtClean="0">
                <a:latin typeface="宋体"/>
                <a:ea typeface="宋体"/>
                <a:cs typeface="宋体"/>
              </a:rPr>
              <a:t>能力</a:t>
            </a:r>
            <a:r>
              <a:rPr lang="zh-CN" altLang="en-US" sz="2400" dirty="0">
                <a:latin typeface="宋体"/>
                <a:ea typeface="宋体"/>
                <a:cs typeface="宋体"/>
              </a:rPr>
              <a:t>。</a:t>
            </a:r>
          </a:p>
        </p:txBody>
      </p:sp>
    </p:spTree>
    <p:extLst>
      <p:ext uri="{BB962C8B-B14F-4D97-AF65-F5344CB8AC3E}">
        <p14:creationId xmlns:p14="http://schemas.microsoft.com/office/powerpoint/2010/main" val="852630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a:lstStyle/>
          <a:p>
            <a:pPr algn="l"/>
            <a:r>
              <a:rPr kumimoji="0" lang="en-US" altLang="en-US" sz="3200" b="1" dirty="0" smtClean="0">
                <a:latin typeface="Arial" charset="0"/>
                <a:ea typeface="黑体" charset="0"/>
              </a:rPr>
              <a:t>总结</a:t>
            </a:r>
            <a:endParaRPr kumimoji="0" lang="zh-CN" altLang="en-US" sz="3200" b="1" dirty="0">
              <a:latin typeface="Arial" charset="0"/>
              <a:ea typeface="黑体" charset="0"/>
            </a:endParaRPr>
          </a:p>
        </p:txBody>
      </p:sp>
      <p:sp>
        <p:nvSpPr>
          <p:cNvPr id="2" name="文本框 1"/>
          <p:cNvSpPr txBox="1"/>
          <p:nvPr/>
        </p:nvSpPr>
        <p:spPr>
          <a:xfrm>
            <a:off x="395536" y="1772816"/>
            <a:ext cx="8424936" cy="3939539"/>
          </a:xfrm>
          <a:prstGeom prst="rect">
            <a:avLst/>
          </a:prstGeom>
          <a:noFill/>
        </p:spPr>
        <p:txBody>
          <a:bodyPr wrap="square" rtlCol="0">
            <a:spAutoFit/>
          </a:bodyPr>
          <a:lstStyle/>
          <a:p>
            <a:pPr marL="285750" indent="-285750">
              <a:lnSpc>
                <a:spcPct val="150000"/>
              </a:lnSpc>
              <a:buFont typeface="Wingdings" charset="2"/>
              <a:buChar char="p"/>
            </a:pPr>
            <a:r>
              <a:rPr lang="zh-CN" altLang="en-US" sz="2400" dirty="0">
                <a:latin typeface="宋体"/>
                <a:ea typeface="宋体"/>
                <a:cs typeface="宋体"/>
              </a:rPr>
              <a:t>高并发</a:t>
            </a:r>
            <a:r>
              <a:rPr lang="en-US" altLang="zh-CN" sz="2400" dirty="0">
                <a:latin typeface="宋体"/>
                <a:ea typeface="宋体"/>
                <a:cs typeface="宋体"/>
              </a:rPr>
              <a:t>:</a:t>
            </a:r>
            <a:r>
              <a:rPr lang="zh-CN" altLang="en-US" sz="2400" dirty="0">
                <a:latin typeface="宋体"/>
                <a:ea typeface="宋体"/>
                <a:cs typeface="宋体"/>
              </a:rPr>
              <a:t>由于采用异步非阻塞模式</a:t>
            </a:r>
            <a:r>
              <a:rPr lang="en-US" altLang="zh-CN" sz="2400" dirty="0">
                <a:latin typeface="宋体"/>
                <a:ea typeface="宋体"/>
                <a:cs typeface="宋体"/>
              </a:rPr>
              <a:t>,</a:t>
            </a:r>
            <a:r>
              <a:rPr lang="zh-CN" altLang="en-US" sz="2400" dirty="0">
                <a:latin typeface="宋体"/>
                <a:ea typeface="宋体"/>
                <a:cs typeface="宋体"/>
              </a:rPr>
              <a:t>一个</a:t>
            </a:r>
            <a:r>
              <a:rPr lang="en-US" altLang="zh-CN" sz="2400" b="1" dirty="0" err="1">
                <a:latin typeface="宋体"/>
                <a:ea typeface="宋体"/>
                <a:cs typeface="宋体"/>
              </a:rPr>
              <a:t>Netty</a:t>
            </a:r>
            <a:r>
              <a:rPr lang="en-US" altLang="zh-CN" sz="2400" b="1" dirty="0">
                <a:latin typeface="宋体"/>
                <a:ea typeface="宋体"/>
                <a:cs typeface="宋体"/>
              </a:rPr>
              <a:t> </a:t>
            </a:r>
            <a:r>
              <a:rPr lang="zh-CN" altLang="en-US" sz="2400" dirty="0">
                <a:latin typeface="宋体"/>
                <a:ea typeface="宋体"/>
                <a:cs typeface="宋体"/>
              </a:rPr>
              <a:t>服务端可以同时处理成千上</a:t>
            </a:r>
            <a:r>
              <a:rPr lang="zh-CN" altLang="en-US" sz="2400" dirty="0" smtClean="0">
                <a:latin typeface="宋体"/>
                <a:ea typeface="宋体"/>
                <a:cs typeface="宋体"/>
              </a:rPr>
              <a:t>万的客户端</a:t>
            </a:r>
            <a:r>
              <a:rPr lang="zh-CN" altLang="zh-CN" sz="2400" dirty="0">
                <a:latin typeface="宋体"/>
                <a:ea typeface="宋体"/>
                <a:cs typeface="宋体"/>
              </a:rPr>
              <a:t>；</a:t>
            </a:r>
            <a:endParaRPr lang="en-US" altLang="zh-CN" sz="2400" b="1" dirty="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高性能</a:t>
            </a:r>
            <a:r>
              <a:rPr lang="en-US" altLang="zh-CN" sz="2400" dirty="0">
                <a:latin typeface="宋体"/>
                <a:ea typeface="宋体"/>
                <a:cs typeface="宋体"/>
              </a:rPr>
              <a:t>:</a:t>
            </a:r>
            <a:r>
              <a:rPr lang="en-US" altLang="zh-CN" sz="2400" b="1" dirty="0" err="1">
                <a:latin typeface="宋体"/>
                <a:ea typeface="宋体"/>
                <a:cs typeface="宋体"/>
              </a:rPr>
              <a:t>Netty</a:t>
            </a:r>
            <a:r>
              <a:rPr lang="zh-CN" altLang="en-US" sz="2400" dirty="0">
                <a:latin typeface="宋体"/>
                <a:ea typeface="宋体"/>
                <a:cs typeface="宋体"/>
              </a:rPr>
              <a:t>的综合性能在各个</a:t>
            </a:r>
            <a:r>
              <a:rPr lang="en-US" altLang="zh-CN" sz="2400" b="1" dirty="0">
                <a:latin typeface="宋体"/>
                <a:ea typeface="宋体"/>
                <a:cs typeface="宋体"/>
              </a:rPr>
              <a:t>NIO</a:t>
            </a:r>
            <a:r>
              <a:rPr lang="zh-CN" altLang="en-US" sz="2400" dirty="0">
                <a:latin typeface="宋体"/>
                <a:ea typeface="宋体"/>
                <a:cs typeface="宋体"/>
              </a:rPr>
              <a:t>框架中最 高</a:t>
            </a:r>
            <a:r>
              <a:rPr lang="en-US" altLang="zh-CN" sz="2400" dirty="0">
                <a:latin typeface="宋体"/>
                <a:ea typeface="宋体"/>
                <a:cs typeface="宋体"/>
              </a:rPr>
              <a:t>,</a:t>
            </a:r>
            <a:r>
              <a:rPr lang="zh-CN" altLang="en-US" sz="2400" dirty="0">
                <a:latin typeface="宋体"/>
                <a:ea typeface="宋体"/>
                <a:cs typeface="宋体"/>
              </a:rPr>
              <a:t>它的单节点吞吐量非常</a:t>
            </a:r>
            <a:r>
              <a:rPr lang="zh-CN" altLang="en-US" sz="2400" dirty="0" smtClean="0">
                <a:latin typeface="宋体"/>
                <a:ea typeface="宋体"/>
                <a:cs typeface="宋体"/>
              </a:rPr>
              <a:t>高；</a:t>
            </a:r>
            <a:endParaRPr lang="en-US" altLang="zh-CN" sz="2400" b="1" dirty="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安全性</a:t>
            </a:r>
            <a:r>
              <a:rPr lang="en-US" altLang="zh-CN" sz="2400" dirty="0">
                <a:latin typeface="宋体"/>
                <a:ea typeface="宋体"/>
                <a:cs typeface="宋体"/>
              </a:rPr>
              <a:t>:</a:t>
            </a:r>
            <a:r>
              <a:rPr lang="zh-CN" altLang="en-US" sz="2400" dirty="0">
                <a:latin typeface="宋体"/>
                <a:ea typeface="宋体"/>
                <a:cs typeface="宋体"/>
              </a:rPr>
              <a:t>支持</a:t>
            </a:r>
            <a:r>
              <a:rPr lang="en-US" altLang="zh-CN" sz="2400" b="1" dirty="0">
                <a:latin typeface="宋体"/>
                <a:ea typeface="宋体"/>
                <a:cs typeface="宋体"/>
              </a:rPr>
              <a:t>HT TPS</a:t>
            </a:r>
            <a:r>
              <a:rPr lang="zh-CN" altLang="en-US" sz="2400" dirty="0">
                <a:latin typeface="宋体"/>
                <a:ea typeface="宋体"/>
                <a:cs typeface="宋体"/>
              </a:rPr>
              <a:t>、</a:t>
            </a:r>
            <a:r>
              <a:rPr lang="en-US" altLang="zh-CN" sz="2400" b="1" dirty="0">
                <a:latin typeface="宋体"/>
                <a:ea typeface="宋体"/>
                <a:cs typeface="宋体"/>
              </a:rPr>
              <a:t>SSL</a:t>
            </a:r>
            <a:r>
              <a:rPr lang="zh-CN" altLang="en-US" sz="2400" dirty="0">
                <a:latin typeface="宋体"/>
                <a:ea typeface="宋体"/>
                <a:cs typeface="宋体"/>
              </a:rPr>
              <a:t>等</a:t>
            </a:r>
            <a:r>
              <a:rPr lang="en-US" altLang="zh-CN" sz="2400" dirty="0">
                <a:latin typeface="宋体"/>
                <a:ea typeface="宋体"/>
                <a:cs typeface="宋体"/>
              </a:rPr>
              <a:t>,</a:t>
            </a:r>
            <a:r>
              <a:rPr lang="zh-CN" altLang="en-US" sz="2400" dirty="0">
                <a:latin typeface="宋体"/>
                <a:ea typeface="宋体"/>
                <a:cs typeface="宋体"/>
              </a:rPr>
              <a:t>可以在传输层 进行安全</a:t>
            </a:r>
            <a:r>
              <a:rPr lang="zh-CN" altLang="en-US" sz="2400" dirty="0" smtClean="0">
                <a:latin typeface="宋体"/>
                <a:ea typeface="宋体"/>
                <a:cs typeface="宋体"/>
              </a:rPr>
              <a:t>控制</a:t>
            </a:r>
            <a:r>
              <a:rPr lang="zh-CN" altLang="zh-CN" sz="2400" dirty="0" smtClean="0">
                <a:latin typeface="宋体"/>
                <a:ea typeface="宋体"/>
                <a:cs typeface="宋体"/>
              </a:rPr>
              <a:t>；</a:t>
            </a:r>
            <a:endParaRPr lang="en-US" altLang="zh-CN" sz="2400" dirty="0" smtClean="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定制性</a:t>
            </a:r>
            <a:r>
              <a:rPr lang="en-US" altLang="zh-CN" sz="2400" dirty="0">
                <a:latin typeface="宋体"/>
                <a:ea typeface="宋体"/>
                <a:cs typeface="宋体"/>
              </a:rPr>
              <a:t>:</a:t>
            </a:r>
            <a:r>
              <a:rPr lang="zh-CN" altLang="en-US" sz="2400" dirty="0">
                <a:latin typeface="宋体"/>
                <a:ea typeface="宋体"/>
                <a:cs typeface="宋体"/>
              </a:rPr>
              <a:t>可以方便的实现业务逻辑</a:t>
            </a:r>
            <a:r>
              <a:rPr lang="zh-CN" altLang="en-US" sz="2400" dirty="0" smtClean="0">
                <a:latin typeface="宋体"/>
                <a:ea typeface="宋体"/>
                <a:cs typeface="宋体"/>
              </a:rPr>
              <a:t>的定制</a:t>
            </a:r>
            <a:r>
              <a:rPr lang="zh-CN" altLang="zh-CN" sz="2400" b="1" dirty="0" smtClean="0">
                <a:latin typeface="宋体"/>
                <a:ea typeface="宋体"/>
                <a:cs typeface="宋体"/>
              </a:rPr>
              <a:t>；</a:t>
            </a:r>
            <a:endParaRPr lang="en-US" altLang="zh-CN" sz="2400" b="1" dirty="0" smtClean="0">
              <a:latin typeface="宋体"/>
              <a:ea typeface="宋体"/>
              <a:cs typeface="宋体"/>
            </a:endParaRPr>
          </a:p>
          <a:p>
            <a:pPr marL="285750" indent="-285750">
              <a:lnSpc>
                <a:spcPct val="150000"/>
              </a:lnSpc>
              <a:buFont typeface="Wingdings" charset="2"/>
              <a:buChar char="p"/>
            </a:pPr>
            <a:r>
              <a:rPr lang="zh-CN" altLang="en-US" sz="2400" dirty="0" smtClean="0">
                <a:latin typeface="宋体"/>
                <a:ea typeface="宋体"/>
                <a:cs typeface="宋体"/>
              </a:rPr>
              <a:t>可靠</a:t>
            </a:r>
            <a:r>
              <a:rPr lang="zh-CN" altLang="en-US" sz="2400" dirty="0">
                <a:latin typeface="宋体"/>
                <a:ea typeface="宋体"/>
                <a:cs typeface="宋体"/>
              </a:rPr>
              <a:t>性</a:t>
            </a:r>
            <a:r>
              <a:rPr lang="en-US" altLang="zh-CN" sz="2400" dirty="0">
                <a:latin typeface="宋体"/>
                <a:ea typeface="宋体"/>
                <a:cs typeface="宋体"/>
              </a:rPr>
              <a:t>:</a:t>
            </a:r>
            <a:r>
              <a:rPr lang="zh-CN" altLang="en-US" sz="2400" dirty="0">
                <a:latin typeface="宋体"/>
                <a:ea typeface="宋体"/>
                <a:cs typeface="宋体"/>
              </a:rPr>
              <a:t>内存保护、流量整形</a:t>
            </a:r>
            <a:r>
              <a:rPr lang="zh-CN" altLang="en-US" sz="2400" dirty="0" smtClean="0">
                <a:latin typeface="宋体"/>
                <a:ea typeface="宋体"/>
                <a:cs typeface="宋体"/>
              </a:rPr>
              <a:t>等</a:t>
            </a:r>
            <a:endParaRPr lang="zh-CN" altLang="en-US" sz="2400" dirty="0">
              <a:latin typeface="宋体"/>
              <a:ea typeface="宋体"/>
              <a:cs typeface="宋体"/>
            </a:endParaRPr>
          </a:p>
        </p:txBody>
      </p:sp>
    </p:spTree>
    <p:extLst>
      <p:ext uri="{BB962C8B-B14F-4D97-AF65-F5344CB8AC3E}">
        <p14:creationId xmlns:p14="http://schemas.microsoft.com/office/powerpoint/2010/main" val="852630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130000"/>
              </a:lnSpc>
            </a:pPr>
            <a:endParaRPr lang="zh-CN" altLang="en-US" sz="1200">
              <a:solidFill>
                <a:schemeClr val="bg1"/>
              </a:solidFill>
            </a:endParaRPr>
          </a:p>
        </p:txBody>
      </p:sp>
      <p:sp>
        <p:nvSpPr>
          <p:cNvPr id="51202" name="Rectangle 3"/>
          <p:cNvSpPr>
            <a:spLocks noChangeArrowheads="1"/>
          </p:cNvSpPr>
          <p:nvPr/>
        </p:nvSpPr>
        <p:spPr bwMode="auto">
          <a:xfrm>
            <a:off x="0" y="2065338"/>
            <a:ext cx="91440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a:solidFill>
                  <a:schemeClr val="bg1"/>
                </a:solidFill>
                <a:ea typeface="黑体" charset="0"/>
                <a:cs typeface="黑体" charset="0"/>
              </a:rPr>
              <a:t>THANK YOU </a:t>
            </a:r>
            <a:r>
              <a:rPr lang="zh-CN" altLang="en-US" sz="3200">
                <a:solidFill>
                  <a:schemeClr val="bg1"/>
                </a:solidFill>
                <a:ea typeface="黑体" charset="0"/>
                <a:cs typeface="黑体" charset="0"/>
              </a:rPr>
              <a:t>！</a:t>
            </a:r>
            <a:r>
              <a:rPr lang="en-US" altLang="zh-CN" sz="3200">
                <a:solidFill>
                  <a:schemeClr val="bg1"/>
                </a:solidFill>
                <a:ea typeface="黑体" charset="0"/>
                <a:cs typeface="黑体" charset="0"/>
              </a:rPr>
              <a:t> </a:t>
            </a:r>
            <a:endParaRPr lang="zh-CN" altLang="en-US" sz="3200">
              <a:solidFill>
                <a:schemeClr val="bg1"/>
              </a:solidFill>
              <a:ea typeface="黑体" charset="0"/>
              <a:cs typeface="黑体"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a:lstStyle/>
          <a:p>
            <a:pPr algn="l"/>
            <a:r>
              <a:rPr kumimoji="0" lang="en-US" altLang="zh-CN" sz="3200" b="1" dirty="0" smtClean="0">
                <a:latin typeface="Arial" charset="0"/>
                <a:ea typeface="黑体" charset="0"/>
              </a:rPr>
              <a:t>IO</a:t>
            </a:r>
            <a:r>
              <a:rPr kumimoji="0" lang="zh-CN" altLang="en-US" sz="3200" b="1" dirty="0" smtClean="0">
                <a:latin typeface="Arial" charset="0"/>
                <a:ea typeface="黑体" charset="0"/>
              </a:rPr>
              <a:t>模型 </a:t>
            </a:r>
            <a:r>
              <a:rPr kumimoji="0" lang="en-US" altLang="zh-CN" sz="3200" b="1" dirty="0" smtClean="0">
                <a:latin typeface="Arial" charset="0"/>
                <a:ea typeface="黑体" charset="0"/>
              </a:rPr>
              <a:t>-</a:t>
            </a:r>
            <a:r>
              <a:rPr kumimoji="0" lang="zh-CN" altLang="en-US" sz="3200" b="1" dirty="0" smtClean="0">
                <a:latin typeface="Arial" charset="0"/>
                <a:ea typeface="黑体" charset="0"/>
              </a:rPr>
              <a:t> 用户空间</a:t>
            </a:r>
            <a:r>
              <a:rPr kumimoji="0" lang="en-US" altLang="zh-CN" sz="3200" b="1" dirty="0">
                <a:latin typeface="Arial" charset="0"/>
                <a:ea typeface="黑体" charset="0"/>
              </a:rPr>
              <a:t>&amp;</a:t>
            </a:r>
            <a:r>
              <a:rPr kumimoji="0" lang="zh-CN" altLang="en-US" sz="3200" b="1" dirty="0">
                <a:latin typeface="Arial" charset="0"/>
                <a:ea typeface="黑体" charset="0"/>
              </a:rPr>
              <a:t>内核空间</a:t>
            </a:r>
          </a:p>
        </p:txBody>
      </p:sp>
      <p:sp>
        <p:nvSpPr>
          <p:cNvPr id="15" name="同侧圆角矩形 14"/>
          <p:cNvSpPr/>
          <p:nvPr/>
        </p:nvSpPr>
        <p:spPr>
          <a:xfrm rot="16200000">
            <a:off x="576262" y="2600326"/>
            <a:ext cx="2879725" cy="2952750"/>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19" name="同侧圆角矩形 18"/>
          <p:cNvSpPr/>
          <p:nvPr/>
        </p:nvSpPr>
        <p:spPr>
          <a:xfrm rot="5400000">
            <a:off x="3708400" y="2420938"/>
            <a:ext cx="2879725" cy="3311525"/>
          </a:xfrm>
          <a:prstGeom prst="round2SameRect">
            <a:avLst/>
          </a:prstGeom>
          <a:ln>
            <a:prstDash val="lgDash"/>
          </a:ln>
        </p:spPr>
        <p:style>
          <a:lnRef idx="2">
            <a:schemeClr val="accent1"/>
          </a:lnRef>
          <a:fillRef idx="1">
            <a:schemeClr val="lt1"/>
          </a:fillRef>
          <a:effectRef idx="0">
            <a:schemeClr val="accent1"/>
          </a:effectRef>
          <a:fontRef idx="minor">
            <a:schemeClr val="dk1"/>
          </a:fontRef>
        </p:style>
        <p:txBody>
          <a:bodyPr/>
          <a:lstStyle/>
          <a:p>
            <a:pPr>
              <a:defRPr/>
            </a:pPr>
            <a:endParaRPr lang="zh-CN" altLang="en-US" dirty="0"/>
          </a:p>
        </p:txBody>
      </p:sp>
      <p:sp>
        <p:nvSpPr>
          <p:cNvPr id="5" name="矩形 4"/>
          <p:cNvSpPr/>
          <p:nvPr/>
        </p:nvSpPr>
        <p:spPr>
          <a:xfrm>
            <a:off x="900113" y="3429000"/>
            <a:ext cx="2232025" cy="1728788"/>
          </a:xfrm>
          <a:prstGeom prst="rect">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kumimoji="1" lang="zh-CN" altLang="en-US" dirty="0">
              <a:solidFill>
                <a:srgbClr val="111111"/>
              </a:solidFill>
            </a:endParaRPr>
          </a:p>
        </p:txBody>
      </p:sp>
      <p:sp>
        <p:nvSpPr>
          <p:cNvPr id="8197" name="文本框 6"/>
          <p:cNvSpPr txBox="1">
            <a:spLocks noChangeArrowheads="1"/>
          </p:cNvSpPr>
          <p:nvPr/>
        </p:nvSpPr>
        <p:spPr bwMode="auto">
          <a:xfrm>
            <a:off x="1476375" y="284321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用户空间</a:t>
            </a:r>
          </a:p>
        </p:txBody>
      </p:sp>
      <p:sp>
        <p:nvSpPr>
          <p:cNvPr id="8198" name="文本框 19"/>
          <p:cNvSpPr txBox="1">
            <a:spLocks noChangeArrowheads="1"/>
          </p:cNvSpPr>
          <p:nvPr/>
        </p:nvSpPr>
        <p:spPr bwMode="auto">
          <a:xfrm>
            <a:off x="4643438" y="2852738"/>
            <a:ext cx="144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内核空间</a:t>
            </a:r>
          </a:p>
        </p:txBody>
      </p:sp>
      <p:sp>
        <p:nvSpPr>
          <p:cNvPr id="9" name="矩形 8"/>
          <p:cNvSpPr/>
          <p:nvPr/>
        </p:nvSpPr>
        <p:spPr>
          <a:xfrm>
            <a:off x="1116013" y="3644900"/>
            <a:ext cx="1727200"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24" name="矩形 23"/>
          <p:cNvSpPr/>
          <p:nvPr/>
        </p:nvSpPr>
        <p:spPr>
          <a:xfrm>
            <a:off x="4067175" y="4652963"/>
            <a:ext cx="1728788" cy="43180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缓冲区</a:t>
            </a:r>
          </a:p>
        </p:txBody>
      </p:sp>
      <p:sp>
        <p:nvSpPr>
          <p:cNvPr id="8201" name="文本框 9"/>
          <p:cNvSpPr txBox="1">
            <a:spLocks noChangeArrowheads="1"/>
          </p:cNvSpPr>
          <p:nvPr/>
        </p:nvSpPr>
        <p:spPr bwMode="auto">
          <a:xfrm>
            <a:off x="1692275" y="4581525"/>
            <a:ext cx="792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进程</a:t>
            </a:r>
          </a:p>
        </p:txBody>
      </p:sp>
      <p:sp>
        <p:nvSpPr>
          <p:cNvPr id="11" name="矩形 10"/>
          <p:cNvSpPr/>
          <p:nvPr/>
        </p:nvSpPr>
        <p:spPr>
          <a:xfrm>
            <a:off x="6084888" y="3573463"/>
            <a:ext cx="1366837" cy="503237"/>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kumimoji="1" lang="zh-CN" altLang="en-US" dirty="0">
                <a:solidFill>
                  <a:srgbClr val="111111"/>
                </a:solidFill>
              </a:rPr>
              <a:t>磁盘控制器</a:t>
            </a:r>
          </a:p>
        </p:txBody>
      </p:sp>
      <p:sp>
        <p:nvSpPr>
          <p:cNvPr id="26" name="罐形 25"/>
          <p:cNvSpPr/>
          <p:nvPr/>
        </p:nvSpPr>
        <p:spPr>
          <a:xfrm>
            <a:off x="7812088" y="4292600"/>
            <a:ext cx="823912" cy="823913"/>
          </a:xfrm>
          <a:prstGeom prst="can">
            <a:avLst/>
          </a:prstGeom>
          <a:solidFill>
            <a:srgbClr val="99CCFF"/>
          </a:solidFill>
          <a:ln>
            <a:solidFill>
              <a:schemeClr val="tx1">
                <a:alpha val="0"/>
              </a:schemeClr>
            </a:solidFill>
          </a:ln>
          <a:effectLst>
            <a:outerShdw blurRad="50800" dist="38100" dir="2700000" sx="101000" sy="101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zh-CN" altLang="en-US" b="1" dirty="0">
                <a:solidFill>
                  <a:schemeClr val="tx1"/>
                </a:solidFill>
                <a:latin typeface="宋体"/>
                <a:ea typeface="宋体"/>
                <a:cs typeface="宋体"/>
              </a:rPr>
              <a:t>磁盘</a:t>
            </a:r>
          </a:p>
        </p:txBody>
      </p:sp>
      <p:cxnSp>
        <p:nvCxnSpPr>
          <p:cNvPr id="22" name="肘形连接符 21"/>
          <p:cNvCxnSpPr>
            <a:stCxn id="26" idx="1"/>
            <a:endCxn id="11" idx="3"/>
          </p:cNvCxnSpPr>
          <p:nvPr/>
        </p:nvCxnSpPr>
        <p:spPr>
          <a:xfrm rot="16200000" flipV="1">
            <a:off x="7603332" y="3672681"/>
            <a:ext cx="468312" cy="771525"/>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8205" name="文本框 24"/>
          <p:cNvSpPr txBox="1">
            <a:spLocks noChangeArrowheads="1"/>
          </p:cNvSpPr>
          <p:nvPr/>
        </p:nvSpPr>
        <p:spPr bwMode="auto">
          <a:xfrm>
            <a:off x="7667625" y="34194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1800"/>
              <a:t>硬件操作</a:t>
            </a:r>
          </a:p>
        </p:txBody>
      </p:sp>
      <p:cxnSp>
        <p:nvCxnSpPr>
          <p:cNvPr id="29" name="肘形连接符 28"/>
          <p:cNvCxnSpPr>
            <a:stCxn id="11" idx="1"/>
          </p:cNvCxnSpPr>
          <p:nvPr/>
        </p:nvCxnSpPr>
        <p:spPr>
          <a:xfrm rot="10800000" flipV="1">
            <a:off x="5219700" y="3824288"/>
            <a:ext cx="865188" cy="828675"/>
          </a:xfrm>
          <a:prstGeom prst="bentConnector3">
            <a:avLst>
              <a:gd name="adj1" fmla="val 102144"/>
            </a:avLst>
          </a:prstGeom>
          <a:ln>
            <a:tailEnd type="arrow"/>
          </a:ln>
        </p:spPr>
        <p:style>
          <a:lnRef idx="2">
            <a:schemeClr val="dk1"/>
          </a:lnRef>
          <a:fillRef idx="0">
            <a:schemeClr val="dk1"/>
          </a:fillRef>
          <a:effectRef idx="1">
            <a:schemeClr val="dk1"/>
          </a:effectRef>
          <a:fontRef idx="minor">
            <a:schemeClr val="tx1"/>
          </a:fontRef>
        </p:style>
      </p:cxnSp>
      <p:sp>
        <p:nvSpPr>
          <p:cNvPr id="8207" name="文本框 30"/>
          <p:cNvSpPr txBox="1">
            <a:spLocks noChangeArrowheads="1"/>
          </p:cNvSpPr>
          <p:nvPr/>
        </p:nvSpPr>
        <p:spPr bwMode="auto">
          <a:xfrm>
            <a:off x="5292725" y="3419475"/>
            <a:ext cx="71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a:t>DMA</a:t>
            </a:r>
          </a:p>
        </p:txBody>
      </p:sp>
      <p:sp>
        <p:nvSpPr>
          <p:cNvPr id="8208" name="文本框 35"/>
          <p:cNvSpPr txBox="1">
            <a:spLocks noChangeArrowheads="1"/>
          </p:cNvSpPr>
          <p:nvPr/>
        </p:nvSpPr>
        <p:spPr bwMode="auto">
          <a:xfrm>
            <a:off x="3708400" y="34290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sz="1800">
                <a:latin typeface="宋体" charset="0"/>
              </a:rPr>
              <a:t>r</a:t>
            </a:r>
            <a:r>
              <a:rPr lang="en-US" altLang="zh-CN" sz="1800">
                <a:latin typeface="宋体" charset="0"/>
              </a:rPr>
              <a:t>ead</a:t>
            </a:r>
            <a:r>
              <a:rPr lang="en-US" altLang="zh-CN" sz="1800"/>
              <a:t>()</a:t>
            </a:r>
          </a:p>
        </p:txBody>
      </p:sp>
      <p:cxnSp>
        <p:nvCxnSpPr>
          <p:cNvPr id="33" name="肘形连接符 32"/>
          <p:cNvCxnSpPr>
            <a:endCxn id="9" idx="3"/>
          </p:cNvCxnSpPr>
          <p:nvPr/>
        </p:nvCxnSpPr>
        <p:spPr>
          <a:xfrm rot="10800000">
            <a:off x="2843213" y="3860800"/>
            <a:ext cx="1800225" cy="792163"/>
          </a:xfrm>
          <a:prstGeom prst="bentConnector3">
            <a:avLst>
              <a:gd name="adj1" fmla="val -51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646894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a:lstStyle/>
          <a:p>
            <a:pPr algn="l"/>
            <a:r>
              <a:rPr lang="en-US" altLang="zh-CN" sz="3200" dirty="0" smtClean="0">
                <a:latin typeface="Arial" charset="0"/>
                <a:ea typeface="黑体" charset="0"/>
              </a:rPr>
              <a:t>IO</a:t>
            </a:r>
            <a:r>
              <a:rPr lang="zh-CN" altLang="en-US" sz="3200" dirty="0" smtClean="0">
                <a:latin typeface="Arial" charset="0"/>
                <a:ea typeface="黑体" charset="0"/>
              </a:rPr>
              <a:t>模型 </a:t>
            </a:r>
            <a:r>
              <a:rPr lang="en-US" altLang="zh-CN" sz="3200" dirty="0" smtClean="0">
                <a:latin typeface="Arial" charset="0"/>
                <a:ea typeface="黑体" charset="0"/>
              </a:rPr>
              <a:t>–</a:t>
            </a:r>
            <a:r>
              <a:rPr lang="zh-CN" altLang="en-US" sz="3200" dirty="0" smtClean="0">
                <a:latin typeface="Arial" charset="0"/>
                <a:ea typeface="黑体" charset="0"/>
              </a:rPr>
              <a:t> 介绍</a:t>
            </a:r>
            <a:endParaRPr lang="zh-CN" altLang="en-US" sz="3200" dirty="0">
              <a:latin typeface="Arial" charset="0"/>
              <a:ea typeface="黑体" charset="0"/>
            </a:endParaRPr>
          </a:p>
        </p:txBody>
      </p:sp>
      <p:graphicFrame>
        <p:nvGraphicFramePr>
          <p:cNvPr id="9" name="图表 8"/>
          <p:cNvGraphicFramePr/>
          <p:nvPr/>
        </p:nvGraphicFramePr>
        <p:xfrm>
          <a:off x="611560" y="4365104"/>
          <a:ext cx="7632848" cy="1909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3" name="文本框 1"/>
          <p:cNvSpPr txBox="1">
            <a:spLocks noChangeArrowheads="1"/>
          </p:cNvSpPr>
          <p:nvPr/>
        </p:nvSpPr>
        <p:spPr bwMode="auto">
          <a:xfrm>
            <a:off x="215900" y="1557338"/>
            <a:ext cx="8748713" cy="256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50000"/>
              </a:lnSpc>
            </a:pPr>
            <a:r>
              <a:rPr kumimoji="0" lang="zh-CN" altLang="en-US" sz="1800" dirty="0">
                <a:latin typeface="宋体" charset="0"/>
              </a:rPr>
              <a:t> </a:t>
            </a:r>
            <a:r>
              <a:rPr kumimoji="0" lang="en-US" altLang="zh-CN" sz="1800" dirty="0">
                <a:latin typeface="宋体" charset="0"/>
              </a:rPr>
              <a:t>    </a:t>
            </a:r>
            <a:r>
              <a:rPr kumimoji="0" lang="zh-CN" altLang="en-US" sz="1800" dirty="0">
                <a:latin typeface="宋体" charset="0"/>
              </a:rPr>
              <a:t>对于一个</a:t>
            </a:r>
            <a:r>
              <a:rPr kumimoji="0" lang="en-US" altLang="zh-CN" sz="1800" dirty="0">
                <a:latin typeface="宋体" charset="0"/>
              </a:rPr>
              <a:t>network IO (</a:t>
            </a:r>
            <a:r>
              <a:rPr kumimoji="0" lang="zh-CN" altLang="en-US" sz="1800" dirty="0">
                <a:latin typeface="宋体" charset="0"/>
              </a:rPr>
              <a:t>这里我们以</a:t>
            </a:r>
            <a:r>
              <a:rPr kumimoji="0" lang="en-US" altLang="zh-CN" sz="1800" dirty="0">
                <a:latin typeface="宋体" charset="0"/>
              </a:rPr>
              <a:t>read</a:t>
            </a:r>
            <a:r>
              <a:rPr kumimoji="0" lang="zh-CN" altLang="en-US" sz="1800" dirty="0">
                <a:latin typeface="宋体" charset="0"/>
              </a:rPr>
              <a:t>举例</a:t>
            </a:r>
            <a:r>
              <a:rPr kumimoji="0" lang="en-US" altLang="zh-CN" sz="1800" dirty="0">
                <a:latin typeface="宋体" charset="0"/>
              </a:rPr>
              <a:t>)</a:t>
            </a:r>
            <a:r>
              <a:rPr kumimoji="0" lang="zh-CN" altLang="en-US" sz="1800" dirty="0">
                <a:latin typeface="宋体" charset="0"/>
              </a:rPr>
              <a:t>，它会涉及到两个系统对象，一个是调用这个</a:t>
            </a:r>
            <a:r>
              <a:rPr kumimoji="0" lang="en-US" altLang="zh-CN" sz="1800" dirty="0">
                <a:latin typeface="宋体" charset="0"/>
              </a:rPr>
              <a:t>IO</a:t>
            </a:r>
            <a:r>
              <a:rPr kumimoji="0" lang="zh-CN" altLang="en-US" sz="1800" dirty="0">
                <a:latin typeface="宋体" charset="0"/>
              </a:rPr>
              <a:t>的</a:t>
            </a:r>
            <a:r>
              <a:rPr kumimoji="0" lang="en-US" altLang="zh-CN" sz="1800" dirty="0">
                <a:latin typeface="宋体" charset="0"/>
              </a:rPr>
              <a:t>process (or thread)</a:t>
            </a:r>
            <a:r>
              <a:rPr kumimoji="0" lang="zh-CN" altLang="en-US" sz="1800" dirty="0">
                <a:latin typeface="宋体" charset="0"/>
              </a:rPr>
              <a:t>，另一个就是系统内核</a:t>
            </a:r>
            <a:r>
              <a:rPr kumimoji="0" lang="en-US" altLang="zh-CN" sz="1800" dirty="0">
                <a:latin typeface="宋体" charset="0"/>
              </a:rPr>
              <a:t>(kernel)</a:t>
            </a:r>
            <a:r>
              <a:rPr kumimoji="0" lang="zh-CN" altLang="en-US" sz="1800" dirty="0">
                <a:latin typeface="宋体" charset="0"/>
              </a:rPr>
              <a:t>。当一个</a:t>
            </a:r>
            <a:r>
              <a:rPr kumimoji="0" lang="en-US" altLang="zh-CN" sz="1800" dirty="0">
                <a:latin typeface="宋体" charset="0"/>
              </a:rPr>
              <a:t>read</a:t>
            </a:r>
            <a:r>
              <a:rPr kumimoji="0" lang="zh-CN" altLang="en-US" sz="1800" dirty="0">
                <a:latin typeface="宋体" charset="0"/>
              </a:rPr>
              <a:t>操作发生时，它会经历两个阶段：</a:t>
            </a:r>
            <a:r>
              <a:rPr kumimoji="0" lang="en-US" altLang="zh-CN" sz="1800" dirty="0">
                <a:latin typeface="宋体" charset="0"/>
              </a:rPr>
              <a:t/>
            </a:r>
            <a:br>
              <a:rPr kumimoji="0" lang="en-US" altLang="zh-CN" sz="1800" dirty="0">
                <a:latin typeface="宋体" charset="0"/>
              </a:rPr>
            </a:br>
            <a:r>
              <a:rPr kumimoji="0" lang="en-US" altLang="zh-CN" sz="1800" dirty="0">
                <a:latin typeface="宋体" charset="0"/>
              </a:rPr>
              <a:t> 1 </a:t>
            </a:r>
            <a:r>
              <a:rPr kumimoji="0" lang="zh-CN" altLang="en-US" sz="1800" dirty="0">
                <a:latin typeface="宋体" charset="0"/>
              </a:rPr>
              <a:t>等待数据准备 </a:t>
            </a:r>
            <a:r>
              <a:rPr kumimoji="0" lang="en-US" altLang="zh-CN" sz="1800" dirty="0">
                <a:latin typeface="宋体" charset="0"/>
              </a:rPr>
              <a:t>(Waiting for the data to be ready)</a:t>
            </a:r>
            <a:br>
              <a:rPr kumimoji="0" lang="en-US" altLang="zh-CN" sz="1800" dirty="0">
                <a:latin typeface="宋体" charset="0"/>
              </a:rPr>
            </a:br>
            <a:r>
              <a:rPr kumimoji="0" lang="en-US" altLang="zh-CN" sz="1800" dirty="0">
                <a:latin typeface="宋体" charset="0"/>
              </a:rPr>
              <a:t> 2 </a:t>
            </a:r>
            <a:r>
              <a:rPr kumimoji="0" lang="zh-CN" altLang="en-US" sz="1800" dirty="0">
                <a:latin typeface="宋体" charset="0"/>
              </a:rPr>
              <a:t>将数据从内核拷贝到进程中 </a:t>
            </a:r>
            <a:r>
              <a:rPr kumimoji="0" lang="en-US" altLang="zh-CN" sz="1800" dirty="0">
                <a:latin typeface="宋体" charset="0"/>
              </a:rPr>
              <a:t>(Copying the data from the kernel to the process</a:t>
            </a:r>
            <a:r>
              <a:rPr kumimoji="0" lang="en-US" altLang="zh-CN" sz="1800" dirty="0" smtClean="0">
                <a:latin typeface="宋体" charset="0"/>
              </a:rPr>
              <a:t>)</a:t>
            </a:r>
            <a:endParaRPr kumimoji="0" lang="zh-CN" altLang="en-US" sz="18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smtClean="0">
                <a:latin typeface="Arial" charset="0"/>
                <a:ea typeface="黑体" charset="0"/>
              </a:rPr>
              <a:t>IO</a:t>
            </a:r>
            <a:r>
              <a:rPr lang="zh-CN" altLang="en-US" sz="3200" dirty="0" smtClean="0">
                <a:latin typeface="Arial" charset="0"/>
                <a:ea typeface="黑体" charset="0"/>
              </a:rPr>
              <a:t>模型</a:t>
            </a:r>
            <a:r>
              <a:rPr lang="en-US" altLang="zh-CN" sz="3200" dirty="0" smtClean="0">
                <a:latin typeface="Arial" charset="0"/>
                <a:ea typeface="黑体" charset="0"/>
              </a:rPr>
              <a:t> - Blocking IO</a:t>
            </a:r>
            <a:endParaRPr lang="zh-CN" altLang="en-US" sz="3200" dirty="0">
              <a:latin typeface="Arial" charset="0"/>
              <a:ea typeface="黑体" charset="0"/>
            </a:endParaRPr>
          </a:p>
        </p:txBody>
      </p:sp>
      <p:pic>
        <p:nvPicPr>
          <p:cNvPr id="7" name="图片 6"/>
          <p:cNvPicPr>
            <a:picLocks noChangeAspect="1"/>
          </p:cNvPicPr>
          <p:nvPr/>
        </p:nvPicPr>
        <p:blipFill>
          <a:blip r:embed="rId3"/>
          <a:stretch>
            <a:fillRect/>
          </a:stretch>
        </p:blipFill>
        <p:spPr>
          <a:xfrm>
            <a:off x="899592" y="1772816"/>
            <a:ext cx="7412760" cy="4968552"/>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 Non</a:t>
            </a:r>
            <a:r>
              <a:rPr lang="en-US" altLang="zh-CN" sz="3200" dirty="0" smtClean="0">
                <a:latin typeface="Arial" charset="0"/>
                <a:ea typeface="黑体" charset="0"/>
              </a:rPr>
              <a:t>-blocking IO</a:t>
            </a:r>
            <a:endParaRPr lang="zh-CN" altLang="en-US" sz="3200" dirty="0">
              <a:latin typeface="Arial" charset="0"/>
              <a:ea typeface="黑体" charset="0"/>
            </a:endParaRPr>
          </a:p>
        </p:txBody>
      </p:sp>
      <p:pic>
        <p:nvPicPr>
          <p:cNvPr id="3" name="图片 2"/>
          <p:cNvPicPr>
            <a:picLocks noChangeAspect="1"/>
          </p:cNvPicPr>
          <p:nvPr/>
        </p:nvPicPr>
        <p:blipFill>
          <a:blip r:embed="rId2"/>
          <a:stretch>
            <a:fillRect/>
          </a:stretch>
        </p:blipFill>
        <p:spPr>
          <a:xfrm>
            <a:off x="827584" y="1736159"/>
            <a:ext cx="7668344" cy="4933201"/>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algn="l"/>
            <a:r>
              <a:rPr lang="en-US" altLang="zh-CN" sz="3200" dirty="0">
                <a:latin typeface="Arial" charset="0"/>
                <a:ea typeface="黑体" charset="0"/>
              </a:rPr>
              <a:t>IO</a:t>
            </a:r>
            <a:r>
              <a:rPr lang="zh-CN" altLang="en-US" sz="3200" dirty="0">
                <a:latin typeface="Arial" charset="0"/>
                <a:ea typeface="黑体" charset="0"/>
              </a:rPr>
              <a:t>模型</a:t>
            </a:r>
            <a:r>
              <a:rPr lang="en-US" altLang="zh-CN" sz="3200" dirty="0">
                <a:latin typeface="Arial" charset="0"/>
                <a:ea typeface="黑体" charset="0"/>
              </a:rPr>
              <a:t> - IO </a:t>
            </a:r>
            <a:r>
              <a:rPr lang="en-US" altLang="zh-CN" sz="3200" dirty="0" smtClean="0">
                <a:latin typeface="Arial" charset="0"/>
                <a:ea typeface="黑体" charset="0"/>
              </a:rPr>
              <a:t>multiplexing (select, </a:t>
            </a:r>
            <a:r>
              <a:rPr lang="en-US" altLang="zh-CN" sz="3200" dirty="0" err="1" smtClean="0">
                <a:latin typeface="Arial" charset="0"/>
                <a:ea typeface="黑体" charset="0"/>
              </a:rPr>
              <a:t>epoll</a:t>
            </a:r>
            <a:r>
              <a:rPr lang="en-US" altLang="zh-CN" sz="3200" dirty="0" smtClean="0">
                <a:latin typeface="Arial" charset="0"/>
                <a:ea typeface="黑体" charset="0"/>
              </a:rPr>
              <a:t>)</a:t>
            </a:r>
            <a:endParaRPr lang="zh-CN" altLang="en-US" sz="3200" dirty="0">
              <a:latin typeface="Arial" charset="0"/>
              <a:ea typeface="黑体" charset="0"/>
            </a:endParaRPr>
          </a:p>
        </p:txBody>
      </p:sp>
      <p:pic>
        <p:nvPicPr>
          <p:cNvPr id="4" name="图片 3"/>
          <p:cNvPicPr>
            <a:picLocks noChangeAspect="1"/>
          </p:cNvPicPr>
          <p:nvPr/>
        </p:nvPicPr>
        <p:blipFill>
          <a:blip r:embed="rId2"/>
          <a:stretch>
            <a:fillRect/>
          </a:stretch>
        </p:blipFill>
        <p:spPr>
          <a:xfrm>
            <a:off x="899592" y="1700808"/>
            <a:ext cx="7524328" cy="4885927"/>
          </a:xfrm>
          <a:prstGeom prst="rect">
            <a:avLst/>
          </a:prstGeom>
        </p:spPr>
      </p:pic>
    </p:spTree>
    <p:extLst>
      <p:ext uri="{BB962C8B-B14F-4D97-AF65-F5344CB8AC3E}">
        <p14:creationId xmlns:p14="http://schemas.microsoft.com/office/powerpoint/2010/main" val="335013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9CCFF"/>
        </a:solidFill>
        <a:ln>
          <a:solidFill>
            <a:schemeClr val="tx1">
              <a:alpha val="0"/>
            </a:schemeClr>
          </a:solidFill>
        </a:ln>
        <a:effectLst>
          <a:outerShdw blurRad="50800" dist="38100" dir="2700000" sx="101000" sy="101000" algn="tl" rotWithShape="0">
            <a:prstClr val="black">
              <a:alpha val="40000"/>
            </a:prstClr>
          </a:outerShdw>
        </a:effectLst>
      </a:spPr>
      <a:bodyPr rtlCol="0" anchor="ctr"/>
      <a:lstStyle>
        <a:defPPr algn="ctr">
          <a:defRPr kumimoji="1" dirty="0" smtClean="0">
            <a:solidFill>
              <a:srgbClr val="111111"/>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38100" cmpd="dbl">
          <a:solidFill>
            <a:srgbClr val="99CCFF"/>
          </a:solidFill>
          <a:tailEnd type="arrow"/>
        </a:ln>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17839</TotalTime>
  <Pages>0</Pages>
  <Words>3384</Words>
  <Characters>0</Characters>
  <Application>Microsoft Macintosh PowerPoint</Application>
  <DocSecurity>0</DocSecurity>
  <PresentationFormat>全屏显示(4:3)</PresentationFormat>
  <Lines>0</Lines>
  <Paragraphs>398</Paragraphs>
  <Slides>42</Slides>
  <Notes>37</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上海Nordri专业商务幻灯演示设计</vt:lpstr>
      <vt:lpstr>PowerPoint 演示文稿</vt:lpstr>
      <vt:lpstr>Netty – 介绍</vt:lpstr>
      <vt:lpstr>Netty – 性能模型</vt:lpstr>
      <vt:lpstr>IO模型 – 什么是IO</vt:lpstr>
      <vt:lpstr>IO模型 - 用户空间&amp;内核空间</vt:lpstr>
      <vt:lpstr>IO模型 – 介绍</vt:lpstr>
      <vt:lpstr>IO模型 - Blocking IO</vt:lpstr>
      <vt:lpstr>IO模型 - Non-blocking IO</vt:lpstr>
      <vt:lpstr>IO模型 - IO multiplexing (select, epoll)</vt:lpstr>
      <vt:lpstr>IO模型 - Signal-Driven IO</vt:lpstr>
      <vt:lpstr>IO模型 - Asynchronous IO</vt:lpstr>
      <vt:lpstr>IO模型 -餐厅IO</vt:lpstr>
      <vt:lpstr>线程模型</vt:lpstr>
      <vt:lpstr>线程模型 – 传统BIO</vt:lpstr>
      <vt:lpstr>线程模型 – 传统BIO</vt:lpstr>
      <vt:lpstr>Reactor</vt:lpstr>
      <vt:lpstr>Reactor单线程模型</vt:lpstr>
      <vt:lpstr>Reactor多线程模型</vt:lpstr>
      <vt:lpstr>Reactor主从线程模型</vt:lpstr>
      <vt:lpstr>Netty线程模型</vt:lpstr>
      <vt:lpstr>Netty线程模型</vt:lpstr>
      <vt:lpstr>Netty – 可定制的序列化框架</vt:lpstr>
      <vt:lpstr>Netty – 可定制的序列化框架</vt:lpstr>
      <vt:lpstr>Netty – HelloWorld</vt:lpstr>
      <vt:lpstr>Netty – 逻辑架构</vt:lpstr>
      <vt:lpstr>Netty – 可靠性 - 心跳检测</vt:lpstr>
      <vt:lpstr>Netty – 可靠性 - 心跳检测</vt:lpstr>
      <vt:lpstr>Netty – 可靠性 – 内存保护机制</vt:lpstr>
      <vt:lpstr>Netty – zero copy</vt:lpstr>
      <vt:lpstr>Netty – zero copy</vt:lpstr>
      <vt:lpstr>Netty – zero copy</vt:lpstr>
      <vt:lpstr>Netty – zero copy</vt:lpstr>
      <vt:lpstr>Netty – 内存池</vt:lpstr>
      <vt:lpstr>Netty – 内存池</vt:lpstr>
      <vt:lpstr>Mina VS Netty</vt:lpstr>
      <vt:lpstr>Netty互联网应用 – dubbo</vt:lpstr>
      <vt:lpstr>Netty互联网应用 – Twitter</vt:lpstr>
      <vt:lpstr>Netty互联网应用 – FaceBook</vt:lpstr>
      <vt:lpstr>Netty互联网应用 – 雅虎</vt:lpstr>
      <vt:lpstr>Netty行业应用 – 大数据</vt:lpstr>
      <vt:lpstr>总结</vt:lpstr>
      <vt:lpstr>PowerPoint 演示文稿</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ppt.glzy8.com提供海量PPT模板免费下载！</dc:title>
  <dc:subject/>
  <dc:creator/>
  <cp:keywords/>
  <dc:description/>
  <cp:lastModifiedBy>jingping yan</cp:lastModifiedBy>
  <cp:revision>663</cp:revision>
  <dcterms:created xsi:type="dcterms:W3CDTF">2007-10-21T01:27:31Z</dcterms:created>
  <dcterms:modified xsi:type="dcterms:W3CDTF">2015-07-24T18:05:01Z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y fmtid="{D5CDD505-2E9C-101B-9397-08002B2CF9AE}" pid="3" name="NXTAG2">
    <vt:lpwstr>0008008c02000000000001024140</vt:lpwstr>
  </property>
</Properties>
</file>