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6"/>
  </p:notesMasterIdLst>
  <p:handoutMasterIdLst>
    <p:handoutMasterId r:id="rId37"/>
  </p:handoutMasterIdLst>
  <p:sldIdLst>
    <p:sldId id="256" r:id="rId2"/>
    <p:sldId id="315" r:id="rId3"/>
    <p:sldId id="317" r:id="rId4"/>
    <p:sldId id="316" r:id="rId5"/>
    <p:sldId id="334" r:id="rId6"/>
    <p:sldId id="335" r:id="rId7"/>
    <p:sldId id="336" r:id="rId8"/>
    <p:sldId id="343" r:id="rId9"/>
    <p:sldId id="337" r:id="rId10"/>
    <p:sldId id="342" r:id="rId11"/>
    <p:sldId id="338" r:id="rId12"/>
    <p:sldId id="339" r:id="rId13"/>
    <p:sldId id="341" r:id="rId14"/>
    <p:sldId id="340" r:id="rId15"/>
    <p:sldId id="328" r:id="rId16"/>
    <p:sldId id="292" r:id="rId17"/>
    <p:sldId id="290" r:id="rId18"/>
    <p:sldId id="291" r:id="rId19"/>
    <p:sldId id="318" r:id="rId20"/>
    <p:sldId id="319" r:id="rId21"/>
    <p:sldId id="320" r:id="rId22"/>
    <p:sldId id="321" r:id="rId23"/>
    <p:sldId id="330" r:id="rId24"/>
    <p:sldId id="331" r:id="rId25"/>
    <p:sldId id="332" r:id="rId26"/>
    <p:sldId id="322" r:id="rId27"/>
    <p:sldId id="333" r:id="rId28"/>
    <p:sldId id="323" r:id="rId29"/>
    <p:sldId id="324" r:id="rId30"/>
    <p:sldId id="325" r:id="rId31"/>
    <p:sldId id="326" r:id="rId32"/>
    <p:sldId id="327" r:id="rId33"/>
    <p:sldId id="329" r:id="rId34"/>
    <p:sldId id="259"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FF9F"/>
    <a:srgbClr val="A8E0FF"/>
    <a:srgbClr val="FFB8BB"/>
    <a:srgbClr val="99CCFF"/>
    <a:srgbClr val="CCECFF"/>
    <a:srgbClr val="1F10E0"/>
    <a:srgbClr val="111111"/>
    <a:srgbClr val="F58B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84" autoAdjust="0"/>
    <p:restoredTop sz="98795" autoAdjust="0"/>
  </p:normalViewPr>
  <p:slideViewPr>
    <p:cSldViewPr>
      <p:cViewPr varScale="1">
        <p:scale>
          <a:sx n="87" d="100"/>
          <a:sy n="87" d="100"/>
        </p:scale>
        <p:origin x="-1584" y="-112"/>
      </p:cViewPr>
      <p:guideLst>
        <p:guide orient="horz" pos="227"/>
        <p:guide orient="horz" pos="164"/>
        <p:guide orient="horz" pos="4110"/>
        <p:guide orient="horz" pos="709"/>
        <p:guide pos="295"/>
        <p:guide pos="546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640044-7C24-954D-8E5E-F993B5D9E881}" type="doc">
      <dgm:prSet loTypeId="urn:microsoft.com/office/officeart/2005/8/layout/list1" loCatId="" qsTypeId="urn:microsoft.com/office/officeart/2005/8/quickstyle/simple3" qsCatId="simple" csTypeId="urn:microsoft.com/office/officeart/2005/8/colors/accent1_2" csCatId="accent1" phldr="1"/>
      <dgm:spPr/>
      <dgm:t>
        <a:bodyPr/>
        <a:lstStyle/>
        <a:p>
          <a:endParaRPr lang="zh-CN" altLang="en-US"/>
        </a:p>
      </dgm:t>
    </dgm:pt>
    <dgm:pt modelId="{9450B512-7F1B-EC46-9113-D03A3257728C}">
      <dgm:prSet custT="1"/>
      <dgm:spPr>
        <a:gradFill rotWithShape="0">
          <a:gsLst>
            <a:gs pos="0">
              <a:srgbClr val="FFB8BB"/>
            </a:gs>
            <a:gs pos="100000">
              <a:schemeClr val="accent1">
                <a:hueOff val="0"/>
                <a:satOff val="0"/>
                <a:lumOff val="0"/>
                <a:alphaOff val="0"/>
                <a:tint val="15000"/>
                <a:satMod val="350000"/>
              </a:schemeClr>
            </a:gs>
          </a:gsLst>
        </a:gradFill>
        <a:ln>
          <a:solidFill>
            <a:srgbClr val="FF0000"/>
          </a:solidFill>
        </a:ln>
      </dgm:spPr>
      <dgm:t>
        <a:bodyPr/>
        <a:lstStyle/>
        <a:p>
          <a:pPr rtl="0"/>
          <a:r>
            <a:rPr lang="en-US" altLang="zh-CN" sz="1800" dirty="0" smtClean="0"/>
            <a:t>IO</a:t>
          </a:r>
          <a:r>
            <a:rPr lang="zh-CN" altLang="en-US" sz="1800" dirty="0" smtClean="0"/>
            <a:t>是主存和外部设备</a:t>
          </a:r>
          <a:r>
            <a:rPr lang="en-US" altLang="zh-CN" sz="1800" dirty="0" smtClean="0"/>
            <a:t>(</a:t>
          </a:r>
          <a:r>
            <a:rPr lang="zh-CN" altLang="en-US" sz="1800" dirty="0" smtClean="0"/>
            <a:t>硬盘、终端和网络等</a:t>
          </a:r>
          <a:r>
            <a:rPr lang="en-US" altLang="zh-CN" sz="1800" dirty="0" smtClean="0"/>
            <a:t>)</a:t>
          </a:r>
          <a:r>
            <a:rPr lang="zh-CN" altLang="en-US" sz="1800" dirty="0" smtClean="0"/>
            <a:t>拷贝数据的过程 </a:t>
          </a:r>
          <a:endParaRPr lang="zh-CN" altLang="en-US" sz="1800" dirty="0"/>
        </a:p>
      </dgm:t>
    </dgm:pt>
    <dgm:pt modelId="{0E7BAB23-9D45-FA40-8F26-9D9468C383CD}" type="parTrans" cxnId="{394DF926-B62E-D343-9A73-F1794C7216D3}">
      <dgm:prSet/>
      <dgm:spPr/>
      <dgm:t>
        <a:bodyPr/>
        <a:lstStyle/>
        <a:p>
          <a:endParaRPr lang="zh-CN" altLang="en-US" sz="1800"/>
        </a:p>
      </dgm:t>
    </dgm:pt>
    <dgm:pt modelId="{A69AED1F-4EF0-F344-AD89-46570DE5A4F7}" type="sibTrans" cxnId="{394DF926-B62E-D343-9A73-F1794C7216D3}">
      <dgm:prSet/>
      <dgm:spPr/>
      <dgm:t>
        <a:bodyPr/>
        <a:lstStyle/>
        <a:p>
          <a:endParaRPr lang="zh-CN" altLang="en-US" sz="1800"/>
        </a:p>
      </dgm:t>
    </dgm:pt>
    <dgm:pt modelId="{815D6244-CFDC-E548-B597-442A76A76289}">
      <dgm:prSet custT="1"/>
      <dgm:spPr>
        <a:gradFill rotWithShape="0">
          <a:gsLst>
            <a:gs pos="0">
              <a:srgbClr val="A8E0FF"/>
            </a:gs>
            <a:gs pos="100000">
              <a:schemeClr val="accent1">
                <a:hueOff val="0"/>
                <a:satOff val="0"/>
                <a:lumOff val="0"/>
                <a:alphaOff val="0"/>
                <a:tint val="15000"/>
                <a:satMod val="350000"/>
              </a:schemeClr>
            </a:gs>
          </a:gsLst>
        </a:gradFill>
        <a:ln>
          <a:solidFill>
            <a:srgbClr val="0000FF"/>
          </a:solidFill>
        </a:ln>
      </dgm:spPr>
      <dgm:t>
        <a:bodyPr/>
        <a:lstStyle/>
        <a:p>
          <a:pPr rtl="0"/>
          <a:r>
            <a:rPr lang="en-US" altLang="zh-CN" sz="1800" dirty="0" smtClean="0"/>
            <a:t>IO</a:t>
          </a:r>
          <a:r>
            <a:rPr lang="zh-CN" altLang="en-US" sz="1800" dirty="0" smtClean="0"/>
            <a:t>是操作系统的底层功能实现，底层通过</a:t>
          </a:r>
          <a:r>
            <a:rPr lang="en-US" altLang="zh-CN" sz="1800" dirty="0" smtClean="0"/>
            <a:t>I/O</a:t>
          </a:r>
          <a:r>
            <a:rPr lang="zh-CN" altLang="en-US" sz="1800" dirty="0" smtClean="0"/>
            <a:t>指令进行完成</a:t>
          </a:r>
          <a:endParaRPr lang="zh-CN" altLang="en-US" sz="1800" dirty="0"/>
        </a:p>
      </dgm:t>
    </dgm:pt>
    <dgm:pt modelId="{9663E480-3AFF-364B-BC8B-059E64A0559B}" type="parTrans" cxnId="{01691C8B-69FC-D748-A38D-C503FF5F8175}">
      <dgm:prSet/>
      <dgm:spPr/>
      <dgm:t>
        <a:bodyPr/>
        <a:lstStyle/>
        <a:p>
          <a:endParaRPr lang="zh-CN" altLang="en-US" sz="1800"/>
        </a:p>
      </dgm:t>
    </dgm:pt>
    <dgm:pt modelId="{E266682E-01E7-2843-A7C9-124CEF85400E}" type="sibTrans" cxnId="{01691C8B-69FC-D748-A38D-C503FF5F8175}">
      <dgm:prSet/>
      <dgm:spPr/>
      <dgm:t>
        <a:bodyPr/>
        <a:lstStyle/>
        <a:p>
          <a:endParaRPr lang="zh-CN" altLang="en-US" sz="1800"/>
        </a:p>
      </dgm:t>
    </dgm:pt>
    <dgm:pt modelId="{814F5C1F-A0B5-F34B-B85E-DD15A99BDF6C}">
      <dgm:prSet custT="1"/>
      <dgm:spPr>
        <a:gradFill rotWithShape="0">
          <a:gsLst>
            <a:gs pos="0">
              <a:srgbClr val="A0FF9F"/>
            </a:gs>
            <a:gs pos="100000">
              <a:schemeClr val="accent1">
                <a:hueOff val="0"/>
                <a:satOff val="0"/>
                <a:lumOff val="0"/>
                <a:alphaOff val="0"/>
                <a:tint val="15000"/>
                <a:satMod val="350000"/>
              </a:schemeClr>
            </a:gs>
          </a:gsLst>
        </a:gradFill>
        <a:ln>
          <a:solidFill>
            <a:srgbClr val="008000"/>
          </a:solidFill>
        </a:ln>
      </dgm:spPr>
      <dgm:t>
        <a:bodyPr/>
        <a:lstStyle/>
        <a:p>
          <a:r>
            <a:rPr lang="zh-CN" altLang="en-US" sz="1800" dirty="0" smtClean="0"/>
            <a:t>所有外部设备都可以看做一个文件来操作（</a:t>
          </a:r>
          <a:r>
            <a:rPr lang="en-US" altLang="zh-CN" sz="1800" dirty="0" err="1" smtClean="0"/>
            <a:t>fd&amp;socketfd</a:t>
          </a:r>
          <a:r>
            <a:rPr lang="zh-CN" altLang="en-US" sz="1800" dirty="0" smtClean="0"/>
            <a:t>）</a:t>
          </a:r>
          <a:endParaRPr lang="zh-CN" altLang="en-US" sz="1800" dirty="0"/>
        </a:p>
      </dgm:t>
    </dgm:pt>
    <dgm:pt modelId="{D0B61BEB-AD70-2C42-8909-55E4F87252C8}" type="parTrans" cxnId="{E145B8C8-8421-E943-A196-5E9D6383B0B7}">
      <dgm:prSet/>
      <dgm:spPr/>
      <dgm:t>
        <a:bodyPr/>
        <a:lstStyle/>
        <a:p>
          <a:endParaRPr lang="zh-CN" altLang="en-US"/>
        </a:p>
      </dgm:t>
    </dgm:pt>
    <dgm:pt modelId="{B10C05B8-4CDE-7D4A-AEBF-AAC48328F2AC}" type="sibTrans" cxnId="{E145B8C8-8421-E943-A196-5E9D6383B0B7}">
      <dgm:prSet/>
      <dgm:spPr/>
      <dgm:t>
        <a:bodyPr/>
        <a:lstStyle/>
        <a:p>
          <a:endParaRPr lang="zh-CN" altLang="en-US"/>
        </a:p>
      </dgm:t>
    </dgm:pt>
    <dgm:pt modelId="{FF6D2510-7146-024E-8D39-FE70C8F9910C}" type="pres">
      <dgm:prSet presAssocID="{5B640044-7C24-954D-8E5E-F993B5D9E881}" presName="linear" presStyleCnt="0">
        <dgm:presLayoutVars>
          <dgm:dir/>
          <dgm:animLvl val="lvl"/>
          <dgm:resizeHandles val="exact"/>
        </dgm:presLayoutVars>
      </dgm:prSet>
      <dgm:spPr/>
      <dgm:t>
        <a:bodyPr/>
        <a:lstStyle/>
        <a:p>
          <a:endParaRPr lang="zh-CN" altLang="en-US"/>
        </a:p>
      </dgm:t>
    </dgm:pt>
    <dgm:pt modelId="{8FEB9D53-A044-2045-B6D1-89A7DAA1E8D0}" type="pres">
      <dgm:prSet presAssocID="{9450B512-7F1B-EC46-9113-D03A3257728C}" presName="parentLin" presStyleCnt="0"/>
      <dgm:spPr/>
    </dgm:pt>
    <dgm:pt modelId="{48598952-5C8E-6148-A121-E89892652E43}" type="pres">
      <dgm:prSet presAssocID="{9450B512-7F1B-EC46-9113-D03A3257728C}" presName="parentLeftMargin" presStyleLbl="node1" presStyleIdx="0" presStyleCnt="3"/>
      <dgm:spPr/>
      <dgm:t>
        <a:bodyPr/>
        <a:lstStyle/>
        <a:p>
          <a:endParaRPr lang="zh-CN" altLang="en-US"/>
        </a:p>
      </dgm:t>
    </dgm:pt>
    <dgm:pt modelId="{CB395943-457B-0B43-8EEC-6A6D361CA87C}" type="pres">
      <dgm:prSet presAssocID="{9450B512-7F1B-EC46-9113-D03A3257728C}" presName="parentText" presStyleLbl="node1" presStyleIdx="0" presStyleCnt="3" custScaleX="115556">
        <dgm:presLayoutVars>
          <dgm:chMax val="0"/>
          <dgm:bulletEnabled val="1"/>
        </dgm:presLayoutVars>
      </dgm:prSet>
      <dgm:spPr/>
      <dgm:t>
        <a:bodyPr/>
        <a:lstStyle/>
        <a:p>
          <a:endParaRPr lang="zh-CN" altLang="en-US"/>
        </a:p>
      </dgm:t>
    </dgm:pt>
    <dgm:pt modelId="{06E1CC3A-5605-0244-9D37-8CE27B27981F}" type="pres">
      <dgm:prSet presAssocID="{9450B512-7F1B-EC46-9113-D03A3257728C}" presName="negativeSpace" presStyleCnt="0"/>
      <dgm:spPr/>
    </dgm:pt>
    <dgm:pt modelId="{3CC796EF-C128-9240-8DC4-704838DDA57A}" type="pres">
      <dgm:prSet presAssocID="{9450B512-7F1B-EC46-9113-D03A3257728C}" presName="childText" presStyleLbl="conFgAcc1" presStyleIdx="0" presStyleCnt="3">
        <dgm:presLayoutVars>
          <dgm:bulletEnabled val="1"/>
        </dgm:presLayoutVars>
      </dgm:prSet>
      <dgm:spPr/>
    </dgm:pt>
    <dgm:pt modelId="{4F0643D8-EC29-0E4E-8DCB-946A54031630}" type="pres">
      <dgm:prSet presAssocID="{A69AED1F-4EF0-F344-AD89-46570DE5A4F7}" presName="spaceBetweenRectangles" presStyleCnt="0"/>
      <dgm:spPr/>
    </dgm:pt>
    <dgm:pt modelId="{8F3F2C8A-9C29-DC45-AC48-E175B07D1004}" type="pres">
      <dgm:prSet presAssocID="{815D6244-CFDC-E548-B597-442A76A76289}" presName="parentLin" presStyleCnt="0"/>
      <dgm:spPr/>
    </dgm:pt>
    <dgm:pt modelId="{AFEF36D8-087E-6E4F-A589-76A1459A1DB2}" type="pres">
      <dgm:prSet presAssocID="{815D6244-CFDC-E548-B597-442A76A76289}" presName="parentLeftMargin" presStyleLbl="node1" presStyleIdx="0" presStyleCnt="3"/>
      <dgm:spPr/>
      <dgm:t>
        <a:bodyPr/>
        <a:lstStyle/>
        <a:p>
          <a:endParaRPr lang="zh-CN" altLang="en-US"/>
        </a:p>
      </dgm:t>
    </dgm:pt>
    <dgm:pt modelId="{9CEBAC7A-E9B7-3540-B557-79E9E5169FDD}" type="pres">
      <dgm:prSet presAssocID="{815D6244-CFDC-E548-B597-442A76A76289}" presName="parentText" presStyleLbl="node1" presStyleIdx="1" presStyleCnt="3" custScaleX="115060">
        <dgm:presLayoutVars>
          <dgm:chMax val="0"/>
          <dgm:bulletEnabled val="1"/>
        </dgm:presLayoutVars>
      </dgm:prSet>
      <dgm:spPr/>
      <dgm:t>
        <a:bodyPr/>
        <a:lstStyle/>
        <a:p>
          <a:endParaRPr lang="zh-CN" altLang="en-US"/>
        </a:p>
      </dgm:t>
    </dgm:pt>
    <dgm:pt modelId="{51296E18-53D5-6D42-962E-F4A3C35C110E}" type="pres">
      <dgm:prSet presAssocID="{815D6244-CFDC-E548-B597-442A76A76289}" presName="negativeSpace" presStyleCnt="0"/>
      <dgm:spPr/>
    </dgm:pt>
    <dgm:pt modelId="{6D14CC72-5206-6844-BC95-2B84F16D067F}" type="pres">
      <dgm:prSet presAssocID="{815D6244-CFDC-E548-B597-442A76A76289}" presName="childText" presStyleLbl="conFgAcc1" presStyleIdx="1" presStyleCnt="3">
        <dgm:presLayoutVars>
          <dgm:bulletEnabled val="1"/>
        </dgm:presLayoutVars>
      </dgm:prSet>
      <dgm:spPr/>
    </dgm:pt>
    <dgm:pt modelId="{0AADB1F5-02AA-DB4D-A76A-8F74CF6913CF}" type="pres">
      <dgm:prSet presAssocID="{E266682E-01E7-2843-A7C9-124CEF85400E}" presName="spaceBetweenRectangles" presStyleCnt="0"/>
      <dgm:spPr/>
    </dgm:pt>
    <dgm:pt modelId="{DD6F31CD-558E-0F4B-9ABD-145DB750F0DD}" type="pres">
      <dgm:prSet presAssocID="{814F5C1F-A0B5-F34B-B85E-DD15A99BDF6C}" presName="parentLin" presStyleCnt="0"/>
      <dgm:spPr/>
    </dgm:pt>
    <dgm:pt modelId="{9DA97BD7-2963-BE4B-83E3-0DBAC986BFC3}" type="pres">
      <dgm:prSet presAssocID="{814F5C1F-A0B5-F34B-B85E-DD15A99BDF6C}" presName="parentLeftMargin" presStyleLbl="node1" presStyleIdx="1" presStyleCnt="3"/>
      <dgm:spPr/>
      <dgm:t>
        <a:bodyPr/>
        <a:lstStyle/>
        <a:p>
          <a:endParaRPr lang="zh-CN" altLang="en-US"/>
        </a:p>
      </dgm:t>
    </dgm:pt>
    <dgm:pt modelId="{4B73323D-20AD-3D41-933B-BDBF608DF47B}" type="pres">
      <dgm:prSet presAssocID="{814F5C1F-A0B5-F34B-B85E-DD15A99BDF6C}" presName="parentText" presStyleLbl="node1" presStyleIdx="2" presStyleCnt="3" custScaleX="115310">
        <dgm:presLayoutVars>
          <dgm:chMax val="0"/>
          <dgm:bulletEnabled val="1"/>
        </dgm:presLayoutVars>
      </dgm:prSet>
      <dgm:spPr/>
      <dgm:t>
        <a:bodyPr/>
        <a:lstStyle/>
        <a:p>
          <a:endParaRPr lang="zh-CN" altLang="en-US"/>
        </a:p>
      </dgm:t>
    </dgm:pt>
    <dgm:pt modelId="{5DFE601E-5F65-B140-B44E-6FD1EF06778D}" type="pres">
      <dgm:prSet presAssocID="{814F5C1F-A0B5-F34B-B85E-DD15A99BDF6C}" presName="negativeSpace" presStyleCnt="0"/>
      <dgm:spPr/>
    </dgm:pt>
    <dgm:pt modelId="{14C32D5F-4780-114F-A900-B0FFC542F5E3}" type="pres">
      <dgm:prSet presAssocID="{814F5C1F-A0B5-F34B-B85E-DD15A99BDF6C}" presName="childText" presStyleLbl="conFgAcc1" presStyleIdx="2" presStyleCnt="3">
        <dgm:presLayoutVars>
          <dgm:bulletEnabled val="1"/>
        </dgm:presLayoutVars>
      </dgm:prSet>
      <dgm:spPr/>
    </dgm:pt>
  </dgm:ptLst>
  <dgm:cxnLst>
    <dgm:cxn modelId="{000678DF-2EFF-7E4F-95BD-40E51023341C}" type="presOf" srcId="{9450B512-7F1B-EC46-9113-D03A3257728C}" destId="{CB395943-457B-0B43-8EEC-6A6D361CA87C}" srcOrd="1" destOrd="0" presId="urn:microsoft.com/office/officeart/2005/8/layout/list1"/>
    <dgm:cxn modelId="{394DF926-B62E-D343-9A73-F1794C7216D3}" srcId="{5B640044-7C24-954D-8E5E-F993B5D9E881}" destId="{9450B512-7F1B-EC46-9113-D03A3257728C}" srcOrd="0" destOrd="0" parTransId="{0E7BAB23-9D45-FA40-8F26-9D9468C383CD}" sibTransId="{A69AED1F-4EF0-F344-AD89-46570DE5A4F7}"/>
    <dgm:cxn modelId="{E145B8C8-8421-E943-A196-5E9D6383B0B7}" srcId="{5B640044-7C24-954D-8E5E-F993B5D9E881}" destId="{814F5C1F-A0B5-F34B-B85E-DD15A99BDF6C}" srcOrd="2" destOrd="0" parTransId="{D0B61BEB-AD70-2C42-8909-55E4F87252C8}" sibTransId="{B10C05B8-4CDE-7D4A-AEBF-AAC48328F2AC}"/>
    <dgm:cxn modelId="{3699BD12-C163-5A47-822A-3DF8AF1E7ADD}" type="presOf" srcId="{815D6244-CFDC-E548-B597-442A76A76289}" destId="{9CEBAC7A-E9B7-3540-B557-79E9E5169FDD}" srcOrd="1" destOrd="0" presId="urn:microsoft.com/office/officeart/2005/8/layout/list1"/>
    <dgm:cxn modelId="{4F5576A6-A5D5-F24C-A72D-36293C1607C0}" type="presOf" srcId="{814F5C1F-A0B5-F34B-B85E-DD15A99BDF6C}" destId="{4B73323D-20AD-3D41-933B-BDBF608DF47B}" srcOrd="1" destOrd="0" presId="urn:microsoft.com/office/officeart/2005/8/layout/list1"/>
    <dgm:cxn modelId="{EC3960F8-0E0D-9342-990B-398314C6B50D}" type="presOf" srcId="{9450B512-7F1B-EC46-9113-D03A3257728C}" destId="{48598952-5C8E-6148-A121-E89892652E43}" srcOrd="0" destOrd="0" presId="urn:microsoft.com/office/officeart/2005/8/layout/list1"/>
    <dgm:cxn modelId="{4CDC835E-FCEF-F84F-9D15-AE0308F053D9}" type="presOf" srcId="{814F5C1F-A0B5-F34B-B85E-DD15A99BDF6C}" destId="{9DA97BD7-2963-BE4B-83E3-0DBAC986BFC3}" srcOrd="0" destOrd="0" presId="urn:microsoft.com/office/officeart/2005/8/layout/list1"/>
    <dgm:cxn modelId="{01691C8B-69FC-D748-A38D-C503FF5F8175}" srcId="{5B640044-7C24-954D-8E5E-F993B5D9E881}" destId="{815D6244-CFDC-E548-B597-442A76A76289}" srcOrd="1" destOrd="0" parTransId="{9663E480-3AFF-364B-BC8B-059E64A0559B}" sibTransId="{E266682E-01E7-2843-A7C9-124CEF85400E}"/>
    <dgm:cxn modelId="{DD5C45FA-C131-CB4C-BC43-A044F27C7510}" type="presOf" srcId="{5B640044-7C24-954D-8E5E-F993B5D9E881}" destId="{FF6D2510-7146-024E-8D39-FE70C8F9910C}" srcOrd="0" destOrd="0" presId="urn:microsoft.com/office/officeart/2005/8/layout/list1"/>
    <dgm:cxn modelId="{49A67CE3-7C7C-8446-BAEB-57ACF3942689}" type="presOf" srcId="{815D6244-CFDC-E548-B597-442A76A76289}" destId="{AFEF36D8-087E-6E4F-A589-76A1459A1DB2}" srcOrd="0" destOrd="0" presId="urn:microsoft.com/office/officeart/2005/8/layout/list1"/>
    <dgm:cxn modelId="{47C27A31-F91F-9E46-A9F1-9AD2775BB7DA}" type="presParOf" srcId="{FF6D2510-7146-024E-8D39-FE70C8F9910C}" destId="{8FEB9D53-A044-2045-B6D1-89A7DAA1E8D0}" srcOrd="0" destOrd="0" presId="urn:microsoft.com/office/officeart/2005/8/layout/list1"/>
    <dgm:cxn modelId="{E61E6D4D-BF5A-504C-99DE-9E1E0F3A9249}" type="presParOf" srcId="{8FEB9D53-A044-2045-B6D1-89A7DAA1E8D0}" destId="{48598952-5C8E-6148-A121-E89892652E43}" srcOrd="0" destOrd="0" presId="urn:microsoft.com/office/officeart/2005/8/layout/list1"/>
    <dgm:cxn modelId="{60B02645-0AF9-7944-8273-5B5143F8CF09}" type="presParOf" srcId="{8FEB9D53-A044-2045-B6D1-89A7DAA1E8D0}" destId="{CB395943-457B-0B43-8EEC-6A6D361CA87C}" srcOrd="1" destOrd="0" presId="urn:microsoft.com/office/officeart/2005/8/layout/list1"/>
    <dgm:cxn modelId="{D25516E9-D053-1C46-B1DF-A4A9F16067FA}" type="presParOf" srcId="{FF6D2510-7146-024E-8D39-FE70C8F9910C}" destId="{06E1CC3A-5605-0244-9D37-8CE27B27981F}" srcOrd="1" destOrd="0" presId="urn:microsoft.com/office/officeart/2005/8/layout/list1"/>
    <dgm:cxn modelId="{F7086F64-D9AB-4B45-A617-AF5BE4EBEFE7}" type="presParOf" srcId="{FF6D2510-7146-024E-8D39-FE70C8F9910C}" destId="{3CC796EF-C128-9240-8DC4-704838DDA57A}" srcOrd="2" destOrd="0" presId="urn:microsoft.com/office/officeart/2005/8/layout/list1"/>
    <dgm:cxn modelId="{7878DC2C-CEE1-D445-B734-D32F16BE981F}" type="presParOf" srcId="{FF6D2510-7146-024E-8D39-FE70C8F9910C}" destId="{4F0643D8-EC29-0E4E-8DCB-946A54031630}" srcOrd="3" destOrd="0" presId="urn:microsoft.com/office/officeart/2005/8/layout/list1"/>
    <dgm:cxn modelId="{170C80F3-8E23-6048-9810-636DD660D09A}" type="presParOf" srcId="{FF6D2510-7146-024E-8D39-FE70C8F9910C}" destId="{8F3F2C8A-9C29-DC45-AC48-E175B07D1004}" srcOrd="4" destOrd="0" presId="urn:microsoft.com/office/officeart/2005/8/layout/list1"/>
    <dgm:cxn modelId="{9CD0B8D1-7A38-8749-B95C-17C34B6711A5}" type="presParOf" srcId="{8F3F2C8A-9C29-DC45-AC48-E175B07D1004}" destId="{AFEF36D8-087E-6E4F-A589-76A1459A1DB2}" srcOrd="0" destOrd="0" presId="urn:microsoft.com/office/officeart/2005/8/layout/list1"/>
    <dgm:cxn modelId="{8127393E-D52B-4E49-880E-5E19BB7F914E}" type="presParOf" srcId="{8F3F2C8A-9C29-DC45-AC48-E175B07D1004}" destId="{9CEBAC7A-E9B7-3540-B557-79E9E5169FDD}" srcOrd="1" destOrd="0" presId="urn:microsoft.com/office/officeart/2005/8/layout/list1"/>
    <dgm:cxn modelId="{92140D92-F7DF-254F-91E3-C61D79CD1134}" type="presParOf" srcId="{FF6D2510-7146-024E-8D39-FE70C8F9910C}" destId="{51296E18-53D5-6D42-962E-F4A3C35C110E}" srcOrd="5" destOrd="0" presId="urn:microsoft.com/office/officeart/2005/8/layout/list1"/>
    <dgm:cxn modelId="{5277CA6D-787E-3944-AF6F-819744018D7D}" type="presParOf" srcId="{FF6D2510-7146-024E-8D39-FE70C8F9910C}" destId="{6D14CC72-5206-6844-BC95-2B84F16D067F}" srcOrd="6" destOrd="0" presId="urn:microsoft.com/office/officeart/2005/8/layout/list1"/>
    <dgm:cxn modelId="{3AAEB2F4-C942-5045-B1CA-1A353FB460CC}" type="presParOf" srcId="{FF6D2510-7146-024E-8D39-FE70C8F9910C}" destId="{0AADB1F5-02AA-DB4D-A76A-8F74CF6913CF}" srcOrd="7" destOrd="0" presId="urn:microsoft.com/office/officeart/2005/8/layout/list1"/>
    <dgm:cxn modelId="{CB24CA32-223D-244F-9204-BF71FB124FEE}" type="presParOf" srcId="{FF6D2510-7146-024E-8D39-FE70C8F9910C}" destId="{DD6F31CD-558E-0F4B-9ABD-145DB750F0DD}" srcOrd="8" destOrd="0" presId="urn:microsoft.com/office/officeart/2005/8/layout/list1"/>
    <dgm:cxn modelId="{E444550D-7FCD-E14A-897D-256154190F17}" type="presParOf" srcId="{DD6F31CD-558E-0F4B-9ABD-145DB750F0DD}" destId="{9DA97BD7-2963-BE4B-83E3-0DBAC986BFC3}" srcOrd="0" destOrd="0" presId="urn:microsoft.com/office/officeart/2005/8/layout/list1"/>
    <dgm:cxn modelId="{CC682E61-0066-C941-B427-667EEAB1742A}" type="presParOf" srcId="{DD6F31CD-558E-0F4B-9ABD-145DB750F0DD}" destId="{4B73323D-20AD-3D41-933B-BDBF608DF47B}" srcOrd="1" destOrd="0" presId="urn:microsoft.com/office/officeart/2005/8/layout/list1"/>
    <dgm:cxn modelId="{36F3FED7-54B2-A14C-A8D0-479B03DDB3BF}" type="presParOf" srcId="{FF6D2510-7146-024E-8D39-FE70C8F9910C}" destId="{5DFE601E-5F65-B140-B44E-6FD1EF06778D}" srcOrd="9" destOrd="0" presId="urn:microsoft.com/office/officeart/2005/8/layout/list1"/>
    <dgm:cxn modelId="{56F83006-0692-A74D-A4CA-47BD27B7229D}" type="presParOf" srcId="{FF6D2510-7146-024E-8D39-FE70C8F9910C}" destId="{14C32D5F-4780-114F-A900-B0FFC542F5E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0F3B3-8B70-E944-B460-32FDDDB7C53E}" type="doc">
      <dgm:prSet loTypeId="urn:microsoft.com/office/officeart/2005/8/layout/hProcess9" loCatId="" qsTypeId="urn:microsoft.com/office/officeart/2005/8/quickstyle/simple3" qsCatId="simple" csTypeId="urn:microsoft.com/office/officeart/2005/8/colors/colorful2" csCatId="colorful"/>
      <dgm:spPr/>
      <dgm:t>
        <a:bodyPr/>
        <a:lstStyle/>
        <a:p>
          <a:endParaRPr lang="zh-CN" altLang="en-US"/>
        </a:p>
      </dgm:t>
    </dgm:pt>
    <dgm:pt modelId="{2236C181-2990-A347-A44C-CED896448651}">
      <dgm:prSet/>
      <dgm:spPr/>
      <dgm:t>
        <a:bodyPr/>
        <a:lstStyle/>
        <a:p>
          <a:pPr rtl="0"/>
          <a:r>
            <a:rPr kumimoji="1" lang="zh-CN" altLang="en-US" smtClean="0"/>
            <a:t>阻塞</a:t>
          </a:r>
          <a:r>
            <a:rPr kumimoji="1" lang="en-US" altLang="zh-CN" smtClean="0"/>
            <a:t>IO</a:t>
          </a:r>
          <a:r>
            <a:rPr kumimoji="1" lang="zh-CN" altLang="en-US" smtClean="0"/>
            <a:t>模型</a:t>
          </a:r>
          <a:endParaRPr lang="zh-CN" altLang="en-US"/>
        </a:p>
      </dgm:t>
    </dgm:pt>
    <dgm:pt modelId="{2E78180A-F9A8-D640-8787-B5F7956BE6E6}" type="parTrans" cxnId="{657262A5-B378-6248-BCF2-026EE145E960}">
      <dgm:prSet/>
      <dgm:spPr/>
      <dgm:t>
        <a:bodyPr/>
        <a:lstStyle/>
        <a:p>
          <a:endParaRPr lang="zh-CN" altLang="en-US"/>
        </a:p>
      </dgm:t>
    </dgm:pt>
    <dgm:pt modelId="{B868A31B-B11D-2541-8923-B33DDCD4BD3C}" type="sibTrans" cxnId="{657262A5-B378-6248-BCF2-026EE145E960}">
      <dgm:prSet/>
      <dgm:spPr/>
      <dgm:t>
        <a:bodyPr/>
        <a:lstStyle/>
        <a:p>
          <a:endParaRPr lang="zh-CN" altLang="en-US"/>
        </a:p>
      </dgm:t>
    </dgm:pt>
    <dgm:pt modelId="{FFA20529-1229-8A4A-87B6-47045B7B6BDC}">
      <dgm:prSet/>
      <dgm:spPr/>
      <dgm:t>
        <a:bodyPr/>
        <a:lstStyle/>
        <a:p>
          <a:pPr rtl="0"/>
          <a:r>
            <a:rPr kumimoji="1" lang="zh-CN" altLang="en-US" smtClean="0"/>
            <a:t>非阻塞</a:t>
          </a:r>
          <a:r>
            <a:rPr kumimoji="1" lang="en-US" altLang="zh-CN" smtClean="0"/>
            <a:t>IO</a:t>
          </a:r>
          <a:r>
            <a:rPr kumimoji="1" lang="zh-CN" altLang="en-US" smtClean="0"/>
            <a:t>模型</a:t>
          </a:r>
          <a:endParaRPr lang="zh-CN" altLang="en-US"/>
        </a:p>
      </dgm:t>
    </dgm:pt>
    <dgm:pt modelId="{F2115B75-C1CD-4A48-B21E-B6AB6EA46D6D}" type="parTrans" cxnId="{396A6C09-8754-3746-9F64-6739D6D0565C}">
      <dgm:prSet/>
      <dgm:spPr/>
      <dgm:t>
        <a:bodyPr/>
        <a:lstStyle/>
        <a:p>
          <a:endParaRPr lang="zh-CN" altLang="en-US"/>
        </a:p>
      </dgm:t>
    </dgm:pt>
    <dgm:pt modelId="{81C7B734-1501-1943-9912-10BC27F484D6}" type="sibTrans" cxnId="{396A6C09-8754-3746-9F64-6739D6D0565C}">
      <dgm:prSet/>
      <dgm:spPr/>
      <dgm:t>
        <a:bodyPr/>
        <a:lstStyle/>
        <a:p>
          <a:endParaRPr lang="zh-CN" altLang="en-US"/>
        </a:p>
      </dgm:t>
    </dgm:pt>
    <dgm:pt modelId="{6CF56833-D519-8F4E-B20B-7FDC767A9B27}">
      <dgm:prSet/>
      <dgm:spPr/>
      <dgm:t>
        <a:bodyPr/>
        <a:lstStyle/>
        <a:p>
          <a:pPr rtl="0"/>
          <a:r>
            <a:rPr kumimoji="1" lang="en-US" altLang="zh-CN" dirty="0" smtClean="0"/>
            <a:t>IO</a:t>
          </a:r>
          <a:r>
            <a:rPr kumimoji="1" lang="zh-CN" altLang="en-US" dirty="0" smtClean="0"/>
            <a:t>复用模型</a:t>
          </a:r>
          <a:endParaRPr lang="zh-CN" altLang="en-US" dirty="0"/>
        </a:p>
      </dgm:t>
    </dgm:pt>
    <dgm:pt modelId="{99F17223-691E-1C46-8BCC-FFABFC4679EB}" type="parTrans" cxnId="{49AB13FA-7C6B-C847-931D-F487AA29CD6F}">
      <dgm:prSet/>
      <dgm:spPr/>
      <dgm:t>
        <a:bodyPr/>
        <a:lstStyle/>
        <a:p>
          <a:endParaRPr lang="zh-CN" altLang="en-US"/>
        </a:p>
      </dgm:t>
    </dgm:pt>
    <dgm:pt modelId="{0F651EBC-9038-724A-86F7-BE7ADF93C7A9}" type="sibTrans" cxnId="{49AB13FA-7C6B-C847-931D-F487AA29CD6F}">
      <dgm:prSet/>
      <dgm:spPr/>
      <dgm:t>
        <a:bodyPr/>
        <a:lstStyle/>
        <a:p>
          <a:endParaRPr lang="zh-CN" altLang="en-US"/>
        </a:p>
      </dgm:t>
    </dgm:pt>
    <dgm:pt modelId="{B6EA9C58-2057-1743-9E6F-1AFB344DD42D}">
      <dgm:prSet/>
      <dgm:spPr/>
      <dgm:t>
        <a:bodyPr/>
        <a:lstStyle/>
        <a:p>
          <a:pPr rtl="0"/>
          <a:r>
            <a:rPr kumimoji="1" lang="zh-CN" altLang="en-US" smtClean="0"/>
            <a:t>信号驱动</a:t>
          </a:r>
          <a:r>
            <a:rPr kumimoji="1" lang="en-US" altLang="zh-CN" smtClean="0"/>
            <a:t>IO</a:t>
          </a:r>
          <a:r>
            <a:rPr kumimoji="1" lang="zh-CN" altLang="en-US" smtClean="0"/>
            <a:t>模型</a:t>
          </a:r>
          <a:endParaRPr lang="zh-CN" altLang="en-US"/>
        </a:p>
      </dgm:t>
    </dgm:pt>
    <dgm:pt modelId="{3ECF1B47-0DF5-054C-BAFC-802710AC4EA8}" type="parTrans" cxnId="{DA039816-6649-1745-85AD-C9F8145E8BF2}">
      <dgm:prSet/>
      <dgm:spPr/>
      <dgm:t>
        <a:bodyPr/>
        <a:lstStyle/>
        <a:p>
          <a:endParaRPr lang="zh-CN" altLang="en-US"/>
        </a:p>
      </dgm:t>
    </dgm:pt>
    <dgm:pt modelId="{E5D49331-17E3-BC4C-9696-0793598FFC68}" type="sibTrans" cxnId="{DA039816-6649-1745-85AD-C9F8145E8BF2}">
      <dgm:prSet/>
      <dgm:spPr/>
      <dgm:t>
        <a:bodyPr/>
        <a:lstStyle/>
        <a:p>
          <a:endParaRPr lang="zh-CN" altLang="en-US"/>
        </a:p>
      </dgm:t>
    </dgm:pt>
    <dgm:pt modelId="{2263A29E-49D3-9647-8C97-0C60145966DB}">
      <dgm:prSet/>
      <dgm:spPr/>
      <dgm:t>
        <a:bodyPr/>
        <a:lstStyle/>
        <a:p>
          <a:pPr rtl="0"/>
          <a:r>
            <a:rPr kumimoji="1" lang="zh-TW" altLang="en-US" smtClean="0"/>
            <a:t>异步</a:t>
          </a:r>
          <a:r>
            <a:rPr kumimoji="1" lang="en-US" altLang="zh-TW" smtClean="0"/>
            <a:t>IO</a:t>
          </a:r>
          <a:endParaRPr lang="zh-TW" altLang="en-US"/>
        </a:p>
      </dgm:t>
    </dgm:pt>
    <dgm:pt modelId="{68DAE6C1-657A-8846-9D73-D4049DE2617E}" type="parTrans" cxnId="{61C32F40-2D86-ED46-ABF9-CB5A1D7E5626}">
      <dgm:prSet/>
      <dgm:spPr/>
      <dgm:t>
        <a:bodyPr/>
        <a:lstStyle/>
        <a:p>
          <a:endParaRPr lang="zh-CN" altLang="en-US"/>
        </a:p>
      </dgm:t>
    </dgm:pt>
    <dgm:pt modelId="{2CB10386-555A-A248-BBFF-DB7E3ED08C87}" type="sibTrans" cxnId="{61C32F40-2D86-ED46-ABF9-CB5A1D7E5626}">
      <dgm:prSet/>
      <dgm:spPr/>
      <dgm:t>
        <a:bodyPr/>
        <a:lstStyle/>
        <a:p>
          <a:endParaRPr lang="zh-CN" altLang="en-US"/>
        </a:p>
      </dgm:t>
    </dgm:pt>
    <dgm:pt modelId="{39ADD0FC-405D-EC4F-94F0-9A93AC23D1A6}" type="pres">
      <dgm:prSet presAssocID="{7BE0F3B3-8B70-E944-B460-32FDDDB7C53E}" presName="CompostProcess" presStyleCnt="0">
        <dgm:presLayoutVars>
          <dgm:dir/>
          <dgm:resizeHandles val="exact"/>
        </dgm:presLayoutVars>
      </dgm:prSet>
      <dgm:spPr/>
      <dgm:t>
        <a:bodyPr/>
        <a:lstStyle/>
        <a:p>
          <a:endParaRPr lang="zh-CN" altLang="en-US"/>
        </a:p>
      </dgm:t>
    </dgm:pt>
    <dgm:pt modelId="{A1E7A1A1-9F46-9743-ABD1-6C1605830838}" type="pres">
      <dgm:prSet presAssocID="{7BE0F3B3-8B70-E944-B460-32FDDDB7C53E}" presName="arrow" presStyleLbl="bgShp" presStyleIdx="0" presStyleCnt="1"/>
      <dgm:spPr/>
    </dgm:pt>
    <dgm:pt modelId="{6A9B85B6-A15D-4448-B6B3-8C8BDCDA0C9E}" type="pres">
      <dgm:prSet presAssocID="{7BE0F3B3-8B70-E944-B460-32FDDDB7C53E}" presName="linearProcess" presStyleCnt="0"/>
      <dgm:spPr/>
    </dgm:pt>
    <dgm:pt modelId="{971BB75A-A2DE-E246-8818-C19AC95FAFF1}" type="pres">
      <dgm:prSet presAssocID="{2236C181-2990-A347-A44C-CED896448651}" presName="textNode" presStyleLbl="node1" presStyleIdx="0" presStyleCnt="5">
        <dgm:presLayoutVars>
          <dgm:bulletEnabled val="1"/>
        </dgm:presLayoutVars>
      </dgm:prSet>
      <dgm:spPr/>
      <dgm:t>
        <a:bodyPr/>
        <a:lstStyle/>
        <a:p>
          <a:endParaRPr lang="zh-CN" altLang="en-US"/>
        </a:p>
      </dgm:t>
    </dgm:pt>
    <dgm:pt modelId="{3130F9B0-7282-5D4E-AED1-43BEA57F04BD}" type="pres">
      <dgm:prSet presAssocID="{B868A31B-B11D-2541-8923-B33DDCD4BD3C}" presName="sibTrans" presStyleCnt="0"/>
      <dgm:spPr/>
    </dgm:pt>
    <dgm:pt modelId="{5604C769-3AD4-D540-A8A9-E1E4B19D59CC}" type="pres">
      <dgm:prSet presAssocID="{FFA20529-1229-8A4A-87B6-47045B7B6BDC}" presName="textNode" presStyleLbl="node1" presStyleIdx="1" presStyleCnt="5">
        <dgm:presLayoutVars>
          <dgm:bulletEnabled val="1"/>
        </dgm:presLayoutVars>
      </dgm:prSet>
      <dgm:spPr/>
      <dgm:t>
        <a:bodyPr/>
        <a:lstStyle/>
        <a:p>
          <a:endParaRPr lang="zh-CN" altLang="en-US"/>
        </a:p>
      </dgm:t>
    </dgm:pt>
    <dgm:pt modelId="{B61BB50D-B5A8-9F4B-AB56-1C85DBA109C1}" type="pres">
      <dgm:prSet presAssocID="{81C7B734-1501-1943-9912-10BC27F484D6}" presName="sibTrans" presStyleCnt="0"/>
      <dgm:spPr/>
    </dgm:pt>
    <dgm:pt modelId="{8E5FFDBE-42C6-F841-A8CC-94DF6501A9AD}" type="pres">
      <dgm:prSet presAssocID="{6CF56833-D519-8F4E-B20B-7FDC767A9B27}" presName="textNode" presStyleLbl="node1" presStyleIdx="2" presStyleCnt="5">
        <dgm:presLayoutVars>
          <dgm:bulletEnabled val="1"/>
        </dgm:presLayoutVars>
      </dgm:prSet>
      <dgm:spPr/>
      <dgm:t>
        <a:bodyPr/>
        <a:lstStyle/>
        <a:p>
          <a:endParaRPr lang="zh-CN" altLang="en-US"/>
        </a:p>
      </dgm:t>
    </dgm:pt>
    <dgm:pt modelId="{3C291C4E-3694-CD46-83EF-95AF505E228A}" type="pres">
      <dgm:prSet presAssocID="{0F651EBC-9038-724A-86F7-BE7ADF93C7A9}" presName="sibTrans" presStyleCnt="0"/>
      <dgm:spPr/>
    </dgm:pt>
    <dgm:pt modelId="{A0CB557E-71FF-6D44-8324-32E8C77944E7}" type="pres">
      <dgm:prSet presAssocID="{B6EA9C58-2057-1743-9E6F-1AFB344DD42D}" presName="textNode" presStyleLbl="node1" presStyleIdx="3" presStyleCnt="5">
        <dgm:presLayoutVars>
          <dgm:bulletEnabled val="1"/>
        </dgm:presLayoutVars>
      </dgm:prSet>
      <dgm:spPr/>
      <dgm:t>
        <a:bodyPr/>
        <a:lstStyle/>
        <a:p>
          <a:endParaRPr lang="zh-CN" altLang="en-US"/>
        </a:p>
      </dgm:t>
    </dgm:pt>
    <dgm:pt modelId="{277975EB-C34F-014A-81AF-5954DBB276F2}" type="pres">
      <dgm:prSet presAssocID="{E5D49331-17E3-BC4C-9696-0793598FFC68}" presName="sibTrans" presStyleCnt="0"/>
      <dgm:spPr/>
    </dgm:pt>
    <dgm:pt modelId="{CEFED0B5-7053-C742-BDB2-4D864F178A49}" type="pres">
      <dgm:prSet presAssocID="{2263A29E-49D3-9647-8C97-0C60145966DB}" presName="textNode" presStyleLbl="node1" presStyleIdx="4" presStyleCnt="5">
        <dgm:presLayoutVars>
          <dgm:bulletEnabled val="1"/>
        </dgm:presLayoutVars>
      </dgm:prSet>
      <dgm:spPr/>
      <dgm:t>
        <a:bodyPr/>
        <a:lstStyle/>
        <a:p>
          <a:endParaRPr lang="zh-CN" altLang="en-US"/>
        </a:p>
      </dgm:t>
    </dgm:pt>
  </dgm:ptLst>
  <dgm:cxnLst>
    <dgm:cxn modelId="{78B94241-3357-484B-8CD8-2C913440DB67}" type="presOf" srcId="{2263A29E-49D3-9647-8C97-0C60145966DB}" destId="{CEFED0B5-7053-C742-BDB2-4D864F178A49}" srcOrd="0" destOrd="0" presId="urn:microsoft.com/office/officeart/2005/8/layout/hProcess9"/>
    <dgm:cxn modelId="{49AB13FA-7C6B-C847-931D-F487AA29CD6F}" srcId="{7BE0F3B3-8B70-E944-B460-32FDDDB7C53E}" destId="{6CF56833-D519-8F4E-B20B-7FDC767A9B27}" srcOrd="2" destOrd="0" parTransId="{99F17223-691E-1C46-8BCC-FFABFC4679EB}" sibTransId="{0F651EBC-9038-724A-86F7-BE7ADF93C7A9}"/>
    <dgm:cxn modelId="{61C32F40-2D86-ED46-ABF9-CB5A1D7E5626}" srcId="{7BE0F3B3-8B70-E944-B460-32FDDDB7C53E}" destId="{2263A29E-49D3-9647-8C97-0C60145966DB}" srcOrd="4" destOrd="0" parTransId="{68DAE6C1-657A-8846-9D73-D4049DE2617E}" sibTransId="{2CB10386-555A-A248-BBFF-DB7E3ED08C87}"/>
    <dgm:cxn modelId="{1A768529-85E3-0741-A049-6CE30F6F48C0}" type="presOf" srcId="{2236C181-2990-A347-A44C-CED896448651}" destId="{971BB75A-A2DE-E246-8818-C19AC95FAFF1}" srcOrd="0" destOrd="0" presId="urn:microsoft.com/office/officeart/2005/8/layout/hProcess9"/>
    <dgm:cxn modelId="{749F60A7-4B29-FB47-BF17-C42D1699FCD2}" type="presOf" srcId="{7BE0F3B3-8B70-E944-B460-32FDDDB7C53E}" destId="{39ADD0FC-405D-EC4F-94F0-9A93AC23D1A6}" srcOrd="0" destOrd="0" presId="urn:microsoft.com/office/officeart/2005/8/layout/hProcess9"/>
    <dgm:cxn modelId="{443A1B93-40CB-7145-893C-9A6E6C354CDC}" type="presOf" srcId="{6CF56833-D519-8F4E-B20B-7FDC767A9B27}" destId="{8E5FFDBE-42C6-F841-A8CC-94DF6501A9AD}" srcOrd="0" destOrd="0" presId="urn:microsoft.com/office/officeart/2005/8/layout/hProcess9"/>
    <dgm:cxn modelId="{396A6C09-8754-3746-9F64-6739D6D0565C}" srcId="{7BE0F3B3-8B70-E944-B460-32FDDDB7C53E}" destId="{FFA20529-1229-8A4A-87B6-47045B7B6BDC}" srcOrd="1" destOrd="0" parTransId="{F2115B75-C1CD-4A48-B21E-B6AB6EA46D6D}" sibTransId="{81C7B734-1501-1943-9912-10BC27F484D6}"/>
    <dgm:cxn modelId="{DA039816-6649-1745-85AD-C9F8145E8BF2}" srcId="{7BE0F3B3-8B70-E944-B460-32FDDDB7C53E}" destId="{B6EA9C58-2057-1743-9E6F-1AFB344DD42D}" srcOrd="3" destOrd="0" parTransId="{3ECF1B47-0DF5-054C-BAFC-802710AC4EA8}" sibTransId="{E5D49331-17E3-BC4C-9696-0793598FFC68}"/>
    <dgm:cxn modelId="{997A4AE1-1953-1F4B-9027-632619745C03}" type="presOf" srcId="{B6EA9C58-2057-1743-9E6F-1AFB344DD42D}" destId="{A0CB557E-71FF-6D44-8324-32E8C77944E7}" srcOrd="0" destOrd="0" presId="urn:microsoft.com/office/officeart/2005/8/layout/hProcess9"/>
    <dgm:cxn modelId="{657262A5-B378-6248-BCF2-026EE145E960}" srcId="{7BE0F3B3-8B70-E944-B460-32FDDDB7C53E}" destId="{2236C181-2990-A347-A44C-CED896448651}" srcOrd="0" destOrd="0" parTransId="{2E78180A-F9A8-D640-8787-B5F7956BE6E6}" sibTransId="{B868A31B-B11D-2541-8923-B33DDCD4BD3C}"/>
    <dgm:cxn modelId="{70C58702-8A5B-544D-8C19-C03479E9F074}" type="presOf" srcId="{FFA20529-1229-8A4A-87B6-47045B7B6BDC}" destId="{5604C769-3AD4-D540-A8A9-E1E4B19D59CC}" srcOrd="0" destOrd="0" presId="urn:microsoft.com/office/officeart/2005/8/layout/hProcess9"/>
    <dgm:cxn modelId="{C978173F-D9EB-2E4F-88EE-4E5F626BB1B2}" type="presParOf" srcId="{39ADD0FC-405D-EC4F-94F0-9A93AC23D1A6}" destId="{A1E7A1A1-9F46-9743-ABD1-6C1605830838}" srcOrd="0" destOrd="0" presId="urn:microsoft.com/office/officeart/2005/8/layout/hProcess9"/>
    <dgm:cxn modelId="{0533B2C3-F796-584B-920A-1955E98C73F6}" type="presParOf" srcId="{39ADD0FC-405D-EC4F-94F0-9A93AC23D1A6}" destId="{6A9B85B6-A15D-4448-B6B3-8C8BDCDA0C9E}" srcOrd="1" destOrd="0" presId="urn:microsoft.com/office/officeart/2005/8/layout/hProcess9"/>
    <dgm:cxn modelId="{214A3139-CF85-1D4E-89F1-ABEE9C52BAB7}" type="presParOf" srcId="{6A9B85B6-A15D-4448-B6B3-8C8BDCDA0C9E}" destId="{971BB75A-A2DE-E246-8818-C19AC95FAFF1}" srcOrd="0" destOrd="0" presId="urn:microsoft.com/office/officeart/2005/8/layout/hProcess9"/>
    <dgm:cxn modelId="{EFF302A0-9EE3-8A4E-8BA3-C44F7E01B3C9}" type="presParOf" srcId="{6A9B85B6-A15D-4448-B6B3-8C8BDCDA0C9E}" destId="{3130F9B0-7282-5D4E-AED1-43BEA57F04BD}" srcOrd="1" destOrd="0" presId="urn:microsoft.com/office/officeart/2005/8/layout/hProcess9"/>
    <dgm:cxn modelId="{8D2C51D8-B8E4-C849-857A-7812E00F5C17}" type="presParOf" srcId="{6A9B85B6-A15D-4448-B6B3-8C8BDCDA0C9E}" destId="{5604C769-3AD4-D540-A8A9-E1E4B19D59CC}" srcOrd="2" destOrd="0" presId="urn:microsoft.com/office/officeart/2005/8/layout/hProcess9"/>
    <dgm:cxn modelId="{7271584A-B92D-884D-8911-C6042DA7CFB1}" type="presParOf" srcId="{6A9B85B6-A15D-4448-B6B3-8C8BDCDA0C9E}" destId="{B61BB50D-B5A8-9F4B-AB56-1C85DBA109C1}" srcOrd="3" destOrd="0" presId="urn:microsoft.com/office/officeart/2005/8/layout/hProcess9"/>
    <dgm:cxn modelId="{BEF1027E-51F3-6A4E-B7FE-20D8B7236908}" type="presParOf" srcId="{6A9B85B6-A15D-4448-B6B3-8C8BDCDA0C9E}" destId="{8E5FFDBE-42C6-F841-A8CC-94DF6501A9AD}" srcOrd="4" destOrd="0" presId="urn:microsoft.com/office/officeart/2005/8/layout/hProcess9"/>
    <dgm:cxn modelId="{22F77297-F54F-4B43-B7DE-E316149FBC41}" type="presParOf" srcId="{6A9B85B6-A15D-4448-B6B3-8C8BDCDA0C9E}" destId="{3C291C4E-3694-CD46-83EF-95AF505E228A}" srcOrd="5" destOrd="0" presId="urn:microsoft.com/office/officeart/2005/8/layout/hProcess9"/>
    <dgm:cxn modelId="{7F5AD94D-4608-AB44-B63F-9719E51C8230}" type="presParOf" srcId="{6A9B85B6-A15D-4448-B6B3-8C8BDCDA0C9E}" destId="{A0CB557E-71FF-6D44-8324-32E8C77944E7}" srcOrd="6" destOrd="0" presId="urn:microsoft.com/office/officeart/2005/8/layout/hProcess9"/>
    <dgm:cxn modelId="{DE13D8D2-BBC1-8144-8F26-C3EFC70A5AA8}" type="presParOf" srcId="{6A9B85B6-A15D-4448-B6B3-8C8BDCDA0C9E}" destId="{277975EB-C34F-014A-81AF-5954DBB276F2}" srcOrd="7" destOrd="0" presId="urn:microsoft.com/office/officeart/2005/8/layout/hProcess9"/>
    <dgm:cxn modelId="{5A131AE0-1140-0B4A-85C6-59A7A78816D8}" type="presParOf" srcId="{6A9B85B6-A15D-4448-B6B3-8C8BDCDA0C9E}" destId="{CEFED0B5-7053-C742-BDB2-4D864F178A49}"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796EF-C128-9240-8DC4-704838DDA57A}">
      <dsp:nvSpPr>
        <dsp:cNvPr id="0" name=""/>
        <dsp:cNvSpPr/>
      </dsp:nvSpPr>
      <dsp:spPr>
        <a:xfrm>
          <a:off x="0" y="335414"/>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395943-457B-0B43-8EEC-6A6D361CA87C}">
      <dsp:nvSpPr>
        <dsp:cNvPr id="0" name=""/>
        <dsp:cNvSpPr/>
      </dsp:nvSpPr>
      <dsp:spPr>
        <a:xfrm>
          <a:off x="403225" y="25454"/>
          <a:ext cx="6523309" cy="619920"/>
        </a:xfrm>
        <a:prstGeom prst="roundRect">
          <a:avLst/>
        </a:prstGeom>
        <a:gradFill rotWithShape="0">
          <a:gsLst>
            <a:gs pos="0">
              <a:srgbClr val="FFB8BB"/>
            </a:gs>
            <a:gs pos="100000">
              <a:schemeClr val="accent1">
                <a:hueOff val="0"/>
                <a:satOff val="0"/>
                <a:lumOff val="0"/>
                <a:alphaOff val="0"/>
                <a:tint val="15000"/>
                <a:satMod val="350000"/>
              </a:schemeClr>
            </a:gs>
          </a:gsLst>
          <a:lin ang="16200000" scaled="1"/>
        </a:gradFill>
        <a:ln>
          <a:solidFill>
            <a:srgbClr val="FF000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rtl="0">
            <a:lnSpc>
              <a:spcPct val="90000"/>
            </a:lnSpc>
            <a:spcBef>
              <a:spcPct val="0"/>
            </a:spcBef>
            <a:spcAft>
              <a:spcPct val="35000"/>
            </a:spcAft>
          </a:pPr>
          <a:r>
            <a:rPr lang="en-US" altLang="zh-CN" sz="1800" kern="1200" dirty="0" smtClean="0"/>
            <a:t>IO</a:t>
          </a:r>
          <a:r>
            <a:rPr lang="zh-CN" altLang="en-US" sz="1800" kern="1200" dirty="0" smtClean="0"/>
            <a:t>是主存和外部设备</a:t>
          </a:r>
          <a:r>
            <a:rPr lang="en-US" altLang="zh-CN" sz="1800" kern="1200" dirty="0" smtClean="0"/>
            <a:t>(</a:t>
          </a:r>
          <a:r>
            <a:rPr lang="zh-CN" altLang="en-US" sz="1800" kern="1200" dirty="0" smtClean="0"/>
            <a:t>硬盘、终端和网络等</a:t>
          </a:r>
          <a:r>
            <a:rPr lang="en-US" altLang="zh-CN" sz="1800" kern="1200" dirty="0" smtClean="0"/>
            <a:t>)</a:t>
          </a:r>
          <a:r>
            <a:rPr lang="zh-CN" altLang="en-US" sz="1800" kern="1200" dirty="0" smtClean="0"/>
            <a:t>拷贝数据的过程 </a:t>
          </a:r>
          <a:endParaRPr lang="zh-CN" altLang="en-US" sz="1800" kern="1200" dirty="0"/>
        </a:p>
      </dsp:txBody>
      <dsp:txXfrm>
        <a:off x="433487" y="55716"/>
        <a:ext cx="6462785" cy="559396"/>
      </dsp:txXfrm>
    </dsp:sp>
    <dsp:sp modelId="{6D14CC72-5206-6844-BC95-2B84F16D067F}">
      <dsp:nvSpPr>
        <dsp:cNvPr id="0" name=""/>
        <dsp:cNvSpPr/>
      </dsp:nvSpPr>
      <dsp:spPr>
        <a:xfrm>
          <a:off x="0" y="1287974"/>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EBAC7A-E9B7-3540-B557-79E9E5169FDD}">
      <dsp:nvSpPr>
        <dsp:cNvPr id="0" name=""/>
        <dsp:cNvSpPr/>
      </dsp:nvSpPr>
      <dsp:spPr>
        <a:xfrm>
          <a:off x="403225" y="978014"/>
          <a:ext cx="6495309" cy="619920"/>
        </a:xfrm>
        <a:prstGeom prst="roundRect">
          <a:avLst/>
        </a:prstGeom>
        <a:gradFill rotWithShape="0">
          <a:gsLst>
            <a:gs pos="0">
              <a:srgbClr val="A8E0FF"/>
            </a:gs>
            <a:gs pos="100000">
              <a:schemeClr val="accent1">
                <a:hueOff val="0"/>
                <a:satOff val="0"/>
                <a:lumOff val="0"/>
                <a:alphaOff val="0"/>
                <a:tint val="15000"/>
                <a:satMod val="350000"/>
              </a:schemeClr>
            </a:gs>
          </a:gsLst>
          <a:lin ang="16200000" scaled="1"/>
        </a:gradFill>
        <a:ln>
          <a:solidFill>
            <a:srgbClr val="0000FF"/>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rtl="0">
            <a:lnSpc>
              <a:spcPct val="90000"/>
            </a:lnSpc>
            <a:spcBef>
              <a:spcPct val="0"/>
            </a:spcBef>
            <a:spcAft>
              <a:spcPct val="35000"/>
            </a:spcAft>
          </a:pPr>
          <a:r>
            <a:rPr lang="en-US" altLang="zh-CN" sz="1800" kern="1200" dirty="0" smtClean="0"/>
            <a:t>IO</a:t>
          </a:r>
          <a:r>
            <a:rPr lang="zh-CN" altLang="en-US" sz="1800" kern="1200" dirty="0" smtClean="0"/>
            <a:t>是操作系统的底层功能实现，底层通过</a:t>
          </a:r>
          <a:r>
            <a:rPr lang="en-US" altLang="zh-CN" sz="1800" kern="1200" dirty="0" smtClean="0"/>
            <a:t>I/O</a:t>
          </a:r>
          <a:r>
            <a:rPr lang="zh-CN" altLang="en-US" sz="1800" kern="1200" dirty="0" smtClean="0"/>
            <a:t>指令进行完成</a:t>
          </a:r>
          <a:endParaRPr lang="zh-CN" altLang="en-US" sz="1800" kern="1200" dirty="0"/>
        </a:p>
      </dsp:txBody>
      <dsp:txXfrm>
        <a:off x="433487" y="1008276"/>
        <a:ext cx="6434785" cy="559396"/>
      </dsp:txXfrm>
    </dsp:sp>
    <dsp:sp modelId="{14C32D5F-4780-114F-A900-B0FFC542F5E3}">
      <dsp:nvSpPr>
        <dsp:cNvPr id="0" name=""/>
        <dsp:cNvSpPr/>
      </dsp:nvSpPr>
      <dsp:spPr>
        <a:xfrm>
          <a:off x="0" y="2240535"/>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B73323D-20AD-3D41-933B-BDBF608DF47B}">
      <dsp:nvSpPr>
        <dsp:cNvPr id="0" name=""/>
        <dsp:cNvSpPr/>
      </dsp:nvSpPr>
      <dsp:spPr>
        <a:xfrm>
          <a:off x="403225" y="1930575"/>
          <a:ext cx="6509422" cy="619920"/>
        </a:xfrm>
        <a:prstGeom prst="roundRect">
          <a:avLst/>
        </a:prstGeom>
        <a:gradFill rotWithShape="0">
          <a:gsLst>
            <a:gs pos="0">
              <a:srgbClr val="A0FF9F"/>
            </a:gs>
            <a:gs pos="100000">
              <a:schemeClr val="accent1">
                <a:hueOff val="0"/>
                <a:satOff val="0"/>
                <a:lumOff val="0"/>
                <a:alphaOff val="0"/>
                <a:tint val="15000"/>
                <a:satMod val="350000"/>
              </a:schemeClr>
            </a:gs>
          </a:gsLst>
          <a:lin ang="16200000" scaled="1"/>
        </a:gradFill>
        <a:ln>
          <a:solidFill>
            <a:srgbClr val="00800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a:lnSpc>
              <a:spcPct val="90000"/>
            </a:lnSpc>
            <a:spcBef>
              <a:spcPct val="0"/>
            </a:spcBef>
            <a:spcAft>
              <a:spcPct val="35000"/>
            </a:spcAft>
          </a:pPr>
          <a:r>
            <a:rPr lang="zh-CN" altLang="en-US" sz="1800" kern="1200" dirty="0" smtClean="0"/>
            <a:t>所有外部设备都可以看做一个文件来操作（</a:t>
          </a:r>
          <a:r>
            <a:rPr lang="en-US" altLang="zh-CN" sz="1800" kern="1200" dirty="0" err="1" smtClean="0"/>
            <a:t>fd&amp;socketfd</a:t>
          </a:r>
          <a:r>
            <a:rPr lang="zh-CN" altLang="en-US" sz="1800" kern="1200" dirty="0" smtClean="0"/>
            <a:t>）</a:t>
          </a:r>
          <a:endParaRPr lang="zh-CN" altLang="en-US" sz="1800" kern="1200" dirty="0"/>
        </a:p>
      </dsp:txBody>
      <dsp:txXfrm>
        <a:off x="433487" y="1960837"/>
        <a:ext cx="6448898"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7A1A1-9F46-9743-ABD1-6C1605830838}">
      <dsp:nvSpPr>
        <dsp:cNvPr id="0" name=""/>
        <dsp:cNvSpPr/>
      </dsp:nvSpPr>
      <dsp:spPr>
        <a:xfrm>
          <a:off x="572463" y="0"/>
          <a:ext cx="6487920" cy="1909376"/>
        </a:xfrm>
        <a:prstGeom prst="rightArrow">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971BB75A-A2DE-E246-8818-C19AC95FAFF1}">
      <dsp:nvSpPr>
        <dsp:cNvPr id="0" name=""/>
        <dsp:cNvSpPr/>
      </dsp:nvSpPr>
      <dsp:spPr>
        <a:xfrm>
          <a:off x="366" y="572812"/>
          <a:ext cx="1435037" cy="76375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阻塞</a:t>
          </a:r>
          <a:r>
            <a:rPr kumimoji="1" lang="en-US" altLang="zh-CN" sz="1900" kern="1200" smtClean="0"/>
            <a:t>IO</a:t>
          </a:r>
          <a:r>
            <a:rPr kumimoji="1" lang="zh-CN" altLang="en-US" sz="1900" kern="1200" smtClean="0"/>
            <a:t>模型</a:t>
          </a:r>
          <a:endParaRPr lang="zh-CN" altLang="en-US" sz="1900" kern="1200"/>
        </a:p>
      </dsp:txBody>
      <dsp:txXfrm>
        <a:off x="37649" y="610095"/>
        <a:ext cx="1360471" cy="689184"/>
      </dsp:txXfrm>
    </dsp:sp>
    <dsp:sp modelId="{5604C769-3AD4-D540-A8A9-E1E4B19D59CC}">
      <dsp:nvSpPr>
        <dsp:cNvPr id="0" name=""/>
        <dsp:cNvSpPr/>
      </dsp:nvSpPr>
      <dsp:spPr>
        <a:xfrm>
          <a:off x="1549636" y="572812"/>
          <a:ext cx="1435037" cy="763750"/>
        </a:xfrm>
        <a:prstGeom prst="roundRect">
          <a:avLst/>
        </a:prstGeom>
        <a:gradFill rotWithShape="0">
          <a:gsLst>
            <a:gs pos="0">
              <a:schemeClr val="accent2">
                <a:hueOff val="-3600000"/>
                <a:satOff val="-12501"/>
                <a:lumOff val="15000"/>
                <a:alphaOff val="0"/>
                <a:tint val="50000"/>
                <a:satMod val="300000"/>
              </a:schemeClr>
            </a:gs>
            <a:gs pos="35000">
              <a:schemeClr val="accent2">
                <a:hueOff val="-3600000"/>
                <a:satOff val="-12501"/>
                <a:lumOff val="15000"/>
                <a:alphaOff val="0"/>
                <a:tint val="37000"/>
                <a:satMod val="300000"/>
              </a:schemeClr>
            </a:gs>
            <a:gs pos="100000">
              <a:schemeClr val="accent2">
                <a:hueOff val="-3600000"/>
                <a:satOff val="-12501"/>
                <a:lumOff val="15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非阻塞</a:t>
          </a:r>
          <a:r>
            <a:rPr kumimoji="1" lang="en-US" altLang="zh-CN" sz="1900" kern="1200" smtClean="0"/>
            <a:t>IO</a:t>
          </a:r>
          <a:r>
            <a:rPr kumimoji="1" lang="zh-CN" altLang="en-US" sz="1900" kern="1200" smtClean="0"/>
            <a:t>模型</a:t>
          </a:r>
          <a:endParaRPr lang="zh-CN" altLang="en-US" sz="1900" kern="1200"/>
        </a:p>
      </dsp:txBody>
      <dsp:txXfrm>
        <a:off x="1586919" y="610095"/>
        <a:ext cx="1360471" cy="689184"/>
      </dsp:txXfrm>
    </dsp:sp>
    <dsp:sp modelId="{8E5FFDBE-42C6-F841-A8CC-94DF6501A9AD}">
      <dsp:nvSpPr>
        <dsp:cNvPr id="0" name=""/>
        <dsp:cNvSpPr/>
      </dsp:nvSpPr>
      <dsp:spPr>
        <a:xfrm>
          <a:off x="3098905" y="572812"/>
          <a:ext cx="1435037" cy="763750"/>
        </a:xfrm>
        <a:prstGeom prst="roundRect">
          <a:avLst/>
        </a:prstGeom>
        <a:gradFill rotWithShape="0">
          <a:gsLst>
            <a:gs pos="0">
              <a:schemeClr val="accent2">
                <a:hueOff val="-7200000"/>
                <a:satOff val="-25001"/>
                <a:lumOff val="30001"/>
                <a:alphaOff val="0"/>
                <a:tint val="50000"/>
                <a:satMod val="300000"/>
              </a:schemeClr>
            </a:gs>
            <a:gs pos="35000">
              <a:schemeClr val="accent2">
                <a:hueOff val="-7200000"/>
                <a:satOff val="-25001"/>
                <a:lumOff val="30001"/>
                <a:alphaOff val="0"/>
                <a:tint val="37000"/>
                <a:satMod val="300000"/>
              </a:schemeClr>
            </a:gs>
            <a:gs pos="100000">
              <a:schemeClr val="accent2">
                <a:hueOff val="-7200000"/>
                <a:satOff val="-25001"/>
                <a:lumOff val="3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en-US" altLang="zh-CN" sz="1900" kern="1200" dirty="0" smtClean="0"/>
            <a:t>IO</a:t>
          </a:r>
          <a:r>
            <a:rPr kumimoji="1" lang="zh-CN" altLang="en-US" sz="1900" kern="1200" dirty="0" smtClean="0"/>
            <a:t>复用模型</a:t>
          </a:r>
          <a:endParaRPr lang="zh-CN" altLang="en-US" sz="1900" kern="1200" dirty="0"/>
        </a:p>
      </dsp:txBody>
      <dsp:txXfrm>
        <a:off x="3136188" y="610095"/>
        <a:ext cx="1360471" cy="689184"/>
      </dsp:txXfrm>
    </dsp:sp>
    <dsp:sp modelId="{A0CB557E-71FF-6D44-8324-32E8C77944E7}">
      <dsp:nvSpPr>
        <dsp:cNvPr id="0" name=""/>
        <dsp:cNvSpPr/>
      </dsp:nvSpPr>
      <dsp:spPr>
        <a:xfrm>
          <a:off x="4648174" y="572812"/>
          <a:ext cx="1435037" cy="763750"/>
        </a:xfrm>
        <a:prstGeom prst="roundRect">
          <a:avLst/>
        </a:prstGeom>
        <a:gradFill rotWithShape="0">
          <a:gsLst>
            <a:gs pos="0">
              <a:schemeClr val="accent2">
                <a:hueOff val="-10800000"/>
                <a:satOff val="-37502"/>
                <a:lumOff val="45001"/>
                <a:alphaOff val="0"/>
                <a:tint val="50000"/>
                <a:satMod val="300000"/>
              </a:schemeClr>
            </a:gs>
            <a:gs pos="35000">
              <a:schemeClr val="accent2">
                <a:hueOff val="-10800000"/>
                <a:satOff val="-37502"/>
                <a:lumOff val="45001"/>
                <a:alphaOff val="0"/>
                <a:tint val="37000"/>
                <a:satMod val="300000"/>
              </a:schemeClr>
            </a:gs>
            <a:gs pos="100000">
              <a:schemeClr val="accent2">
                <a:hueOff val="-10800000"/>
                <a:satOff val="-37502"/>
                <a:lumOff val="45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信号驱动</a:t>
          </a:r>
          <a:r>
            <a:rPr kumimoji="1" lang="en-US" altLang="zh-CN" sz="1900" kern="1200" smtClean="0"/>
            <a:t>IO</a:t>
          </a:r>
          <a:r>
            <a:rPr kumimoji="1" lang="zh-CN" altLang="en-US" sz="1900" kern="1200" smtClean="0"/>
            <a:t>模型</a:t>
          </a:r>
          <a:endParaRPr lang="zh-CN" altLang="en-US" sz="1900" kern="1200"/>
        </a:p>
      </dsp:txBody>
      <dsp:txXfrm>
        <a:off x="4685457" y="610095"/>
        <a:ext cx="1360471" cy="689184"/>
      </dsp:txXfrm>
    </dsp:sp>
    <dsp:sp modelId="{CEFED0B5-7053-C742-BDB2-4D864F178A49}">
      <dsp:nvSpPr>
        <dsp:cNvPr id="0" name=""/>
        <dsp:cNvSpPr/>
      </dsp:nvSpPr>
      <dsp:spPr>
        <a:xfrm>
          <a:off x="6197443" y="572812"/>
          <a:ext cx="1435037" cy="763750"/>
        </a:xfrm>
        <a:prstGeom prst="roundRect">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TW" altLang="en-US" sz="1900" kern="1200" smtClean="0"/>
            <a:t>异步</a:t>
          </a:r>
          <a:r>
            <a:rPr kumimoji="1" lang="en-US" altLang="zh-TW" sz="1900" kern="1200" smtClean="0"/>
            <a:t>IO</a:t>
          </a:r>
          <a:endParaRPr lang="zh-TW" altLang="en-US" sz="1900" kern="1200"/>
        </a:p>
      </dsp:txBody>
      <dsp:txXfrm>
        <a:off x="6234726" y="610095"/>
        <a:ext cx="1360471" cy="6891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72535CB-D0AF-5F47-A2C4-564042C0450A}" type="datetimeFigureOut">
              <a:rPr lang="zh-CN" altLang="en-US"/>
              <a:pPr>
                <a:defRPr/>
              </a:pPr>
              <a:t>15-6-29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FBE4F01-88C7-3B40-9956-6CB7C1DE0BC8}" type="slidenum">
              <a:rPr lang="zh-CN" altLang="en-US"/>
              <a:pPr>
                <a:defRPr/>
              </a:pPr>
              <a:t>‹#›</a:t>
            </a:fld>
            <a:endParaRPr lang="zh-CN" altLang="en-US"/>
          </a:p>
        </p:txBody>
      </p:sp>
    </p:spTree>
    <p:extLst>
      <p:ext uri="{BB962C8B-B14F-4D97-AF65-F5344CB8AC3E}">
        <p14:creationId xmlns:p14="http://schemas.microsoft.com/office/powerpoint/2010/main" val="4067336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zh-CN" alt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C436160B-62F2-254A-98D1-323279EF7FB8}" type="slidenum">
              <a:rPr lang="zh-CN" altLang="en-US"/>
              <a:pPr>
                <a:defRPr/>
              </a:pPr>
              <a:t>‹#›</a:t>
            </a:fld>
            <a:endParaRPr lang="en-US" altLang="zh-CN"/>
          </a:p>
        </p:txBody>
      </p:sp>
    </p:spTree>
    <p:extLst>
      <p:ext uri="{BB962C8B-B14F-4D97-AF65-F5344CB8AC3E}">
        <p14:creationId xmlns:p14="http://schemas.microsoft.com/office/powerpoint/2010/main" val="9005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42608685-03D7-7D4A-9588-E21A1DF1DA4E}" type="slidenum">
              <a:rPr kumimoji="0" lang="zh-CN" altLang="en-US" sz="1200"/>
              <a:pPr/>
              <a:t>1</a:t>
            </a:fld>
            <a:endParaRPr kumimoji="0" lang="en-US" altLang="zh-CN" sz="120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Arial" charset="0"/>
              <a:ea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latin typeface="Arial" charset="0"/>
                <a:ea typeface="宋体" charset="0"/>
              </a:rPr>
              <a:t>Heap ByteBuffer </a:t>
            </a:r>
            <a:r>
              <a:rPr kumimoji="0" lang="zh-CN" altLang="en-US">
                <a:latin typeface="Arial" charset="0"/>
                <a:ea typeface="宋体" charset="0"/>
              </a:rPr>
              <a:t>堆内存</a:t>
            </a:r>
            <a:endParaRPr kumimoji="0" lang="en-US" altLang="zh-CN">
              <a:latin typeface="Arial" charset="0"/>
              <a:ea typeface="宋体" charset="0"/>
            </a:endParaRPr>
          </a:p>
          <a:p>
            <a:r>
              <a:rPr kumimoji="0" lang="en-US" altLang="zh-CN">
                <a:latin typeface="Arial" charset="0"/>
                <a:ea typeface="宋体" charset="0"/>
              </a:rPr>
              <a:t>Direct ByteBuffer </a:t>
            </a:r>
            <a:r>
              <a:rPr kumimoji="0" lang="zh-CN" altLang="en-US">
                <a:latin typeface="Arial" charset="0"/>
                <a:ea typeface="宋体" charset="0"/>
              </a:rPr>
              <a:t>直接内存</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a:t>
            </a:r>
            <a:r>
              <a:rPr kumimoji="0" lang="en-US" altLang="zh-CN">
                <a:latin typeface="Arial" charset="0"/>
                <a:ea typeface="宋体" charset="0"/>
              </a:rPr>
              <a:t>Netty</a:t>
            </a:r>
            <a:r>
              <a:rPr kumimoji="0" lang="zh-CN" altLang="en-US">
                <a:latin typeface="Arial" charset="0"/>
                <a:ea typeface="宋体" charset="0"/>
              </a:rPr>
              <a:t>默认情况下，接收和发送</a:t>
            </a:r>
            <a:r>
              <a:rPr kumimoji="0" lang="en-US" altLang="zh-CN">
                <a:latin typeface="Arial" charset="0"/>
                <a:ea typeface="宋体" charset="0"/>
              </a:rPr>
              <a:t>bytebuffer</a:t>
            </a:r>
            <a:r>
              <a:rPr kumimoji="0" lang="zh-CN" altLang="en-US">
                <a:latin typeface="Arial" charset="0"/>
                <a:ea typeface="宋体" charset="0"/>
              </a:rPr>
              <a:t>采用</a:t>
            </a:r>
            <a:r>
              <a:rPr kumimoji="0" lang="en-US" altLang="zh-CN">
                <a:latin typeface="Arial" charset="0"/>
                <a:ea typeface="宋体" charset="0"/>
              </a:rPr>
              <a:t>direct</a:t>
            </a:r>
            <a:r>
              <a:rPr kumimoji="0" lang="zh-CN" altLang="en-US">
                <a:latin typeface="Arial" charset="0"/>
                <a:ea typeface="宋体" charset="0"/>
              </a:rPr>
              <a:t> </a:t>
            </a:r>
            <a:r>
              <a:rPr kumimoji="0" lang="en-US" altLang="zh-CN">
                <a:latin typeface="Arial" charset="0"/>
                <a:ea typeface="宋体" charset="0"/>
              </a:rPr>
              <a:t>buffer</a:t>
            </a:r>
            <a:r>
              <a:rPr kumimoji="0" lang="zh-CN" altLang="en-US">
                <a:latin typeface="Arial" charset="0"/>
                <a:ea typeface="宋体" charset="0"/>
              </a:rPr>
              <a:t>，使用堆外直接内存进行</a:t>
            </a:r>
            <a:r>
              <a:rPr kumimoji="0" lang="en-US" altLang="zh-CN">
                <a:latin typeface="Arial" charset="0"/>
                <a:ea typeface="宋体" charset="0"/>
              </a:rPr>
              <a:t>socket</a:t>
            </a:r>
            <a:r>
              <a:rPr kumimoji="0" lang="zh-CN" altLang="en-US">
                <a:latin typeface="Arial" charset="0"/>
                <a:ea typeface="宋体" charset="0"/>
              </a:rPr>
              <a:t>读写，不需要进行字节缓冲区的二次拷贝。如果使用传统的堆内存</a:t>
            </a:r>
            <a:r>
              <a:rPr kumimoji="0" lang="en-US" altLang="zh-CN">
                <a:latin typeface="Arial" charset="0"/>
                <a:ea typeface="宋体" charset="0"/>
              </a:rPr>
              <a:t>heap</a:t>
            </a:r>
            <a:r>
              <a:rPr kumimoji="0" lang="zh-CN" altLang="en-US">
                <a:latin typeface="Arial" charset="0"/>
                <a:ea typeface="宋体" charset="0"/>
              </a:rPr>
              <a:t> </a:t>
            </a:r>
            <a:r>
              <a:rPr kumimoji="0" lang="en-US" altLang="zh-CN">
                <a:latin typeface="Arial" charset="0"/>
                <a:ea typeface="宋体" charset="0"/>
              </a:rPr>
              <a:t>buffer</a:t>
            </a:r>
            <a:r>
              <a:rPr kumimoji="0" lang="zh-CN" altLang="en-US">
                <a:latin typeface="Arial" charset="0"/>
                <a:ea typeface="宋体" charset="0"/>
              </a:rPr>
              <a:t>进行</a:t>
            </a:r>
            <a:r>
              <a:rPr kumimoji="0" lang="en-US" altLang="zh-CN">
                <a:latin typeface="Arial" charset="0"/>
                <a:ea typeface="宋体" charset="0"/>
              </a:rPr>
              <a:t>socket</a:t>
            </a:r>
            <a:r>
              <a:rPr kumimoji="0" lang="zh-CN" altLang="en-US">
                <a:latin typeface="Arial" charset="0"/>
                <a:ea typeface="宋体" charset="0"/>
              </a:rPr>
              <a:t>读写，</a:t>
            </a:r>
            <a:r>
              <a:rPr kumimoji="0" lang="en-US" altLang="zh-CN">
                <a:latin typeface="Arial" charset="0"/>
                <a:ea typeface="宋体" charset="0"/>
              </a:rPr>
              <a:t>jvm</a:t>
            </a:r>
            <a:r>
              <a:rPr kumimoji="0" lang="zh-CN" altLang="en-US">
                <a:latin typeface="Arial" charset="0"/>
                <a:ea typeface="宋体" charset="0"/>
              </a:rPr>
              <a:t>会将堆内存</a:t>
            </a:r>
            <a:r>
              <a:rPr kumimoji="0" lang="en-US" altLang="zh-CN">
                <a:latin typeface="Arial" charset="0"/>
                <a:ea typeface="宋体" charset="0"/>
              </a:rPr>
              <a:t>buffer</a:t>
            </a:r>
            <a:r>
              <a:rPr kumimoji="0" lang="zh-CN" altLang="en-US">
                <a:latin typeface="Arial" charset="0"/>
                <a:ea typeface="宋体" charset="0"/>
              </a:rPr>
              <a:t>拷贝一份到直接内存中，再写入</a:t>
            </a:r>
            <a:r>
              <a:rPr kumimoji="0" lang="en-US" altLang="zh-CN">
                <a:latin typeface="Arial" charset="0"/>
                <a:ea typeface="宋体" charset="0"/>
              </a:rPr>
              <a:t>socket</a:t>
            </a:r>
            <a:r>
              <a:rPr kumimoji="0" lang="zh-CN" altLang="en-US">
                <a:latin typeface="Arial" charset="0"/>
                <a:ea typeface="宋体" charset="0"/>
              </a:rPr>
              <a:t>。相比堆外直接内存，消息的发送接收多了一次缓冲区的拷贝</a:t>
            </a:r>
            <a:endParaRPr kumimoji="0" lang="en-US" altLang="zh-CN">
              <a:latin typeface="Arial" charset="0"/>
              <a:ea typeface="宋体" charset="0"/>
            </a:endParaRPr>
          </a:p>
          <a:p>
            <a:endParaRPr kumimoji="0" lang="en-US" altLang="zh-CN">
              <a:latin typeface="Arial" charset="0"/>
              <a:ea typeface="宋体" charset="0"/>
            </a:endParaRPr>
          </a:p>
          <a:p>
            <a:r>
              <a:rPr lang="zh-CN" altLang="en-US">
                <a:latin typeface="Arial" charset="0"/>
                <a:ea typeface="宋体" charset="0"/>
              </a:rPr>
              <a:t>    直接缓冲区时 </a:t>
            </a:r>
            <a:r>
              <a:rPr lang="en-US" altLang="zh-CN">
                <a:latin typeface="Arial" charset="0"/>
                <a:ea typeface="宋体" charset="0"/>
              </a:rPr>
              <a:t>I/O </a:t>
            </a:r>
            <a:r>
              <a:rPr lang="zh-CN" altLang="en-US">
                <a:latin typeface="Arial" charset="0"/>
                <a:ea typeface="宋体" charset="0"/>
              </a:rPr>
              <a:t>的最佳选择，但可能比创建非直接缓冲区要花费更高的成本。直接缓 冲区使用的内存是通过调用本地操作系统方面的代码分配的，绕过了标准 </a:t>
            </a:r>
            <a:r>
              <a:rPr lang="en-US" altLang="zh-CN">
                <a:latin typeface="Arial" charset="0"/>
                <a:ea typeface="宋体" charset="0"/>
              </a:rPr>
              <a:t>JVM </a:t>
            </a:r>
            <a:r>
              <a:rPr lang="zh-CN" altLang="en-US">
                <a:latin typeface="Arial" charset="0"/>
                <a:ea typeface="宋体" charset="0"/>
              </a:rPr>
              <a:t>堆栈。建立和 销毁直接缓冲区会明显比具有堆栈的缓冲区更加破费，这取决于主操作系统以及 </a:t>
            </a:r>
            <a:r>
              <a:rPr lang="en-US" altLang="zh-CN">
                <a:latin typeface="Arial" charset="0"/>
                <a:ea typeface="宋体" charset="0"/>
              </a:rPr>
              <a:t>JVM </a:t>
            </a:r>
            <a:r>
              <a:rPr lang="zh-CN" altLang="en-US">
                <a:latin typeface="Arial" charset="0"/>
                <a:ea typeface="宋体" charset="0"/>
              </a:rPr>
              <a:t>实现。 直接缓冲区的内存区域不受无用存储单元收集支配，因为它们位于标准 </a:t>
            </a:r>
            <a:r>
              <a:rPr lang="en-US" altLang="zh-CN">
                <a:latin typeface="Arial" charset="0"/>
                <a:ea typeface="宋体" charset="0"/>
              </a:rPr>
              <a:t>JVM </a:t>
            </a:r>
            <a:r>
              <a:rPr lang="zh-CN" altLang="en-US">
                <a:latin typeface="Arial" charset="0"/>
                <a:ea typeface="宋体" charset="0"/>
              </a:rPr>
              <a:t>堆栈之外。 使用直接缓冲区或非直接缓冲区的性能权衡会因</a:t>
            </a:r>
            <a:r>
              <a:rPr lang="en-US" altLang="zh-CN">
                <a:latin typeface="Arial" charset="0"/>
                <a:ea typeface="宋体" charset="0"/>
              </a:rPr>
              <a:t>JVM</a:t>
            </a:r>
            <a:r>
              <a:rPr lang="zh-CN" altLang="en-US">
                <a:latin typeface="Arial" charset="0"/>
                <a:ea typeface="宋体" charset="0"/>
              </a:rPr>
              <a:t>，操作系统，以及代码设计而产生巨 大差异。通过分配堆栈外的内存，您可以使您的应用程序依赖于</a:t>
            </a:r>
            <a:r>
              <a:rPr lang="en-US" altLang="zh-CN">
                <a:latin typeface="Arial" charset="0"/>
                <a:ea typeface="宋体" charset="0"/>
              </a:rPr>
              <a:t>JVM</a:t>
            </a:r>
            <a:r>
              <a:rPr lang="zh-CN" altLang="en-US">
                <a:latin typeface="Arial" charset="0"/>
                <a:ea typeface="宋体" charset="0"/>
              </a:rPr>
              <a:t>未涉及的其它力量。当加 入其他的移动部分时，确定您正在达到想要的效果。我以一条旧的软件行业格言建议您：先使 其工作，再加快其运行。不要一开始就过多担心优化问题；首先要注重正确性。</a:t>
            </a:r>
            <a:r>
              <a:rPr lang="en-US" altLang="zh-CN">
                <a:latin typeface="Arial" charset="0"/>
                <a:ea typeface="宋体" charset="0"/>
              </a:rPr>
              <a:t>JVM</a:t>
            </a:r>
            <a:r>
              <a:rPr lang="zh-CN" altLang="en-US">
                <a:latin typeface="Arial" charset="0"/>
                <a:ea typeface="宋体" charset="0"/>
              </a:rPr>
              <a:t>实现可能 会执行缓冲区缓存或其他的优化</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a:t>
            </a:r>
            <a:r>
              <a:rPr kumimoji="0" lang="en-US" altLang="zh-CN">
                <a:latin typeface="Arial" charset="0"/>
                <a:ea typeface="宋体" charset="0"/>
              </a:rPr>
              <a:t>Netty</a:t>
            </a:r>
            <a:r>
              <a:rPr kumimoji="0" lang="zh-CN" altLang="en-US">
                <a:latin typeface="Arial" charset="0"/>
                <a:ea typeface="宋体" charset="0"/>
              </a:rPr>
              <a:t>提供了组合</a:t>
            </a:r>
            <a:r>
              <a:rPr kumimoji="0" lang="en-US" altLang="zh-CN">
                <a:latin typeface="Arial" charset="0"/>
                <a:ea typeface="宋体" charset="0"/>
              </a:rPr>
              <a:t>buffer</a:t>
            </a:r>
            <a:r>
              <a:rPr kumimoji="0" lang="zh-CN" altLang="en-US">
                <a:latin typeface="Arial" charset="0"/>
                <a:ea typeface="宋体" charset="0"/>
              </a:rPr>
              <a:t>对象，可以聚合多个</a:t>
            </a:r>
            <a:r>
              <a:rPr kumimoji="0" lang="en-US" altLang="zh-CN">
                <a:latin typeface="Arial" charset="0"/>
                <a:ea typeface="宋体" charset="0"/>
              </a:rPr>
              <a:t>bytebuffer</a:t>
            </a:r>
            <a:r>
              <a:rPr kumimoji="0" lang="zh-CN" altLang="en-US">
                <a:latin typeface="Arial" charset="0"/>
                <a:ea typeface="宋体" charset="0"/>
              </a:rPr>
              <a:t>对象，用户可以操作一个</a:t>
            </a:r>
            <a:r>
              <a:rPr kumimoji="0" lang="en-US" altLang="zh-CN">
                <a:latin typeface="Arial" charset="0"/>
                <a:ea typeface="宋体" charset="0"/>
              </a:rPr>
              <a:t>buffer</a:t>
            </a:r>
            <a:r>
              <a:rPr kumimoji="0" lang="zh-CN" altLang="en-US">
                <a:latin typeface="Arial" charset="0"/>
                <a:ea typeface="宋体" charset="0"/>
              </a:rPr>
              <a:t>那样方便地对组合</a:t>
            </a:r>
            <a:r>
              <a:rPr kumimoji="0" lang="en-US" altLang="zh-CN">
                <a:latin typeface="Arial" charset="0"/>
                <a:ea typeface="宋体" charset="0"/>
              </a:rPr>
              <a:t>buffer</a:t>
            </a:r>
            <a:r>
              <a:rPr kumimoji="0" lang="zh-CN" altLang="en-US">
                <a:latin typeface="Arial" charset="0"/>
                <a:ea typeface="宋体" charset="0"/>
              </a:rPr>
              <a:t>进行操作，避免了传统通过内存拷贝的方式将几个小</a:t>
            </a:r>
            <a:r>
              <a:rPr kumimoji="0" lang="en-US" altLang="zh-CN">
                <a:latin typeface="Arial" charset="0"/>
                <a:ea typeface="宋体" charset="0"/>
              </a:rPr>
              <a:t>buffer</a:t>
            </a:r>
            <a:r>
              <a:rPr kumimoji="0" lang="zh-CN" altLang="en-US">
                <a:latin typeface="Arial" charset="0"/>
                <a:ea typeface="宋体" charset="0"/>
              </a:rPr>
              <a:t>合并成一个大的</a:t>
            </a:r>
            <a:r>
              <a:rPr kumimoji="0" lang="en-US" altLang="zh-CN">
                <a:latin typeface="Arial" charset="0"/>
                <a:ea typeface="宋体" charset="0"/>
              </a:rPr>
              <a:t>buffer</a:t>
            </a: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a:t>
            </a:r>
            <a:r>
              <a:rPr kumimoji="0" lang="zh-CN">
                <a:latin typeface="Arial" charset="0"/>
                <a:ea typeface="宋体" charset="0"/>
              </a:rPr>
              <a:t>N</a:t>
            </a:r>
            <a:r>
              <a:rPr kumimoji="0" lang="en-US" altLang="zh-CN">
                <a:latin typeface="Arial" charset="0"/>
                <a:ea typeface="宋体" charset="0"/>
              </a:rPr>
              <a:t>etty</a:t>
            </a:r>
            <a:r>
              <a:rPr kumimoji="0" lang="zh-CN" altLang="en-US">
                <a:latin typeface="Arial" charset="0"/>
                <a:ea typeface="宋体" charset="0"/>
              </a:rPr>
              <a:t>的文件传输采用了</a:t>
            </a:r>
            <a:r>
              <a:rPr kumimoji="0" lang="en-US" altLang="zh-CN">
                <a:latin typeface="Arial" charset="0"/>
                <a:ea typeface="宋体" charset="0"/>
              </a:rPr>
              <a:t>transferTo</a:t>
            </a:r>
            <a:r>
              <a:rPr kumimoji="0" lang="zh-CN" altLang="en-US">
                <a:latin typeface="Arial" charset="0"/>
                <a:ea typeface="宋体" charset="0"/>
              </a:rPr>
              <a:t>方法，可以直接将文件缓冲区的数据发送到目标</a:t>
            </a:r>
            <a:r>
              <a:rPr kumimoji="0" lang="en-US" altLang="zh-CN">
                <a:latin typeface="Arial" charset="0"/>
                <a:ea typeface="宋体" charset="0"/>
              </a:rPr>
              <a:t>channel</a:t>
            </a:r>
            <a:r>
              <a:rPr kumimoji="0" lang="zh-CN" altLang="en-US">
                <a:latin typeface="Arial" charset="0"/>
                <a:ea typeface="宋体" charset="0"/>
              </a:rPr>
              <a:t>，避免了传统通过循环</a:t>
            </a:r>
            <a:r>
              <a:rPr kumimoji="0" lang="en-US" altLang="zh-CN">
                <a:latin typeface="Arial" charset="0"/>
                <a:ea typeface="宋体" charset="0"/>
              </a:rPr>
              <a:t>while</a:t>
            </a:r>
            <a:r>
              <a:rPr kumimoji="0" lang="zh-CN" altLang="en-US">
                <a:latin typeface="Arial" charset="0"/>
                <a:ea typeface="宋体" charset="0"/>
              </a:rPr>
              <a:t>方式导致的内存拷贝问题</a:t>
            </a:r>
            <a:endParaRPr kumimoji="0" lang="en-US" altLang="zh-CN">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15</a:t>
            </a:fld>
            <a:endParaRPr kumimoji="0"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en-US" altLang="zh-CN">
              <a:latin typeface="Arial" charset="0"/>
              <a:ea typeface="宋体" charset="0"/>
            </a:endParaRPr>
          </a:p>
        </p:txBody>
      </p:sp>
      <p:sp>
        <p:nvSpPr>
          <p:cNvPr id="15363"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AE33A95-CC60-9744-855A-0E909283BA12}" type="slidenum">
              <a:rPr kumimoji="0" lang="zh-CN" altLang="en-US" sz="1200"/>
              <a:pPr/>
              <a:t>16</a:t>
            </a:fld>
            <a:endParaRPr kumimoji="0"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p:spPr>
      </p:sp>
      <p:sp>
        <p:nvSpPr>
          <p:cNvPr id="1741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数据库连接过多，主要是因为不成熟的分表机制引起的，客户端分表，没有连接复用机制，待会会提到</a:t>
            </a:r>
            <a:r>
              <a:rPr kumimoji="0" lang="en-US" altLang="zh-CN">
                <a:latin typeface="Arial" charset="0"/>
                <a:ea typeface="宋体" charset="0"/>
              </a:rPr>
              <a:t>MyCat</a:t>
            </a:r>
            <a:r>
              <a:rPr kumimoji="0" lang="zh-CN" altLang="en-US">
                <a:latin typeface="Arial" charset="0"/>
                <a:ea typeface="宋体" charset="0"/>
              </a:rPr>
              <a:t>这一特性</a:t>
            </a:r>
          </a:p>
        </p:txBody>
      </p:sp>
      <p:sp>
        <p:nvSpPr>
          <p:cNvPr id="1741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55CA17D8-C147-D64A-B4B0-CA2E9C1D66B0}" type="slidenum">
              <a:rPr kumimoji="0" lang="zh-CN" altLang="en-US" sz="1200"/>
              <a:pPr/>
              <a:t>17</a:t>
            </a:fld>
            <a:endParaRPr kumimoji="0"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49B0117F-7219-2448-9632-C2C92600B929}" type="slidenum">
              <a:rPr kumimoji="0" lang="zh-CN" altLang="en-US" sz="1200"/>
              <a:pPr/>
              <a:t>18</a:t>
            </a:fld>
            <a:endParaRPr kumimoji="0"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a:ln/>
        </p:spPr>
      </p:sp>
      <p:sp>
        <p:nvSpPr>
          <p:cNvPr id="2150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2150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1698AF65-F307-B747-9724-3B5D7C90B334}" type="slidenum">
              <a:rPr kumimoji="0" lang="zh-CN" altLang="en-US" sz="1200"/>
              <a:pPr/>
              <a:t>19</a:t>
            </a:fld>
            <a:endParaRPr kumimoji="0"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p:spPr>
      </p:sp>
      <p:sp>
        <p:nvSpPr>
          <p:cNvPr id="2355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2355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A5D81B8E-8941-1646-B01C-3F66F51B73A3}" type="slidenum">
              <a:rPr kumimoji="0" lang="zh-CN" altLang="en-US" sz="1200"/>
              <a:pPr/>
              <a:t>20</a:t>
            </a:fld>
            <a:endParaRPr kumimoji="0"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p:spPr>
      </p:sp>
      <p:sp>
        <p:nvSpPr>
          <p:cNvPr id="2560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25603"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E0F6D4AC-DF53-CA4C-A03B-58603A4CF2B4}" type="slidenum">
              <a:rPr kumimoji="0" lang="zh-CN" altLang="en-US" sz="1200"/>
              <a:pPr/>
              <a:t>21</a:t>
            </a:fld>
            <a:endParaRPr kumimoji="0"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p:spPr>
      </p:sp>
      <p:sp>
        <p:nvSpPr>
          <p:cNvPr id="2765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一个</a:t>
            </a:r>
            <a:r>
              <a:rPr kumimoji="0" lang="en-US" altLang="zh-CN">
                <a:latin typeface="Arial" charset="0"/>
                <a:ea typeface="宋体" charset="0"/>
              </a:rPr>
              <a:t>dataHost</a:t>
            </a:r>
            <a:r>
              <a:rPr kumimoji="0" lang="zh-CN" altLang="en-US">
                <a:latin typeface="Arial" charset="0"/>
                <a:ea typeface="宋体" charset="0"/>
              </a:rPr>
              <a:t>元素，表明进行了数据同步的一组数据库，</a:t>
            </a:r>
            <a:r>
              <a:rPr kumimoji="0" lang="en-US" altLang="zh-CN" b="1">
                <a:latin typeface="Arial" charset="0"/>
                <a:ea typeface="宋体" charset="0"/>
              </a:rPr>
              <a:t>DBA</a:t>
            </a:r>
            <a:r>
              <a:rPr kumimoji="0" lang="zh-CN" altLang="en-US" b="1">
                <a:latin typeface="Arial" charset="0"/>
                <a:ea typeface="宋体" charset="0"/>
              </a:rPr>
              <a:t>需要保证这一组数据库服务器是进行了数据同步复制的</a:t>
            </a:r>
            <a:r>
              <a:rPr kumimoji="0" lang="zh-CN" altLang="en-US">
                <a:latin typeface="Arial" charset="0"/>
                <a:ea typeface="宋体" charset="0"/>
              </a:rPr>
              <a:t>。</a:t>
            </a:r>
            <a:r>
              <a:rPr kumimoji="0" lang="en-US" altLang="zh-CN">
                <a:latin typeface="Arial" charset="0"/>
                <a:ea typeface="宋体" charset="0"/>
              </a:rPr>
              <a:t>writeHost</a:t>
            </a:r>
            <a:r>
              <a:rPr kumimoji="0" lang="zh-CN" altLang="en-US">
                <a:latin typeface="Arial" charset="0"/>
                <a:ea typeface="宋体" charset="0"/>
              </a:rPr>
              <a:t>相当于</a:t>
            </a:r>
            <a:r>
              <a:rPr kumimoji="0" lang="en-US" altLang="zh-CN">
                <a:latin typeface="Arial" charset="0"/>
                <a:ea typeface="宋体" charset="0"/>
              </a:rPr>
              <a:t>Master DB Server</a:t>
            </a:r>
            <a:r>
              <a:rPr kumimoji="0" lang="zh-CN" altLang="en-US">
                <a:latin typeface="Arial" charset="0"/>
                <a:ea typeface="宋体" charset="0"/>
              </a:rPr>
              <a:t>，而旗下的</a:t>
            </a:r>
            <a:r>
              <a:rPr kumimoji="0" lang="en-US" altLang="zh-CN">
                <a:latin typeface="Arial" charset="0"/>
                <a:ea typeface="宋体" charset="0"/>
              </a:rPr>
              <a:t>readHost</a:t>
            </a:r>
            <a:r>
              <a:rPr kumimoji="0" lang="zh-CN" altLang="en-US">
                <a:latin typeface="Arial" charset="0"/>
                <a:ea typeface="宋体" charset="0"/>
              </a:rPr>
              <a:t>则是与从数据库同步的</a:t>
            </a:r>
            <a:r>
              <a:rPr kumimoji="0" lang="en-US" altLang="zh-CN">
                <a:latin typeface="Arial" charset="0"/>
                <a:ea typeface="宋体" charset="0"/>
              </a:rPr>
              <a:t>Slave DB Server</a:t>
            </a:r>
            <a:r>
              <a:rPr kumimoji="0" lang="zh-CN" altLang="en-US">
                <a:latin typeface="Arial" charset="0"/>
                <a:ea typeface="宋体" charset="0"/>
              </a:rPr>
              <a:t>。当</a:t>
            </a:r>
            <a:r>
              <a:rPr kumimoji="0" lang="en-US" altLang="zh-CN">
                <a:latin typeface="Arial" charset="0"/>
                <a:ea typeface="宋体" charset="0"/>
              </a:rPr>
              <a:t>dataHost</a:t>
            </a:r>
            <a:r>
              <a:rPr kumimoji="0" lang="zh-CN" altLang="en-US">
                <a:latin typeface="Arial" charset="0"/>
                <a:ea typeface="宋体" charset="0"/>
              </a:rPr>
              <a:t>配置了多个</a:t>
            </a:r>
            <a:r>
              <a:rPr kumimoji="0" lang="en-US" altLang="zh-CN">
                <a:latin typeface="Arial" charset="0"/>
                <a:ea typeface="宋体" charset="0"/>
              </a:rPr>
              <a:t>writeHost</a:t>
            </a:r>
            <a:r>
              <a:rPr kumimoji="0" lang="zh-CN" altLang="en-US">
                <a:latin typeface="Arial" charset="0"/>
                <a:ea typeface="宋体" charset="0"/>
              </a:rPr>
              <a:t>的时候，任何一个</a:t>
            </a:r>
            <a:r>
              <a:rPr kumimoji="0" lang="en-US" altLang="zh-CN">
                <a:latin typeface="Arial" charset="0"/>
                <a:ea typeface="宋体" charset="0"/>
              </a:rPr>
              <a:t>writeHost</a:t>
            </a:r>
            <a:r>
              <a:rPr kumimoji="0" lang="zh-CN" altLang="en-US">
                <a:latin typeface="Arial" charset="0"/>
                <a:ea typeface="宋体" charset="0"/>
              </a:rPr>
              <a:t>宕机，</a:t>
            </a:r>
            <a:r>
              <a:rPr kumimoji="0" lang="en-US" altLang="zh-CN">
                <a:latin typeface="Arial" charset="0"/>
                <a:ea typeface="宋体" charset="0"/>
              </a:rPr>
              <a:t>Mycat </a:t>
            </a:r>
            <a:r>
              <a:rPr kumimoji="0" lang="zh-CN" altLang="en-US">
                <a:latin typeface="Arial" charset="0"/>
                <a:ea typeface="宋体" charset="0"/>
              </a:rPr>
              <a:t>都会自动检测出来，并尝试切换到下一个可用的</a:t>
            </a:r>
            <a:r>
              <a:rPr kumimoji="0" lang="en-US" altLang="zh-CN">
                <a:latin typeface="Arial" charset="0"/>
                <a:ea typeface="宋体" charset="0"/>
              </a:rPr>
              <a:t>writeHost</a:t>
            </a:r>
            <a:r>
              <a:rPr kumimoji="0" lang="zh-CN" altLang="en-US">
                <a:latin typeface="Arial" charset="0"/>
                <a:ea typeface="宋体" charset="0"/>
              </a:rPr>
              <a:t>。</a:t>
            </a:r>
          </a:p>
          <a:p>
            <a:r>
              <a:rPr kumimoji="0" lang="en-US" altLang="zh-CN">
                <a:latin typeface="Arial" charset="0"/>
                <a:ea typeface="宋体" charset="0"/>
              </a:rPr>
              <a:t>MyCAT</a:t>
            </a:r>
            <a:r>
              <a:rPr kumimoji="0" lang="zh-CN" altLang="en-US">
                <a:latin typeface="Arial" charset="0"/>
                <a:ea typeface="宋体" charset="0"/>
              </a:rPr>
              <a:t>支持高可用性的企业级特性，根据您的应用特性，可以配置如下几种策略：</a:t>
            </a:r>
          </a:p>
          <a:p>
            <a:r>
              <a:rPr kumimoji="0" lang="zh-CN" altLang="en-US">
                <a:latin typeface="Arial" charset="0"/>
                <a:ea typeface="宋体" charset="0"/>
              </a:rPr>
              <a:t>后端数据库配置为一主多从，并开启读写分离机制。</a:t>
            </a:r>
          </a:p>
          <a:p>
            <a:r>
              <a:rPr kumimoji="0" lang="zh-CN" altLang="en-US">
                <a:latin typeface="Arial" charset="0"/>
                <a:ea typeface="宋体" charset="0"/>
              </a:rPr>
              <a:t>后端数据库配置为双主双从（多从），并开启读写分离机制</a:t>
            </a:r>
          </a:p>
          <a:p>
            <a:r>
              <a:rPr kumimoji="0" lang="zh-CN" altLang="en-US">
                <a:latin typeface="Arial" charset="0"/>
                <a:ea typeface="宋体" charset="0"/>
              </a:rPr>
              <a:t>后端数据库配置为多主多从，并开启读写分离机制</a:t>
            </a:r>
          </a:p>
          <a:p>
            <a:r>
              <a:rPr kumimoji="0" lang="zh-CN" altLang="en-US">
                <a:latin typeface="Arial" charset="0"/>
                <a:ea typeface="宋体" charset="0"/>
              </a:rPr>
              <a:t>后面两种配置，具有更高的系统可用性，当其中一个写节点（主节点）失败后，</a:t>
            </a:r>
            <a:r>
              <a:rPr kumimoji="0" lang="en-US" altLang="zh-CN">
                <a:latin typeface="Arial" charset="0"/>
                <a:ea typeface="宋体" charset="0"/>
              </a:rPr>
              <a:t>Mycat</a:t>
            </a:r>
            <a:r>
              <a:rPr kumimoji="0" lang="zh-CN" altLang="en-US">
                <a:latin typeface="Arial" charset="0"/>
                <a:ea typeface="宋体" charset="0"/>
              </a:rPr>
              <a:t>会侦测出来（心跳机制）并自动切换到下一个写节点，</a:t>
            </a:r>
            <a:r>
              <a:rPr kumimoji="0" lang="en-US" altLang="zh-CN" b="1">
                <a:latin typeface="Arial" charset="0"/>
                <a:ea typeface="宋体" charset="0"/>
              </a:rPr>
              <a:t>MyCAT</a:t>
            </a:r>
            <a:r>
              <a:rPr kumimoji="0" lang="zh-CN" altLang="en-US" b="1">
                <a:latin typeface="Arial" charset="0"/>
                <a:ea typeface="宋体" charset="0"/>
              </a:rPr>
              <a:t>在任何时候，只会往一个写节点写数据。</a:t>
            </a:r>
            <a:endParaRPr kumimoji="0" lang="zh-CN" altLang="en-US">
              <a:latin typeface="Arial" charset="0"/>
              <a:ea typeface="宋体" charset="0"/>
            </a:endParaRPr>
          </a:p>
        </p:txBody>
      </p:sp>
      <p:sp>
        <p:nvSpPr>
          <p:cNvPr id="2765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FC77A6B9-667C-3B4B-B63B-4C2C790AB0EE}" type="slidenum">
              <a:rPr kumimoji="0" lang="zh-CN" altLang="en-US" sz="1200"/>
              <a:pPr/>
              <a:t>22</a:t>
            </a:fld>
            <a:endParaRPr kumimoji="0"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p:spPr>
      </p:sp>
      <p:sp>
        <p:nvSpPr>
          <p:cNvPr id="2969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latin typeface="Arial" charset="0"/>
                <a:ea typeface="宋体" charset="0"/>
              </a:rPr>
              <a:t>FailOver=</a:t>
            </a:r>
            <a:r>
              <a:rPr kumimoji="0" lang="zh-CN" altLang="en-US">
                <a:latin typeface="Arial" charset="0"/>
                <a:ea typeface="宋体" charset="0"/>
              </a:rPr>
              <a:t>失效转移</a:t>
            </a:r>
          </a:p>
        </p:txBody>
      </p:sp>
      <p:sp>
        <p:nvSpPr>
          <p:cNvPr id="2969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D892205-EE02-5C40-B37B-BFDFF56E9838}" type="slidenum">
              <a:rPr kumimoji="0" lang="zh-CN" altLang="en-US" sz="1200"/>
              <a:pPr/>
              <a:t>23</a:t>
            </a:fld>
            <a:endParaRPr kumimoji="0"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p:spPr>
      </p:sp>
      <p:sp>
        <p:nvSpPr>
          <p:cNvPr id="3174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默认的拦截器实现了</a:t>
            </a:r>
            <a:r>
              <a:rPr kumimoji="0" lang="en-US" altLang="zh-CN">
                <a:latin typeface="Arial" charset="0"/>
                <a:ea typeface="宋体" charset="0"/>
              </a:rPr>
              <a:t>Mysql</a:t>
            </a:r>
            <a:r>
              <a:rPr kumimoji="0" lang="zh-CN" altLang="en-US">
                <a:latin typeface="Arial" charset="0"/>
                <a:ea typeface="宋体" charset="0"/>
              </a:rPr>
              <a:t>转义字符的过滤转换，</a:t>
            </a:r>
            <a:r>
              <a:rPr kumimoji="0" lang="en-US" altLang="zh-CN">
                <a:latin typeface="Arial" charset="0"/>
                <a:ea typeface="宋体" charset="0"/>
              </a:rPr>
              <a:t>SQL</a:t>
            </a:r>
            <a:r>
              <a:rPr kumimoji="0" lang="zh-CN" altLang="en-US">
                <a:latin typeface="Arial" charset="0"/>
                <a:ea typeface="宋体" charset="0"/>
              </a:rPr>
              <a:t>拦截器的实现很简单：</a:t>
            </a:r>
          </a:p>
          <a:p>
            <a:r>
              <a:rPr kumimoji="0" lang="en-US" altLang="zh-CN">
                <a:latin typeface="Arial" charset="0"/>
                <a:ea typeface="宋体" charset="0"/>
              </a:rPr>
              <a:t>/**</a:t>
            </a:r>
          </a:p>
          <a:p>
            <a:r>
              <a:rPr kumimoji="0" lang="en-US" altLang="zh-CN">
                <a:latin typeface="Arial" charset="0"/>
                <a:ea typeface="宋体" charset="0"/>
              </a:rPr>
              <a:t> * escape mysql escape letter</a:t>
            </a:r>
            <a:endParaRPr kumimoji="0" lang="zh-CN" altLang="en-US">
              <a:latin typeface="Arial" charset="0"/>
              <a:ea typeface="宋体" charset="0"/>
            </a:endParaRPr>
          </a:p>
          <a:p>
            <a:r>
              <a:rPr kumimoji="0" lang="en-US" altLang="zh-CN">
                <a:latin typeface="Arial" charset="0"/>
                <a:ea typeface="宋体" charset="0"/>
              </a:rPr>
              <a:t> */</a:t>
            </a:r>
            <a:endParaRPr kumimoji="0" lang="zh-CN" altLang="en-US">
              <a:latin typeface="Arial" charset="0"/>
              <a:ea typeface="宋体" charset="0"/>
            </a:endParaRPr>
          </a:p>
          <a:p>
            <a:r>
              <a:rPr kumimoji="0" lang="en-US" altLang="zh-CN">
                <a:latin typeface="Arial" charset="0"/>
                <a:ea typeface="宋体" charset="0"/>
              </a:rPr>
              <a:t>@Override</a:t>
            </a:r>
            <a:endParaRPr kumimoji="0" lang="zh-CN" altLang="en-US">
              <a:latin typeface="Arial" charset="0"/>
              <a:ea typeface="宋体" charset="0"/>
            </a:endParaRPr>
          </a:p>
          <a:p>
            <a:r>
              <a:rPr kumimoji="0" lang="en-US" altLang="zh-CN">
                <a:latin typeface="Arial" charset="0"/>
                <a:ea typeface="宋体" charset="0"/>
              </a:rPr>
              <a:t>public String interceptSQL(String sql, int sqlType) {</a:t>
            </a:r>
            <a:endParaRPr kumimoji="0" lang="zh-CN" altLang="en-US">
              <a:latin typeface="Arial" charset="0"/>
              <a:ea typeface="宋体" charset="0"/>
            </a:endParaRPr>
          </a:p>
          <a:p>
            <a:r>
              <a:rPr kumimoji="0" lang="en-US" altLang="zh-CN">
                <a:latin typeface="Arial" charset="0"/>
                <a:ea typeface="宋体" charset="0"/>
              </a:rPr>
              <a:t>	if (sqlType == ServerParse.UPDATE || </a:t>
            </a:r>
          </a:p>
          <a:p>
            <a:r>
              <a:rPr kumimoji="0" lang="en-US" altLang="zh-CN">
                <a:latin typeface="Arial" charset="0"/>
                <a:ea typeface="宋体" charset="0"/>
              </a:rPr>
              <a:t>	    sqlType == ServerParse.INSERT ||</a:t>
            </a:r>
          </a:p>
          <a:p>
            <a:r>
              <a:rPr kumimoji="0" lang="en-US" altLang="zh-CN">
                <a:latin typeface="Arial" charset="0"/>
                <a:ea typeface="宋体" charset="0"/>
              </a:rPr>
              <a:t>	    sqlType == ServerParse.SELECT ||</a:t>
            </a:r>
          </a:p>
          <a:p>
            <a:r>
              <a:rPr kumimoji="0" lang="en-US" altLang="zh-CN">
                <a:latin typeface="Arial" charset="0"/>
                <a:ea typeface="宋体" charset="0"/>
              </a:rPr>
              <a:t>	    sqlType == ServerParse.DELETE) {</a:t>
            </a:r>
            <a:endParaRPr kumimoji="0" lang="zh-CN" altLang="en-US">
              <a:latin typeface="Arial" charset="0"/>
              <a:ea typeface="宋体" charset="0"/>
            </a:endParaRPr>
          </a:p>
          <a:p>
            <a:r>
              <a:rPr kumimoji="0" lang="en-US" altLang="zh-CN">
                <a:latin typeface="Arial" charset="0"/>
                <a:ea typeface="宋体" charset="0"/>
              </a:rPr>
              <a:t>	    return sql.replace("\\'", "''");</a:t>
            </a:r>
            <a:endParaRPr kumimoji="0" lang="zh-CN" altLang="en-US">
              <a:latin typeface="Arial" charset="0"/>
              <a:ea typeface="宋体" charset="0"/>
            </a:endParaRPr>
          </a:p>
          <a:p>
            <a:r>
              <a:rPr kumimoji="0" lang="en-US" altLang="zh-CN">
                <a:latin typeface="Arial" charset="0"/>
                <a:ea typeface="宋体" charset="0"/>
              </a:rPr>
              <a:t>	} else {</a:t>
            </a:r>
            <a:endParaRPr kumimoji="0" lang="zh-CN" altLang="en-US">
              <a:latin typeface="Arial" charset="0"/>
              <a:ea typeface="宋体" charset="0"/>
            </a:endParaRPr>
          </a:p>
          <a:p>
            <a:r>
              <a:rPr kumimoji="0" lang="en-US" altLang="zh-CN">
                <a:latin typeface="Arial" charset="0"/>
                <a:ea typeface="宋体" charset="0"/>
              </a:rPr>
              <a:t>	    return sql;</a:t>
            </a:r>
            <a:endParaRPr kumimoji="0" lang="zh-CN" altLang="en-US">
              <a:latin typeface="Arial" charset="0"/>
              <a:ea typeface="宋体" charset="0"/>
            </a:endParaRPr>
          </a:p>
          <a:p>
            <a:r>
              <a:rPr kumimoji="0" lang="en-US" altLang="zh-CN">
                <a:latin typeface="Arial" charset="0"/>
                <a:ea typeface="宋体" charset="0"/>
              </a:rPr>
              <a:t>	}</a:t>
            </a:r>
            <a:endParaRPr kumimoji="0" lang="zh-CN" altLang="en-US">
              <a:latin typeface="Arial" charset="0"/>
              <a:ea typeface="宋体" charset="0"/>
            </a:endParaRPr>
          </a:p>
          <a:p>
            <a:r>
              <a:rPr kumimoji="0" lang="en-US" altLang="zh-CN">
                <a:latin typeface="Arial" charset="0"/>
                <a:ea typeface="宋体" charset="0"/>
              </a:rPr>
              <a:t>}</a:t>
            </a:r>
            <a:endParaRPr kumimoji="0" lang="zh-CN" altLang="en-US">
              <a:latin typeface="Arial" charset="0"/>
              <a:ea typeface="宋体" charset="0"/>
            </a:endParaRPr>
          </a:p>
        </p:txBody>
      </p:sp>
      <p:sp>
        <p:nvSpPr>
          <p:cNvPr id="3174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43108BE-C73E-5A46-8E94-A053822DA04E}" type="slidenum">
              <a:rPr kumimoji="0" lang="zh-CN" altLang="en-US" sz="1200"/>
              <a:pPr/>
              <a:t>24</a:t>
            </a:fld>
            <a:endParaRPr kumimoji="0"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p:spPr>
      </p:sp>
      <p:sp>
        <p:nvSpPr>
          <p:cNvPr id="717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717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A9FB3F83-969F-A147-B146-0952288E69A9}" type="slidenum">
              <a:rPr kumimoji="0" lang="zh-CN" altLang="en-US" sz="1200"/>
              <a:pPr/>
              <a:t>2</a:t>
            </a:fld>
            <a:endParaRPr kumimoji="0"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a:ln/>
        </p:spPr>
      </p:sp>
      <p:sp>
        <p:nvSpPr>
          <p:cNvPr id="3379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latin typeface="Arial" charset="0"/>
                <a:ea typeface="宋体" charset="0"/>
              </a:rPr>
              <a:t>Catlet </a:t>
            </a:r>
            <a:r>
              <a:rPr kumimoji="0" lang="zh-CN" altLang="en-US">
                <a:latin typeface="Arial" charset="0"/>
                <a:ea typeface="宋体" charset="0"/>
              </a:rPr>
              <a:t>编写完成并编译通过以后，必须放在</a:t>
            </a:r>
            <a:r>
              <a:rPr kumimoji="0" lang="en-US" altLang="zh-CN">
                <a:latin typeface="Arial" charset="0"/>
                <a:ea typeface="宋体" charset="0"/>
              </a:rPr>
              <a:t>Mycat_home/catlets</a:t>
            </a:r>
            <a:r>
              <a:rPr kumimoji="0" lang="zh-CN" altLang="en-US">
                <a:latin typeface="Arial" charset="0"/>
                <a:ea typeface="宋体" charset="0"/>
              </a:rPr>
              <a:t>目录下，系统会动态加载相关</a:t>
            </a:r>
            <a:r>
              <a:rPr kumimoji="0" lang="en-US" altLang="zh-CN">
                <a:latin typeface="Arial" charset="0"/>
                <a:ea typeface="宋体" charset="0"/>
              </a:rPr>
              <a:t>class</a:t>
            </a:r>
            <a:r>
              <a:rPr kumimoji="0" lang="zh-CN" altLang="en-US">
                <a:latin typeface="Arial" charset="0"/>
                <a:ea typeface="宋体" charset="0"/>
              </a:rPr>
              <a:t>（</a:t>
            </a:r>
            <a:r>
              <a:rPr kumimoji="0" lang="zh-CN" altLang="en-US" b="1">
                <a:latin typeface="Arial" charset="0"/>
                <a:ea typeface="宋体" charset="0"/>
              </a:rPr>
              <a:t>需要按照</a:t>
            </a:r>
            <a:r>
              <a:rPr kumimoji="0" lang="en-US" altLang="zh-CN" b="1">
                <a:latin typeface="Arial" charset="0"/>
                <a:ea typeface="宋体" charset="0"/>
              </a:rPr>
              <a:t>Java Class</a:t>
            </a:r>
            <a:r>
              <a:rPr kumimoji="0" lang="zh-CN" altLang="en-US" b="1">
                <a:latin typeface="Arial" charset="0"/>
                <a:ea typeface="宋体" charset="0"/>
              </a:rPr>
              <a:t>的目录结构存放，比如</a:t>
            </a:r>
            <a:r>
              <a:rPr kumimoji="0" lang="en-US" altLang="zh-CN" b="1">
                <a:latin typeface="Arial" charset="0"/>
                <a:ea typeface="宋体" charset="0"/>
              </a:rPr>
              <a:t>com\hp\catlet\XXXCatlet.class</a:t>
            </a:r>
            <a:r>
              <a:rPr kumimoji="0" lang="zh-CN" altLang="en-US" b="1">
                <a:latin typeface="Arial" charset="0"/>
                <a:ea typeface="宋体" charset="0"/>
              </a:rPr>
              <a:t>，目前还不支持</a:t>
            </a:r>
            <a:r>
              <a:rPr kumimoji="0" lang="en-US" altLang="zh-CN" b="1">
                <a:latin typeface="Arial" charset="0"/>
                <a:ea typeface="宋体" charset="0"/>
              </a:rPr>
              <a:t>Jar</a:t>
            </a:r>
            <a:r>
              <a:rPr kumimoji="0" lang="zh-CN" altLang="en-US" b="1">
                <a:latin typeface="Arial" charset="0"/>
                <a:ea typeface="宋体" charset="0"/>
              </a:rPr>
              <a:t>文件</a:t>
            </a:r>
            <a:r>
              <a:rPr kumimoji="0" lang="zh-CN" altLang="en-US">
                <a:latin typeface="Arial" charset="0"/>
                <a:ea typeface="宋体" charset="0"/>
              </a:rPr>
              <a:t>）并每隔</a:t>
            </a:r>
            <a:r>
              <a:rPr kumimoji="0" lang="en-US" altLang="zh-CN">
                <a:latin typeface="Arial" charset="0"/>
                <a:ea typeface="宋体" charset="0"/>
              </a:rPr>
              <a:t>1</a:t>
            </a:r>
            <a:r>
              <a:rPr kumimoji="0" lang="zh-CN" altLang="en-US">
                <a:latin typeface="Arial" charset="0"/>
                <a:ea typeface="宋体" charset="0"/>
              </a:rPr>
              <a:t>分组扫描一次文件是否更新，若更新则自动重新加载，因此无需重启服务，下面的截图对应的是</a:t>
            </a:r>
            <a:r>
              <a:rPr kumimoji="0" lang="en-US" altLang="zh-CN">
                <a:latin typeface="Arial" charset="0"/>
                <a:ea typeface="宋体" charset="0"/>
              </a:rPr>
              <a:t>demo.catletes.MyHellowJion</a:t>
            </a:r>
            <a:r>
              <a:rPr kumimoji="0" lang="zh-CN" altLang="en-US">
                <a:latin typeface="Arial" charset="0"/>
                <a:ea typeface="宋体" charset="0"/>
              </a:rPr>
              <a:t>这个</a:t>
            </a:r>
            <a:r>
              <a:rPr kumimoji="0" lang="en-US" altLang="zh-CN">
                <a:latin typeface="Arial" charset="0"/>
                <a:ea typeface="宋体" charset="0"/>
              </a:rPr>
              <a:t>Catlet</a:t>
            </a:r>
            <a:r>
              <a:rPr kumimoji="0" lang="zh-CN" altLang="en-US">
                <a:latin typeface="Arial" charset="0"/>
                <a:ea typeface="宋体" charset="0"/>
              </a:rPr>
              <a:t>的目录结构和所有相关类的位置。</a:t>
            </a:r>
          </a:p>
        </p:txBody>
      </p:sp>
      <p:sp>
        <p:nvSpPr>
          <p:cNvPr id="3379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235AE9B-C397-4844-83DB-26DF0A324181}" type="slidenum">
              <a:rPr kumimoji="0" lang="zh-CN" altLang="en-US" sz="1200"/>
              <a:pPr/>
              <a:t>25</a:t>
            </a:fld>
            <a:endParaRPr kumimoji="0"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p:spPr>
      </p:sp>
      <p:sp>
        <p:nvSpPr>
          <p:cNvPr id="3584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水平切分的优点：</a:t>
            </a:r>
          </a:p>
          <a:p>
            <a:r>
              <a:rPr kumimoji="0" lang="en-US" altLang="zh-CN">
                <a:latin typeface="Arial" charset="0"/>
                <a:ea typeface="宋体" charset="0"/>
              </a:rPr>
              <a:t>(1) </a:t>
            </a:r>
            <a:r>
              <a:rPr kumimoji="0" lang="zh-CN" altLang="en-US">
                <a:latin typeface="Arial" charset="0"/>
                <a:ea typeface="宋体" charset="0"/>
              </a:rPr>
              <a:t>表关联基本能够在数据库端全部完成；</a:t>
            </a:r>
          </a:p>
          <a:p>
            <a:r>
              <a:rPr kumimoji="0" lang="en-US" altLang="zh-CN">
                <a:latin typeface="Arial" charset="0"/>
                <a:ea typeface="宋体" charset="0"/>
              </a:rPr>
              <a:t>(2) </a:t>
            </a:r>
            <a:r>
              <a:rPr kumimoji="0" lang="zh-CN" altLang="en-US">
                <a:latin typeface="Arial" charset="0"/>
                <a:ea typeface="宋体" charset="0"/>
              </a:rPr>
              <a:t>不会存在某些超大型数据量和高负载的表遇到瓶颈的问题；</a:t>
            </a:r>
          </a:p>
          <a:p>
            <a:r>
              <a:rPr kumimoji="0" lang="en-US" altLang="zh-CN">
                <a:latin typeface="Arial" charset="0"/>
                <a:ea typeface="宋体" charset="0"/>
              </a:rPr>
              <a:t>(3) </a:t>
            </a:r>
            <a:r>
              <a:rPr kumimoji="0" lang="zh-CN" altLang="en-US">
                <a:latin typeface="Arial" charset="0"/>
                <a:ea typeface="宋体" charset="0"/>
              </a:rPr>
              <a:t>应用程序端整体架构改动相对较少；</a:t>
            </a:r>
          </a:p>
          <a:p>
            <a:r>
              <a:rPr kumimoji="0" lang="en-US" altLang="zh-CN">
                <a:latin typeface="Arial" charset="0"/>
                <a:ea typeface="宋体" charset="0"/>
              </a:rPr>
              <a:t>(4) </a:t>
            </a:r>
            <a:r>
              <a:rPr kumimoji="0" lang="zh-CN" altLang="en-US">
                <a:latin typeface="Arial" charset="0"/>
                <a:ea typeface="宋体" charset="0"/>
              </a:rPr>
              <a:t>事务处理相对简单；</a:t>
            </a:r>
          </a:p>
          <a:p>
            <a:r>
              <a:rPr kumimoji="0" lang="en-US" altLang="zh-CN">
                <a:latin typeface="Arial" charset="0"/>
                <a:ea typeface="宋体" charset="0"/>
              </a:rPr>
              <a:t>(5) </a:t>
            </a:r>
            <a:r>
              <a:rPr kumimoji="0" lang="zh-CN" altLang="en-US">
                <a:latin typeface="Arial" charset="0"/>
                <a:ea typeface="宋体" charset="0"/>
              </a:rPr>
              <a:t>只要切分规则能够定义好，基本上较难遇到扩展性限制。</a:t>
            </a:r>
          </a:p>
          <a:p>
            <a:r>
              <a:rPr kumimoji="0" lang="zh-CN" altLang="en-US">
                <a:latin typeface="Arial" charset="0"/>
                <a:ea typeface="宋体" charset="0"/>
              </a:rPr>
              <a:t>水平切分的缺点：</a:t>
            </a:r>
          </a:p>
          <a:p>
            <a:r>
              <a:rPr kumimoji="0" lang="en-US" altLang="zh-CN">
                <a:latin typeface="Arial" charset="0"/>
                <a:ea typeface="宋体" charset="0"/>
              </a:rPr>
              <a:t>(1) </a:t>
            </a:r>
            <a:r>
              <a:rPr kumimoji="0" lang="zh-CN" altLang="en-US">
                <a:latin typeface="Arial" charset="0"/>
                <a:ea typeface="宋体" charset="0"/>
              </a:rPr>
              <a:t>切分规则相对更为复杂，很难抽象出一个能够满足整个数据库的切分规则；</a:t>
            </a:r>
          </a:p>
          <a:p>
            <a:r>
              <a:rPr kumimoji="0" lang="en-US" altLang="zh-CN">
                <a:latin typeface="Arial" charset="0"/>
                <a:ea typeface="宋体" charset="0"/>
              </a:rPr>
              <a:t>(2) </a:t>
            </a:r>
            <a:r>
              <a:rPr kumimoji="0" lang="zh-CN" altLang="en-US">
                <a:latin typeface="Arial" charset="0"/>
                <a:ea typeface="宋体" charset="0"/>
              </a:rPr>
              <a:t>后期数据的维护难度有所增加，人为手工定位数据更困难；</a:t>
            </a:r>
          </a:p>
        </p:txBody>
      </p:sp>
      <p:sp>
        <p:nvSpPr>
          <p:cNvPr id="35843"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F45BA4E-C615-EB46-B8FC-D50870143D81}" type="slidenum">
              <a:rPr kumimoji="0" lang="zh-CN" altLang="en-US" sz="1200"/>
              <a:pPr/>
              <a:t>26</a:t>
            </a:fld>
            <a:endParaRPr kumimoji="0"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p:spPr>
      </p:sp>
      <p:sp>
        <p:nvSpPr>
          <p:cNvPr id="3789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3789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BA7C1565-A3C7-D247-AF51-7584AA0635BC}" type="slidenum">
              <a:rPr kumimoji="0" lang="zh-CN" altLang="en-US" sz="1200"/>
              <a:pPr/>
              <a:t>27</a:t>
            </a:fld>
            <a:endParaRPr kumimoji="0"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ln/>
        </p:spPr>
      </p:sp>
      <p:sp>
        <p:nvSpPr>
          <p:cNvPr id="3993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3993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AB77EBA-9281-F84F-B94A-AFBCEE7716AA}" type="slidenum">
              <a:rPr kumimoji="0" lang="zh-CN" altLang="en-US" sz="1200"/>
              <a:pPr/>
              <a:t>28</a:t>
            </a:fld>
            <a:endParaRPr kumimoji="0"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p:spPr>
      </p:sp>
      <p:sp>
        <p:nvSpPr>
          <p:cNvPr id="4198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4198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707DD5B-6CA8-FD45-8F02-C8BCD8B779D0}" type="slidenum">
              <a:rPr kumimoji="0" lang="zh-CN" altLang="en-US" sz="1200"/>
              <a:pPr/>
              <a:t>29</a:t>
            </a:fld>
            <a:endParaRPr kumimoji="0"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p:spPr>
      </p:sp>
      <p:sp>
        <p:nvSpPr>
          <p:cNvPr id="4403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4403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B97BBB6-CE07-014F-A717-430831FF5F55}" type="slidenum">
              <a:rPr kumimoji="0" lang="zh-CN" altLang="en-US" sz="1200"/>
              <a:pPr/>
              <a:t>30</a:t>
            </a:fld>
            <a:endParaRPr kumimoji="0"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p:spPr>
      </p:sp>
      <p:sp>
        <p:nvSpPr>
          <p:cNvPr id="4608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46083"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B14B72D4-FC7B-124C-9A86-9CE797A82D8A}" type="slidenum">
              <a:rPr kumimoji="0" lang="zh-CN" altLang="en-US" sz="1200"/>
              <a:pPr/>
              <a:t>31</a:t>
            </a:fld>
            <a:endParaRPr kumimoji="0"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p:spPr>
      </p:sp>
      <p:sp>
        <p:nvSpPr>
          <p:cNvPr id="4813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4813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922C2D2C-DD5A-BE4A-AA7F-6572EA7D9B9C}" type="slidenum">
              <a:rPr kumimoji="0" lang="zh-CN" altLang="en-US" sz="1200"/>
              <a:pPr/>
              <a:t>32</a:t>
            </a:fld>
            <a:endParaRPr kumimoji="0"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a:ln/>
        </p:spPr>
      </p:sp>
      <p:sp>
        <p:nvSpPr>
          <p:cNvPr id="5017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5017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34C8851C-A6E0-7C4B-A88D-D07DEECC0C4F}" type="slidenum">
              <a:rPr kumimoji="0" lang="zh-CN" altLang="en-US" sz="1200"/>
              <a:pPr/>
              <a:t>33</a:t>
            </a:fld>
            <a:endParaRPr kumimoji="0"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94CBCBEF-F11D-5348-B981-69521DD22903}" type="slidenum">
              <a:rPr kumimoji="0" lang="zh-CN" altLang="en-US" sz="1200"/>
              <a:pPr/>
              <a:t>34</a:t>
            </a:fld>
            <a:endParaRPr kumimoji="0" lang="en-US" altLang="zh-CN" sz="120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Arial"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用户空间：</a:t>
            </a:r>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）常规进程所在区域</a:t>
            </a: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a:t>
            </a:r>
            <a:r>
              <a:rPr kumimoji="0" lang="en-US" altLang="zh-CN">
                <a:latin typeface="Arial" charset="0"/>
                <a:ea typeface="宋体" charset="0"/>
              </a:rPr>
              <a:t>JVM</a:t>
            </a:r>
            <a:r>
              <a:rPr kumimoji="0" lang="zh-CN" altLang="en-US">
                <a:latin typeface="Arial" charset="0"/>
                <a:ea typeface="宋体" charset="0"/>
              </a:rPr>
              <a:t>就是常规进程，驻守于用户空间</a:t>
            </a: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）用户空间是非特权区域</a:t>
            </a:r>
          </a:p>
          <a:p>
            <a:r>
              <a:rPr kumimoji="0" lang="zh-CN" altLang="en-US">
                <a:latin typeface="Arial" charset="0"/>
                <a:ea typeface="宋体" charset="0"/>
              </a:rPr>
              <a:t>（</a:t>
            </a:r>
            <a:r>
              <a:rPr kumimoji="0" lang="en-US" altLang="zh-CN">
                <a:latin typeface="Arial" charset="0"/>
                <a:ea typeface="宋体" charset="0"/>
              </a:rPr>
              <a:t>4</a:t>
            </a:r>
            <a:r>
              <a:rPr kumimoji="0" lang="zh-CN" altLang="en-US">
                <a:latin typeface="Arial" charset="0"/>
                <a:ea typeface="宋体" charset="0"/>
              </a:rPr>
              <a:t>）在该区域执行的代码就不能直接访问硬件设备</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内核空间：</a:t>
            </a:r>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）内核空间有特别的权利，他能与设备控制器通讯，控制着用户区域进行的运行状态</a:t>
            </a: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）所有的</a:t>
            </a:r>
            <a:r>
              <a:rPr kumimoji="0" lang="en-US" altLang="zh-CN">
                <a:latin typeface="Arial" charset="0"/>
                <a:ea typeface="宋体" charset="0"/>
              </a:rPr>
              <a:t>IO</a:t>
            </a:r>
            <a:r>
              <a:rPr kumimoji="0" lang="zh-CN" altLang="en-US">
                <a:latin typeface="Arial" charset="0"/>
                <a:ea typeface="宋体" charset="0"/>
              </a:rPr>
              <a:t>直接或间接通过内核空间</a:t>
            </a: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）当进行请求</a:t>
            </a:r>
            <a:r>
              <a:rPr kumimoji="0" lang="en-US" altLang="zh-CN">
                <a:latin typeface="Arial" charset="0"/>
                <a:ea typeface="宋体" charset="0"/>
              </a:rPr>
              <a:t>IO</a:t>
            </a:r>
            <a:r>
              <a:rPr kumimoji="0" lang="zh-CN" altLang="en-US">
                <a:latin typeface="Arial" charset="0"/>
                <a:ea typeface="宋体" charset="0"/>
              </a:rPr>
              <a:t>操作时候，他执行一个系统调用，将控制权移交给内核</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    进程使用 </a:t>
            </a:r>
            <a:r>
              <a:rPr kumimoji="0" lang="en-US" altLang="zh-CN">
                <a:latin typeface="Arial" charset="0"/>
                <a:ea typeface="宋体" charset="0"/>
              </a:rPr>
              <a:t>read( )</a:t>
            </a:r>
            <a:r>
              <a:rPr kumimoji="0" lang="zh-CN" altLang="en-US">
                <a:latin typeface="Arial" charset="0"/>
                <a:ea typeface="宋体" charset="0"/>
              </a:rPr>
              <a:t>系统调用，要求其缓冲区被填满。内核随即向磁盘控制硬件发出命令，要求其从磁盘读取数据。磁盘 控制器把数据直接写入内核内存缓冲区，这一步通过 </a:t>
            </a:r>
            <a:r>
              <a:rPr kumimoji="0" lang="en-US" altLang="zh-CN">
                <a:latin typeface="Arial" charset="0"/>
                <a:ea typeface="宋体" charset="0"/>
              </a:rPr>
              <a:t>DMA </a:t>
            </a:r>
            <a:r>
              <a:rPr kumimoji="0" lang="zh-CN" altLang="en-US">
                <a:latin typeface="Arial" charset="0"/>
                <a:ea typeface="宋体" charset="0"/>
              </a:rPr>
              <a:t>完成，无需主 </a:t>
            </a:r>
            <a:r>
              <a:rPr kumimoji="0" lang="en-US" altLang="zh-CN">
                <a:latin typeface="Arial" charset="0"/>
                <a:ea typeface="宋体" charset="0"/>
              </a:rPr>
              <a:t>CPU </a:t>
            </a:r>
            <a:r>
              <a:rPr kumimoji="0" lang="zh-CN" altLang="en-US">
                <a:latin typeface="Arial" charset="0"/>
                <a:ea typeface="宋体" charset="0"/>
              </a:rPr>
              <a:t>协助。一旦磁盘控制器把缓冲区装满，内核即把数据从内核空间的临时缓冲区拷贝到进程执行 </a:t>
            </a:r>
            <a:r>
              <a:rPr kumimoji="0" lang="en-US" altLang="zh-CN">
                <a:latin typeface="Arial" charset="0"/>
                <a:ea typeface="宋体" charset="0"/>
              </a:rPr>
              <a:t>read( )</a:t>
            </a:r>
            <a:r>
              <a:rPr kumimoji="0" lang="zh-CN" altLang="en-US">
                <a:latin typeface="Arial" charset="0"/>
                <a:ea typeface="宋体" charset="0"/>
              </a:rPr>
              <a:t>调用时指定的缓 冲区。</a:t>
            </a:r>
            <a:endParaRPr kumimoji="0" lang="en-US" altLang="zh-CN">
              <a:latin typeface="Arial" charset="0"/>
              <a:ea typeface="宋体" charset="0"/>
            </a:endParaRPr>
          </a:p>
          <a:p>
            <a:r>
              <a:rPr kumimoji="0" lang="zh-CN" altLang="en-US">
                <a:latin typeface="Arial" charset="0"/>
                <a:ea typeface="宋体" charset="0"/>
              </a:rPr>
              <a:t>    </a:t>
            </a:r>
            <a:endParaRPr kumimoji="0" lang="en-US" altLang="zh-CN">
              <a:latin typeface="Arial" charset="0"/>
              <a:ea typeface="宋体" charset="0"/>
            </a:endParaRPr>
          </a:p>
          <a:p>
            <a:r>
              <a:rPr kumimoji="0" lang="zh-CN">
                <a:latin typeface="Arial" charset="0"/>
                <a:ea typeface="宋体" charset="0"/>
              </a:rPr>
              <a:t> </a:t>
            </a:r>
            <a:r>
              <a:rPr kumimoji="0" lang="zh-CN" altLang="en-US">
                <a:latin typeface="Arial" charset="0"/>
                <a:ea typeface="宋体" charset="0"/>
              </a:rPr>
              <a:t>  您可能会觉得</a:t>
            </a:r>
            <a:r>
              <a:rPr kumimoji="0" lang="en-US" altLang="zh-CN">
                <a:latin typeface="Arial" charset="0"/>
                <a:ea typeface="宋体" charset="0"/>
              </a:rPr>
              <a:t>,</a:t>
            </a:r>
            <a:r>
              <a:rPr kumimoji="0" lang="zh-CN" altLang="en-US">
                <a:latin typeface="Arial" charset="0"/>
                <a:ea typeface="宋体" charset="0"/>
              </a:rPr>
              <a:t>把数据从内核空间拷贝到用户空间似乎有些多余。为什么不直接 让磁盘控制器把数据送到用户空间的缓冲区呢</a:t>
            </a:r>
            <a:r>
              <a:rPr kumimoji="0" lang="en-US" altLang="zh-CN">
                <a:latin typeface="Arial" charset="0"/>
                <a:ea typeface="宋体" charset="0"/>
              </a:rPr>
              <a:t>?</a:t>
            </a:r>
            <a:r>
              <a:rPr kumimoji="0" lang="zh-CN" altLang="en-US">
                <a:latin typeface="Arial" charset="0"/>
                <a:ea typeface="宋体" charset="0"/>
              </a:rPr>
              <a:t>这样做有几个问题。首先</a:t>
            </a:r>
            <a:r>
              <a:rPr kumimoji="0" lang="en-US" altLang="zh-CN">
                <a:latin typeface="Arial" charset="0"/>
                <a:ea typeface="宋体" charset="0"/>
              </a:rPr>
              <a:t>,</a:t>
            </a:r>
            <a:r>
              <a:rPr kumimoji="0" lang="zh-CN" altLang="en-US">
                <a:latin typeface="Arial" charset="0"/>
                <a:ea typeface="宋体" charset="0"/>
              </a:rPr>
              <a:t>硬件通常不能直接访问 用户空间 </a:t>
            </a:r>
            <a:r>
              <a:rPr kumimoji="0" lang="en-US" altLang="zh-CN">
                <a:latin typeface="Arial" charset="0"/>
                <a:ea typeface="宋体" charset="0"/>
              </a:rPr>
              <a:t>1</a:t>
            </a:r>
            <a:r>
              <a:rPr kumimoji="0" lang="zh-CN" altLang="en-US">
                <a:latin typeface="Arial" charset="0"/>
                <a:ea typeface="宋体" charset="0"/>
              </a:rPr>
              <a:t>。其次</a:t>
            </a:r>
            <a:r>
              <a:rPr kumimoji="0" lang="en-US" altLang="zh-CN">
                <a:latin typeface="Arial" charset="0"/>
                <a:ea typeface="宋体" charset="0"/>
              </a:rPr>
              <a:t>,</a:t>
            </a:r>
            <a:r>
              <a:rPr kumimoji="0" lang="zh-CN" altLang="en-US">
                <a:latin typeface="Arial" charset="0"/>
                <a:ea typeface="宋体" charset="0"/>
              </a:rPr>
              <a:t>像磁盘这样基于块存储的硬件设备操作的是固定大小的数据块</a:t>
            </a:r>
            <a:r>
              <a:rPr kumimoji="0" lang="en-US" altLang="zh-CN">
                <a:latin typeface="Arial" charset="0"/>
                <a:ea typeface="宋体" charset="0"/>
              </a:rPr>
              <a:t>,</a:t>
            </a:r>
            <a:r>
              <a:rPr kumimoji="0" lang="zh-CN" altLang="en-US">
                <a:latin typeface="Arial" charset="0"/>
                <a:ea typeface="宋体" charset="0"/>
              </a:rPr>
              <a:t>而用户进程请 求的可能是任意大小的或非对齐的数据块。在数据往来于用户空间与存储设备的过程中</a:t>
            </a:r>
            <a:r>
              <a:rPr kumimoji="0" lang="en-US" altLang="zh-CN">
                <a:latin typeface="Arial" charset="0"/>
                <a:ea typeface="宋体" charset="0"/>
              </a:rPr>
              <a:t>,</a:t>
            </a:r>
            <a:r>
              <a:rPr kumimoji="0" lang="zh-CN" altLang="en-US">
                <a:latin typeface="Arial" charset="0"/>
                <a:ea typeface="宋体" charset="0"/>
              </a:rPr>
              <a:t>内核负责 数据的分解、再组合工作</a:t>
            </a:r>
            <a:r>
              <a:rPr kumimoji="0" lang="en-US" altLang="zh-CN">
                <a:latin typeface="Arial" charset="0"/>
                <a:ea typeface="宋体" charset="0"/>
              </a:rPr>
              <a:t>,</a:t>
            </a:r>
            <a:r>
              <a:rPr kumimoji="0" lang="zh-CN" altLang="en-US">
                <a:latin typeface="Arial" charset="0"/>
                <a:ea typeface="宋体" charset="0"/>
              </a:rPr>
              <a:t>因此充当着中间人的角色。 </a:t>
            </a:r>
          </a:p>
          <a:p>
            <a:endParaRPr kumimoji="0" lang="zh-CN" altLang="en-US">
              <a:latin typeface="Arial" charset="0"/>
              <a:ea typeface="宋体" charset="0"/>
            </a:endParaRPr>
          </a:p>
        </p:txBody>
      </p:sp>
      <p:sp>
        <p:nvSpPr>
          <p:cNvPr id="921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6F2FFCC-3554-014A-8F5D-CDF30E8C1002}" type="slidenum">
              <a:rPr kumimoji="0" lang="zh-CN" altLang="en-US" sz="1200"/>
              <a:pPr/>
              <a:t>3</a:t>
            </a:fld>
            <a:endParaRPr kumimoji="0"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p:spPr>
      </p:sp>
      <p:sp>
        <p:nvSpPr>
          <p:cNvPr id="1126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1126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148E550-317A-B347-8DA3-784C12A9B7DC}" type="slidenum">
              <a:rPr kumimoji="0" lang="zh-CN" altLang="en-US" sz="1200"/>
              <a:pPr/>
              <a:t>4</a:t>
            </a:fld>
            <a:endParaRPr kumimoji="0"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5</a:t>
            </a:fld>
            <a:endParaRPr lang="en-US" altLang="zh-CN"/>
          </a:p>
        </p:txBody>
      </p:sp>
    </p:spTree>
    <p:extLst>
      <p:ext uri="{BB962C8B-B14F-4D97-AF65-F5344CB8AC3E}">
        <p14:creationId xmlns:p14="http://schemas.microsoft.com/office/powerpoint/2010/main" val="990086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11</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对于应用服务器，一个主要规律就是，</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的处理速度是要远远快于</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速度的，如果</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为了</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操作（例如从</a:t>
            </a:r>
            <a:r>
              <a:rPr kumimoji="1" lang="en-US" altLang="zh-CN" sz="1200" b="0" i="0" kern="1200" dirty="0" smtClean="0">
                <a:solidFill>
                  <a:schemeClr val="tx1"/>
                </a:solidFill>
                <a:effectLst/>
                <a:latin typeface="Arial" pitchFamily="34" charset="0"/>
                <a:ea typeface="宋体" pitchFamily="2" charset="-122"/>
                <a:cs typeface="宋体" charset="0"/>
              </a:rPr>
              <a:t>Socket</a:t>
            </a:r>
            <a:r>
              <a:rPr kumimoji="1" lang="zh-CN" altLang="en-US" sz="1200" b="0" i="0" kern="1200" dirty="0" smtClean="0">
                <a:solidFill>
                  <a:schemeClr val="tx1"/>
                </a:solidFill>
                <a:effectLst/>
                <a:latin typeface="Arial" pitchFamily="34" charset="0"/>
                <a:ea typeface="宋体" pitchFamily="2" charset="-122"/>
                <a:cs typeface="宋体" charset="0"/>
              </a:rPr>
              <a:t>读取一段数据）而阻塞显然是不划算的。好一点的方法是分为多进程或者线程去进行处理，但是这样会带来一些进程切换的开销，试想一个进程一个数据读了</a:t>
            </a:r>
            <a:r>
              <a:rPr kumimoji="1" lang="en-US" altLang="zh-CN" sz="1200" b="0" i="0" kern="1200" dirty="0" smtClean="0">
                <a:solidFill>
                  <a:schemeClr val="tx1"/>
                </a:solidFill>
                <a:effectLst/>
                <a:latin typeface="Arial" pitchFamily="34" charset="0"/>
                <a:ea typeface="宋体" pitchFamily="2" charset="-122"/>
                <a:cs typeface="宋体" charset="0"/>
              </a:rPr>
              <a:t>500ms</a:t>
            </a:r>
            <a:r>
              <a:rPr kumimoji="1" lang="zh-CN" altLang="en-US" sz="1200" b="0" i="0" kern="1200" dirty="0" smtClean="0">
                <a:solidFill>
                  <a:schemeClr val="tx1"/>
                </a:solidFill>
                <a:effectLst/>
                <a:latin typeface="Arial" pitchFamily="34" charset="0"/>
                <a:ea typeface="宋体" pitchFamily="2" charset="-122"/>
                <a:cs typeface="宋体" charset="0"/>
              </a:rPr>
              <a:t>，期间进程切换到它</a:t>
            </a:r>
            <a:r>
              <a:rPr kumimoji="1" lang="en-US" altLang="zh-CN" sz="1200" b="0" i="0" kern="1200" dirty="0" smtClean="0">
                <a:solidFill>
                  <a:schemeClr val="tx1"/>
                </a:solidFill>
                <a:effectLst/>
                <a:latin typeface="Arial" pitchFamily="34" charset="0"/>
                <a:ea typeface="宋体" pitchFamily="2" charset="-122"/>
                <a:cs typeface="宋体" charset="0"/>
              </a:rPr>
              <a:t>3</a:t>
            </a:r>
            <a:r>
              <a:rPr kumimoji="1" lang="zh-CN" altLang="en-US" sz="1200" b="0" i="0" kern="1200" dirty="0" smtClean="0">
                <a:solidFill>
                  <a:schemeClr val="tx1"/>
                </a:solidFill>
                <a:effectLst/>
                <a:latin typeface="Arial" pitchFamily="34" charset="0"/>
                <a:ea typeface="宋体" pitchFamily="2" charset="-122"/>
                <a:cs typeface="宋体" charset="0"/>
              </a:rPr>
              <a:t>次，但是</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却什么都不能干，就这么切换走了，是不是也不划算？</a:t>
            </a:r>
          </a:p>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这时先驱们找到了事件驱动，或者叫回调的方式，来完成这件事情。这种方式就是，应用业务向一个中间人注册一个回调（</a:t>
            </a:r>
            <a:r>
              <a:rPr kumimoji="1" lang="en-US" altLang="zh-CN" sz="1200" b="0" i="0" kern="1200" dirty="0" smtClean="0">
                <a:solidFill>
                  <a:schemeClr val="tx1"/>
                </a:solidFill>
                <a:effectLst/>
                <a:latin typeface="Arial" pitchFamily="34" charset="0"/>
                <a:ea typeface="宋体" pitchFamily="2" charset="-122"/>
                <a:cs typeface="宋体" charset="0"/>
              </a:rPr>
              <a:t>event handler</a:t>
            </a:r>
            <a:r>
              <a:rPr kumimoji="1" lang="zh-CN" altLang="en-US" sz="1200" b="0" i="0" kern="1200" dirty="0" smtClean="0">
                <a:solidFill>
                  <a:schemeClr val="tx1"/>
                </a:solidFill>
                <a:effectLst/>
                <a:latin typeface="Arial" pitchFamily="34" charset="0"/>
                <a:ea typeface="宋体" pitchFamily="2" charset="-122"/>
                <a:cs typeface="宋体" charset="0"/>
              </a:rPr>
              <a:t>），当</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就绪后，就这个中间人产生一个事件，并通知此</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进行处理。这种回调的方式，也体现了“好莱坞原则”（</a:t>
            </a:r>
            <a:r>
              <a:rPr kumimoji="1" lang="en-US" altLang="zh-CN" sz="1200" b="0" i="0" kern="1200" dirty="0" smtClean="0">
                <a:solidFill>
                  <a:schemeClr val="tx1"/>
                </a:solidFill>
                <a:effectLst/>
                <a:latin typeface="Arial" pitchFamily="34" charset="0"/>
                <a:ea typeface="宋体" pitchFamily="2" charset="-122"/>
                <a:cs typeface="宋体" charset="0"/>
              </a:rPr>
              <a:t>Hollywood principle</a:t>
            </a:r>
            <a:r>
              <a:rPr kumimoji="1" lang="zh-CN" altLang="en-US" sz="1200" b="0" i="0" kern="1200" dirty="0" smtClean="0">
                <a:solidFill>
                  <a:schemeClr val="tx1"/>
                </a:solidFill>
                <a:effectLst/>
                <a:latin typeface="Arial" pitchFamily="34" charset="0"/>
                <a:ea typeface="宋体" pitchFamily="2" charset="-122"/>
                <a:cs typeface="宋体" charset="0"/>
              </a:rPr>
              <a:t>）</a:t>
            </a:r>
            <a:r>
              <a:rPr kumimoji="1" lang="en-US" altLang="zh-CN" sz="1200" b="0" i="0" kern="1200" dirty="0" smtClean="0">
                <a:solidFill>
                  <a:schemeClr val="tx1"/>
                </a:solidFill>
                <a:effectLst/>
                <a:latin typeface="Arial" pitchFamily="34" charset="0"/>
                <a:ea typeface="宋体" pitchFamily="2" charset="-122"/>
                <a:cs typeface="宋体" charset="0"/>
              </a:rPr>
              <a:t>-“Don’t call us, we’ll call you”</a:t>
            </a:r>
            <a:r>
              <a:rPr kumimoji="1" lang="zh-CN" altLang="en-US" sz="1200" b="0" i="0" kern="1200" dirty="0" smtClean="0">
                <a:solidFill>
                  <a:schemeClr val="tx1"/>
                </a:solidFill>
                <a:effectLst/>
                <a:latin typeface="Arial" pitchFamily="34" charset="0"/>
                <a:ea typeface="宋体" pitchFamily="2" charset="-122"/>
                <a:cs typeface="宋体" charset="0"/>
              </a:rPr>
              <a:t>，在我们熟悉的</a:t>
            </a:r>
            <a:r>
              <a:rPr kumimoji="1" lang="en-US" altLang="zh-CN" sz="1200" b="0" i="0" kern="1200" dirty="0" err="1" smtClean="0">
                <a:solidFill>
                  <a:schemeClr val="tx1"/>
                </a:solidFill>
                <a:effectLst/>
                <a:latin typeface="Arial" pitchFamily="34" charset="0"/>
                <a:ea typeface="宋体" pitchFamily="2" charset="-122"/>
                <a:cs typeface="宋体" charset="0"/>
              </a:rPr>
              <a:t>IoC</a:t>
            </a:r>
            <a:r>
              <a:rPr kumimoji="1" lang="zh-CN" altLang="en-US" sz="1200" b="0" i="0" kern="1200" dirty="0" smtClean="0">
                <a:solidFill>
                  <a:schemeClr val="tx1"/>
                </a:solidFill>
                <a:effectLst/>
                <a:latin typeface="Arial" pitchFamily="34" charset="0"/>
                <a:ea typeface="宋体" pitchFamily="2" charset="-122"/>
                <a:cs typeface="宋体" charset="0"/>
              </a:rPr>
              <a:t>中也有用到。看来软件开发真是互通的！</a:t>
            </a:r>
          </a:p>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好了，我们现在来看</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模式。在前面事件驱动的例子里有个问题：我们如何知道</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就绪这个事件，谁来充当这个中间人？</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模式的答案是：由一个不断等待和循环的单独进程（线程）来做这件事，它接受所有</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的注册，并负责先操作系统查询</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是否就绪，在就绪后就调用指定</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进行处理，这个角色的名字就叫做</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a:t>
            </a:r>
          </a:p>
          <a:p>
            <a:pPr>
              <a:lnSpc>
                <a:spcPct val="150000"/>
              </a:lnSpc>
            </a:pP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12</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无论是</a:t>
            </a:r>
            <a:r>
              <a:rPr kumimoji="1" lang="en-US" altLang="zh-CN" dirty="0" smtClean="0"/>
              <a:t>C++</a:t>
            </a:r>
            <a:r>
              <a:rPr kumimoji="1" lang="zh-CN" altLang="en-US" dirty="0" smtClean="0"/>
              <a:t>还是</a:t>
            </a:r>
            <a:r>
              <a:rPr kumimoji="1" lang="en-US" altLang="zh-CN" dirty="0" smtClean="0"/>
              <a:t>JAVA</a:t>
            </a:r>
            <a:r>
              <a:rPr kumimoji="1" lang="zh-CN" altLang="en-US" dirty="0" smtClean="0"/>
              <a:t>编写的网络框架，大多数都是基于</a:t>
            </a:r>
            <a:r>
              <a:rPr kumimoji="1" lang="en-US" altLang="zh-CN" dirty="0" smtClean="0"/>
              <a:t>reactor</a:t>
            </a:r>
            <a:r>
              <a:rPr kumimoji="1" lang="zh-CN" altLang="en-US" dirty="0" smtClean="0"/>
              <a:t>模式进行设计和开发</a:t>
            </a:r>
            <a:endParaRPr kumimoji="1" lang="en-US" altLang="zh-CN" dirty="0" smtClean="0"/>
          </a:p>
          <a:p>
            <a:endParaRPr kumimoji="1" lang="en-US" altLang="zh-CN" dirty="0" smtClean="0"/>
          </a:p>
          <a:p>
            <a:r>
              <a:rPr kumimoji="1" lang="en-US" altLang="zh-CN" dirty="0" smtClean="0"/>
              <a:t>Reactor</a:t>
            </a:r>
            <a:r>
              <a:rPr kumimoji="1" lang="zh-CN" altLang="en-US" dirty="0" smtClean="0"/>
              <a:t>模式基于事件驱动，特别适合处理海量的</a:t>
            </a:r>
            <a:r>
              <a:rPr kumimoji="1" lang="en-US" altLang="zh-CN" dirty="0" smtClean="0"/>
              <a:t>IO</a:t>
            </a:r>
            <a:r>
              <a:rPr kumimoji="1" lang="zh-CN" altLang="en-US" dirty="0" smtClean="0"/>
              <a:t>事件</a:t>
            </a:r>
            <a:endParaRPr kumimoji="1" lang="en-US" altLang="zh-CN" dirty="0" smtClean="0"/>
          </a:p>
          <a:p>
            <a:endParaRPr kumimoji="1" lang="en-US" altLang="zh-CN" dirty="0" smtClean="0"/>
          </a:p>
          <a:p>
            <a:r>
              <a:rPr kumimoji="1" lang="zh-CN" altLang="en-US" dirty="0" smtClean="0"/>
              <a:t>单线程模型：所有的</a:t>
            </a:r>
            <a:r>
              <a:rPr kumimoji="1" lang="en-US" altLang="zh-CN" dirty="0" smtClean="0"/>
              <a:t>IO</a:t>
            </a:r>
            <a:r>
              <a:rPr kumimoji="1" lang="zh-CN" altLang="en-US" dirty="0" smtClean="0"/>
              <a:t>操作都在同一个</a:t>
            </a:r>
            <a:r>
              <a:rPr kumimoji="1" lang="en-US" altLang="zh-CN" dirty="0" smtClean="0"/>
              <a:t>NIO</a:t>
            </a:r>
            <a:r>
              <a:rPr kumimoji="1" lang="zh-CN" altLang="en-US" dirty="0" smtClean="0"/>
              <a:t>线程上完成，</a:t>
            </a:r>
            <a:r>
              <a:rPr kumimoji="1" lang="en-US" altLang="zh-CN" dirty="0" smtClean="0"/>
              <a:t>NIO</a:t>
            </a:r>
            <a:r>
              <a:rPr kumimoji="1" lang="zh-CN" altLang="en-US" dirty="0" smtClean="0"/>
              <a:t>线程职责如下：</a:t>
            </a:r>
            <a:endParaRPr kumimoji="1" lang="en-US" altLang="zh-CN" dirty="0" smtClean="0"/>
          </a:p>
          <a:p>
            <a:endParaRPr kumimoji="1" lang="en-US" altLang="zh-CN" dirty="0" smtClean="0"/>
          </a:p>
          <a:p>
            <a:r>
              <a:rPr kumimoji="1" lang="zh-CN" altLang="zh-CN" dirty="0" smtClean="0"/>
              <a:t>（</a:t>
            </a:r>
            <a:r>
              <a:rPr kumimoji="1" lang="en-US" altLang="zh-CN" dirty="0" smtClean="0"/>
              <a:t>1</a:t>
            </a:r>
            <a:r>
              <a:rPr kumimoji="1" lang="zh-CN" altLang="en-US" dirty="0" smtClean="0"/>
              <a:t>）作为</a:t>
            </a:r>
            <a:r>
              <a:rPr kumimoji="1" lang="en-US" altLang="zh-CN" dirty="0" smtClean="0"/>
              <a:t>NIO</a:t>
            </a:r>
            <a:r>
              <a:rPr kumimoji="1" lang="zh-CN" altLang="en-US" dirty="0" smtClean="0"/>
              <a:t>服务端，接收客户端的</a:t>
            </a:r>
            <a:r>
              <a:rPr kumimoji="1" lang="en-US" altLang="zh-CN" dirty="0" smtClean="0"/>
              <a:t>TCP</a:t>
            </a:r>
            <a:r>
              <a:rPr kumimoji="1" lang="zh-CN" altLang="en-US" dirty="0" smtClean="0"/>
              <a:t>链接</a:t>
            </a:r>
            <a:endParaRPr kumimoji="1" lang="en-US" altLang="zh-CN" dirty="0" smtClean="0"/>
          </a:p>
          <a:p>
            <a:endParaRPr kumimoji="1" lang="en-US" altLang="zh-CN" dirty="0" smtClean="0"/>
          </a:p>
          <a:p>
            <a:r>
              <a:rPr kumimoji="1" lang="zh-CN" altLang="zh-CN" dirty="0" smtClean="0"/>
              <a:t>（</a:t>
            </a:r>
            <a:r>
              <a:rPr kumimoji="1" lang="en-US" altLang="zh-CN" dirty="0" smtClean="0"/>
              <a:t>2</a:t>
            </a:r>
            <a:r>
              <a:rPr kumimoji="1" lang="zh-CN" altLang="en-US" dirty="0" smtClean="0"/>
              <a:t>）作为</a:t>
            </a:r>
            <a:r>
              <a:rPr kumimoji="1" lang="en-US" altLang="zh-CN" dirty="0" smtClean="0"/>
              <a:t>NIO</a:t>
            </a:r>
            <a:r>
              <a:rPr kumimoji="1" lang="zh-CN" altLang="en-US" dirty="0" smtClean="0"/>
              <a:t>客户端，向服务端发起</a:t>
            </a:r>
            <a:r>
              <a:rPr kumimoji="1" lang="en-US" altLang="zh-CN" dirty="0" smtClean="0"/>
              <a:t>TCP</a:t>
            </a:r>
            <a:r>
              <a:rPr kumimoji="1" lang="zh-CN" altLang="en-US" dirty="0" smtClean="0"/>
              <a:t>链接</a:t>
            </a:r>
            <a:endParaRPr kumimoji="1" lang="en-US" altLang="zh-CN" dirty="0" smtClean="0"/>
          </a:p>
          <a:p>
            <a:endParaRPr kumimoji="1" lang="en-US" altLang="zh-CN" dirty="0" smtClean="0"/>
          </a:p>
          <a:p>
            <a:r>
              <a:rPr kumimoji="1" lang="zh-CN" altLang="zh-CN" dirty="0" smtClean="0"/>
              <a:t>（</a:t>
            </a:r>
            <a:r>
              <a:rPr kumimoji="1" lang="en-US" altLang="zh-CN" dirty="0" smtClean="0"/>
              <a:t>3</a:t>
            </a:r>
            <a:r>
              <a:rPr kumimoji="1" lang="zh-CN" altLang="en-US" dirty="0" smtClean="0"/>
              <a:t>）读取通信对端的请求或者应答消息</a:t>
            </a:r>
            <a:endParaRPr kumimoji="1" lang="en-US" altLang="zh-CN" dirty="0" smtClean="0"/>
          </a:p>
          <a:p>
            <a:endParaRPr kumimoji="1" lang="en-US" altLang="zh-CN" dirty="0" smtClean="0"/>
          </a:p>
          <a:p>
            <a:r>
              <a:rPr kumimoji="1" lang="zh-CN" altLang="en-US" dirty="0" smtClean="0"/>
              <a:t>（</a:t>
            </a:r>
            <a:r>
              <a:rPr kumimoji="1" lang="en-US" altLang="zh-CN" dirty="0" smtClean="0"/>
              <a:t>4</a:t>
            </a:r>
            <a:r>
              <a:rPr kumimoji="1" lang="zh-CN" altLang="en-US" dirty="0" smtClean="0"/>
              <a:t>）向通信端发送消息请求或者应答消息</a:t>
            </a:r>
            <a:endParaRPr kumimoji="1" lang="en-US" altLang="zh-CN" dirty="0" smtClean="0"/>
          </a:p>
          <a:p>
            <a:endParaRPr kumimoji="1" lang="en-US" altLang="zh-CN" dirty="0" smtClean="0"/>
          </a:p>
          <a:p>
            <a:r>
              <a:rPr kumimoji="1" lang="zh-CN" altLang="en-US" dirty="0" smtClean="0"/>
              <a:t>由于</a:t>
            </a:r>
            <a:r>
              <a:rPr kumimoji="1" lang="en-US" altLang="zh-CN" dirty="0" smtClean="0"/>
              <a:t>Reactor</a:t>
            </a:r>
            <a:r>
              <a:rPr kumimoji="1" lang="zh-CN" altLang="en-US" dirty="0" smtClean="0"/>
              <a:t>模式使用的时异步非阻塞</a:t>
            </a:r>
            <a:r>
              <a:rPr kumimoji="1" lang="en-US" altLang="zh-CN" dirty="0" smtClean="0"/>
              <a:t>IO</a:t>
            </a:r>
            <a:r>
              <a:rPr kumimoji="1" lang="zh-CN" altLang="en-US" dirty="0" smtClean="0"/>
              <a:t>，所有的</a:t>
            </a:r>
            <a:r>
              <a:rPr kumimoji="1" lang="en-US" altLang="zh-CN" dirty="0" smtClean="0"/>
              <a:t>IO</a:t>
            </a:r>
            <a:r>
              <a:rPr kumimoji="1" lang="zh-CN" altLang="en-US" dirty="0" smtClean="0"/>
              <a:t>操作都不会导致阻塞，理论上一个线程可以独立处理所有的</a:t>
            </a:r>
            <a:r>
              <a:rPr kumimoji="1" lang="en-US" altLang="zh-CN" dirty="0" smtClean="0"/>
              <a:t>IO</a:t>
            </a:r>
            <a:r>
              <a:rPr kumimoji="1" lang="zh-CN" altLang="en-US" dirty="0" smtClean="0"/>
              <a:t>相关操作。</a:t>
            </a:r>
            <a:endParaRPr kumimoji="1" lang="en-US" altLang="zh-CN" dirty="0" smtClean="0"/>
          </a:p>
          <a:p>
            <a:endParaRPr kumimoji="1" lang="en-US" altLang="zh-CN" dirty="0" smtClean="0"/>
          </a:p>
          <a:p>
            <a:r>
              <a:rPr kumimoji="1" lang="zh-CN" altLang="en-US" dirty="0" smtClean="0"/>
              <a:t>从架构层面上看，一个</a:t>
            </a:r>
            <a:r>
              <a:rPr kumimoji="1" lang="en-US" altLang="zh-CN" dirty="0" smtClean="0"/>
              <a:t>NIO</a:t>
            </a:r>
            <a:r>
              <a:rPr kumimoji="1" lang="zh-CN" altLang="en-US" smtClean="0"/>
              <a:t>线程确实可以完成其承担的职责。</a:t>
            </a: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13</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14</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472705"/>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2693172"/>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1382219"/>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42488270"/>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99458665"/>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3910926"/>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9521872"/>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99243305"/>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24826"/>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55290315"/>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27186001"/>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84313"/>
            <a:ext cx="82296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010"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ransition xmlns:p14="http://schemas.microsoft.com/office/powerpoint/2010/main">
    <p:fade/>
  </p:transition>
  <p:txStyles>
    <p:titleStyle>
      <a:lvl1pPr algn="r" rtl="0" eaLnBrk="0" fontAlgn="base" hangingPunct="0">
        <a:spcBef>
          <a:spcPct val="0"/>
        </a:spcBef>
        <a:spcAft>
          <a:spcPct val="0"/>
        </a:spcAft>
        <a:defRPr kumimoji="1" sz="2800">
          <a:solidFill>
            <a:schemeClr val="bg1"/>
          </a:solidFill>
          <a:latin typeface="+mj-lt"/>
          <a:ea typeface="+mj-ea"/>
          <a:cs typeface="黑体" charset="0"/>
        </a:defRPr>
      </a:lvl1pPr>
      <a:lvl2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2pPr>
      <a:lvl3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3pPr>
      <a:lvl4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4pPr>
      <a:lvl5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kumimoji="1" sz="1600">
          <a:solidFill>
            <a:schemeClr val="tx1"/>
          </a:solidFill>
          <a:latin typeface="+mn-lt"/>
          <a:ea typeface="+mn-ea"/>
          <a:cs typeface="黑体" charset="0"/>
        </a:defRPr>
      </a:lvl1pPr>
      <a:lvl2pPr marL="742950" indent="-285750" algn="l" rtl="0" eaLnBrk="0" fontAlgn="base" hangingPunct="0">
        <a:spcBef>
          <a:spcPct val="20000"/>
        </a:spcBef>
        <a:spcAft>
          <a:spcPct val="0"/>
        </a:spcAft>
        <a:buChar char="–"/>
        <a:defRPr kumimoji="1" sz="1600">
          <a:solidFill>
            <a:schemeClr val="tx1"/>
          </a:solidFill>
          <a:latin typeface="+mn-lt"/>
          <a:ea typeface="+mn-ea"/>
          <a:cs typeface="黑体" charset="0"/>
        </a:defRPr>
      </a:lvl2pPr>
      <a:lvl3pPr marL="11430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3pPr>
      <a:lvl4pPr marL="16002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4pPr>
      <a:lvl5pPr marL="20574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ChangeArrowheads="1"/>
          </p:cNvSpPr>
          <p:nvPr/>
        </p:nvSpPr>
        <p:spPr bwMode="auto">
          <a:xfrm>
            <a:off x="3429000" y="1785938"/>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000">
                <a:latin typeface="Times New Roman" charset="0"/>
                <a:ea typeface="黑体" charset="0"/>
                <a:cs typeface="黑体" charset="0"/>
              </a:rPr>
              <a:t>探索</a:t>
            </a:r>
            <a:r>
              <a:rPr lang="en-US" altLang="zh-CN" sz="4000">
                <a:latin typeface="Times New Roman" charset="0"/>
                <a:ea typeface="黑体" charset="0"/>
                <a:cs typeface="黑体" charset="0"/>
              </a:rPr>
              <a:t>netty</a:t>
            </a:r>
            <a:endParaRPr lang="zh-CN" altLang="en-US" sz="4000">
              <a:latin typeface="Times New Roman" charset="0"/>
              <a:ea typeface="黑体" charset="0"/>
              <a:cs typeface="黑体" charset="0"/>
            </a:endParaRPr>
          </a:p>
        </p:txBody>
      </p:sp>
      <p:sp>
        <p:nvSpPr>
          <p:cNvPr id="4098" name="Rectangle 3"/>
          <p:cNvSpPr>
            <a:spLocks noChangeArrowheads="1"/>
          </p:cNvSpPr>
          <p:nvPr/>
        </p:nvSpPr>
        <p:spPr bwMode="auto">
          <a:xfrm>
            <a:off x="214313" y="5500688"/>
            <a:ext cx="1785937"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30000"/>
              </a:lnSpc>
            </a:pPr>
            <a:r>
              <a:rPr lang="zh-CN" altLang="en-US" sz="2400">
                <a:latin typeface="华文细黑" charset="0"/>
                <a:ea typeface="华文细黑" charset="0"/>
                <a:cs typeface="华文细黑" charset="0"/>
              </a:rPr>
              <a:t>曾江</a:t>
            </a:r>
            <a:endParaRPr lang="en-US" altLang="zh-CN" sz="2400">
              <a:latin typeface="华文细黑" charset="0"/>
              <a:ea typeface="华文细黑" charset="0"/>
              <a:cs typeface="华文细黑" charset="0"/>
            </a:endParaRPr>
          </a:p>
          <a:p>
            <a:pPr algn="r">
              <a:lnSpc>
                <a:spcPct val="130000"/>
              </a:lnSpc>
            </a:pPr>
            <a:r>
              <a:rPr lang="en-US" altLang="zh-CN" sz="2400">
                <a:latin typeface="华文细黑" charset="0"/>
                <a:ea typeface="华文细黑" charset="0"/>
                <a:cs typeface="华文细黑" charset="0"/>
              </a:rPr>
              <a:t>2015-06-16</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zh-CN" altLang="en-US" dirty="0" smtClean="0">
                <a:latin typeface="Arial" charset="0"/>
                <a:ea typeface="黑体" charset="0"/>
              </a:rPr>
              <a:t>餐厅</a:t>
            </a:r>
            <a:r>
              <a:rPr lang="en-US" altLang="zh-CN" dirty="0" smtClean="0">
                <a:latin typeface="Arial" charset="0"/>
                <a:ea typeface="黑体" charset="0"/>
              </a:rPr>
              <a:t>IO</a:t>
            </a:r>
            <a:endParaRPr lang="zh-CN" altLang="en-US" dirty="0">
              <a:latin typeface="Arial" charset="0"/>
              <a:ea typeface="黑体" charset="0"/>
            </a:endParaRPr>
          </a:p>
        </p:txBody>
      </p:sp>
    </p:spTree>
    <p:extLst>
      <p:ext uri="{BB962C8B-B14F-4D97-AF65-F5344CB8AC3E}">
        <p14:creationId xmlns:p14="http://schemas.microsoft.com/office/powerpoint/2010/main" val="10166058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IO</a:t>
            </a:r>
            <a:r>
              <a:rPr lang="zh-CN" altLang="en-US" dirty="0" smtClean="0">
                <a:latin typeface="Arial" charset="0"/>
                <a:ea typeface="黑体" charset="0"/>
              </a:rPr>
              <a:t>线程模型</a:t>
            </a:r>
            <a:endParaRPr lang="zh-CN" altLang="en-US" dirty="0">
              <a:latin typeface="Arial" charset="0"/>
              <a:ea typeface="黑体" charset="0"/>
            </a:endParaRPr>
          </a:p>
        </p:txBody>
      </p:sp>
      <p:sp>
        <p:nvSpPr>
          <p:cNvPr id="50" name="文本框 49"/>
          <p:cNvSpPr txBox="1"/>
          <p:nvPr/>
        </p:nvSpPr>
        <p:spPr>
          <a:xfrm>
            <a:off x="395536" y="1700808"/>
            <a:ext cx="8352928" cy="4873130"/>
          </a:xfrm>
          <a:prstGeom prst="rect">
            <a:avLst/>
          </a:prstGeom>
          <a:noFill/>
        </p:spPr>
        <p:txBody>
          <a:bodyPr wrap="square" rtlCol="0">
            <a:spAutoFit/>
          </a:bodyPr>
          <a:lstStyle/>
          <a:p>
            <a:pPr marL="285750" indent="-285750">
              <a:lnSpc>
                <a:spcPct val="150000"/>
              </a:lnSpc>
              <a:buFont typeface="Symbol" charset="2"/>
              <a:buChar char="-"/>
            </a:pPr>
            <a:r>
              <a:rPr kumimoji="1" lang="zh-CN" altLang="en-US" sz="1600" b="1" dirty="0" smtClean="0">
                <a:latin typeface="宋体"/>
                <a:ea typeface="宋体"/>
                <a:cs typeface="宋体"/>
              </a:rPr>
              <a:t>单线程年代</a:t>
            </a:r>
            <a:endParaRPr kumimoji="1" lang="en-US" altLang="zh-CN" sz="1600" b="1" dirty="0" smtClean="0">
              <a:latin typeface="宋体"/>
              <a:ea typeface="宋体"/>
              <a:cs typeface="宋体"/>
            </a:endParaRPr>
          </a:p>
          <a:p>
            <a:pPr>
              <a:lnSpc>
                <a:spcPct val="150000"/>
              </a:lnSpc>
            </a:pPr>
            <a:r>
              <a:rPr kumimoji="1" lang="zh-CN" altLang="en-US" sz="1600" dirty="0" smtClean="0">
                <a:latin typeface="宋体"/>
                <a:ea typeface="宋体"/>
                <a:cs typeface="宋体"/>
              </a:rPr>
              <a:t>   时间回到十几</a:t>
            </a:r>
            <a:r>
              <a:rPr kumimoji="1" lang="zh-CN" altLang="en-US" sz="1600" dirty="0">
                <a:latin typeface="宋体"/>
                <a:ea typeface="宋体"/>
                <a:cs typeface="宋体"/>
              </a:rPr>
              <a:t>年前，那时主流的</a:t>
            </a:r>
            <a:r>
              <a:rPr kumimoji="1" lang="en-US" altLang="zh-CN" sz="1600" dirty="0">
                <a:latin typeface="宋体"/>
                <a:ea typeface="宋体"/>
                <a:cs typeface="宋体"/>
              </a:rPr>
              <a:t>CPU</a:t>
            </a:r>
            <a:r>
              <a:rPr kumimoji="1" lang="zh-CN" altLang="en-US" sz="1600" dirty="0">
                <a:latin typeface="宋体"/>
                <a:ea typeface="宋体"/>
                <a:cs typeface="宋体"/>
              </a:rPr>
              <a:t>都还是单核（除了商用高性能的小机），</a:t>
            </a:r>
            <a:r>
              <a:rPr kumimoji="1" lang="en-US" altLang="zh-CN" sz="1600" dirty="0">
                <a:latin typeface="宋体"/>
                <a:ea typeface="宋体"/>
                <a:cs typeface="宋体"/>
              </a:rPr>
              <a:t>CPU</a:t>
            </a:r>
            <a:r>
              <a:rPr kumimoji="1" lang="zh-CN" altLang="en-US" sz="1600" dirty="0">
                <a:latin typeface="宋体"/>
                <a:ea typeface="宋体"/>
                <a:cs typeface="宋体"/>
              </a:rPr>
              <a:t>的核心频率是机器最重要的指标之一</a:t>
            </a:r>
            <a:r>
              <a:rPr kumimoji="1" lang="zh-CN" altLang="en-US" sz="1600" dirty="0" smtClean="0">
                <a:latin typeface="宋体"/>
                <a:ea typeface="宋体"/>
                <a:cs typeface="宋体"/>
              </a:rPr>
              <a:t>。</a:t>
            </a:r>
            <a:endParaRPr kumimoji="1" lang="en-US" altLang="zh-CN" sz="1600" dirty="0" smtClean="0">
              <a:latin typeface="宋体"/>
              <a:ea typeface="宋体"/>
              <a:cs typeface="宋体"/>
            </a:endParaRPr>
          </a:p>
          <a:p>
            <a:pPr>
              <a:lnSpc>
                <a:spcPct val="150000"/>
              </a:lnSpc>
            </a:pPr>
            <a:r>
              <a:rPr kumimoji="1" lang="zh-CN" altLang="zh-CN" sz="1600" dirty="0" smtClean="0">
                <a:latin typeface="宋体"/>
                <a:ea typeface="宋体"/>
                <a:cs typeface="宋体"/>
              </a:rPr>
              <a:t> </a:t>
            </a:r>
            <a:r>
              <a:rPr kumimoji="1" lang="zh-CN" altLang="en-US" sz="1600" dirty="0" smtClean="0">
                <a:latin typeface="宋体"/>
                <a:ea typeface="宋体"/>
                <a:cs typeface="宋体"/>
              </a:rPr>
              <a:t>   在</a:t>
            </a:r>
            <a:r>
              <a:rPr kumimoji="1" lang="en-US" altLang="zh-CN" sz="1600" dirty="0" smtClean="0">
                <a:latin typeface="宋体"/>
                <a:ea typeface="宋体"/>
                <a:cs typeface="宋体"/>
              </a:rPr>
              <a:t>Java</a:t>
            </a:r>
            <a:r>
              <a:rPr kumimoji="1" lang="zh-CN" altLang="en-US" sz="1600" dirty="0">
                <a:latin typeface="宋体"/>
                <a:ea typeface="宋体"/>
                <a:cs typeface="宋体"/>
              </a:rPr>
              <a:t>领域当时比较流行的是单线程编程，对于</a:t>
            </a:r>
            <a:r>
              <a:rPr kumimoji="1" lang="en-US" altLang="zh-CN" sz="1600" dirty="0">
                <a:latin typeface="宋体"/>
                <a:ea typeface="宋体"/>
                <a:cs typeface="宋体"/>
              </a:rPr>
              <a:t>CPU</a:t>
            </a:r>
            <a:r>
              <a:rPr kumimoji="1" lang="zh-CN" altLang="en-US" sz="1600" dirty="0">
                <a:latin typeface="宋体"/>
                <a:ea typeface="宋体"/>
                <a:cs typeface="宋体"/>
              </a:rPr>
              <a:t>密集型的应用程序而言，频繁的通过多线程进行协作和抢占时间片反而会降低性能</a:t>
            </a:r>
            <a:r>
              <a:rPr kumimoji="1" lang="zh-CN" altLang="en-US" sz="1600" dirty="0" smtClean="0">
                <a:latin typeface="宋体"/>
                <a:ea typeface="宋体"/>
                <a:cs typeface="宋体"/>
              </a:rPr>
              <a:t>。</a:t>
            </a:r>
            <a:endParaRPr kumimoji="1" lang="en-US" altLang="zh-CN" sz="1600" dirty="0" smtClean="0">
              <a:latin typeface="宋体"/>
              <a:ea typeface="宋体"/>
              <a:cs typeface="宋体"/>
            </a:endParaRPr>
          </a:p>
          <a:p>
            <a:pPr marL="285750" indent="-285750">
              <a:lnSpc>
                <a:spcPct val="150000"/>
              </a:lnSpc>
              <a:buFont typeface="Symbol" charset="2"/>
              <a:buChar char="-"/>
            </a:pPr>
            <a:r>
              <a:rPr kumimoji="1" lang="zh-CN" altLang="en-US" sz="1600" b="1" dirty="0" smtClean="0">
                <a:latin typeface="宋体"/>
                <a:ea typeface="宋体"/>
                <a:cs typeface="宋体"/>
              </a:rPr>
              <a:t>多线程年代</a:t>
            </a:r>
            <a:endParaRPr kumimoji="1" lang="en-US" altLang="zh-CN" sz="1600" b="1" dirty="0" smtClean="0">
              <a:latin typeface="宋体"/>
              <a:ea typeface="宋体"/>
              <a:cs typeface="宋体"/>
            </a:endParaRPr>
          </a:p>
          <a:p>
            <a:pPr>
              <a:lnSpc>
                <a:spcPct val="150000"/>
              </a:lnSpc>
            </a:pPr>
            <a:r>
              <a:rPr lang="zh-CN" altLang="en-US" sz="1600" dirty="0" smtClean="0">
                <a:latin typeface="宋体"/>
                <a:ea typeface="宋体"/>
                <a:cs typeface="宋体"/>
              </a:rPr>
              <a:t>    随着硬</a:t>
            </a:r>
            <a:r>
              <a:rPr lang="zh-CN" altLang="en-US" sz="1600" dirty="0">
                <a:latin typeface="宋体"/>
                <a:ea typeface="宋体"/>
                <a:cs typeface="宋体"/>
              </a:rPr>
              <a:t>件性能的提升，</a:t>
            </a:r>
            <a:r>
              <a:rPr lang="en-US" altLang="zh-CN" sz="1600" dirty="0">
                <a:latin typeface="宋体"/>
                <a:ea typeface="宋体"/>
                <a:cs typeface="宋体"/>
              </a:rPr>
              <a:t>CPU</a:t>
            </a:r>
            <a:r>
              <a:rPr lang="zh-CN" altLang="en-US" sz="1600" dirty="0">
                <a:latin typeface="宋体"/>
                <a:ea typeface="宋体"/>
                <a:cs typeface="宋体"/>
              </a:rPr>
              <a:t>的核数越来越越多，很多服务器标配已经达到</a:t>
            </a:r>
            <a:r>
              <a:rPr lang="en-US" altLang="zh-CN" sz="1600" dirty="0">
                <a:latin typeface="宋体"/>
                <a:ea typeface="宋体"/>
                <a:cs typeface="宋体"/>
              </a:rPr>
              <a:t>32</a:t>
            </a:r>
            <a:r>
              <a:rPr lang="zh-CN" altLang="en-US" sz="1600" dirty="0">
                <a:latin typeface="宋体"/>
                <a:ea typeface="宋体"/>
                <a:cs typeface="宋体"/>
              </a:rPr>
              <a:t>或</a:t>
            </a:r>
            <a:r>
              <a:rPr lang="en-US" altLang="zh-CN" sz="1600" dirty="0">
                <a:latin typeface="宋体"/>
                <a:ea typeface="宋体"/>
                <a:cs typeface="宋体"/>
              </a:rPr>
              <a:t>64</a:t>
            </a:r>
            <a:r>
              <a:rPr lang="zh-CN" altLang="en-US" sz="1600" dirty="0">
                <a:latin typeface="宋体"/>
                <a:ea typeface="宋体"/>
                <a:cs typeface="宋体"/>
              </a:rPr>
              <a:t>核。通过多线程并发编程，可以充分利用多核</a:t>
            </a:r>
            <a:r>
              <a:rPr lang="en-US" altLang="zh-CN" sz="1600" dirty="0">
                <a:latin typeface="宋体"/>
                <a:ea typeface="宋体"/>
                <a:cs typeface="宋体"/>
              </a:rPr>
              <a:t>CPU</a:t>
            </a:r>
            <a:r>
              <a:rPr lang="zh-CN" altLang="en-US" sz="1600" dirty="0">
                <a:latin typeface="宋体"/>
                <a:ea typeface="宋体"/>
                <a:cs typeface="宋体"/>
              </a:rPr>
              <a:t>的处理能力，提升系统的处理效率和并发性能</a:t>
            </a:r>
            <a:r>
              <a:rPr lang="zh-CN" altLang="en-US" sz="1600" dirty="0" smtClean="0">
                <a:latin typeface="宋体"/>
                <a:ea typeface="宋体"/>
                <a:cs typeface="宋体"/>
              </a:rPr>
              <a:t>。</a:t>
            </a:r>
            <a:endParaRPr kumimoji="1" lang="en-US" altLang="zh-CN" sz="1600" dirty="0" smtClean="0">
              <a:latin typeface="宋体"/>
              <a:ea typeface="宋体"/>
              <a:cs typeface="宋体"/>
            </a:endParaRPr>
          </a:p>
          <a:p>
            <a:pPr marL="285750" indent="-285750">
              <a:lnSpc>
                <a:spcPct val="150000"/>
              </a:lnSpc>
              <a:buFont typeface="Symbol" charset="2"/>
              <a:buChar char="-"/>
            </a:pPr>
            <a:r>
              <a:rPr kumimoji="1" lang="zh-CN" altLang="en-US" sz="1600" b="1" dirty="0" smtClean="0">
                <a:latin typeface="宋体"/>
                <a:ea typeface="宋体"/>
                <a:cs typeface="宋体"/>
              </a:rPr>
              <a:t>线程池年代</a:t>
            </a:r>
            <a:endParaRPr kumimoji="1" lang="en-US" altLang="zh-CN" sz="1600" b="1" dirty="0" smtClean="0">
              <a:latin typeface="宋体"/>
              <a:ea typeface="宋体"/>
              <a:cs typeface="宋体"/>
            </a:endParaRPr>
          </a:p>
          <a:p>
            <a:pPr>
              <a:lnSpc>
                <a:spcPct val="150000"/>
              </a:lnSpc>
            </a:pPr>
            <a:r>
              <a:rPr lang="zh-CN" altLang="en-US" sz="1600" dirty="0" smtClean="0">
                <a:latin typeface="宋体"/>
                <a:ea typeface="宋体"/>
                <a:cs typeface="宋体"/>
              </a:rPr>
              <a:t>   为了提</a:t>
            </a:r>
            <a:r>
              <a:rPr lang="zh-CN" altLang="en-US" sz="1600" dirty="0">
                <a:latin typeface="宋体"/>
                <a:ea typeface="宋体"/>
                <a:cs typeface="宋体"/>
              </a:rPr>
              <a:t>升</a:t>
            </a:r>
            <a:r>
              <a:rPr lang="en-US" altLang="zh-CN" sz="1600" dirty="0">
                <a:latin typeface="宋体"/>
                <a:ea typeface="宋体"/>
                <a:cs typeface="宋体"/>
              </a:rPr>
              <a:t>Java</a:t>
            </a:r>
            <a:r>
              <a:rPr lang="zh-CN" altLang="en-US" sz="1600" dirty="0">
                <a:latin typeface="宋体"/>
                <a:ea typeface="宋体"/>
                <a:cs typeface="宋体"/>
              </a:rPr>
              <a:t>多线程编程的效率和性能，降低用户开发难度。</a:t>
            </a:r>
            <a:r>
              <a:rPr lang="en-US" altLang="zh-CN" sz="1600" dirty="0">
                <a:latin typeface="宋体"/>
                <a:ea typeface="宋体"/>
                <a:cs typeface="宋体"/>
              </a:rPr>
              <a:t>JDK1.5</a:t>
            </a:r>
            <a:r>
              <a:rPr lang="zh-CN" altLang="en-US" sz="1600" dirty="0">
                <a:latin typeface="宋体"/>
                <a:ea typeface="宋体"/>
                <a:cs typeface="宋体"/>
              </a:rPr>
              <a:t>推出了</a:t>
            </a:r>
            <a:r>
              <a:rPr lang="en-US" altLang="zh-CN" sz="1600" dirty="0" err="1">
                <a:latin typeface="宋体"/>
                <a:ea typeface="宋体"/>
                <a:cs typeface="宋体"/>
              </a:rPr>
              <a:t>java.util.concurrent</a:t>
            </a:r>
            <a:r>
              <a:rPr lang="zh-CN" altLang="en-US" sz="1600" dirty="0">
                <a:latin typeface="宋体"/>
                <a:ea typeface="宋体"/>
                <a:cs typeface="宋体"/>
              </a:rPr>
              <a:t>并发编程包。在并发编程类库中，提供了线程池、线程安全容器、原子类等新的类库，极大的提升了</a:t>
            </a:r>
            <a:r>
              <a:rPr lang="en-US" altLang="zh-CN" sz="1600" dirty="0">
                <a:latin typeface="宋体"/>
                <a:ea typeface="宋体"/>
                <a:cs typeface="宋体"/>
              </a:rPr>
              <a:t>Java</a:t>
            </a:r>
            <a:r>
              <a:rPr lang="zh-CN" altLang="en-US" sz="1600" dirty="0">
                <a:latin typeface="宋体"/>
                <a:ea typeface="宋体"/>
                <a:cs typeface="宋体"/>
              </a:rPr>
              <a:t>多线程编程的效率，降低了开发难度。</a:t>
            </a:r>
          </a:p>
          <a:p>
            <a:pPr>
              <a:lnSpc>
                <a:spcPct val="150000"/>
              </a:lnSpc>
            </a:pPr>
            <a:r>
              <a:rPr lang="zh-CN" altLang="en-US" sz="1600" dirty="0" smtClean="0">
                <a:latin typeface="宋体"/>
                <a:ea typeface="宋体"/>
                <a:cs typeface="宋体"/>
              </a:rPr>
              <a:t>  从</a:t>
            </a:r>
            <a:r>
              <a:rPr lang="en-US" altLang="zh-CN" sz="1600" dirty="0">
                <a:latin typeface="宋体"/>
                <a:ea typeface="宋体"/>
                <a:cs typeface="宋体"/>
              </a:rPr>
              <a:t>JDK1.5</a:t>
            </a:r>
            <a:r>
              <a:rPr lang="zh-CN" altLang="en-US" sz="1600" dirty="0">
                <a:latin typeface="宋体"/>
                <a:ea typeface="宋体"/>
                <a:cs typeface="宋体"/>
              </a:rPr>
              <a:t>开始，基于线程池的并发编程已经成为</a:t>
            </a:r>
            <a:r>
              <a:rPr lang="en-US" altLang="zh-CN" sz="1600" dirty="0">
                <a:latin typeface="宋体"/>
                <a:ea typeface="宋体"/>
                <a:cs typeface="宋体"/>
              </a:rPr>
              <a:t>Java</a:t>
            </a:r>
            <a:r>
              <a:rPr lang="zh-CN" altLang="en-US" sz="1600" dirty="0">
                <a:latin typeface="宋体"/>
                <a:ea typeface="宋体"/>
                <a:cs typeface="宋体"/>
              </a:rPr>
              <a:t>多核编程的主流</a:t>
            </a:r>
            <a:r>
              <a:rPr lang="zh-CN" altLang="en-US" sz="1600" dirty="0" smtClean="0">
                <a:latin typeface="宋体"/>
                <a:ea typeface="宋体"/>
                <a:cs typeface="宋体"/>
              </a:rPr>
              <a:t>。</a:t>
            </a:r>
            <a:endParaRPr lang="zh-CN" altLang="en-US" sz="1600" dirty="0">
              <a:latin typeface="宋体"/>
              <a:ea typeface="宋体"/>
              <a:cs typeface="宋体"/>
            </a:endParaRPr>
          </a:p>
        </p:txBody>
      </p:sp>
    </p:spTree>
    <p:extLst>
      <p:ext uri="{BB962C8B-B14F-4D97-AF65-F5344CB8AC3E}">
        <p14:creationId xmlns:p14="http://schemas.microsoft.com/office/powerpoint/2010/main" val="29299413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Reactor</a:t>
            </a:r>
            <a:endParaRPr lang="zh-CN" altLang="en-US" dirty="0">
              <a:latin typeface="Arial" charset="0"/>
              <a:ea typeface="黑体" charset="0"/>
            </a:endParaRPr>
          </a:p>
        </p:txBody>
      </p:sp>
      <p:sp>
        <p:nvSpPr>
          <p:cNvPr id="3" name="文本框 2"/>
          <p:cNvSpPr txBox="1"/>
          <p:nvPr/>
        </p:nvSpPr>
        <p:spPr>
          <a:xfrm>
            <a:off x="251520" y="1772816"/>
            <a:ext cx="8640960" cy="4639732"/>
          </a:xfrm>
          <a:prstGeom prst="rect">
            <a:avLst/>
          </a:prstGeom>
          <a:noFill/>
        </p:spPr>
        <p:txBody>
          <a:bodyPr wrap="square" rtlCol="0">
            <a:spAutoFit/>
          </a:bodyPr>
          <a:lstStyle/>
          <a:p>
            <a:pPr>
              <a:lnSpc>
                <a:spcPct val="150000"/>
              </a:lnSpc>
            </a:pPr>
            <a:r>
              <a:rPr kumimoji="1" lang="zh-CN" altLang="en-US" dirty="0" smtClean="0">
                <a:latin typeface="宋体"/>
                <a:ea typeface="宋体"/>
                <a:cs typeface="宋体"/>
              </a:rPr>
              <a:t>    无论</a:t>
            </a:r>
            <a:r>
              <a:rPr kumimoji="1" lang="zh-CN" altLang="en-US" dirty="0">
                <a:latin typeface="宋体"/>
                <a:ea typeface="宋体"/>
                <a:cs typeface="宋体"/>
              </a:rPr>
              <a:t>是</a:t>
            </a:r>
            <a:r>
              <a:rPr kumimoji="1" lang="en-US" altLang="zh-CN" dirty="0">
                <a:latin typeface="宋体"/>
                <a:ea typeface="宋体"/>
                <a:cs typeface="宋体"/>
              </a:rPr>
              <a:t>C++</a:t>
            </a:r>
            <a:r>
              <a:rPr kumimoji="1" lang="zh-CN" altLang="en-US" dirty="0">
                <a:latin typeface="宋体"/>
                <a:ea typeface="宋体"/>
                <a:cs typeface="宋体"/>
              </a:rPr>
              <a:t>还是</a:t>
            </a:r>
            <a:r>
              <a:rPr kumimoji="1" lang="en-US" altLang="zh-CN" dirty="0">
                <a:latin typeface="宋体"/>
                <a:ea typeface="宋体"/>
                <a:cs typeface="宋体"/>
              </a:rPr>
              <a:t>JAVA</a:t>
            </a:r>
            <a:r>
              <a:rPr kumimoji="1" lang="zh-CN" altLang="en-US" dirty="0">
                <a:latin typeface="宋体"/>
                <a:ea typeface="宋体"/>
                <a:cs typeface="宋体"/>
              </a:rPr>
              <a:t>编写的网络框架，大多数都是基于</a:t>
            </a:r>
            <a:r>
              <a:rPr kumimoji="1" lang="en-US" altLang="zh-CN" dirty="0">
                <a:latin typeface="宋体"/>
                <a:ea typeface="宋体"/>
                <a:cs typeface="宋体"/>
              </a:rPr>
              <a:t>reactor</a:t>
            </a:r>
            <a:r>
              <a:rPr kumimoji="1" lang="zh-CN" altLang="en-US" dirty="0" smtClean="0">
                <a:latin typeface="宋体"/>
                <a:ea typeface="宋体"/>
                <a:cs typeface="宋体"/>
              </a:rPr>
              <a:t>模式进行设计和开发</a:t>
            </a:r>
            <a:r>
              <a:rPr kumimoji="1" lang="zh-CN" altLang="zh-CN" dirty="0" smtClean="0">
                <a:latin typeface="宋体"/>
                <a:ea typeface="宋体"/>
                <a:cs typeface="宋体"/>
              </a:rPr>
              <a:t>。</a:t>
            </a:r>
            <a:r>
              <a:rPr kumimoji="1" lang="en-US" altLang="zh-CN" dirty="0" smtClean="0">
                <a:latin typeface="宋体"/>
                <a:ea typeface="宋体"/>
                <a:cs typeface="宋体"/>
              </a:rPr>
              <a:t>Reactor</a:t>
            </a:r>
            <a:r>
              <a:rPr kumimoji="1" lang="zh-CN" altLang="en-US" dirty="0">
                <a:latin typeface="宋体"/>
                <a:ea typeface="宋体"/>
                <a:cs typeface="宋体"/>
              </a:rPr>
              <a:t>模式基于事件驱动，特别适合处理海量的</a:t>
            </a:r>
            <a:r>
              <a:rPr kumimoji="1" lang="en-US" altLang="zh-CN" dirty="0">
                <a:latin typeface="宋体"/>
                <a:ea typeface="宋体"/>
                <a:cs typeface="宋体"/>
              </a:rPr>
              <a:t>IO</a:t>
            </a:r>
            <a:r>
              <a:rPr kumimoji="1" lang="zh-CN" altLang="en-US" dirty="0" smtClean="0">
                <a:latin typeface="宋体"/>
                <a:ea typeface="宋体"/>
                <a:cs typeface="宋体"/>
              </a:rPr>
              <a:t>事件</a:t>
            </a:r>
            <a:r>
              <a:rPr kumimoji="1" lang="en-US" altLang="zh-CN" dirty="0">
                <a:latin typeface="宋体"/>
                <a:ea typeface="宋体"/>
                <a:cs typeface="宋体"/>
              </a:rPr>
              <a:t>；</a:t>
            </a:r>
            <a:endParaRPr kumimoji="1" lang="en-US" altLang="zh-CN" dirty="0" smtClean="0">
              <a:latin typeface="宋体"/>
              <a:ea typeface="宋体"/>
              <a:cs typeface="宋体"/>
            </a:endParaRPr>
          </a:p>
          <a:p>
            <a:pPr>
              <a:lnSpc>
                <a:spcPct val="150000"/>
              </a:lnSpc>
            </a:pPr>
            <a:r>
              <a:rPr kumimoji="1" lang="en-US" altLang="zh-CN" dirty="0" smtClean="0">
                <a:latin typeface="宋体"/>
                <a:ea typeface="宋体"/>
                <a:cs typeface="宋体"/>
              </a:rPr>
              <a:t>    CPU</a:t>
            </a:r>
            <a:r>
              <a:rPr kumimoji="1" lang="zh-CN" altLang="en-US" dirty="0" smtClean="0">
                <a:latin typeface="宋体"/>
                <a:ea typeface="宋体"/>
                <a:cs typeface="宋体"/>
              </a:rPr>
              <a:t>处理速度远远快于</a:t>
            </a:r>
            <a:r>
              <a:rPr kumimoji="1" lang="en-US" altLang="zh-CN" dirty="0" smtClean="0">
                <a:latin typeface="宋体"/>
                <a:ea typeface="宋体"/>
                <a:cs typeface="宋体"/>
              </a:rPr>
              <a:t>IO</a:t>
            </a:r>
            <a:r>
              <a:rPr kumimoji="1" lang="zh-CN" altLang="en-US" dirty="0" smtClean="0">
                <a:latin typeface="宋体"/>
                <a:ea typeface="宋体"/>
                <a:cs typeface="宋体"/>
              </a:rPr>
              <a:t>，如果</a:t>
            </a:r>
            <a:r>
              <a:rPr kumimoji="1" lang="en-US" altLang="zh-CN" dirty="0" smtClean="0">
                <a:latin typeface="宋体"/>
                <a:ea typeface="宋体"/>
                <a:cs typeface="宋体"/>
              </a:rPr>
              <a:t>CPU</a:t>
            </a:r>
            <a:r>
              <a:rPr kumimoji="1" lang="zh-CN" altLang="en-US" dirty="0" smtClean="0">
                <a:latin typeface="宋体"/>
                <a:ea typeface="宋体"/>
                <a:cs typeface="宋体"/>
              </a:rPr>
              <a:t>为了</a:t>
            </a:r>
            <a:r>
              <a:rPr kumimoji="1" lang="en-US" altLang="zh-CN" dirty="0" smtClean="0">
                <a:latin typeface="宋体"/>
                <a:ea typeface="宋体"/>
                <a:cs typeface="宋体"/>
              </a:rPr>
              <a:t>IO</a:t>
            </a:r>
            <a:r>
              <a:rPr kumimoji="1" lang="zh-CN" altLang="en-US" dirty="0" smtClean="0">
                <a:latin typeface="宋体"/>
                <a:ea typeface="宋体"/>
                <a:cs typeface="宋体"/>
              </a:rPr>
              <a:t>操作阻塞或者做了过多的无谓的线程切换</a:t>
            </a:r>
            <a:r>
              <a:rPr kumimoji="1" lang="en-US" altLang="zh-CN" dirty="0" smtClean="0">
                <a:latin typeface="宋体"/>
                <a:ea typeface="宋体"/>
                <a:cs typeface="宋体"/>
              </a:rPr>
              <a:t>，</a:t>
            </a:r>
            <a:r>
              <a:rPr kumimoji="1" lang="zh-CN" altLang="en-US" dirty="0" smtClean="0">
                <a:latin typeface="宋体"/>
                <a:ea typeface="宋体"/>
                <a:cs typeface="宋体"/>
              </a:rPr>
              <a:t>其实都是不划算的；</a:t>
            </a:r>
            <a:endParaRPr kumimoji="1" lang="en-US" altLang="zh-CN" dirty="0" smtClean="0">
              <a:latin typeface="宋体"/>
              <a:ea typeface="宋体"/>
              <a:cs typeface="宋体"/>
            </a:endParaRPr>
          </a:p>
          <a:p>
            <a:pPr>
              <a:lnSpc>
                <a:spcPct val="150000"/>
              </a:lnSpc>
            </a:pPr>
            <a:r>
              <a:rPr kumimoji="1" lang="en-US" altLang="zh-CN" dirty="0" smtClean="0">
                <a:latin typeface="宋体"/>
                <a:ea typeface="宋体"/>
                <a:cs typeface="宋体"/>
              </a:rPr>
              <a:t>    </a:t>
            </a:r>
            <a:r>
              <a:rPr kumimoji="1" lang="zh-CN" altLang="en-US" dirty="0" smtClean="0">
                <a:latin typeface="宋体"/>
                <a:ea typeface="宋体"/>
                <a:cs typeface="宋体"/>
              </a:rPr>
              <a:t>于是出现了事件驱动，或者叫回调的方式，来完成这件事。这种方式是，应用业务想一个中间人注册一个回调</a:t>
            </a:r>
            <a:r>
              <a:rPr kumimoji="1" lang="en-US" altLang="zh-CN" dirty="0" smtClean="0">
                <a:latin typeface="宋体"/>
                <a:ea typeface="宋体"/>
                <a:cs typeface="宋体"/>
              </a:rPr>
              <a:t>(event</a:t>
            </a:r>
            <a:r>
              <a:rPr kumimoji="1" lang="zh-CN" altLang="en-US" dirty="0" smtClean="0">
                <a:latin typeface="宋体"/>
                <a:ea typeface="宋体"/>
                <a:cs typeface="宋体"/>
              </a:rPr>
              <a:t> </a:t>
            </a:r>
            <a:r>
              <a:rPr kumimoji="1" lang="en-US" altLang="zh-CN" dirty="0" smtClean="0">
                <a:latin typeface="宋体"/>
                <a:ea typeface="宋体"/>
                <a:cs typeface="宋体"/>
              </a:rPr>
              <a:t>handler)</a:t>
            </a:r>
            <a:r>
              <a:rPr kumimoji="1" lang="zh-CN" altLang="en-US" dirty="0" smtClean="0">
                <a:latin typeface="宋体"/>
                <a:ea typeface="宋体"/>
                <a:cs typeface="宋体"/>
              </a:rPr>
              <a:t>，当</a:t>
            </a:r>
            <a:r>
              <a:rPr kumimoji="1" lang="en-US" altLang="zh-CN" dirty="0" smtClean="0">
                <a:latin typeface="宋体"/>
                <a:ea typeface="宋体"/>
                <a:cs typeface="宋体"/>
              </a:rPr>
              <a:t>IO</a:t>
            </a:r>
            <a:r>
              <a:rPr kumimoji="1" lang="zh-CN" altLang="en-US" dirty="0" smtClean="0">
                <a:latin typeface="宋体"/>
                <a:ea typeface="宋体"/>
                <a:cs typeface="宋体"/>
              </a:rPr>
              <a:t>就绪后，就这个中间人产生一个事件，并通知</a:t>
            </a:r>
            <a:r>
              <a:rPr kumimoji="1" lang="en-US" altLang="zh-CN" dirty="0" smtClean="0">
                <a:latin typeface="宋体"/>
                <a:ea typeface="宋体"/>
                <a:cs typeface="宋体"/>
              </a:rPr>
              <a:t>handler</a:t>
            </a:r>
            <a:r>
              <a:rPr kumimoji="1" lang="zh-CN" altLang="en-US" dirty="0" smtClean="0">
                <a:latin typeface="宋体"/>
                <a:ea typeface="宋体"/>
                <a:cs typeface="宋体"/>
              </a:rPr>
              <a:t>进行处理；</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我们如何知道</a:t>
            </a:r>
            <a:r>
              <a:rPr kumimoji="1" lang="en-US" altLang="zh-CN" dirty="0" smtClean="0">
                <a:latin typeface="宋体"/>
                <a:ea typeface="宋体"/>
                <a:cs typeface="宋体"/>
              </a:rPr>
              <a:t>IO</a:t>
            </a:r>
            <a:r>
              <a:rPr kumimoji="1" lang="zh-CN" altLang="en-US" dirty="0" smtClean="0">
                <a:latin typeface="宋体"/>
                <a:ea typeface="宋体"/>
                <a:cs typeface="宋体"/>
              </a:rPr>
              <a:t>就绪这个事件？</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谁来充当这个中间人？</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由一个不断等待和循环的单独线程来接受所有</a:t>
            </a:r>
            <a:r>
              <a:rPr kumimoji="1" lang="en-US" altLang="zh-CN" dirty="0" smtClean="0">
                <a:latin typeface="宋体"/>
                <a:ea typeface="宋体"/>
                <a:cs typeface="宋体"/>
              </a:rPr>
              <a:t>handler</a:t>
            </a:r>
            <a:r>
              <a:rPr kumimoji="1" lang="zh-CN" altLang="en-US" dirty="0" smtClean="0">
                <a:latin typeface="宋体"/>
                <a:ea typeface="宋体"/>
                <a:cs typeface="宋体"/>
              </a:rPr>
              <a:t>的注册，并负责查询</a:t>
            </a:r>
            <a:r>
              <a:rPr kumimoji="1" lang="en-US" altLang="zh-CN" dirty="0" smtClean="0">
                <a:latin typeface="宋体"/>
                <a:ea typeface="宋体"/>
                <a:cs typeface="宋体"/>
              </a:rPr>
              <a:t>IO</a:t>
            </a:r>
            <a:r>
              <a:rPr kumimoji="1" lang="zh-CN" altLang="en-US" dirty="0" smtClean="0">
                <a:latin typeface="宋体"/>
                <a:ea typeface="宋体"/>
                <a:cs typeface="宋体"/>
              </a:rPr>
              <a:t>是否就绪，在就绪后，调用制定的</a:t>
            </a:r>
            <a:r>
              <a:rPr kumimoji="1" lang="en-US" altLang="zh-CN" dirty="0" smtClean="0">
                <a:latin typeface="宋体"/>
                <a:ea typeface="宋体"/>
                <a:cs typeface="宋体"/>
              </a:rPr>
              <a:t>handler</a:t>
            </a:r>
            <a:r>
              <a:rPr kumimoji="1" lang="zh-CN" altLang="en-US" dirty="0" smtClean="0">
                <a:latin typeface="宋体"/>
                <a:ea typeface="宋体"/>
                <a:cs typeface="宋体"/>
              </a:rPr>
              <a:t>进行处理，这个角色名称就叫</a:t>
            </a:r>
            <a:r>
              <a:rPr kumimoji="1" lang="en-US" altLang="zh-CN" dirty="0" smtClean="0">
                <a:latin typeface="宋体"/>
                <a:ea typeface="宋体"/>
                <a:cs typeface="宋体"/>
              </a:rPr>
              <a:t>Reactor</a:t>
            </a:r>
          </a:p>
        </p:txBody>
      </p:sp>
    </p:spTree>
    <p:extLst>
      <p:ext uri="{BB962C8B-B14F-4D97-AF65-F5344CB8AC3E}">
        <p14:creationId xmlns:p14="http://schemas.microsoft.com/office/powerpoint/2010/main" val="15392009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Reactor</a:t>
            </a:r>
            <a:r>
              <a:rPr lang="zh-CN" altLang="en-US" dirty="0" smtClean="0">
                <a:latin typeface="Arial" charset="0"/>
                <a:ea typeface="黑体" charset="0"/>
              </a:rPr>
              <a:t>单线程模型</a:t>
            </a:r>
            <a:endParaRPr lang="zh-CN" altLang="en-US" dirty="0">
              <a:latin typeface="Arial" charset="0"/>
              <a:ea typeface="黑体" charset="0"/>
            </a:endParaRPr>
          </a:p>
        </p:txBody>
      </p:sp>
      <p:sp>
        <p:nvSpPr>
          <p:cNvPr id="2" name="椭圆 1"/>
          <p:cNvSpPr/>
          <p:nvPr/>
        </p:nvSpPr>
        <p:spPr>
          <a:xfrm>
            <a:off x="323528" y="2780928"/>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539552" y="3356992"/>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683568" y="393305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4" name="圆角矩形 3"/>
          <p:cNvSpPr/>
          <p:nvPr/>
        </p:nvSpPr>
        <p:spPr>
          <a:xfrm>
            <a:off x="3203848" y="2276872"/>
            <a:ext cx="5256584" cy="1584176"/>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Reactor</a:t>
            </a:r>
            <a:r>
              <a:rPr kumimoji="1" lang="zh-CN" altLang="en-US" dirty="0" smtClean="0">
                <a:solidFill>
                  <a:srgbClr val="111111"/>
                </a:solidFill>
              </a:rPr>
              <a:t> </a:t>
            </a:r>
            <a:r>
              <a:rPr kumimoji="1" lang="en-US" altLang="zh-CN" dirty="0" smtClean="0">
                <a:solidFill>
                  <a:srgbClr val="111111"/>
                </a:solidFill>
              </a:rPr>
              <a:t>Thread</a:t>
            </a:r>
          </a:p>
          <a:p>
            <a:pPr algn="ctr"/>
            <a:endParaRPr kumimoji="1" lang="en-US" altLang="zh-CN" dirty="0">
              <a:solidFill>
                <a:srgbClr val="111111"/>
              </a:solidFill>
            </a:endParaRPr>
          </a:p>
          <a:p>
            <a:pPr algn="ctr"/>
            <a:endParaRPr kumimoji="1" lang="en-US" altLang="zh-CN" dirty="0" smtClean="0">
              <a:solidFill>
                <a:srgbClr val="111111"/>
              </a:solidFill>
            </a:endParaRPr>
          </a:p>
          <a:p>
            <a:pPr algn="ctr"/>
            <a:endParaRPr kumimoji="1" lang="zh-CN" altLang="en-US" dirty="0" smtClean="0">
              <a:solidFill>
                <a:srgbClr val="111111"/>
              </a:solidFill>
            </a:endParaRPr>
          </a:p>
        </p:txBody>
      </p:sp>
      <p:sp>
        <p:nvSpPr>
          <p:cNvPr id="9" name="圆角矩形 8"/>
          <p:cNvSpPr/>
          <p:nvPr/>
        </p:nvSpPr>
        <p:spPr>
          <a:xfrm>
            <a:off x="5580112" y="3140968"/>
            <a:ext cx="2376264" cy="576064"/>
          </a:xfrm>
          <a:prstGeom prst="roundRect">
            <a:avLst/>
          </a:prstGeom>
          <a:solidFill>
            <a:srgbClr val="CCE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Dispatcher</a:t>
            </a:r>
            <a:endParaRPr kumimoji="1" lang="zh-CN" altLang="en-US" dirty="0" smtClean="0">
              <a:solidFill>
                <a:srgbClr val="111111"/>
              </a:solidFill>
            </a:endParaRPr>
          </a:p>
        </p:txBody>
      </p:sp>
      <p:sp>
        <p:nvSpPr>
          <p:cNvPr id="13" name="圆角矩形 12"/>
          <p:cNvSpPr/>
          <p:nvPr/>
        </p:nvSpPr>
        <p:spPr>
          <a:xfrm>
            <a:off x="4067944"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handler1</a:t>
            </a:r>
            <a:endParaRPr kumimoji="1" lang="zh-CN" altLang="en-US" dirty="0" smtClean="0">
              <a:solidFill>
                <a:srgbClr val="111111"/>
              </a:solidFill>
            </a:endParaRPr>
          </a:p>
        </p:txBody>
      </p:sp>
      <p:cxnSp>
        <p:nvCxnSpPr>
          <p:cNvPr id="21" name="直线箭头连接符 20"/>
          <p:cNvCxnSpPr>
            <a:stCxn id="2" idx="6"/>
            <a:endCxn id="4" idx="1"/>
          </p:cNvCxnSpPr>
          <p:nvPr/>
        </p:nvCxnSpPr>
        <p:spPr>
          <a:xfrm flipV="1">
            <a:off x="2195736" y="3068960"/>
            <a:ext cx="1008112" cy="36000"/>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4283968"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handlers</a:t>
            </a:r>
            <a:endParaRPr kumimoji="1" lang="zh-CN" altLang="en-US" dirty="0" smtClean="0">
              <a:solidFill>
                <a:srgbClr val="111111"/>
              </a:solidFill>
            </a:endParaRPr>
          </a:p>
        </p:txBody>
      </p:sp>
      <p:sp>
        <p:nvSpPr>
          <p:cNvPr id="28" name="圆角矩形 27"/>
          <p:cNvSpPr/>
          <p:nvPr/>
        </p:nvSpPr>
        <p:spPr>
          <a:xfrm>
            <a:off x="6444208"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handler3</a:t>
            </a:r>
            <a:endParaRPr kumimoji="1" lang="zh-CN" altLang="en-US" dirty="0" smtClean="0">
              <a:solidFill>
                <a:srgbClr val="111111"/>
              </a:solidFill>
            </a:endParaRPr>
          </a:p>
        </p:txBody>
      </p:sp>
      <p:sp>
        <p:nvSpPr>
          <p:cNvPr id="29" name="圆角矩形 28"/>
          <p:cNvSpPr/>
          <p:nvPr/>
        </p:nvSpPr>
        <p:spPr>
          <a:xfrm>
            <a:off x="6660232"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handler4</a:t>
            </a:r>
            <a:endParaRPr kumimoji="1" lang="zh-CN" altLang="en-US" dirty="0" smtClean="0">
              <a:solidFill>
                <a:srgbClr val="111111"/>
              </a:solidFill>
            </a:endParaRPr>
          </a:p>
        </p:txBody>
      </p:sp>
      <p:cxnSp>
        <p:nvCxnSpPr>
          <p:cNvPr id="30" name="直线箭头连接符 29"/>
          <p:cNvCxnSpPr>
            <a:stCxn id="7" idx="6"/>
            <a:endCxn id="4" idx="1"/>
          </p:cNvCxnSpPr>
          <p:nvPr/>
        </p:nvCxnSpPr>
        <p:spPr>
          <a:xfrm flipV="1">
            <a:off x="2411760" y="3068960"/>
            <a:ext cx="792088" cy="61206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a:stCxn id="8" idx="6"/>
            <a:endCxn id="4" idx="1"/>
          </p:cNvCxnSpPr>
          <p:nvPr/>
        </p:nvCxnSpPr>
        <p:spPr>
          <a:xfrm flipV="1">
            <a:off x="2555776" y="3068960"/>
            <a:ext cx="648072" cy="118813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2" name="直线箭头连接符 31"/>
          <p:cNvCxnSpPr>
            <a:stCxn id="47" idx="0"/>
          </p:cNvCxnSpPr>
          <p:nvPr/>
        </p:nvCxnSpPr>
        <p:spPr>
          <a:xfrm flipV="1">
            <a:off x="2807804" y="3861048"/>
            <a:ext cx="1332148" cy="122413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3" name="直线箭头连接符 32"/>
          <p:cNvCxnSpPr>
            <a:stCxn id="4" idx="2"/>
            <a:endCxn id="13" idx="0"/>
          </p:cNvCxnSpPr>
          <p:nvPr/>
        </p:nvCxnSpPr>
        <p:spPr>
          <a:xfrm flipH="1">
            <a:off x="5040052" y="3861048"/>
            <a:ext cx="792088"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28" idx="0"/>
          </p:cNvCxnSpPr>
          <p:nvPr/>
        </p:nvCxnSpPr>
        <p:spPr>
          <a:xfrm flipH="1" flipV="1">
            <a:off x="6948264" y="3861048"/>
            <a:ext cx="468052"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1835696" y="508518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dirty="0">
                <a:solidFill>
                  <a:srgbClr val="111111"/>
                </a:solidFill>
              </a:rPr>
              <a:t>A</a:t>
            </a:r>
            <a:r>
              <a:rPr kumimoji="1" lang="en-US" altLang="zh-CN" dirty="0" err="1" smtClean="0">
                <a:solidFill>
                  <a:srgbClr val="111111"/>
                </a:solidFill>
              </a:rPr>
              <a:t>cceptor</a:t>
            </a:r>
            <a:endParaRPr kumimoji="1" lang="zh-CN" altLang="en-US" dirty="0" smtClean="0">
              <a:solidFill>
                <a:srgbClr val="111111"/>
              </a:solidFill>
            </a:endParaRPr>
          </a:p>
        </p:txBody>
      </p:sp>
    </p:spTree>
    <p:extLst>
      <p:ext uri="{BB962C8B-B14F-4D97-AF65-F5344CB8AC3E}">
        <p14:creationId xmlns:p14="http://schemas.microsoft.com/office/powerpoint/2010/main" val="32282906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Reactor</a:t>
            </a:r>
            <a:r>
              <a:rPr lang="zh-CN" altLang="en-US" dirty="0" smtClean="0">
                <a:latin typeface="Arial" charset="0"/>
                <a:ea typeface="黑体" charset="0"/>
              </a:rPr>
              <a:t>单线程模型</a:t>
            </a:r>
            <a:endParaRPr lang="zh-CN" altLang="en-US" dirty="0">
              <a:latin typeface="Arial" charset="0"/>
              <a:ea typeface="黑体" charset="0"/>
            </a:endParaRPr>
          </a:p>
        </p:txBody>
      </p:sp>
      <p:sp>
        <p:nvSpPr>
          <p:cNvPr id="2" name="椭圆 1"/>
          <p:cNvSpPr/>
          <p:nvPr/>
        </p:nvSpPr>
        <p:spPr>
          <a:xfrm>
            <a:off x="323528" y="2780928"/>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539552" y="3356992"/>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683568" y="393305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4" name="圆角矩形 3"/>
          <p:cNvSpPr/>
          <p:nvPr/>
        </p:nvSpPr>
        <p:spPr>
          <a:xfrm>
            <a:off x="3203848" y="2276872"/>
            <a:ext cx="5256584" cy="1584176"/>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Reactor</a:t>
            </a:r>
            <a:r>
              <a:rPr kumimoji="1" lang="zh-CN" altLang="en-US" dirty="0" smtClean="0">
                <a:solidFill>
                  <a:srgbClr val="111111"/>
                </a:solidFill>
              </a:rPr>
              <a:t> </a:t>
            </a:r>
            <a:r>
              <a:rPr kumimoji="1" lang="en-US" altLang="zh-CN" dirty="0" smtClean="0">
                <a:solidFill>
                  <a:srgbClr val="111111"/>
                </a:solidFill>
              </a:rPr>
              <a:t>Thread</a:t>
            </a:r>
          </a:p>
          <a:p>
            <a:pPr algn="ctr"/>
            <a:endParaRPr kumimoji="1" lang="en-US" altLang="zh-CN" dirty="0">
              <a:solidFill>
                <a:srgbClr val="111111"/>
              </a:solidFill>
            </a:endParaRPr>
          </a:p>
          <a:p>
            <a:pPr algn="ctr"/>
            <a:endParaRPr kumimoji="1" lang="en-US" altLang="zh-CN" dirty="0" smtClean="0">
              <a:solidFill>
                <a:srgbClr val="111111"/>
              </a:solidFill>
            </a:endParaRPr>
          </a:p>
          <a:p>
            <a:pPr algn="ctr"/>
            <a:endParaRPr kumimoji="1" lang="zh-CN" altLang="en-US" dirty="0" smtClean="0">
              <a:solidFill>
                <a:srgbClr val="111111"/>
              </a:solidFill>
            </a:endParaRPr>
          </a:p>
        </p:txBody>
      </p:sp>
      <p:sp>
        <p:nvSpPr>
          <p:cNvPr id="9" name="圆角矩形 8"/>
          <p:cNvSpPr/>
          <p:nvPr/>
        </p:nvSpPr>
        <p:spPr>
          <a:xfrm>
            <a:off x="5580112" y="3140968"/>
            <a:ext cx="2376264" cy="576064"/>
          </a:xfrm>
          <a:prstGeom prst="roundRect">
            <a:avLst/>
          </a:prstGeom>
          <a:solidFill>
            <a:srgbClr val="CCE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Dispatcher</a:t>
            </a:r>
            <a:endParaRPr kumimoji="1" lang="zh-CN" altLang="en-US" dirty="0" smtClean="0">
              <a:solidFill>
                <a:srgbClr val="111111"/>
              </a:solidFill>
            </a:endParaRPr>
          </a:p>
        </p:txBody>
      </p:sp>
      <p:sp>
        <p:nvSpPr>
          <p:cNvPr id="13" name="圆角矩形 12"/>
          <p:cNvSpPr/>
          <p:nvPr/>
        </p:nvSpPr>
        <p:spPr>
          <a:xfrm>
            <a:off x="4067944"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handler1</a:t>
            </a:r>
            <a:endParaRPr kumimoji="1" lang="zh-CN" altLang="en-US" dirty="0" smtClean="0">
              <a:solidFill>
                <a:srgbClr val="111111"/>
              </a:solidFill>
            </a:endParaRPr>
          </a:p>
        </p:txBody>
      </p:sp>
      <p:cxnSp>
        <p:nvCxnSpPr>
          <p:cNvPr id="21" name="直线箭头连接符 20"/>
          <p:cNvCxnSpPr>
            <a:stCxn id="2" idx="6"/>
            <a:endCxn id="4" idx="1"/>
          </p:cNvCxnSpPr>
          <p:nvPr/>
        </p:nvCxnSpPr>
        <p:spPr>
          <a:xfrm flipV="1">
            <a:off x="2195736" y="3068960"/>
            <a:ext cx="1008112" cy="36000"/>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4283968"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handlers</a:t>
            </a:r>
            <a:endParaRPr kumimoji="1" lang="zh-CN" altLang="en-US" dirty="0" smtClean="0">
              <a:solidFill>
                <a:srgbClr val="111111"/>
              </a:solidFill>
            </a:endParaRPr>
          </a:p>
        </p:txBody>
      </p:sp>
      <p:sp>
        <p:nvSpPr>
          <p:cNvPr id="28" name="圆角矩形 27"/>
          <p:cNvSpPr/>
          <p:nvPr/>
        </p:nvSpPr>
        <p:spPr>
          <a:xfrm>
            <a:off x="6444208"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handler3</a:t>
            </a:r>
            <a:endParaRPr kumimoji="1" lang="zh-CN" altLang="en-US" dirty="0" smtClean="0">
              <a:solidFill>
                <a:srgbClr val="111111"/>
              </a:solidFill>
            </a:endParaRPr>
          </a:p>
        </p:txBody>
      </p:sp>
      <p:sp>
        <p:nvSpPr>
          <p:cNvPr id="29" name="圆角矩形 28"/>
          <p:cNvSpPr/>
          <p:nvPr/>
        </p:nvSpPr>
        <p:spPr>
          <a:xfrm>
            <a:off x="6660232"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handler4</a:t>
            </a:r>
            <a:endParaRPr kumimoji="1" lang="zh-CN" altLang="en-US" dirty="0" smtClean="0">
              <a:solidFill>
                <a:srgbClr val="111111"/>
              </a:solidFill>
            </a:endParaRPr>
          </a:p>
        </p:txBody>
      </p:sp>
      <p:cxnSp>
        <p:nvCxnSpPr>
          <p:cNvPr id="30" name="直线箭头连接符 29"/>
          <p:cNvCxnSpPr>
            <a:stCxn id="7" idx="6"/>
            <a:endCxn id="4" idx="1"/>
          </p:cNvCxnSpPr>
          <p:nvPr/>
        </p:nvCxnSpPr>
        <p:spPr>
          <a:xfrm flipV="1">
            <a:off x="2411760" y="3068960"/>
            <a:ext cx="792088" cy="61206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a:stCxn id="8" idx="6"/>
            <a:endCxn id="4" idx="1"/>
          </p:cNvCxnSpPr>
          <p:nvPr/>
        </p:nvCxnSpPr>
        <p:spPr>
          <a:xfrm flipV="1">
            <a:off x="2555776" y="3068960"/>
            <a:ext cx="648072" cy="118813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2" name="直线箭头连接符 31"/>
          <p:cNvCxnSpPr>
            <a:stCxn id="47" idx="0"/>
          </p:cNvCxnSpPr>
          <p:nvPr/>
        </p:nvCxnSpPr>
        <p:spPr>
          <a:xfrm flipV="1">
            <a:off x="2807804" y="3861048"/>
            <a:ext cx="1332148" cy="122413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3" name="直线箭头连接符 32"/>
          <p:cNvCxnSpPr>
            <a:stCxn id="4" idx="2"/>
            <a:endCxn id="13" idx="0"/>
          </p:cNvCxnSpPr>
          <p:nvPr/>
        </p:nvCxnSpPr>
        <p:spPr>
          <a:xfrm flipH="1">
            <a:off x="5040052" y="3861048"/>
            <a:ext cx="792088"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28" idx="0"/>
          </p:cNvCxnSpPr>
          <p:nvPr/>
        </p:nvCxnSpPr>
        <p:spPr>
          <a:xfrm flipH="1" flipV="1">
            <a:off x="6948264" y="3861048"/>
            <a:ext cx="468052"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1835696" y="508518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dirty="0">
                <a:solidFill>
                  <a:srgbClr val="111111"/>
                </a:solidFill>
              </a:rPr>
              <a:t>A</a:t>
            </a:r>
            <a:r>
              <a:rPr kumimoji="1" lang="en-US" altLang="zh-CN" dirty="0" err="1" smtClean="0">
                <a:solidFill>
                  <a:srgbClr val="111111"/>
                </a:solidFill>
              </a:rPr>
              <a:t>cceptor</a:t>
            </a:r>
            <a:endParaRPr kumimoji="1" lang="zh-CN" altLang="en-US" dirty="0" smtClean="0">
              <a:solidFill>
                <a:srgbClr val="111111"/>
              </a:solidFill>
            </a:endParaRPr>
          </a:p>
        </p:txBody>
      </p:sp>
    </p:spTree>
    <p:extLst>
      <p:ext uri="{BB962C8B-B14F-4D97-AF65-F5344CB8AC3E}">
        <p14:creationId xmlns:p14="http://schemas.microsoft.com/office/powerpoint/2010/main" val="4759274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a:latin typeface="Arial" charset="0"/>
                <a:ea typeface="黑体" charset="0"/>
              </a:rPr>
              <a:t>netty – zero copy</a:t>
            </a:r>
            <a:endParaRPr kumimoji="0" lang="zh-CN" altLang="en-US" sz="3200" b="1">
              <a:latin typeface="Arial" charset="0"/>
              <a:ea typeface="黑体" charset="0"/>
            </a:endParaRPr>
          </a:p>
        </p:txBody>
      </p:sp>
      <p:sp>
        <p:nvSpPr>
          <p:cNvPr id="12290" name="TextBox 9"/>
          <p:cNvSpPr txBox="1">
            <a:spLocks noChangeArrowheads="1"/>
          </p:cNvSpPr>
          <p:nvPr/>
        </p:nvSpPr>
        <p:spPr bwMode="auto">
          <a:xfrm>
            <a:off x="395288" y="1785938"/>
            <a:ext cx="835342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marL="285750" indent="-285750">
              <a:lnSpc>
                <a:spcPct val="150000"/>
              </a:lnSpc>
              <a:buFont typeface="Wingdings" charset="2"/>
              <a:buChar char="ü"/>
              <a:defRPr/>
            </a:pPr>
            <a:r>
              <a:rPr kumimoji="0" lang="en-US" altLang="zh-CN" sz="1800" dirty="0" smtClean="0"/>
              <a:t> </a:t>
            </a:r>
            <a:r>
              <a:rPr kumimoji="0" lang="en-US" altLang="zh-CN" sz="1800" dirty="0" err="1" smtClean="0"/>
              <a:t>netty</a:t>
            </a:r>
            <a:r>
              <a:rPr kumimoji="0" lang="zh-CN" altLang="en-US" sz="1800" dirty="0" smtClean="0"/>
              <a:t>的接受和发送</a:t>
            </a:r>
            <a:r>
              <a:rPr kumimoji="0" lang="en-US" altLang="zh-CN" sz="1800" dirty="0" err="1" smtClean="0"/>
              <a:t>ByteBuffer</a:t>
            </a:r>
            <a:r>
              <a:rPr kumimoji="0" lang="zh-CN" altLang="en-US" sz="1800" dirty="0" smtClean="0"/>
              <a:t>采用</a:t>
            </a:r>
            <a:r>
              <a:rPr kumimoji="0" lang="en-US" altLang="zh-CN" sz="1800" dirty="0" err="1" smtClean="0"/>
              <a:t>driect</a:t>
            </a:r>
            <a:r>
              <a:rPr kumimoji="0" lang="en-US" altLang="zh-CN" sz="1800" dirty="0" smtClean="0"/>
              <a:t> buffers</a:t>
            </a:r>
          </a:p>
          <a:p>
            <a:pPr>
              <a:lnSpc>
                <a:spcPct val="150000"/>
              </a:lnSpc>
              <a:defRPr/>
            </a:pPr>
            <a:endParaRPr kumimoji="0" lang="en-US" altLang="zh-CN" sz="1800" dirty="0" smtClean="0"/>
          </a:p>
          <a:p>
            <a:pPr marL="285750" indent="-285750">
              <a:lnSpc>
                <a:spcPct val="150000"/>
              </a:lnSpc>
              <a:buFont typeface="Wingdings" charset="2"/>
              <a:buChar char="ü"/>
              <a:defRPr/>
            </a:pPr>
            <a:r>
              <a:rPr kumimoji="0" lang="en-US" altLang="zh-CN" sz="1800" dirty="0" smtClean="0"/>
              <a:t> </a:t>
            </a:r>
            <a:r>
              <a:rPr kumimoji="0" lang="en-US" altLang="zh-CN" sz="1800" dirty="0" err="1" smtClean="0"/>
              <a:t>netty</a:t>
            </a:r>
            <a:r>
              <a:rPr kumimoji="0" lang="zh-CN" altLang="en-US" sz="1800" dirty="0" smtClean="0"/>
              <a:t>提供了组合</a:t>
            </a:r>
            <a:r>
              <a:rPr kumimoji="0" lang="en-US" altLang="zh-CN" sz="1800" dirty="0" smtClean="0"/>
              <a:t>buffer</a:t>
            </a:r>
            <a:r>
              <a:rPr kumimoji="0" lang="zh-CN" altLang="en-US" sz="1800" dirty="0" smtClean="0"/>
              <a:t>对象，可以聚合多个</a:t>
            </a:r>
            <a:r>
              <a:rPr kumimoji="0" lang="en-US" altLang="zh-CN" sz="1800" dirty="0" err="1" smtClean="0"/>
              <a:t>ByteBuffer</a:t>
            </a:r>
            <a:r>
              <a:rPr kumimoji="0" lang="zh-CN" altLang="en-US" sz="1800" dirty="0" smtClean="0"/>
              <a:t>对象，用户可以操作一个</a:t>
            </a:r>
            <a:r>
              <a:rPr kumimoji="0" lang="en-US" altLang="zh-CN" sz="1800" dirty="0" smtClean="0"/>
              <a:t>Buffer</a:t>
            </a:r>
            <a:r>
              <a:rPr kumimoji="0" lang="zh-CN" altLang="en-US" sz="1800" dirty="0" smtClean="0"/>
              <a:t>那样方便地对组合</a:t>
            </a:r>
            <a:r>
              <a:rPr kumimoji="0" lang="en-US" altLang="zh-CN" sz="1800" dirty="0" smtClean="0"/>
              <a:t>Buffer</a:t>
            </a:r>
            <a:r>
              <a:rPr kumimoji="0" lang="zh-CN" altLang="en-US" sz="1800" dirty="0" smtClean="0"/>
              <a:t>进行操作</a:t>
            </a:r>
            <a:endParaRPr kumimoji="0" lang="en-US" altLang="zh-CN" sz="1800" dirty="0" smtClean="0"/>
          </a:p>
          <a:p>
            <a:pPr>
              <a:lnSpc>
                <a:spcPct val="150000"/>
              </a:lnSpc>
              <a:defRPr/>
            </a:pPr>
            <a:endParaRPr kumimoji="0" lang="en-US" altLang="zh-CN" sz="1800" dirty="0" smtClean="0"/>
          </a:p>
          <a:p>
            <a:pPr marL="285750" indent="-285750">
              <a:lnSpc>
                <a:spcPct val="150000"/>
              </a:lnSpc>
              <a:buFont typeface="Wingdings" charset="2"/>
              <a:buChar char="ü"/>
              <a:defRPr/>
            </a:pPr>
            <a:r>
              <a:rPr kumimoji="0" lang="zh-CN" altLang="zh-CN" sz="1800" dirty="0" smtClean="0"/>
              <a:t> </a:t>
            </a:r>
            <a:r>
              <a:rPr kumimoji="0" lang="en-US" altLang="zh-CN" sz="1800" dirty="0" err="1" smtClean="0"/>
              <a:t>netty</a:t>
            </a:r>
            <a:r>
              <a:rPr kumimoji="0" lang="zh-CN" altLang="en-US" sz="1800" dirty="0" smtClean="0"/>
              <a:t>的文件传输采用了</a:t>
            </a:r>
            <a:r>
              <a:rPr kumimoji="0" lang="en-US" altLang="zh-CN" sz="1800" dirty="0" err="1" smtClean="0"/>
              <a:t>transferTo</a:t>
            </a:r>
            <a:r>
              <a:rPr kumimoji="0" lang="zh-CN" altLang="en-US" sz="1800" dirty="0" smtClean="0"/>
              <a:t>方法</a:t>
            </a:r>
            <a:endParaRPr kumimoji="0" lang="en-US" altLang="zh-CN" sz="1800"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lstStyle/>
          <a:p>
            <a:pPr algn="l"/>
            <a:r>
              <a:rPr kumimoji="0" lang="zh-CN" altLang="en-US" sz="3200" b="1">
                <a:latin typeface="Arial" charset="0"/>
                <a:ea typeface="黑体" charset="0"/>
              </a:rPr>
              <a:t>商店数据库现状</a:t>
            </a:r>
          </a:p>
        </p:txBody>
      </p:sp>
      <p:sp>
        <p:nvSpPr>
          <p:cNvPr id="43" name="椭圆 42"/>
          <p:cNvSpPr/>
          <p:nvPr/>
        </p:nvSpPr>
        <p:spPr>
          <a:xfrm>
            <a:off x="1500188" y="2000250"/>
            <a:ext cx="1714500" cy="928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应用</a:t>
            </a:r>
          </a:p>
        </p:txBody>
      </p:sp>
      <p:sp>
        <p:nvSpPr>
          <p:cNvPr id="44" name="圆角矩形 43"/>
          <p:cNvSpPr/>
          <p:nvPr/>
        </p:nvSpPr>
        <p:spPr>
          <a:xfrm>
            <a:off x="928688" y="3929063"/>
            <a:ext cx="1071562"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Oracle</a:t>
            </a:r>
            <a:endParaRPr lang="zh-CN" altLang="en-US">
              <a:solidFill>
                <a:srgbClr val="111111"/>
              </a:solidFill>
              <a:latin typeface="Arial" charset="0"/>
              <a:ea typeface="黑体" charset="0"/>
              <a:cs typeface="黑体" charset="0"/>
            </a:endParaRPr>
          </a:p>
        </p:txBody>
      </p:sp>
      <p:sp>
        <p:nvSpPr>
          <p:cNvPr id="45" name="椭圆 44"/>
          <p:cNvSpPr/>
          <p:nvPr/>
        </p:nvSpPr>
        <p:spPr>
          <a:xfrm>
            <a:off x="5143500" y="2000250"/>
            <a:ext cx="1714500" cy="928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应用</a:t>
            </a:r>
          </a:p>
        </p:txBody>
      </p:sp>
      <p:sp>
        <p:nvSpPr>
          <p:cNvPr id="46" name="圆角矩形 45"/>
          <p:cNvSpPr/>
          <p:nvPr/>
        </p:nvSpPr>
        <p:spPr>
          <a:xfrm>
            <a:off x="2643188" y="3929063"/>
            <a:ext cx="1071562"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Oracle</a:t>
            </a:r>
            <a:endParaRPr lang="zh-CN" altLang="en-US">
              <a:solidFill>
                <a:srgbClr val="111111"/>
              </a:solidFill>
              <a:latin typeface="Arial" charset="0"/>
              <a:ea typeface="黑体" charset="0"/>
              <a:cs typeface="黑体" charset="0"/>
            </a:endParaRPr>
          </a:p>
        </p:txBody>
      </p:sp>
      <p:sp>
        <p:nvSpPr>
          <p:cNvPr id="47" name="圆角矩形 46"/>
          <p:cNvSpPr/>
          <p:nvPr/>
        </p:nvSpPr>
        <p:spPr>
          <a:xfrm>
            <a:off x="5000625" y="3929063"/>
            <a:ext cx="2000250" cy="2214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MySql</a:t>
            </a:r>
          </a:p>
          <a:p>
            <a:pPr algn="ctr">
              <a:defRPr/>
            </a:pPr>
            <a:r>
              <a:rPr lang="en-US" altLang="zh-CN" sz="1200" b="1">
                <a:solidFill>
                  <a:srgbClr val="FF0000"/>
                </a:solidFill>
                <a:latin typeface="Arial" charset="0"/>
                <a:ea typeface="黑体" charset="0"/>
                <a:cs typeface="黑体" charset="0"/>
              </a:rPr>
              <a:t>(UBT_USERSIGN_0</a:t>
            </a:r>
          </a:p>
          <a:p>
            <a:pPr algn="ctr">
              <a:defRPr/>
            </a:pPr>
            <a:r>
              <a:rPr lang="en-US" altLang="zh-CN" sz="1200" b="1">
                <a:solidFill>
                  <a:srgbClr val="FF0000"/>
                </a:solidFill>
                <a:latin typeface="Arial" charset="0"/>
                <a:ea typeface="黑体" charset="0"/>
                <a:cs typeface="黑体" charset="0"/>
              </a:rPr>
              <a:t> UBT_USERSIGN_1</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UBT_USERSIGN_99)</a:t>
            </a:r>
            <a:endParaRPr lang="zh-CN" altLang="en-US" sz="1200" b="1">
              <a:solidFill>
                <a:srgbClr val="FF0000"/>
              </a:solidFill>
              <a:latin typeface="Arial" charset="0"/>
              <a:ea typeface="黑体" charset="0"/>
              <a:cs typeface="黑体" charset="0"/>
            </a:endParaRPr>
          </a:p>
        </p:txBody>
      </p:sp>
      <p:sp>
        <p:nvSpPr>
          <p:cNvPr id="48" name="圆角矩形 47"/>
          <p:cNvSpPr/>
          <p:nvPr/>
        </p:nvSpPr>
        <p:spPr>
          <a:xfrm>
            <a:off x="7500938" y="3929063"/>
            <a:ext cx="1071562" cy="2214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MySql</a:t>
            </a:r>
            <a:endParaRPr lang="zh-CN" altLang="en-US">
              <a:solidFill>
                <a:srgbClr val="111111"/>
              </a:solidFill>
              <a:latin typeface="Arial" charset="0"/>
              <a:ea typeface="黑体" charset="0"/>
              <a:cs typeface="黑体" charset="0"/>
            </a:endParaRPr>
          </a:p>
        </p:txBody>
      </p:sp>
      <p:cxnSp>
        <p:nvCxnSpPr>
          <p:cNvPr id="61" name="直接箭头连接符 60"/>
          <p:cNvCxnSpPr>
            <a:stCxn id="43" idx="5"/>
            <a:endCxn id="46" idx="0"/>
          </p:cNvCxnSpPr>
          <p:nvPr/>
        </p:nvCxnSpPr>
        <p:spPr>
          <a:xfrm rot="16200000" flipH="1">
            <a:off x="2502694" y="3253582"/>
            <a:ext cx="1136650" cy="21431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5" idx="3"/>
            <a:endCxn id="47" idx="0"/>
          </p:cNvCxnSpPr>
          <p:nvPr/>
        </p:nvCxnSpPr>
        <p:spPr>
          <a:xfrm rot="16200000" flipH="1">
            <a:off x="5129213" y="3057525"/>
            <a:ext cx="1136650" cy="6064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45" idx="5"/>
            <a:endCxn id="48" idx="0"/>
          </p:cNvCxnSpPr>
          <p:nvPr/>
        </p:nvCxnSpPr>
        <p:spPr>
          <a:xfrm rot="16200000" flipH="1">
            <a:off x="6754019" y="2645569"/>
            <a:ext cx="1136650" cy="143033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3" idx="3"/>
            <a:endCxn id="44" idx="0"/>
          </p:cNvCxnSpPr>
          <p:nvPr/>
        </p:nvCxnSpPr>
        <p:spPr>
          <a:xfrm rot="5400000">
            <a:off x="1039019" y="3217069"/>
            <a:ext cx="1136650" cy="28733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4348" name="TextBox 71"/>
          <p:cNvSpPr txBox="1">
            <a:spLocks noChangeArrowheads="1"/>
          </p:cNvSpPr>
          <p:nvPr/>
        </p:nvSpPr>
        <p:spPr bwMode="auto">
          <a:xfrm>
            <a:off x="1214438" y="3344863"/>
            <a:ext cx="363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00B0F0"/>
                </a:solidFill>
              </a:rPr>
              <a:t>w</a:t>
            </a:r>
            <a:endParaRPr kumimoji="0" lang="zh-CN" altLang="en-US" sz="1800" b="1">
              <a:solidFill>
                <a:srgbClr val="00B0F0"/>
              </a:solidFill>
            </a:endParaRPr>
          </a:p>
        </p:txBody>
      </p:sp>
      <p:sp>
        <p:nvSpPr>
          <p:cNvPr id="14349" name="TextBox 73"/>
          <p:cNvSpPr txBox="1">
            <a:spLocks noChangeArrowheads="1"/>
          </p:cNvSpPr>
          <p:nvPr/>
        </p:nvSpPr>
        <p:spPr bwMode="auto">
          <a:xfrm>
            <a:off x="2786063" y="3416300"/>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00B050"/>
                </a:solidFill>
              </a:rPr>
              <a:t>R</a:t>
            </a:r>
            <a:endParaRPr kumimoji="0" lang="zh-CN" altLang="en-US" sz="1800" b="1">
              <a:solidFill>
                <a:srgbClr val="00B050"/>
              </a:solidFill>
            </a:endParaRPr>
          </a:p>
        </p:txBody>
      </p:sp>
      <p:cxnSp>
        <p:nvCxnSpPr>
          <p:cNvPr id="77" name="直接箭头连接符 76"/>
          <p:cNvCxnSpPr>
            <a:stCxn id="43" idx="3"/>
            <a:endCxn id="47" idx="0"/>
          </p:cNvCxnSpPr>
          <p:nvPr/>
        </p:nvCxnSpPr>
        <p:spPr>
          <a:xfrm rot="16200000" flipH="1">
            <a:off x="3307557" y="1235869"/>
            <a:ext cx="1136650" cy="4249737"/>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43" idx="5"/>
            <a:endCxn id="48" idx="0"/>
          </p:cNvCxnSpPr>
          <p:nvPr/>
        </p:nvCxnSpPr>
        <p:spPr>
          <a:xfrm rot="16200000" flipH="1">
            <a:off x="4932363" y="823913"/>
            <a:ext cx="1136650" cy="507365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5" idx="5"/>
            <a:endCxn id="46" idx="0"/>
          </p:cNvCxnSpPr>
          <p:nvPr/>
        </p:nvCxnSpPr>
        <p:spPr>
          <a:xfrm rot="5400000">
            <a:off x="4324350" y="1646238"/>
            <a:ext cx="1136650" cy="34290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45" idx="3"/>
            <a:endCxn id="44" idx="0"/>
          </p:cNvCxnSpPr>
          <p:nvPr/>
        </p:nvCxnSpPr>
        <p:spPr>
          <a:xfrm rot="5400000">
            <a:off x="2860675" y="1395413"/>
            <a:ext cx="1136650" cy="393065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a:spLocks noChangeArrowheads="1"/>
          </p:cNvSpPr>
          <p:nvPr/>
        </p:nvSpPr>
        <p:spPr bwMode="auto">
          <a:xfrm>
            <a:off x="2143125" y="4214813"/>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a:t>
            </a:r>
            <a:endParaRPr kumimoji="0" lang="zh-CN" altLang="en-US" sz="1800" b="1"/>
          </a:p>
        </p:txBody>
      </p:sp>
      <p:sp>
        <p:nvSpPr>
          <p:cNvPr id="91" name="TextBox 90"/>
          <p:cNvSpPr txBox="1">
            <a:spLocks noChangeArrowheads="1"/>
          </p:cNvSpPr>
          <p:nvPr/>
        </p:nvSpPr>
        <p:spPr bwMode="auto">
          <a:xfrm>
            <a:off x="7110413" y="4714875"/>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a:t>
            </a:r>
            <a:endParaRPr kumimoji="0" lang="zh-CN" altLang="en-US" sz="1800" b="1"/>
          </a:p>
        </p:txBody>
      </p:sp>
      <p:grpSp>
        <p:nvGrpSpPr>
          <p:cNvPr id="2" name="组合 120"/>
          <p:cNvGrpSpPr>
            <a:grpSpLocks/>
          </p:cNvGrpSpPr>
          <p:nvPr/>
        </p:nvGrpSpPr>
        <p:grpSpPr bwMode="auto">
          <a:xfrm>
            <a:off x="1143000" y="5000625"/>
            <a:ext cx="2643188" cy="571500"/>
            <a:chOff x="1142976" y="5000636"/>
            <a:chExt cx="2643206" cy="571504"/>
          </a:xfrm>
        </p:grpSpPr>
        <p:sp>
          <p:nvSpPr>
            <p:cNvPr id="116" name="矩形 115"/>
            <p:cNvSpPr/>
            <p:nvPr/>
          </p:nvSpPr>
          <p:spPr>
            <a:xfrm>
              <a:off x="1142976" y="5143512"/>
              <a:ext cx="228601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读写分离</a:t>
              </a:r>
            </a:p>
          </p:txBody>
        </p:sp>
        <p:sp>
          <p:nvSpPr>
            <p:cNvPr id="119" name="笑脸 118"/>
            <p:cNvSpPr/>
            <p:nvPr/>
          </p:nvSpPr>
          <p:spPr>
            <a:xfrm>
              <a:off x="3286116" y="5000636"/>
              <a:ext cx="500066" cy="42862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grpSp>
      <p:grpSp>
        <p:nvGrpSpPr>
          <p:cNvPr id="3" name="组合 121"/>
          <p:cNvGrpSpPr>
            <a:grpSpLocks/>
          </p:cNvGrpSpPr>
          <p:nvPr/>
        </p:nvGrpSpPr>
        <p:grpSpPr bwMode="auto">
          <a:xfrm>
            <a:off x="1143000" y="5643563"/>
            <a:ext cx="2643188" cy="571500"/>
            <a:chOff x="1142976" y="5643578"/>
            <a:chExt cx="2643206" cy="571504"/>
          </a:xfrm>
        </p:grpSpPr>
        <p:sp>
          <p:nvSpPr>
            <p:cNvPr id="118" name="矩形 117"/>
            <p:cNvSpPr/>
            <p:nvPr/>
          </p:nvSpPr>
          <p:spPr>
            <a:xfrm>
              <a:off x="1142976" y="5786454"/>
              <a:ext cx="228601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业务分表</a:t>
              </a:r>
            </a:p>
          </p:txBody>
        </p:sp>
        <p:sp>
          <p:nvSpPr>
            <p:cNvPr id="120" name="笑脸 119"/>
            <p:cNvSpPr/>
            <p:nvPr/>
          </p:nvSpPr>
          <p:spPr>
            <a:xfrm>
              <a:off x="3286116" y="5643578"/>
              <a:ext cx="500066" cy="42862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gr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par>
                                <p:cTn id="8" presetID="9"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dissolve">
                                      <p:cBhvr>
                                        <p:cTn id="10" dur="500"/>
                                        <p:tgtEl>
                                          <p:spTgt spid="77"/>
                                        </p:tgtEl>
                                      </p:cBhvr>
                                    </p:animEffect>
                                  </p:childTnLst>
                                </p:cTn>
                              </p:par>
                              <p:par>
                                <p:cTn id="11" presetID="9" presetClass="entr" presetSubtype="0"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dissolve">
                                      <p:cBhvr>
                                        <p:cTn id="13" dur="500"/>
                                        <p:tgtEl>
                                          <p:spTgt spid="87"/>
                                        </p:tgtEl>
                                      </p:cBhvr>
                                    </p:animEffect>
                                  </p:childTnLst>
                                </p:cTn>
                              </p:par>
                              <p:par>
                                <p:cTn id="14" presetID="9"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dissolve">
                                      <p:cBhvr>
                                        <p:cTn id="16" dur="500"/>
                                        <p:tgtEl>
                                          <p:spTgt spid="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dissolve">
                                      <p:cBhvr>
                                        <p:cTn id="21" dur="500"/>
                                        <p:tgtEl>
                                          <p:spTgt spid="61"/>
                                        </p:tgtEl>
                                      </p:cBhvr>
                                    </p:animEffect>
                                  </p:childTnLst>
                                </p:cTn>
                              </p:par>
                              <p:par>
                                <p:cTn id="22" presetID="9" presetClass="entr" presetSubtype="0" fill="hold"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dissolve">
                                      <p:cBhvr>
                                        <p:cTn id="24" dur="500"/>
                                        <p:tgtEl>
                                          <p:spTgt spid="80"/>
                                        </p:tgtEl>
                                      </p:cBhvr>
                                    </p:animEffect>
                                  </p:childTnLst>
                                </p:cTn>
                              </p:par>
                              <p:par>
                                <p:cTn id="25" presetID="9"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dissolve">
                                      <p:cBhvr>
                                        <p:cTn id="27" dur="500"/>
                                        <p:tgtEl>
                                          <p:spTgt spid="84"/>
                                        </p:tgtEl>
                                      </p:cBhvr>
                                    </p:animEffect>
                                  </p:childTnLst>
                                </p:cTn>
                              </p:par>
                              <p:par>
                                <p:cTn id="28" presetID="9"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dissolve">
                                      <p:cBhvr>
                                        <p:cTn id="30" dur="500"/>
                                        <p:tgtEl>
                                          <p:spTgt spid="6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dissolve">
                                      <p:cBhvr>
                                        <p:cTn id="38" dur="500"/>
                                        <p:tgtEl>
                                          <p:spTgt spid="9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pPr algn="l"/>
            <a:r>
              <a:rPr kumimoji="0" lang="zh-CN" altLang="en-US" sz="3200" b="1">
                <a:latin typeface="Arial" charset="0"/>
                <a:ea typeface="黑体" charset="0"/>
              </a:rPr>
              <a:t>存在的问题</a:t>
            </a:r>
          </a:p>
        </p:txBody>
      </p:sp>
      <p:pic>
        <p:nvPicPr>
          <p:cNvPr id="163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928813"/>
            <a:ext cx="3214688"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云形标注 40"/>
          <p:cNvSpPr/>
          <p:nvPr/>
        </p:nvSpPr>
        <p:spPr>
          <a:xfrm>
            <a:off x="4214813" y="1571625"/>
            <a:ext cx="1000125" cy="785813"/>
          </a:xfrm>
          <a:prstGeom prst="cloudCallout">
            <a:avLst>
              <a:gd name="adj1" fmla="val -274801"/>
              <a:gd name="adj2" fmla="val 226444"/>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单点</a:t>
            </a:r>
          </a:p>
        </p:txBody>
      </p:sp>
      <p:sp>
        <p:nvSpPr>
          <p:cNvPr id="43" name="云形标注 42"/>
          <p:cNvSpPr/>
          <p:nvPr/>
        </p:nvSpPr>
        <p:spPr>
          <a:xfrm>
            <a:off x="4071938" y="2714625"/>
            <a:ext cx="1928812" cy="785813"/>
          </a:xfrm>
          <a:prstGeom prst="cloudCallout">
            <a:avLst>
              <a:gd name="adj1" fmla="val -158540"/>
              <a:gd name="adj2" fmla="val 98767"/>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没有主备</a:t>
            </a:r>
          </a:p>
        </p:txBody>
      </p:sp>
      <p:sp>
        <p:nvSpPr>
          <p:cNvPr id="44" name="云形标注 43"/>
          <p:cNvSpPr/>
          <p:nvPr/>
        </p:nvSpPr>
        <p:spPr>
          <a:xfrm>
            <a:off x="6786563" y="2643188"/>
            <a:ext cx="1857375" cy="785812"/>
          </a:xfrm>
          <a:prstGeom prst="cloudCallout">
            <a:avLst>
              <a:gd name="adj1" fmla="val -306839"/>
              <a:gd name="adj2" fmla="val 110080"/>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负载均衡</a:t>
            </a:r>
          </a:p>
        </p:txBody>
      </p:sp>
      <p:sp>
        <p:nvSpPr>
          <p:cNvPr id="45" name="云形标注 44"/>
          <p:cNvSpPr/>
          <p:nvPr/>
        </p:nvSpPr>
        <p:spPr>
          <a:xfrm>
            <a:off x="4000500" y="4000500"/>
            <a:ext cx="2571750" cy="785813"/>
          </a:xfrm>
          <a:prstGeom prst="cloudCallout">
            <a:avLst>
              <a:gd name="adj1" fmla="val -127429"/>
              <a:gd name="adj2" fmla="val -48302"/>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a:t>
            </a:r>
            <a:r>
              <a:rPr lang="zh-CN" altLang="en-US">
                <a:solidFill>
                  <a:srgbClr val="111111"/>
                </a:solidFill>
                <a:latin typeface="Arial" charset="0"/>
                <a:ea typeface="黑体" charset="0"/>
                <a:cs typeface="黑体" charset="0"/>
              </a:rPr>
              <a:t>客户端模式</a:t>
            </a:r>
            <a:r>
              <a:rPr lang="en-US" altLang="zh-CN">
                <a:solidFill>
                  <a:srgbClr val="111111"/>
                </a:solidFill>
                <a:latin typeface="Arial" charset="0"/>
                <a:ea typeface="黑体" charset="0"/>
                <a:cs typeface="黑体" charset="0"/>
              </a:rPr>
              <a:t>"</a:t>
            </a:r>
            <a:r>
              <a:rPr lang="zh-CN" altLang="en-US">
                <a:solidFill>
                  <a:srgbClr val="111111"/>
                </a:solidFill>
                <a:latin typeface="Arial" charset="0"/>
                <a:ea typeface="黑体" charset="0"/>
                <a:cs typeface="黑体" charset="0"/>
              </a:rPr>
              <a:t>的分表机制</a:t>
            </a:r>
          </a:p>
        </p:txBody>
      </p:sp>
      <p:sp>
        <p:nvSpPr>
          <p:cNvPr id="46" name="云形标注 45"/>
          <p:cNvSpPr/>
          <p:nvPr/>
        </p:nvSpPr>
        <p:spPr>
          <a:xfrm>
            <a:off x="6572250" y="1571625"/>
            <a:ext cx="1419225" cy="785813"/>
          </a:xfrm>
          <a:prstGeom prst="cloudCallout">
            <a:avLst>
              <a:gd name="adj1" fmla="val -376055"/>
              <a:gd name="adj2" fmla="val 245837"/>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failover</a:t>
            </a:r>
            <a:endParaRPr lang="zh-CN" altLang="en-US">
              <a:solidFill>
                <a:srgbClr val="111111"/>
              </a:solidFill>
              <a:latin typeface="Arial" charset="0"/>
              <a:ea typeface="黑体" charset="0"/>
              <a:cs typeface="黑体" charset="0"/>
            </a:endParaRPr>
          </a:p>
        </p:txBody>
      </p:sp>
      <p:sp>
        <p:nvSpPr>
          <p:cNvPr id="47" name="云形标注 46"/>
          <p:cNvSpPr/>
          <p:nvPr/>
        </p:nvSpPr>
        <p:spPr>
          <a:xfrm>
            <a:off x="7000875" y="4000500"/>
            <a:ext cx="1785938" cy="785813"/>
          </a:xfrm>
          <a:prstGeom prst="cloudCallout">
            <a:avLst>
              <a:gd name="adj1" fmla="val -331181"/>
              <a:gd name="adj2" fmla="val -82241"/>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不成熟的读写分离</a:t>
            </a:r>
          </a:p>
        </p:txBody>
      </p:sp>
      <p:sp>
        <p:nvSpPr>
          <p:cNvPr id="48" name="云形标注 47"/>
          <p:cNvSpPr/>
          <p:nvPr/>
        </p:nvSpPr>
        <p:spPr>
          <a:xfrm>
            <a:off x="5572125" y="5214938"/>
            <a:ext cx="1857375" cy="785812"/>
          </a:xfrm>
          <a:prstGeom prst="cloudCallout">
            <a:avLst>
              <a:gd name="adj1" fmla="val -242665"/>
              <a:gd name="adj2" fmla="val -190523"/>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数据库连接过多</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dissolve">
                                      <p:cBhvr>
                                        <p:cTn id="22" dur="500"/>
                                        <p:tgtEl>
                                          <p:spTgt spid="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dissolve">
                                      <p:cBhvr>
                                        <p:cTn id="32" dur="500"/>
                                        <p:tgtEl>
                                          <p:spTgt spid="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4" grpId="0" animBg="1"/>
      <p:bldP spid="45" grpId="0" animBg="1"/>
      <p:bldP spid="46" grpId="0" animBg="1"/>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0"/>
          <p:cNvGrpSpPr>
            <a:grpSpLocks/>
          </p:cNvGrpSpPr>
          <p:nvPr/>
        </p:nvGrpSpPr>
        <p:grpSpPr bwMode="auto">
          <a:xfrm>
            <a:off x="571500" y="1785938"/>
            <a:ext cx="8001000" cy="2214562"/>
            <a:chOff x="571472" y="1785926"/>
            <a:chExt cx="8001056" cy="2214578"/>
          </a:xfrm>
        </p:grpSpPr>
        <p:sp>
          <p:nvSpPr>
            <p:cNvPr id="14" name="矩形 13"/>
            <p:cNvSpPr/>
            <p:nvPr/>
          </p:nvSpPr>
          <p:spPr>
            <a:xfrm>
              <a:off x="571472" y="1785926"/>
              <a:ext cx="8001056" cy="221457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18465" name="TextBox 71"/>
            <p:cNvSpPr txBox="1">
              <a:spLocks noChangeArrowheads="1"/>
            </p:cNvSpPr>
            <p:nvPr/>
          </p:nvSpPr>
          <p:spPr bwMode="auto">
            <a:xfrm>
              <a:off x="642910" y="1857364"/>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grpSp>
      <p:grpSp>
        <p:nvGrpSpPr>
          <p:cNvPr id="3" name="组合 131"/>
          <p:cNvGrpSpPr>
            <a:grpSpLocks/>
          </p:cNvGrpSpPr>
          <p:nvPr/>
        </p:nvGrpSpPr>
        <p:grpSpPr bwMode="auto">
          <a:xfrm>
            <a:off x="571500" y="4786313"/>
            <a:ext cx="8001000" cy="1857375"/>
            <a:chOff x="571472" y="4786322"/>
            <a:chExt cx="8001056" cy="1857388"/>
          </a:xfrm>
        </p:grpSpPr>
        <p:sp>
          <p:nvSpPr>
            <p:cNvPr id="10" name="矩形 9"/>
            <p:cNvSpPr/>
            <p:nvPr/>
          </p:nvSpPr>
          <p:spPr>
            <a:xfrm>
              <a:off x="571472" y="4786322"/>
              <a:ext cx="8001056" cy="185738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18463" name="TextBox 111"/>
            <p:cNvSpPr txBox="1">
              <a:spLocks noChangeArrowheads="1"/>
            </p:cNvSpPr>
            <p:nvPr/>
          </p:nvSpPr>
          <p:spPr bwMode="auto">
            <a:xfrm>
              <a:off x="642910" y="4857760"/>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grpSp>
      <p:sp>
        <p:nvSpPr>
          <p:cNvPr id="18435" name="标题 1"/>
          <p:cNvSpPr>
            <a:spLocks noGrp="1"/>
          </p:cNvSpPr>
          <p:nvPr>
            <p:ph type="title"/>
          </p:nvPr>
        </p:nvSpPr>
        <p:spPr/>
        <p:txBody>
          <a:bodyPr/>
          <a:lstStyle/>
          <a:p>
            <a:pPr algn="l"/>
            <a:r>
              <a:rPr kumimoji="0" lang="zh-CN" altLang="en-US" sz="3200" b="1">
                <a:latin typeface="Arial" charset="0"/>
                <a:ea typeface="黑体" charset="0"/>
              </a:rPr>
              <a:t>解决思路 </a:t>
            </a:r>
            <a:r>
              <a:rPr kumimoji="0" lang="en-US" altLang="zh-CN" sz="3200" b="1">
                <a:latin typeface="Arial" charset="0"/>
                <a:ea typeface="黑体" charset="0"/>
              </a:rPr>
              <a:t>- </a:t>
            </a:r>
            <a:r>
              <a:rPr kumimoji="0" lang="zh-CN" altLang="en-US" sz="3200" b="1">
                <a:latin typeface="Arial" charset="0"/>
                <a:ea typeface="黑体" charset="0"/>
              </a:rPr>
              <a:t>客户端模式</a:t>
            </a:r>
          </a:p>
        </p:txBody>
      </p:sp>
      <p:sp>
        <p:nvSpPr>
          <p:cNvPr id="4" name="流程图: 磁盘 3"/>
          <p:cNvSpPr/>
          <p:nvPr/>
        </p:nvSpPr>
        <p:spPr>
          <a:xfrm>
            <a:off x="1071563"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8" name="流程图: 磁盘 7"/>
          <p:cNvSpPr/>
          <p:nvPr/>
        </p:nvSpPr>
        <p:spPr>
          <a:xfrm>
            <a:off x="2357438"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9" name="流程图: 磁盘 8"/>
          <p:cNvSpPr/>
          <p:nvPr/>
        </p:nvSpPr>
        <p:spPr>
          <a:xfrm>
            <a:off x="357187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11" name="TextBox 10"/>
          <p:cNvSpPr txBox="1">
            <a:spLocks noChangeArrowheads="1"/>
          </p:cNvSpPr>
          <p:nvPr/>
        </p:nvSpPr>
        <p:spPr bwMode="auto">
          <a:xfrm>
            <a:off x="6143625" y="5643563"/>
            <a:ext cx="785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13" name="流程图: 磁盘 12"/>
          <p:cNvSpPr/>
          <p:nvPr/>
        </p:nvSpPr>
        <p:spPr>
          <a:xfrm>
            <a:off x="728662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15" name="矩形 14"/>
          <p:cNvSpPr/>
          <p:nvPr/>
        </p:nvSpPr>
        <p:spPr>
          <a:xfrm>
            <a:off x="928688" y="27860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rPr>
              <a:t>主从</a:t>
            </a:r>
            <a:r>
              <a:rPr lang="en-US" altLang="zh-CN">
                <a:solidFill>
                  <a:srgbClr val="111111"/>
                </a:solidFill>
              </a:rPr>
              <a:t>(</a:t>
            </a:r>
            <a:r>
              <a:rPr lang="zh-CN" altLang="en-US">
                <a:solidFill>
                  <a:srgbClr val="111111"/>
                </a:solidFill>
              </a:rPr>
              <a:t>读</a:t>
            </a:r>
            <a:r>
              <a:rPr lang="en-US" altLang="zh-CN">
                <a:solidFill>
                  <a:srgbClr val="111111"/>
                </a:solidFill>
              </a:rPr>
              <a:t>/</a:t>
            </a:r>
            <a:r>
              <a:rPr lang="zh-CN" altLang="en-US">
                <a:solidFill>
                  <a:srgbClr val="111111"/>
                </a:solidFill>
              </a:rPr>
              <a:t>写</a:t>
            </a:r>
            <a:r>
              <a:rPr lang="en-US" altLang="zh-CN">
                <a:solidFill>
                  <a:srgbClr val="111111"/>
                </a:solidFill>
              </a:rPr>
              <a:t>)</a:t>
            </a:r>
            <a:r>
              <a:rPr lang="zh-CN" altLang="en-US">
                <a:solidFill>
                  <a:srgbClr val="111111"/>
                </a:solidFill>
              </a:rPr>
              <a:t>配置</a:t>
            </a:r>
            <a:endParaRPr lang="zh-CN" altLang="en-US" dirty="0">
              <a:solidFill>
                <a:srgbClr val="111111"/>
              </a:solidFill>
            </a:endParaRPr>
          </a:p>
        </p:txBody>
      </p:sp>
      <p:sp>
        <p:nvSpPr>
          <p:cNvPr id="16" name="流程图: 磁盘 15"/>
          <p:cNvSpPr/>
          <p:nvPr/>
        </p:nvSpPr>
        <p:spPr>
          <a:xfrm>
            <a:off x="4857750"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cxnSp>
        <p:nvCxnSpPr>
          <p:cNvPr id="18" name="直接箭头连接符 17"/>
          <p:cNvCxnSpPr>
            <a:stCxn id="114" idx="2"/>
            <a:endCxn id="4" idx="1"/>
          </p:cNvCxnSpPr>
          <p:nvPr/>
        </p:nvCxnSpPr>
        <p:spPr>
          <a:xfrm rot="5400000">
            <a:off x="2193132" y="3121819"/>
            <a:ext cx="1500187" cy="28289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357313" y="52736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2" name="TextBox 21"/>
          <p:cNvSpPr txBox="1">
            <a:spLocks noChangeArrowheads="1"/>
          </p:cNvSpPr>
          <p:nvPr/>
        </p:nvSpPr>
        <p:spPr bwMode="auto">
          <a:xfrm>
            <a:off x="3857625" y="52863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3" name="TextBox 22"/>
          <p:cNvSpPr txBox="1">
            <a:spLocks noChangeArrowheads="1"/>
          </p:cNvSpPr>
          <p:nvPr/>
        </p:nvSpPr>
        <p:spPr bwMode="auto">
          <a:xfrm>
            <a:off x="2643188" y="52863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24" name="TextBox 23"/>
          <p:cNvSpPr txBox="1">
            <a:spLocks noChangeArrowheads="1"/>
          </p:cNvSpPr>
          <p:nvPr/>
        </p:nvSpPr>
        <p:spPr bwMode="auto">
          <a:xfrm>
            <a:off x="5143500" y="52736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25" name="直接箭头连接符 24"/>
          <p:cNvCxnSpPr>
            <a:stCxn id="114" idx="2"/>
            <a:endCxn id="22" idx="0"/>
          </p:cNvCxnSpPr>
          <p:nvPr/>
        </p:nvCxnSpPr>
        <p:spPr>
          <a:xfrm rot="5400000">
            <a:off x="3464719" y="4393407"/>
            <a:ext cx="1500187" cy="28575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 idx="4"/>
            <a:endCxn id="8" idx="2"/>
          </p:cNvCxnSpPr>
          <p:nvPr/>
        </p:nvCxnSpPr>
        <p:spPr>
          <a:xfrm>
            <a:off x="1985963"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9" idx="4"/>
            <a:endCxn id="16" idx="2"/>
          </p:cNvCxnSpPr>
          <p:nvPr/>
        </p:nvCxnSpPr>
        <p:spPr>
          <a:xfrm>
            <a:off x="4486275"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52" name="直接箭头连接符 51"/>
          <p:cNvCxnSpPr>
            <a:stCxn id="42" idx="2"/>
            <a:endCxn id="114" idx="0"/>
          </p:cNvCxnSpPr>
          <p:nvPr/>
        </p:nvCxnSpPr>
        <p:spPr>
          <a:xfrm rot="5400000">
            <a:off x="4249738" y="2749550"/>
            <a:ext cx="21431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14" idx="2"/>
            <a:endCxn id="23" idx="0"/>
          </p:cNvCxnSpPr>
          <p:nvPr/>
        </p:nvCxnSpPr>
        <p:spPr>
          <a:xfrm rot="5400000">
            <a:off x="2857500" y="3786188"/>
            <a:ext cx="1500187" cy="15001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14" idx="2"/>
            <a:endCxn id="24" idx="0"/>
          </p:cNvCxnSpPr>
          <p:nvPr/>
        </p:nvCxnSpPr>
        <p:spPr>
          <a:xfrm rot="16200000" flipH="1">
            <a:off x="4114007" y="4029869"/>
            <a:ext cx="1487487" cy="100012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7572375" y="52736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6" name="直接箭头连接符 65"/>
          <p:cNvCxnSpPr>
            <a:stCxn id="114" idx="2"/>
            <a:endCxn id="65" idx="0"/>
          </p:cNvCxnSpPr>
          <p:nvPr/>
        </p:nvCxnSpPr>
        <p:spPr>
          <a:xfrm rot="16200000" flipH="1">
            <a:off x="5328444" y="2815432"/>
            <a:ext cx="1487487" cy="34290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4" name="矩形 23"/>
          <p:cNvSpPr>
            <a:spLocks noChangeArrowheads="1"/>
          </p:cNvSpPr>
          <p:nvPr/>
        </p:nvSpPr>
        <p:spPr bwMode="auto">
          <a:xfrm>
            <a:off x="6000750" y="2857500"/>
            <a:ext cx="2214563" cy="428625"/>
          </a:xfrm>
          <a:prstGeom prst="rect">
            <a:avLst/>
          </a:prstGeom>
          <a:solidFill>
            <a:schemeClr val="accent1"/>
          </a:solidFill>
          <a:ln w="25400">
            <a:solidFill>
              <a:schemeClr val="tx1"/>
            </a:solidFill>
            <a:round/>
            <a:headEnd/>
            <a:tailEnd/>
          </a:ln>
        </p:spPr>
        <p:txBody>
          <a:bodyPr wrap="none" anchor="ctr"/>
          <a:lstStyle/>
          <a:p>
            <a:r>
              <a:rPr lang="en-US" altLang="zh-CN" b="1"/>
              <a:t>HeartBeat Checker</a:t>
            </a:r>
            <a:endParaRPr lang="zh-CN"/>
          </a:p>
        </p:txBody>
      </p:sp>
      <p:sp>
        <p:nvSpPr>
          <p:cNvPr id="111" name="矩形 110"/>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113"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114" name="矩形 113"/>
          <p:cNvSpPr/>
          <p:nvPr/>
        </p:nvSpPr>
        <p:spPr>
          <a:xfrm>
            <a:off x="2857500" y="2857500"/>
            <a:ext cx="3000375" cy="928688"/>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setWrite(true/false);</a:t>
            </a:r>
          </a:p>
          <a:p>
            <a:pPr algn="ctr">
              <a:defRPr/>
            </a:pPr>
            <a:r>
              <a:rPr lang="en-US" altLang="zh-CN">
                <a:solidFill>
                  <a:srgbClr val="111111"/>
                </a:solidFill>
                <a:latin typeface="Arial" charset="0"/>
                <a:ea typeface="黑体" charset="0"/>
                <a:cs typeface="黑体" charset="0"/>
              </a:rPr>
              <a:t>id%100(DB1-&gt;table1)</a:t>
            </a:r>
          </a:p>
          <a:p>
            <a:pPr algn="ctr">
              <a:defRPr/>
            </a:pPr>
            <a:r>
              <a:rPr lang="en-US" altLang="zh-CN">
                <a:solidFill>
                  <a:srgbClr val="111111"/>
                </a:solidFill>
                <a:latin typeface="Arial" charset="0"/>
                <a:ea typeface="黑体" charset="0"/>
                <a:cs typeface="黑体" charset="0"/>
              </a:rPr>
              <a:t>DB1:data1+DB2:data2</a:t>
            </a:r>
            <a:endParaRPr lang="zh-CN" altLang="en-US">
              <a:solidFill>
                <a:srgbClr val="111111"/>
              </a:solidFill>
              <a:latin typeface="Arial" charset="0"/>
              <a:ea typeface="黑体" charset="0"/>
              <a:cs typeface="黑体" charset="0"/>
            </a:endParaRPr>
          </a:p>
        </p:txBody>
      </p:sp>
      <p:sp>
        <p:nvSpPr>
          <p:cNvPr id="134" name="矩形 133"/>
          <p:cNvSpPr/>
          <p:nvPr/>
        </p:nvSpPr>
        <p:spPr>
          <a:xfrm>
            <a:off x="928688" y="3357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分库分表逻辑</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dissolve">
                                      <p:cBhvr>
                                        <p:cTn id="39" dur="500"/>
                                        <p:tgtEl>
                                          <p:spTgt spid="1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11"/>
                                        </p:tgtEl>
                                        <p:attrNameLst>
                                          <p:attrName>style.visibility</p:attrName>
                                        </p:attrNameLst>
                                      </p:cBhvr>
                                      <p:to>
                                        <p:strVal val="visible"/>
                                      </p:to>
                                    </p:set>
                                    <p:animEffect transition="in" filter="dissolve">
                                      <p:cBhvr>
                                        <p:cTn id="44" dur="500"/>
                                        <p:tgtEl>
                                          <p:spTgt spid="1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dissolve">
                                      <p:cBhvr>
                                        <p:cTn id="49" dur="500"/>
                                        <p:tgtEl>
                                          <p:spTgt spid="4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dissolve">
                                      <p:cBhvr>
                                        <p:cTn id="54" dur="500"/>
                                        <p:tgtEl>
                                          <p:spTgt spid="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34"/>
                                        </p:tgtEl>
                                        <p:attrNameLst>
                                          <p:attrName>style.visibility</p:attrName>
                                        </p:attrNameLst>
                                      </p:cBhvr>
                                      <p:to>
                                        <p:strVal val="visible"/>
                                      </p:to>
                                    </p:set>
                                    <p:animEffect transition="in" filter="dissolve">
                                      <p:cBhvr>
                                        <p:cTn id="59" dur="500"/>
                                        <p:tgtEl>
                                          <p:spTgt spid="13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dissolve">
                                      <p:cBhvr>
                                        <p:cTn id="67" dur="500"/>
                                        <p:tgtEl>
                                          <p:spTgt spid="2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dissolve">
                                      <p:cBhvr>
                                        <p:cTn id="70" dur="500"/>
                                        <p:tgtEl>
                                          <p:spTgt spid="22"/>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dissolve">
                                      <p:cBhvr>
                                        <p:cTn id="73" dur="500"/>
                                        <p:tgtEl>
                                          <p:spTgt spid="2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par>
                                <p:cTn id="80" presetID="9"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dissolve">
                                      <p:cBhvr>
                                        <p:cTn id="82" dur="500"/>
                                        <p:tgtEl>
                                          <p:spTgt spid="3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14"/>
                                        </p:tgtEl>
                                        <p:attrNameLst>
                                          <p:attrName>style.visibility</p:attrName>
                                        </p:attrNameLst>
                                      </p:cBhvr>
                                      <p:to>
                                        <p:strVal val="visible"/>
                                      </p:to>
                                    </p:set>
                                    <p:animEffect transition="in" filter="dissolve">
                                      <p:cBhvr>
                                        <p:cTn id="87" dur="500"/>
                                        <p:tgtEl>
                                          <p:spTgt spid="11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dissolve">
                                      <p:cBhvr>
                                        <p:cTn id="92" dur="500"/>
                                        <p:tgtEl>
                                          <p:spTgt spid="7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nodeType="click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dissolve">
                                      <p:cBhvr>
                                        <p:cTn id="97" dur="500"/>
                                        <p:tgtEl>
                                          <p:spTgt spid="5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dissolve">
                                      <p:cBhvr>
                                        <p:cTn id="102" dur="500"/>
                                        <p:tgtEl>
                                          <p:spTgt spid="18"/>
                                        </p:tgtEl>
                                      </p:cBhvr>
                                    </p:animEffect>
                                  </p:childTnLst>
                                </p:cTn>
                              </p:par>
                              <p:par>
                                <p:cTn id="103" presetID="9" presetClass="entr" presetSubtype="0" fill="hold" nodeType="with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dissolve">
                                      <p:cBhvr>
                                        <p:cTn id="105" dur="500"/>
                                        <p:tgtEl>
                                          <p:spTgt spid="54"/>
                                        </p:tgtEl>
                                      </p:cBhvr>
                                    </p:animEffect>
                                  </p:childTnLst>
                                </p:cTn>
                              </p:par>
                              <p:par>
                                <p:cTn id="106" presetID="9" presetClass="entr" presetSubtype="0"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dissolve">
                                      <p:cBhvr>
                                        <p:cTn id="108" dur="500"/>
                                        <p:tgtEl>
                                          <p:spTgt spid="25"/>
                                        </p:tgtEl>
                                      </p:cBhvr>
                                    </p:animEffect>
                                  </p:childTnLst>
                                </p:cTn>
                              </p:par>
                              <p:par>
                                <p:cTn id="109" presetID="9" presetClass="entr" presetSubtype="0" fill="hold" nodeType="with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dissolve">
                                      <p:cBhvr>
                                        <p:cTn id="111" dur="500"/>
                                        <p:tgtEl>
                                          <p:spTgt spid="57"/>
                                        </p:tgtEl>
                                      </p:cBhvr>
                                    </p:animEffect>
                                  </p:childTnLst>
                                </p:cTn>
                              </p:par>
                              <p:par>
                                <p:cTn id="112" presetID="9" presetClass="entr" presetSubtype="0" fill="hold" nodeType="with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1" grpId="0"/>
      <p:bldP spid="13" grpId="0" animBg="1"/>
      <p:bldP spid="15" grpId="0" animBg="1"/>
      <p:bldP spid="16" grpId="0" animBg="1"/>
      <p:bldP spid="21" grpId="0"/>
      <p:bldP spid="22" grpId="0"/>
      <p:bldP spid="23" grpId="0"/>
      <p:bldP spid="24" grpId="0"/>
      <p:bldP spid="42" grpId="0" animBg="1"/>
      <p:bldP spid="65" grpId="0"/>
      <p:bldP spid="74" grpId="0" animBg="1"/>
      <p:bldP spid="111" grpId="0" animBg="1"/>
      <p:bldP spid="113" grpId="0" animBg="1"/>
      <p:bldP spid="114" grpId="0" animBg="1"/>
      <p:bldP spid="1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pPr algn="l"/>
            <a:r>
              <a:rPr kumimoji="0" lang="zh-CN" altLang="en-US" sz="3200" b="1">
                <a:latin typeface="Arial" charset="0"/>
                <a:ea typeface="黑体" charset="0"/>
              </a:rPr>
              <a:t>解决思路 </a:t>
            </a:r>
            <a:r>
              <a:rPr kumimoji="0" lang="en-US" altLang="zh-CN" sz="3200" b="1">
                <a:latin typeface="Arial" charset="0"/>
                <a:ea typeface="黑体" charset="0"/>
              </a:rPr>
              <a:t>- </a:t>
            </a:r>
            <a:r>
              <a:rPr kumimoji="0" lang="zh-CN" altLang="en-US" sz="3200" b="1">
                <a:latin typeface="Arial" charset="0"/>
                <a:ea typeface="黑体" charset="0"/>
              </a:rPr>
              <a:t>中间件模式</a:t>
            </a:r>
          </a:p>
        </p:txBody>
      </p:sp>
      <p:grpSp>
        <p:nvGrpSpPr>
          <p:cNvPr id="20482" name="组合 37"/>
          <p:cNvGrpSpPr>
            <a:grpSpLocks/>
          </p:cNvGrpSpPr>
          <p:nvPr/>
        </p:nvGrpSpPr>
        <p:grpSpPr bwMode="auto">
          <a:xfrm>
            <a:off x="571500" y="1785938"/>
            <a:ext cx="8001000" cy="2214562"/>
            <a:chOff x="571472" y="1785926"/>
            <a:chExt cx="8001056" cy="2214578"/>
          </a:xfrm>
        </p:grpSpPr>
        <p:sp>
          <p:nvSpPr>
            <p:cNvPr id="39" name="矩形 38"/>
            <p:cNvSpPr/>
            <p:nvPr/>
          </p:nvSpPr>
          <p:spPr>
            <a:xfrm>
              <a:off x="571472" y="1785926"/>
              <a:ext cx="8001056" cy="221457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0520" name="TextBox 39"/>
            <p:cNvSpPr txBox="1">
              <a:spLocks noChangeArrowheads="1"/>
            </p:cNvSpPr>
            <p:nvPr/>
          </p:nvSpPr>
          <p:spPr bwMode="auto">
            <a:xfrm>
              <a:off x="642910" y="1857364"/>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grpSp>
      <p:grpSp>
        <p:nvGrpSpPr>
          <p:cNvPr id="20483" name="组合 40"/>
          <p:cNvGrpSpPr>
            <a:grpSpLocks/>
          </p:cNvGrpSpPr>
          <p:nvPr/>
        </p:nvGrpSpPr>
        <p:grpSpPr bwMode="auto">
          <a:xfrm>
            <a:off x="571500" y="4786313"/>
            <a:ext cx="8001000" cy="1857375"/>
            <a:chOff x="571472" y="4786322"/>
            <a:chExt cx="8001056" cy="1857388"/>
          </a:xfrm>
        </p:grpSpPr>
        <p:sp>
          <p:nvSpPr>
            <p:cNvPr id="43" name="矩形 42"/>
            <p:cNvSpPr/>
            <p:nvPr/>
          </p:nvSpPr>
          <p:spPr>
            <a:xfrm>
              <a:off x="571472" y="4786322"/>
              <a:ext cx="8001056" cy="185738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0518" name="TextBox 43"/>
            <p:cNvSpPr txBox="1">
              <a:spLocks noChangeArrowheads="1"/>
            </p:cNvSpPr>
            <p:nvPr/>
          </p:nvSpPr>
          <p:spPr bwMode="auto">
            <a:xfrm>
              <a:off x="642910" y="4857760"/>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grpSp>
      <p:sp>
        <p:nvSpPr>
          <p:cNvPr id="45" name="流程图: 磁盘 44"/>
          <p:cNvSpPr/>
          <p:nvPr/>
        </p:nvSpPr>
        <p:spPr>
          <a:xfrm>
            <a:off x="1071563"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46" name="流程图: 磁盘 45"/>
          <p:cNvSpPr/>
          <p:nvPr/>
        </p:nvSpPr>
        <p:spPr>
          <a:xfrm>
            <a:off x="2357438"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47" name="流程图: 磁盘 46"/>
          <p:cNvSpPr/>
          <p:nvPr/>
        </p:nvSpPr>
        <p:spPr>
          <a:xfrm>
            <a:off x="357187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20487" name="TextBox 47"/>
          <p:cNvSpPr txBox="1">
            <a:spLocks noChangeArrowheads="1"/>
          </p:cNvSpPr>
          <p:nvPr/>
        </p:nvSpPr>
        <p:spPr bwMode="auto">
          <a:xfrm>
            <a:off x="6215063" y="5643563"/>
            <a:ext cx="785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49" name="流程图: 磁盘 48"/>
          <p:cNvSpPr/>
          <p:nvPr/>
        </p:nvSpPr>
        <p:spPr>
          <a:xfrm>
            <a:off x="728662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50" name="矩形 49"/>
          <p:cNvSpPr/>
          <p:nvPr/>
        </p:nvSpPr>
        <p:spPr>
          <a:xfrm>
            <a:off x="928688" y="27860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rPr>
              <a:t>主从</a:t>
            </a:r>
            <a:r>
              <a:rPr lang="en-US" altLang="zh-CN">
                <a:solidFill>
                  <a:srgbClr val="111111"/>
                </a:solidFill>
              </a:rPr>
              <a:t>(</a:t>
            </a:r>
            <a:r>
              <a:rPr lang="zh-CN" altLang="en-US">
                <a:solidFill>
                  <a:srgbClr val="111111"/>
                </a:solidFill>
              </a:rPr>
              <a:t>读</a:t>
            </a:r>
            <a:r>
              <a:rPr lang="en-US" altLang="zh-CN">
                <a:solidFill>
                  <a:srgbClr val="111111"/>
                </a:solidFill>
              </a:rPr>
              <a:t>/</a:t>
            </a:r>
            <a:r>
              <a:rPr lang="zh-CN" altLang="en-US">
                <a:solidFill>
                  <a:srgbClr val="111111"/>
                </a:solidFill>
              </a:rPr>
              <a:t>写</a:t>
            </a:r>
            <a:r>
              <a:rPr lang="en-US" altLang="zh-CN">
                <a:solidFill>
                  <a:srgbClr val="111111"/>
                </a:solidFill>
              </a:rPr>
              <a:t>)</a:t>
            </a:r>
            <a:r>
              <a:rPr lang="zh-CN" altLang="en-US">
                <a:solidFill>
                  <a:srgbClr val="111111"/>
                </a:solidFill>
              </a:rPr>
              <a:t>配置</a:t>
            </a:r>
            <a:endParaRPr lang="zh-CN" altLang="en-US" dirty="0">
              <a:solidFill>
                <a:srgbClr val="111111"/>
              </a:solidFill>
            </a:endParaRPr>
          </a:p>
        </p:txBody>
      </p:sp>
      <p:sp>
        <p:nvSpPr>
          <p:cNvPr id="51" name="流程图: 磁盘 50"/>
          <p:cNvSpPr/>
          <p:nvPr/>
        </p:nvSpPr>
        <p:spPr>
          <a:xfrm>
            <a:off x="4857750"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cxnSp>
        <p:nvCxnSpPr>
          <p:cNvPr id="53" name="直接箭头连接符 52"/>
          <p:cNvCxnSpPr>
            <a:stCxn id="76" idx="2"/>
            <a:endCxn id="45" idx="1"/>
          </p:cNvCxnSpPr>
          <p:nvPr/>
        </p:nvCxnSpPr>
        <p:spPr>
          <a:xfrm rot="5400000">
            <a:off x="2193132" y="3121819"/>
            <a:ext cx="1500187" cy="28289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0492" name="TextBox 54"/>
          <p:cNvSpPr txBox="1">
            <a:spLocks noChangeArrowheads="1"/>
          </p:cNvSpPr>
          <p:nvPr/>
        </p:nvSpPr>
        <p:spPr bwMode="auto">
          <a:xfrm>
            <a:off x="1357313" y="52736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0493" name="TextBox 55"/>
          <p:cNvSpPr txBox="1">
            <a:spLocks noChangeArrowheads="1"/>
          </p:cNvSpPr>
          <p:nvPr/>
        </p:nvSpPr>
        <p:spPr bwMode="auto">
          <a:xfrm>
            <a:off x="3857625" y="52863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0494" name="TextBox 57"/>
          <p:cNvSpPr txBox="1">
            <a:spLocks noChangeArrowheads="1"/>
          </p:cNvSpPr>
          <p:nvPr/>
        </p:nvSpPr>
        <p:spPr bwMode="auto">
          <a:xfrm>
            <a:off x="2643188" y="52863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20495" name="TextBox 58"/>
          <p:cNvSpPr txBox="1">
            <a:spLocks noChangeArrowheads="1"/>
          </p:cNvSpPr>
          <p:nvPr/>
        </p:nvSpPr>
        <p:spPr bwMode="auto">
          <a:xfrm>
            <a:off x="5143500" y="52736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0" name="直接箭头连接符 59"/>
          <p:cNvCxnSpPr>
            <a:stCxn id="76" idx="2"/>
            <a:endCxn id="20493" idx="0"/>
          </p:cNvCxnSpPr>
          <p:nvPr/>
        </p:nvCxnSpPr>
        <p:spPr>
          <a:xfrm rot="5400000">
            <a:off x="3464719" y="4393407"/>
            <a:ext cx="1500187" cy="28575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5" idx="4"/>
            <a:endCxn id="46" idx="2"/>
          </p:cNvCxnSpPr>
          <p:nvPr/>
        </p:nvCxnSpPr>
        <p:spPr>
          <a:xfrm>
            <a:off x="1985963"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7" idx="4"/>
            <a:endCxn id="51" idx="2"/>
          </p:cNvCxnSpPr>
          <p:nvPr/>
        </p:nvCxnSpPr>
        <p:spPr>
          <a:xfrm>
            <a:off x="4486275"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64" name="直接箭头连接符 63"/>
          <p:cNvCxnSpPr>
            <a:stCxn id="63" idx="2"/>
            <a:endCxn id="76" idx="0"/>
          </p:cNvCxnSpPr>
          <p:nvPr/>
        </p:nvCxnSpPr>
        <p:spPr>
          <a:xfrm rot="5400000">
            <a:off x="4249738" y="2749550"/>
            <a:ext cx="21431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76" idx="2"/>
            <a:endCxn id="20494" idx="0"/>
          </p:cNvCxnSpPr>
          <p:nvPr/>
        </p:nvCxnSpPr>
        <p:spPr>
          <a:xfrm rot="5400000">
            <a:off x="2857500" y="3786188"/>
            <a:ext cx="1500187" cy="15001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6" idx="2"/>
            <a:endCxn id="20495" idx="0"/>
          </p:cNvCxnSpPr>
          <p:nvPr/>
        </p:nvCxnSpPr>
        <p:spPr>
          <a:xfrm rot="16200000" flipH="1">
            <a:off x="4114007" y="4029869"/>
            <a:ext cx="1487487" cy="100012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503" name="TextBox 68"/>
          <p:cNvSpPr txBox="1">
            <a:spLocks noChangeArrowheads="1"/>
          </p:cNvSpPr>
          <p:nvPr/>
        </p:nvSpPr>
        <p:spPr bwMode="auto">
          <a:xfrm>
            <a:off x="7572375" y="52736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70" name="直接箭头连接符 69"/>
          <p:cNvCxnSpPr>
            <a:stCxn id="76" idx="2"/>
            <a:endCxn id="20503" idx="0"/>
          </p:cNvCxnSpPr>
          <p:nvPr/>
        </p:nvCxnSpPr>
        <p:spPr>
          <a:xfrm rot="16200000" flipH="1">
            <a:off x="5328444" y="2815432"/>
            <a:ext cx="1487487" cy="34290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1" name="矩形 23"/>
          <p:cNvSpPr>
            <a:spLocks noChangeArrowheads="1"/>
          </p:cNvSpPr>
          <p:nvPr/>
        </p:nvSpPr>
        <p:spPr bwMode="auto">
          <a:xfrm>
            <a:off x="6000750" y="2857500"/>
            <a:ext cx="2214563" cy="428625"/>
          </a:xfrm>
          <a:prstGeom prst="rect">
            <a:avLst/>
          </a:prstGeom>
          <a:solidFill>
            <a:schemeClr val="accent1"/>
          </a:solidFill>
          <a:ln w="25400">
            <a:solidFill>
              <a:schemeClr val="tx1"/>
            </a:solidFill>
            <a:round/>
            <a:headEnd/>
            <a:tailEnd/>
          </a:ln>
        </p:spPr>
        <p:txBody>
          <a:bodyPr wrap="none" anchor="ctr"/>
          <a:lstStyle/>
          <a:p>
            <a:r>
              <a:rPr lang="en-US" altLang="zh-CN" b="1"/>
              <a:t>HeartBeat Checker</a:t>
            </a:r>
            <a:endParaRPr lang="zh-CN"/>
          </a:p>
        </p:txBody>
      </p:sp>
      <p:sp>
        <p:nvSpPr>
          <p:cNvPr id="73" name="矩形 72"/>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20507"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76" name="矩形 75"/>
          <p:cNvSpPr/>
          <p:nvPr/>
        </p:nvSpPr>
        <p:spPr>
          <a:xfrm>
            <a:off x="2857500" y="2857500"/>
            <a:ext cx="3000375" cy="928688"/>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setWrite(true/false);</a:t>
            </a:r>
          </a:p>
          <a:p>
            <a:pPr algn="ctr">
              <a:defRPr/>
            </a:pPr>
            <a:r>
              <a:rPr lang="en-US" altLang="zh-CN">
                <a:solidFill>
                  <a:srgbClr val="111111"/>
                </a:solidFill>
                <a:latin typeface="Arial" charset="0"/>
                <a:ea typeface="黑体" charset="0"/>
                <a:cs typeface="黑体" charset="0"/>
              </a:rPr>
              <a:t>id%100(DB1-&gt;table1)</a:t>
            </a:r>
          </a:p>
          <a:p>
            <a:pPr algn="ctr">
              <a:defRPr/>
            </a:pPr>
            <a:r>
              <a:rPr lang="en-US" altLang="zh-CN">
                <a:solidFill>
                  <a:srgbClr val="111111"/>
                </a:solidFill>
                <a:latin typeface="Arial" charset="0"/>
                <a:ea typeface="黑体" charset="0"/>
                <a:cs typeface="黑体" charset="0"/>
              </a:rPr>
              <a:t>DB1:data1+DB2:data2</a:t>
            </a:r>
            <a:endParaRPr lang="zh-CN" altLang="en-US">
              <a:solidFill>
                <a:srgbClr val="111111"/>
              </a:solidFill>
              <a:latin typeface="Arial" charset="0"/>
              <a:ea typeface="黑体" charset="0"/>
              <a:cs typeface="黑体" charset="0"/>
            </a:endParaRPr>
          </a:p>
        </p:txBody>
      </p:sp>
      <p:sp>
        <p:nvSpPr>
          <p:cNvPr id="77" name="矩形 76"/>
          <p:cNvSpPr/>
          <p:nvPr/>
        </p:nvSpPr>
        <p:spPr>
          <a:xfrm>
            <a:off x="928688" y="3357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分库分表逻辑</a:t>
            </a:r>
          </a:p>
        </p:txBody>
      </p:sp>
      <p:sp>
        <p:nvSpPr>
          <p:cNvPr id="78" name="云形 77"/>
          <p:cNvSpPr/>
          <p:nvPr/>
        </p:nvSpPr>
        <p:spPr>
          <a:xfrm>
            <a:off x="3714750" y="4143375"/>
            <a:ext cx="1143000" cy="5000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cxnSp>
        <p:nvCxnSpPr>
          <p:cNvPr id="81" name="直接箭头连接符 80"/>
          <p:cNvCxnSpPr>
            <a:stCxn id="63" idx="2"/>
            <a:endCxn id="78" idx="3"/>
          </p:cNvCxnSpPr>
          <p:nvPr/>
        </p:nvCxnSpPr>
        <p:spPr>
          <a:xfrm rot="5400000">
            <a:off x="3557588" y="3371850"/>
            <a:ext cx="1528762" cy="714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8" idx="1"/>
            <a:endCxn id="20492" idx="0"/>
          </p:cNvCxnSpPr>
          <p:nvPr/>
        </p:nvCxnSpPr>
        <p:spPr>
          <a:xfrm rot="5400000">
            <a:off x="2613819" y="3601244"/>
            <a:ext cx="630237" cy="27146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1"/>
            <a:endCxn id="20494" idx="0"/>
          </p:cNvCxnSpPr>
          <p:nvPr/>
        </p:nvCxnSpPr>
        <p:spPr>
          <a:xfrm rot="5400000">
            <a:off x="3250406" y="4250532"/>
            <a:ext cx="642937" cy="142875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8" idx="1"/>
            <a:endCxn id="20493" idx="0"/>
          </p:cNvCxnSpPr>
          <p:nvPr/>
        </p:nvCxnSpPr>
        <p:spPr>
          <a:xfrm rot="5400000">
            <a:off x="3857625" y="4857751"/>
            <a:ext cx="642937" cy="214312"/>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8" idx="1"/>
            <a:endCxn id="20495" idx="0"/>
          </p:cNvCxnSpPr>
          <p:nvPr/>
        </p:nvCxnSpPr>
        <p:spPr>
          <a:xfrm rot="16200000" flipH="1">
            <a:off x="4506913" y="4422775"/>
            <a:ext cx="630237" cy="10715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8" idx="1"/>
          </p:cNvCxnSpPr>
          <p:nvPr/>
        </p:nvCxnSpPr>
        <p:spPr>
          <a:xfrm rot="16200000" flipH="1">
            <a:off x="5643563" y="3286125"/>
            <a:ext cx="642937" cy="33575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xit" presetSubtype="0" fill="hold" nodeType="clickEffect">
                                  <p:stCondLst>
                                    <p:cond delay="0"/>
                                  </p:stCondLst>
                                  <p:childTnLst>
                                    <p:anim calcmode="lin" valueType="num">
                                      <p:cBhvr>
                                        <p:cTn id="6" dur="500"/>
                                        <p:tgtEl>
                                          <p:spTgt spid="64"/>
                                        </p:tgtEl>
                                        <p:attrNameLst>
                                          <p:attrName>ppt_w</p:attrName>
                                        </p:attrNameLst>
                                      </p:cBhvr>
                                      <p:tavLst>
                                        <p:tav tm="0">
                                          <p:val>
                                            <p:strVal val="ppt_w"/>
                                          </p:val>
                                        </p:tav>
                                        <p:tav tm="100000">
                                          <p:val>
                                            <p:fltVal val="0"/>
                                          </p:val>
                                        </p:tav>
                                      </p:tavLst>
                                    </p:anim>
                                    <p:anim calcmode="lin" valueType="num">
                                      <p:cBhvr>
                                        <p:cTn id="7" dur="500"/>
                                        <p:tgtEl>
                                          <p:spTgt spid="64"/>
                                        </p:tgtEl>
                                        <p:attrNameLst>
                                          <p:attrName>ppt_h</p:attrName>
                                        </p:attrNameLst>
                                      </p:cBhvr>
                                      <p:tavLst>
                                        <p:tav tm="0">
                                          <p:val>
                                            <p:strVal val="ppt_h"/>
                                          </p:val>
                                        </p:tav>
                                        <p:tav tm="100000">
                                          <p:val>
                                            <p:fltVal val="0"/>
                                          </p:val>
                                        </p:tav>
                                      </p:tavLst>
                                    </p:anim>
                                    <p:animEffect transition="out" filter="fade">
                                      <p:cBhvr>
                                        <p:cTn id="8" dur="500"/>
                                        <p:tgtEl>
                                          <p:spTgt spid="64"/>
                                        </p:tgtEl>
                                      </p:cBhvr>
                                    </p:animEffect>
                                    <p:set>
                                      <p:cBhvr>
                                        <p:cTn id="9" dur="1" fill="hold">
                                          <p:stCondLst>
                                            <p:cond delay="499"/>
                                          </p:stCondLst>
                                        </p:cTn>
                                        <p:tgtEl>
                                          <p:spTgt spid="64"/>
                                        </p:tgtEl>
                                        <p:attrNameLst>
                                          <p:attrName>style.visibility</p:attrName>
                                        </p:attrNameLst>
                                      </p:cBhvr>
                                      <p:to>
                                        <p:strVal val="hidden"/>
                                      </p:to>
                                    </p:set>
                                  </p:childTnLst>
                                </p:cTn>
                              </p:par>
                              <p:par>
                                <p:cTn id="10" presetID="53" presetClass="exit" presetSubtype="0" fill="hold" nodeType="withEffect">
                                  <p:stCondLst>
                                    <p:cond delay="0"/>
                                  </p:stCondLst>
                                  <p:childTnLst>
                                    <p:anim calcmode="lin" valueType="num">
                                      <p:cBhvr>
                                        <p:cTn id="11" dur="500"/>
                                        <p:tgtEl>
                                          <p:spTgt spid="53"/>
                                        </p:tgtEl>
                                        <p:attrNameLst>
                                          <p:attrName>ppt_w</p:attrName>
                                        </p:attrNameLst>
                                      </p:cBhvr>
                                      <p:tavLst>
                                        <p:tav tm="0">
                                          <p:val>
                                            <p:strVal val="ppt_w"/>
                                          </p:val>
                                        </p:tav>
                                        <p:tav tm="100000">
                                          <p:val>
                                            <p:fltVal val="0"/>
                                          </p:val>
                                        </p:tav>
                                      </p:tavLst>
                                    </p:anim>
                                    <p:anim calcmode="lin" valueType="num">
                                      <p:cBhvr>
                                        <p:cTn id="12" dur="500"/>
                                        <p:tgtEl>
                                          <p:spTgt spid="53"/>
                                        </p:tgtEl>
                                        <p:attrNameLst>
                                          <p:attrName>ppt_h</p:attrName>
                                        </p:attrNameLst>
                                      </p:cBhvr>
                                      <p:tavLst>
                                        <p:tav tm="0">
                                          <p:val>
                                            <p:strVal val="ppt_h"/>
                                          </p:val>
                                        </p:tav>
                                        <p:tav tm="100000">
                                          <p:val>
                                            <p:fltVal val="0"/>
                                          </p:val>
                                        </p:tav>
                                      </p:tavLst>
                                    </p:anim>
                                    <p:animEffect transition="out" filter="fade">
                                      <p:cBhvr>
                                        <p:cTn id="13" dur="500"/>
                                        <p:tgtEl>
                                          <p:spTgt spid="53"/>
                                        </p:tgtEl>
                                      </p:cBhvr>
                                    </p:animEffect>
                                    <p:set>
                                      <p:cBhvr>
                                        <p:cTn id="14" dur="1" fill="hold">
                                          <p:stCondLst>
                                            <p:cond delay="499"/>
                                          </p:stCondLst>
                                        </p:cTn>
                                        <p:tgtEl>
                                          <p:spTgt spid="53"/>
                                        </p:tgtEl>
                                        <p:attrNameLst>
                                          <p:attrName>style.visibility</p:attrName>
                                        </p:attrNameLst>
                                      </p:cBhvr>
                                      <p:to>
                                        <p:strVal val="hidden"/>
                                      </p:to>
                                    </p:set>
                                  </p:childTnLst>
                                </p:cTn>
                              </p:par>
                              <p:par>
                                <p:cTn id="15" presetID="53" presetClass="exit" presetSubtype="0" fill="hold" nodeType="withEffect">
                                  <p:stCondLst>
                                    <p:cond delay="0"/>
                                  </p:stCondLst>
                                  <p:childTnLst>
                                    <p:anim calcmode="lin" valueType="num">
                                      <p:cBhvr>
                                        <p:cTn id="16" dur="500"/>
                                        <p:tgtEl>
                                          <p:spTgt spid="67"/>
                                        </p:tgtEl>
                                        <p:attrNameLst>
                                          <p:attrName>ppt_w</p:attrName>
                                        </p:attrNameLst>
                                      </p:cBhvr>
                                      <p:tavLst>
                                        <p:tav tm="0">
                                          <p:val>
                                            <p:strVal val="ppt_w"/>
                                          </p:val>
                                        </p:tav>
                                        <p:tav tm="100000">
                                          <p:val>
                                            <p:fltVal val="0"/>
                                          </p:val>
                                        </p:tav>
                                      </p:tavLst>
                                    </p:anim>
                                    <p:anim calcmode="lin" valueType="num">
                                      <p:cBhvr>
                                        <p:cTn id="17" dur="500"/>
                                        <p:tgtEl>
                                          <p:spTgt spid="67"/>
                                        </p:tgtEl>
                                        <p:attrNameLst>
                                          <p:attrName>ppt_h</p:attrName>
                                        </p:attrNameLst>
                                      </p:cBhvr>
                                      <p:tavLst>
                                        <p:tav tm="0">
                                          <p:val>
                                            <p:strVal val="ppt_h"/>
                                          </p:val>
                                        </p:tav>
                                        <p:tav tm="100000">
                                          <p:val>
                                            <p:fltVal val="0"/>
                                          </p:val>
                                        </p:tav>
                                      </p:tavLst>
                                    </p:anim>
                                    <p:animEffect transition="out" filter="fade">
                                      <p:cBhvr>
                                        <p:cTn id="18" dur="500"/>
                                        <p:tgtEl>
                                          <p:spTgt spid="67"/>
                                        </p:tgtEl>
                                      </p:cBhvr>
                                    </p:animEffect>
                                    <p:set>
                                      <p:cBhvr>
                                        <p:cTn id="19" dur="1" fill="hold">
                                          <p:stCondLst>
                                            <p:cond delay="499"/>
                                          </p:stCondLst>
                                        </p:cTn>
                                        <p:tgtEl>
                                          <p:spTgt spid="67"/>
                                        </p:tgtEl>
                                        <p:attrNameLst>
                                          <p:attrName>style.visibility</p:attrName>
                                        </p:attrNameLst>
                                      </p:cBhvr>
                                      <p:to>
                                        <p:strVal val="hidden"/>
                                      </p:to>
                                    </p:set>
                                  </p:childTnLst>
                                </p:cTn>
                              </p:par>
                              <p:par>
                                <p:cTn id="20" presetID="53" presetClass="exit" presetSubtype="0" fill="hold" nodeType="withEffect">
                                  <p:stCondLst>
                                    <p:cond delay="0"/>
                                  </p:stCondLst>
                                  <p:childTnLst>
                                    <p:anim calcmode="lin" valueType="num">
                                      <p:cBhvr>
                                        <p:cTn id="21" dur="500"/>
                                        <p:tgtEl>
                                          <p:spTgt spid="60"/>
                                        </p:tgtEl>
                                        <p:attrNameLst>
                                          <p:attrName>ppt_w</p:attrName>
                                        </p:attrNameLst>
                                      </p:cBhvr>
                                      <p:tavLst>
                                        <p:tav tm="0">
                                          <p:val>
                                            <p:strVal val="ppt_w"/>
                                          </p:val>
                                        </p:tav>
                                        <p:tav tm="100000">
                                          <p:val>
                                            <p:fltVal val="0"/>
                                          </p:val>
                                        </p:tav>
                                      </p:tavLst>
                                    </p:anim>
                                    <p:anim calcmode="lin" valueType="num">
                                      <p:cBhvr>
                                        <p:cTn id="22" dur="500"/>
                                        <p:tgtEl>
                                          <p:spTgt spid="60"/>
                                        </p:tgtEl>
                                        <p:attrNameLst>
                                          <p:attrName>ppt_h</p:attrName>
                                        </p:attrNameLst>
                                      </p:cBhvr>
                                      <p:tavLst>
                                        <p:tav tm="0">
                                          <p:val>
                                            <p:strVal val="ppt_h"/>
                                          </p:val>
                                        </p:tav>
                                        <p:tav tm="100000">
                                          <p:val>
                                            <p:fltVal val="0"/>
                                          </p:val>
                                        </p:tav>
                                      </p:tavLst>
                                    </p:anim>
                                    <p:animEffect transition="out" filter="fade">
                                      <p:cBhvr>
                                        <p:cTn id="23" dur="500"/>
                                        <p:tgtEl>
                                          <p:spTgt spid="60"/>
                                        </p:tgtEl>
                                      </p:cBhvr>
                                    </p:animEffect>
                                    <p:set>
                                      <p:cBhvr>
                                        <p:cTn id="24" dur="1" fill="hold">
                                          <p:stCondLst>
                                            <p:cond delay="499"/>
                                          </p:stCondLst>
                                        </p:cTn>
                                        <p:tgtEl>
                                          <p:spTgt spid="60"/>
                                        </p:tgtEl>
                                        <p:attrNameLst>
                                          <p:attrName>style.visibility</p:attrName>
                                        </p:attrNameLst>
                                      </p:cBhvr>
                                      <p:to>
                                        <p:strVal val="hidden"/>
                                      </p:to>
                                    </p:set>
                                  </p:childTnLst>
                                </p:cTn>
                              </p:par>
                              <p:par>
                                <p:cTn id="25" presetID="53" presetClass="exit" presetSubtype="0" fill="hold" nodeType="withEffect">
                                  <p:stCondLst>
                                    <p:cond delay="0"/>
                                  </p:stCondLst>
                                  <p:childTnLst>
                                    <p:anim calcmode="lin" valueType="num">
                                      <p:cBhvr>
                                        <p:cTn id="26" dur="500"/>
                                        <p:tgtEl>
                                          <p:spTgt spid="68"/>
                                        </p:tgtEl>
                                        <p:attrNameLst>
                                          <p:attrName>ppt_w</p:attrName>
                                        </p:attrNameLst>
                                      </p:cBhvr>
                                      <p:tavLst>
                                        <p:tav tm="0">
                                          <p:val>
                                            <p:strVal val="ppt_w"/>
                                          </p:val>
                                        </p:tav>
                                        <p:tav tm="100000">
                                          <p:val>
                                            <p:fltVal val="0"/>
                                          </p:val>
                                        </p:tav>
                                      </p:tavLst>
                                    </p:anim>
                                    <p:anim calcmode="lin" valueType="num">
                                      <p:cBhvr>
                                        <p:cTn id="27" dur="500"/>
                                        <p:tgtEl>
                                          <p:spTgt spid="68"/>
                                        </p:tgtEl>
                                        <p:attrNameLst>
                                          <p:attrName>ppt_h</p:attrName>
                                        </p:attrNameLst>
                                      </p:cBhvr>
                                      <p:tavLst>
                                        <p:tav tm="0">
                                          <p:val>
                                            <p:strVal val="ppt_h"/>
                                          </p:val>
                                        </p:tav>
                                        <p:tav tm="100000">
                                          <p:val>
                                            <p:fltVal val="0"/>
                                          </p:val>
                                        </p:tav>
                                      </p:tavLst>
                                    </p:anim>
                                    <p:animEffect transition="out" filter="fade">
                                      <p:cBhvr>
                                        <p:cTn id="28" dur="500"/>
                                        <p:tgtEl>
                                          <p:spTgt spid="68"/>
                                        </p:tgtEl>
                                      </p:cBhvr>
                                    </p:animEffect>
                                    <p:set>
                                      <p:cBhvr>
                                        <p:cTn id="29" dur="1" fill="hold">
                                          <p:stCondLst>
                                            <p:cond delay="499"/>
                                          </p:stCondLst>
                                        </p:cTn>
                                        <p:tgtEl>
                                          <p:spTgt spid="68"/>
                                        </p:tgtEl>
                                        <p:attrNameLst>
                                          <p:attrName>style.visibility</p:attrName>
                                        </p:attrNameLst>
                                      </p:cBhvr>
                                      <p:to>
                                        <p:strVal val="hidden"/>
                                      </p:to>
                                    </p:set>
                                  </p:childTnLst>
                                </p:cTn>
                              </p:par>
                              <p:par>
                                <p:cTn id="30" presetID="53" presetClass="exit" presetSubtype="0" fill="hold" nodeType="withEffect">
                                  <p:stCondLst>
                                    <p:cond delay="0"/>
                                  </p:stCondLst>
                                  <p:childTnLst>
                                    <p:anim calcmode="lin" valueType="num">
                                      <p:cBhvr>
                                        <p:cTn id="31" dur="500"/>
                                        <p:tgtEl>
                                          <p:spTgt spid="70"/>
                                        </p:tgtEl>
                                        <p:attrNameLst>
                                          <p:attrName>ppt_w</p:attrName>
                                        </p:attrNameLst>
                                      </p:cBhvr>
                                      <p:tavLst>
                                        <p:tav tm="0">
                                          <p:val>
                                            <p:strVal val="ppt_w"/>
                                          </p:val>
                                        </p:tav>
                                        <p:tav tm="100000">
                                          <p:val>
                                            <p:fltVal val="0"/>
                                          </p:val>
                                        </p:tav>
                                      </p:tavLst>
                                    </p:anim>
                                    <p:anim calcmode="lin" valueType="num">
                                      <p:cBhvr>
                                        <p:cTn id="32" dur="500"/>
                                        <p:tgtEl>
                                          <p:spTgt spid="70"/>
                                        </p:tgtEl>
                                        <p:attrNameLst>
                                          <p:attrName>ppt_h</p:attrName>
                                        </p:attrNameLst>
                                      </p:cBhvr>
                                      <p:tavLst>
                                        <p:tav tm="0">
                                          <p:val>
                                            <p:strVal val="ppt_h"/>
                                          </p:val>
                                        </p:tav>
                                        <p:tav tm="100000">
                                          <p:val>
                                            <p:fltVal val="0"/>
                                          </p:val>
                                        </p:tav>
                                      </p:tavLst>
                                    </p:anim>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dissolve">
                                      <p:cBhvr>
                                        <p:cTn id="39" dur="500"/>
                                        <p:tgtEl>
                                          <p:spTgt spid="7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9" presetClass="path" presetSubtype="0" accel="50000" decel="50000" fill="hold" grpId="0" nodeType="clickEffect">
                                  <p:stCondLst>
                                    <p:cond delay="0"/>
                                  </p:stCondLst>
                                  <p:childTnLst>
                                    <p:animMotion origin="layout" path="M -1.94444E-6 5.55112E-17 L 0.26945 0.19907 " pathEditMode="relative" rAng="0" ptsTypes="AA">
                                      <p:cBhvr>
                                        <p:cTn id="43" dur="2000" fill="hold"/>
                                        <p:tgtEl>
                                          <p:spTgt spid="50"/>
                                        </p:tgtEl>
                                        <p:attrNameLst>
                                          <p:attrName>ppt_x</p:attrName>
                                          <p:attrName>ppt_y</p:attrName>
                                        </p:attrNameLst>
                                      </p:cBhvr>
                                      <p:rCtr x="13472" y="9954"/>
                                    </p:animMotion>
                                  </p:childTnLst>
                                  <p:subTnLst>
                                    <p:set>
                                      <p:cBhvr override="childStyle">
                                        <p:cTn dur="1" fill="hold" display="0" masterRel="sameClick" afterEffect="1">
                                          <p:stCondLst>
                                            <p:cond evt="end" delay="0">
                                              <p:tn val="42"/>
                                            </p:cond>
                                          </p:stCondLst>
                                        </p:cTn>
                                        <p:tgtEl>
                                          <p:spTgt spid="50"/>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49" presetClass="path" presetSubtype="0" accel="50000" decel="50000" fill="hold" grpId="0" nodeType="clickEffect">
                                  <p:stCondLst>
                                    <p:cond delay="0"/>
                                  </p:stCondLst>
                                  <p:childTnLst>
                                    <p:animMotion origin="layout" path="M -1.94444E-6 -3.33333E-6 L 0.26945 0.11574 " pathEditMode="relative" rAng="0" ptsTypes="AA">
                                      <p:cBhvr>
                                        <p:cTn id="47" dur="2000" fill="hold"/>
                                        <p:tgtEl>
                                          <p:spTgt spid="77"/>
                                        </p:tgtEl>
                                        <p:attrNameLst>
                                          <p:attrName>ppt_x</p:attrName>
                                          <p:attrName>ppt_y</p:attrName>
                                        </p:attrNameLst>
                                      </p:cBhvr>
                                      <p:rCtr x="13472" y="5787"/>
                                    </p:animMotion>
                                  </p:childTnLst>
                                  <p:subTnLst>
                                    <p:set>
                                      <p:cBhvr override="childStyle">
                                        <p:cTn dur="1" fill="hold" display="0" masterRel="sameClick" afterEffect="1">
                                          <p:stCondLst>
                                            <p:cond evt="end" delay="0">
                                              <p:tn val="46"/>
                                            </p:cond>
                                          </p:stCondLst>
                                        </p:cTn>
                                        <p:tgtEl>
                                          <p:spTgt spid="77"/>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path" presetSubtype="0" accel="50000" decel="50000" fill="hold" grpId="0" nodeType="clickEffect">
                                  <p:stCondLst>
                                    <p:cond delay="0"/>
                                  </p:stCondLst>
                                  <p:childTnLst>
                                    <p:animMotion origin="layout" path="M 3.05556E-6 3.33333E-6 L -0.31667 0.18865 " pathEditMode="relative" rAng="0" ptsTypes="AA">
                                      <p:cBhvr>
                                        <p:cTn id="51" dur="2000" fill="hold"/>
                                        <p:tgtEl>
                                          <p:spTgt spid="71"/>
                                        </p:tgtEl>
                                        <p:attrNameLst>
                                          <p:attrName>ppt_x</p:attrName>
                                          <p:attrName>ppt_y</p:attrName>
                                        </p:attrNameLst>
                                      </p:cBhvr>
                                      <p:rCtr x="-15833" y="9421"/>
                                    </p:animMotion>
                                  </p:childTnLst>
                                  <p:subTnLst>
                                    <p:set>
                                      <p:cBhvr override="childStyle">
                                        <p:cTn dur="1" fill="hold" display="0" masterRel="sameClick" afterEffect="1">
                                          <p:stCondLst>
                                            <p:cond evt="end" delay="0">
                                              <p:tn val="50"/>
                                            </p:cond>
                                          </p:stCondLst>
                                        </p:cTn>
                                        <p:tgtEl>
                                          <p:spTgt spid="71"/>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path" presetSubtype="0" accel="50000" decel="50000" fill="hold" grpId="0" nodeType="clickEffect">
                                  <p:stCondLst>
                                    <p:cond delay="0"/>
                                  </p:stCondLst>
                                  <p:childTnLst>
                                    <p:animMotion origin="layout" path="M -2.5E-6 7.40741E-7 L -0.00798 0.14167 " pathEditMode="relative" rAng="0" ptsTypes="AA">
                                      <p:cBhvr>
                                        <p:cTn id="55" dur="2000" fill="hold"/>
                                        <p:tgtEl>
                                          <p:spTgt spid="76"/>
                                        </p:tgtEl>
                                        <p:attrNameLst>
                                          <p:attrName>ppt_x</p:attrName>
                                          <p:attrName>ppt_y</p:attrName>
                                        </p:attrNameLst>
                                      </p:cBhvr>
                                      <p:rCtr x="-399" y="7083"/>
                                    </p:animMotion>
                                  </p:childTnLst>
                                  <p:subTnLst>
                                    <p:set>
                                      <p:cBhvr override="childStyle">
                                        <p:cTn dur="1" fill="hold" display="0" masterRel="sameClick" afterEffect="1">
                                          <p:stCondLst>
                                            <p:cond evt="end" delay="0">
                                              <p:tn val="54"/>
                                            </p:cond>
                                          </p:stCondLst>
                                        </p:cTn>
                                        <p:tgtEl>
                                          <p:spTgt spid="76"/>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dissolve">
                                      <p:cBhvr>
                                        <p:cTn id="60" dur="500"/>
                                        <p:tgtEl>
                                          <p:spTgt spid="81"/>
                                        </p:tgtEl>
                                      </p:cBhvr>
                                    </p:animEffect>
                                  </p:childTnLst>
                                </p:cTn>
                              </p:par>
                              <p:par>
                                <p:cTn id="61" presetID="9"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dissolve">
                                      <p:cBhvr>
                                        <p:cTn id="63" dur="500"/>
                                        <p:tgtEl>
                                          <p:spTgt spid="84"/>
                                        </p:tgtEl>
                                      </p:cBhvr>
                                    </p:animEffect>
                                  </p:childTnLst>
                                </p:cTn>
                              </p:par>
                              <p:par>
                                <p:cTn id="64" presetID="9" presetClass="entr" presetSubtype="0" fill="hold" nodeType="with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dissolve">
                                      <p:cBhvr>
                                        <p:cTn id="66" dur="500"/>
                                        <p:tgtEl>
                                          <p:spTgt spid="87"/>
                                        </p:tgtEl>
                                      </p:cBhvr>
                                    </p:animEffect>
                                  </p:childTnLst>
                                </p:cTn>
                              </p:par>
                              <p:par>
                                <p:cTn id="67" presetID="9" presetClass="entr" presetSubtype="0" fill="hold" nodeType="with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dissolve">
                                      <p:cBhvr>
                                        <p:cTn id="69" dur="500"/>
                                        <p:tgtEl>
                                          <p:spTgt spid="90"/>
                                        </p:tgtEl>
                                      </p:cBhvr>
                                    </p:animEffect>
                                  </p:childTnLst>
                                </p:cTn>
                              </p:par>
                              <p:par>
                                <p:cTn id="70" presetID="9" presetClass="entr" presetSubtype="0" fill="hold" nodeType="with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dissolve">
                                      <p:cBhvr>
                                        <p:cTn id="72" dur="500"/>
                                        <p:tgtEl>
                                          <p:spTgt spid="93"/>
                                        </p:tgtEl>
                                      </p:cBhvr>
                                    </p:animEffect>
                                  </p:childTnLst>
                                </p:cTn>
                              </p:par>
                              <p:par>
                                <p:cTn id="73" presetID="9" presetClass="entr" presetSubtype="0" fill="hold" nodeType="with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dissolve">
                                      <p:cBhvr>
                                        <p:cTn id="7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71" grpId="0" animBg="1"/>
      <p:bldP spid="76" grpId="0" animBg="1"/>
      <p:bldP spid="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p:txBody>
          <a:bodyPr/>
          <a:lstStyle/>
          <a:p>
            <a:pPr algn="l"/>
            <a:r>
              <a:rPr kumimoji="0" lang="en-US" altLang="zh-CN" sz="3200" b="1">
                <a:latin typeface="Arial" charset="0"/>
                <a:ea typeface="黑体" charset="0"/>
              </a:rPr>
              <a:t>IO</a:t>
            </a:r>
            <a:endParaRPr kumimoji="0" lang="zh-CN" altLang="en-US" sz="3200" b="1">
              <a:latin typeface="Arial" charset="0"/>
              <a:ea typeface="黑体" charset="0"/>
            </a:endParaRPr>
          </a:p>
        </p:txBody>
      </p:sp>
      <p:graphicFrame>
        <p:nvGraphicFramePr>
          <p:cNvPr id="13" name="图表 12"/>
          <p:cNvGraphicFramePr/>
          <p:nvPr/>
        </p:nvGraphicFramePr>
        <p:xfrm>
          <a:off x="539750" y="2650034"/>
          <a:ext cx="8064500" cy="279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pPr algn="l"/>
            <a:r>
              <a:rPr kumimoji="0" lang="en-US" altLang="zh-CN" sz="3200" b="1">
                <a:latin typeface="Arial" charset="0"/>
                <a:ea typeface="黑体" charset="0"/>
              </a:rPr>
              <a:t>MyCat </a:t>
            </a:r>
            <a:r>
              <a:rPr kumimoji="0" lang="zh-CN" altLang="en-US" sz="3200" b="1">
                <a:latin typeface="Arial" charset="0"/>
                <a:ea typeface="黑体" charset="0"/>
              </a:rPr>
              <a:t>架构</a:t>
            </a:r>
          </a:p>
        </p:txBody>
      </p:sp>
      <p:sp>
        <p:nvSpPr>
          <p:cNvPr id="39" name="矩形 38"/>
          <p:cNvSpPr/>
          <p:nvPr/>
        </p:nvSpPr>
        <p:spPr>
          <a:xfrm>
            <a:off x="571500" y="1785938"/>
            <a:ext cx="8001000" cy="1000125"/>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2531" name="TextBox 39"/>
          <p:cNvSpPr txBox="1">
            <a:spLocks noChangeArrowheads="1"/>
          </p:cNvSpPr>
          <p:nvPr/>
        </p:nvSpPr>
        <p:spPr bwMode="auto">
          <a:xfrm>
            <a:off x="500063" y="1714500"/>
            <a:ext cx="928687"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sp>
        <p:nvSpPr>
          <p:cNvPr id="43" name="矩形 42"/>
          <p:cNvSpPr/>
          <p:nvPr/>
        </p:nvSpPr>
        <p:spPr>
          <a:xfrm>
            <a:off x="571500" y="5143500"/>
            <a:ext cx="8001000" cy="1571625"/>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2533" name="TextBox 43"/>
          <p:cNvSpPr txBox="1">
            <a:spLocks noChangeArrowheads="1"/>
          </p:cNvSpPr>
          <p:nvPr/>
        </p:nvSpPr>
        <p:spPr bwMode="auto">
          <a:xfrm>
            <a:off x="500063" y="5072063"/>
            <a:ext cx="92868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sp>
        <p:nvSpPr>
          <p:cNvPr id="45" name="流程图: 磁盘 44"/>
          <p:cNvSpPr/>
          <p:nvPr/>
        </p:nvSpPr>
        <p:spPr>
          <a:xfrm>
            <a:off x="1071563"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46" name="流程图: 磁盘 45"/>
          <p:cNvSpPr/>
          <p:nvPr/>
        </p:nvSpPr>
        <p:spPr>
          <a:xfrm>
            <a:off x="2357438"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47" name="流程图: 磁盘 46"/>
          <p:cNvSpPr/>
          <p:nvPr/>
        </p:nvSpPr>
        <p:spPr>
          <a:xfrm>
            <a:off x="357187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22537" name="TextBox 47"/>
          <p:cNvSpPr txBox="1">
            <a:spLocks noChangeArrowheads="1"/>
          </p:cNvSpPr>
          <p:nvPr/>
        </p:nvSpPr>
        <p:spPr bwMode="auto">
          <a:xfrm>
            <a:off x="6143625" y="5786438"/>
            <a:ext cx="785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49" name="流程图: 磁盘 48"/>
          <p:cNvSpPr/>
          <p:nvPr/>
        </p:nvSpPr>
        <p:spPr>
          <a:xfrm>
            <a:off x="728662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51" name="流程图: 磁盘 50"/>
          <p:cNvSpPr/>
          <p:nvPr/>
        </p:nvSpPr>
        <p:spPr>
          <a:xfrm>
            <a:off x="4857750"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sp>
        <p:nvSpPr>
          <p:cNvPr id="22540" name="TextBox 54"/>
          <p:cNvSpPr txBox="1">
            <a:spLocks noChangeArrowheads="1"/>
          </p:cNvSpPr>
          <p:nvPr/>
        </p:nvSpPr>
        <p:spPr bwMode="auto">
          <a:xfrm>
            <a:off x="1357313" y="54165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2541" name="TextBox 55"/>
          <p:cNvSpPr txBox="1">
            <a:spLocks noChangeArrowheads="1"/>
          </p:cNvSpPr>
          <p:nvPr/>
        </p:nvSpPr>
        <p:spPr bwMode="auto">
          <a:xfrm>
            <a:off x="3857625" y="54292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2542" name="TextBox 57"/>
          <p:cNvSpPr txBox="1">
            <a:spLocks noChangeArrowheads="1"/>
          </p:cNvSpPr>
          <p:nvPr/>
        </p:nvSpPr>
        <p:spPr bwMode="auto">
          <a:xfrm>
            <a:off x="2643188" y="54292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22543" name="TextBox 58"/>
          <p:cNvSpPr txBox="1">
            <a:spLocks noChangeArrowheads="1"/>
          </p:cNvSpPr>
          <p:nvPr/>
        </p:nvSpPr>
        <p:spPr bwMode="auto">
          <a:xfrm>
            <a:off x="5143500" y="54165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1" name="直接箭头连接符 60"/>
          <p:cNvCxnSpPr>
            <a:stCxn id="45" idx="4"/>
            <a:endCxn id="46" idx="2"/>
          </p:cNvCxnSpPr>
          <p:nvPr/>
        </p:nvCxnSpPr>
        <p:spPr>
          <a:xfrm>
            <a:off x="1985963"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7" idx="4"/>
            <a:endCxn id="51" idx="2"/>
          </p:cNvCxnSpPr>
          <p:nvPr/>
        </p:nvCxnSpPr>
        <p:spPr>
          <a:xfrm>
            <a:off x="4486275"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64" name="直接箭头连接符 63"/>
          <p:cNvCxnSpPr>
            <a:stCxn id="63" idx="2"/>
            <a:endCxn id="78" idx="3"/>
          </p:cNvCxnSpPr>
          <p:nvPr/>
        </p:nvCxnSpPr>
        <p:spPr>
          <a:xfrm rot="16200000" flipH="1">
            <a:off x="4236245" y="2764631"/>
            <a:ext cx="277812" cy="349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48" name="TextBox 68"/>
          <p:cNvSpPr txBox="1">
            <a:spLocks noChangeArrowheads="1"/>
          </p:cNvSpPr>
          <p:nvPr/>
        </p:nvSpPr>
        <p:spPr bwMode="auto">
          <a:xfrm>
            <a:off x="7572375" y="54165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73" name="矩形 72"/>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22550"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78" name="云形 77"/>
          <p:cNvSpPr/>
          <p:nvPr/>
        </p:nvSpPr>
        <p:spPr>
          <a:xfrm>
            <a:off x="428625" y="2786063"/>
            <a:ext cx="7929563" cy="23574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cxnSp>
        <p:nvCxnSpPr>
          <p:cNvPr id="84" name="直接箭头连接符 83"/>
          <p:cNvCxnSpPr>
            <a:stCxn id="78" idx="1"/>
            <a:endCxn id="22540" idx="0"/>
          </p:cNvCxnSpPr>
          <p:nvPr/>
        </p:nvCxnSpPr>
        <p:spPr>
          <a:xfrm rot="5400000">
            <a:off x="2844006" y="3867944"/>
            <a:ext cx="276225" cy="28209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1"/>
            <a:endCxn id="22542" idx="0"/>
          </p:cNvCxnSpPr>
          <p:nvPr/>
        </p:nvCxnSpPr>
        <p:spPr>
          <a:xfrm rot="5400000">
            <a:off x="3480594" y="4517231"/>
            <a:ext cx="288925" cy="15351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8" idx="1"/>
            <a:endCxn id="22541" idx="0"/>
          </p:cNvCxnSpPr>
          <p:nvPr/>
        </p:nvCxnSpPr>
        <p:spPr>
          <a:xfrm rot="5400000">
            <a:off x="4087813" y="5124450"/>
            <a:ext cx="288925" cy="32067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8" idx="1"/>
            <a:endCxn id="22543" idx="0"/>
          </p:cNvCxnSpPr>
          <p:nvPr/>
        </p:nvCxnSpPr>
        <p:spPr>
          <a:xfrm rot="16200000" flipH="1">
            <a:off x="4737100" y="4795838"/>
            <a:ext cx="276225" cy="9652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8" idx="1"/>
            <a:endCxn id="22548" idx="0"/>
          </p:cNvCxnSpPr>
          <p:nvPr/>
        </p:nvCxnSpPr>
        <p:spPr>
          <a:xfrm rot="16200000" flipH="1">
            <a:off x="5951538" y="3581400"/>
            <a:ext cx="276225" cy="339407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4" name="矩形 13"/>
          <p:cNvSpPr>
            <a:spLocks noChangeArrowheads="1"/>
          </p:cNvSpPr>
          <p:nvPr/>
        </p:nvSpPr>
        <p:spPr bwMode="auto">
          <a:xfrm>
            <a:off x="2357438" y="3214688"/>
            <a:ext cx="4191000" cy="381000"/>
          </a:xfrm>
          <a:prstGeom prst="rect">
            <a:avLst/>
          </a:prstGeom>
          <a:solidFill>
            <a:schemeClr val="accent1"/>
          </a:solidFill>
          <a:ln w="25400">
            <a:solidFill>
              <a:schemeClr val="tx1"/>
            </a:solidFill>
            <a:round/>
            <a:headEnd/>
            <a:tailEnd/>
          </a:ln>
        </p:spPr>
        <p:txBody>
          <a:bodyPr wrap="none" anchor="ctr"/>
          <a:lstStyle/>
          <a:p>
            <a:pPr algn="ctr"/>
            <a:r>
              <a:rPr lang="en-US" altLang="zh-CN" b="1"/>
              <a:t>MySQL Socket Protocol Handler</a:t>
            </a:r>
            <a:endParaRPr lang="zh-CN"/>
          </a:p>
        </p:txBody>
      </p:sp>
      <p:sp>
        <p:nvSpPr>
          <p:cNvPr id="115" name="矩形 16"/>
          <p:cNvSpPr>
            <a:spLocks noChangeArrowheads="1"/>
          </p:cNvSpPr>
          <p:nvPr/>
        </p:nvSpPr>
        <p:spPr bwMode="auto">
          <a:xfrm>
            <a:off x="2357438" y="3595688"/>
            <a:ext cx="2071687" cy="338137"/>
          </a:xfrm>
          <a:prstGeom prst="rect">
            <a:avLst/>
          </a:prstGeom>
          <a:solidFill>
            <a:schemeClr val="accent1"/>
          </a:solidFill>
          <a:ln w="25400">
            <a:solidFill>
              <a:schemeClr val="tx1"/>
            </a:solidFill>
            <a:round/>
            <a:headEnd/>
            <a:tailEnd/>
          </a:ln>
        </p:spPr>
        <p:txBody>
          <a:bodyPr wrap="none" anchor="ctr"/>
          <a:lstStyle/>
          <a:p>
            <a:pPr algn="ctr"/>
            <a:r>
              <a:rPr lang="en-US" altLang="zh-CN" b="1"/>
              <a:t>SQL Parser</a:t>
            </a:r>
            <a:endParaRPr lang="zh-CN"/>
          </a:p>
        </p:txBody>
      </p:sp>
      <p:sp>
        <p:nvSpPr>
          <p:cNvPr id="116" name="矩形 17"/>
          <p:cNvSpPr>
            <a:spLocks noChangeArrowheads="1"/>
          </p:cNvSpPr>
          <p:nvPr/>
        </p:nvSpPr>
        <p:spPr bwMode="auto">
          <a:xfrm>
            <a:off x="4429125" y="3595688"/>
            <a:ext cx="2119313" cy="336550"/>
          </a:xfrm>
          <a:prstGeom prst="rect">
            <a:avLst/>
          </a:prstGeom>
          <a:solidFill>
            <a:schemeClr val="accent1"/>
          </a:solidFill>
          <a:ln w="25400">
            <a:solidFill>
              <a:schemeClr val="tx1"/>
            </a:solidFill>
            <a:round/>
            <a:headEnd/>
            <a:tailEnd/>
          </a:ln>
        </p:spPr>
        <p:txBody>
          <a:bodyPr wrap="none" anchor="ctr"/>
          <a:lstStyle/>
          <a:p>
            <a:pPr algn="ctr"/>
            <a:r>
              <a:rPr lang="en-US" altLang="zh-CN" b="1"/>
              <a:t>SQL Router</a:t>
            </a:r>
            <a:endParaRPr lang="zh-CN"/>
          </a:p>
        </p:txBody>
      </p:sp>
      <p:sp>
        <p:nvSpPr>
          <p:cNvPr id="117" name="矩形 21"/>
          <p:cNvSpPr>
            <a:spLocks noChangeArrowheads="1"/>
          </p:cNvSpPr>
          <p:nvPr/>
        </p:nvSpPr>
        <p:spPr bwMode="auto">
          <a:xfrm>
            <a:off x="2357438" y="3929063"/>
            <a:ext cx="4191000" cy="381000"/>
          </a:xfrm>
          <a:prstGeom prst="rect">
            <a:avLst/>
          </a:prstGeom>
          <a:solidFill>
            <a:schemeClr val="accent1"/>
          </a:solidFill>
          <a:ln w="25400">
            <a:solidFill>
              <a:schemeClr val="tx1"/>
            </a:solidFill>
            <a:round/>
            <a:headEnd/>
            <a:tailEnd/>
          </a:ln>
        </p:spPr>
        <p:txBody>
          <a:bodyPr wrap="none" anchor="ctr"/>
          <a:lstStyle/>
          <a:p>
            <a:pPr algn="ctr"/>
            <a:r>
              <a:rPr lang="en-US" altLang="zh-CN" b="1"/>
              <a:t>SQL Executor</a:t>
            </a:r>
            <a:endParaRPr lang="zh-CN"/>
          </a:p>
        </p:txBody>
      </p:sp>
      <p:sp>
        <p:nvSpPr>
          <p:cNvPr id="118" name="矩形 22"/>
          <p:cNvSpPr>
            <a:spLocks noChangeArrowheads="1"/>
          </p:cNvSpPr>
          <p:nvPr/>
        </p:nvSpPr>
        <p:spPr bwMode="auto">
          <a:xfrm>
            <a:off x="2357438" y="4310063"/>
            <a:ext cx="2071687" cy="342900"/>
          </a:xfrm>
          <a:prstGeom prst="rect">
            <a:avLst/>
          </a:prstGeom>
          <a:solidFill>
            <a:schemeClr val="accent1"/>
          </a:solidFill>
          <a:ln w="25400">
            <a:solidFill>
              <a:schemeClr val="tx1"/>
            </a:solidFill>
            <a:round/>
            <a:headEnd/>
            <a:tailEnd/>
          </a:ln>
        </p:spPr>
        <p:txBody>
          <a:bodyPr wrap="none" anchor="ctr"/>
          <a:lstStyle/>
          <a:p>
            <a:r>
              <a:rPr lang="en-US" altLang="zh-CN" b="1"/>
              <a:t>DataNodes</a:t>
            </a:r>
            <a:endParaRPr lang="zh-CN"/>
          </a:p>
        </p:txBody>
      </p:sp>
      <p:sp>
        <p:nvSpPr>
          <p:cNvPr id="119" name="矩形 23"/>
          <p:cNvSpPr>
            <a:spLocks noChangeArrowheads="1"/>
          </p:cNvSpPr>
          <p:nvPr/>
        </p:nvSpPr>
        <p:spPr bwMode="auto">
          <a:xfrm>
            <a:off x="4414838" y="4310063"/>
            <a:ext cx="2133600" cy="342900"/>
          </a:xfrm>
          <a:prstGeom prst="rect">
            <a:avLst/>
          </a:prstGeom>
          <a:solidFill>
            <a:schemeClr val="accent1"/>
          </a:solidFill>
          <a:ln w="25400">
            <a:solidFill>
              <a:schemeClr val="tx1"/>
            </a:solidFill>
            <a:round/>
            <a:headEnd/>
            <a:tailEnd/>
          </a:ln>
        </p:spPr>
        <p:txBody>
          <a:bodyPr wrap="none" anchor="ctr"/>
          <a:lstStyle/>
          <a:p>
            <a:r>
              <a:rPr lang="en-US" altLang="zh-CN" b="1"/>
              <a:t>HeartBeat Checker</a:t>
            </a:r>
            <a:endParaRPr lang="zh-CN"/>
          </a:p>
        </p:txBody>
      </p:sp>
      <p:sp>
        <p:nvSpPr>
          <p:cNvPr id="143" name="左箭头标注 142"/>
          <p:cNvSpPr/>
          <p:nvPr/>
        </p:nvSpPr>
        <p:spPr>
          <a:xfrm>
            <a:off x="6572250" y="3429000"/>
            <a:ext cx="2000250" cy="914400"/>
          </a:xfrm>
          <a:prstGeom prst="leftArrowCallout">
            <a:avLst>
              <a:gd name="adj1" fmla="val 25000"/>
              <a:gd name="adj2" fmla="val 25000"/>
              <a:gd name="adj3" fmla="val 25000"/>
              <a:gd name="adj4" fmla="val 75771"/>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chemeClr val="tx1"/>
                </a:solidFill>
                <a:latin typeface="Arial" charset="0"/>
                <a:ea typeface="黑体" charset="0"/>
                <a:cs typeface="黑体" charset="0"/>
              </a:rPr>
              <a:t>MyCat</a:t>
            </a:r>
            <a:r>
              <a:rPr lang="zh-CN" altLang="en-US">
                <a:solidFill>
                  <a:schemeClr val="tx1"/>
                </a:solidFill>
                <a:latin typeface="Arial" charset="0"/>
                <a:ea typeface="黑体" charset="0"/>
                <a:cs typeface="黑体" charset="0"/>
              </a:rPr>
              <a:t>架构</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dissolve">
                                      <p:cBhvr>
                                        <p:cTn id="7" dur="500"/>
                                        <p:tgtEl>
                                          <p:spTgt spid="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dissolve">
                                      <p:cBhvr>
                                        <p:cTn id="12" dur="500"/>
                                        <p:tgtEl>
                                          <p:spTgt spid="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dissolve">
                                      <p:cBhvr>
                                        <p:cTn id="17" dur="500"/>
                                        <p:tgtEl>
                                          <p:spTgt spid="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dissolve">
                                      <p:cBhvr>
                                        <p:cTn id="22" dur="500"/>
                                        <p:tgtEl>
                                          <p:spTgt spid="1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dissolve">
                                      <p:cBhvr>
                                        <p:cTn id="27" dur="500"/>
                                        <p:tgtEl>
                                          <p:spTgt spid="1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dissolve">
                                      <p:cBhvr>
                                        <p:cTn id="32" dur="500"/>
                                        <p:tgtEl>
                                          <p:spTgt spid="1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dissolve">
                                      <p:cBhvr>
                                        <p:cTn id="3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animBg="1"/>
      <p:bldP spid="116" grpId="0" animBg="1"/>
      <p:bldP spid="117" grpId="0" animBg="1"/>
      <p:bldP spid="118" grpId="0" animBg="1"/>
      <p:bldP spid="119" grpId="0" animBg="1"/>
      <p:bldP spid="1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pPr algn="l"/>
            <a:r>
              <a:rPr kumimoji="0" lang="en-US" altLang="zh-CN" sz="3200" b="1">
                <a:latin typeface="Arial" charset="0"/>
                <a:ea typeface="黑体" charset="0"/>
              </a:rPr>
              <a:t>MyCat </a:t>
            </a:r>
            <a:r>
              <a:rPr kumimoji="0" lang="zh-CN" altLang="en-US" sz="3200" b="1">
                <a:latin typeface="Arial" charset="0"/>
                <a:ea typeface="黑体" charset="0"/>
              </a:rPr>
              <a:t>连接复用</a:t>
            </a:r>
          </a:p>
        </p:txBody>
      </p:sp>
      <p:sp>
        <p:nvSpPr>
          <p:cNvPr id="95" name="AutoShape 5"/>
          <p:cNvSpPr>
            <a:spLocks noChangeArrowheads="1"/>
          </p:cNvSpPr>
          <p:nvPr/>
        </p:nvSpPr>
        <p:spPr bwMode="auto">
          <a:xfrm>
            <a:off x="4881563" y="4895850"/>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97" name="AutoShape 6"/>
          <p:cNvSpPr>
            <a:spLocks noChangeArrowheads="1"/>
          </p:cNvSpPr>
          <p:nvPr/>
        </p:nvSpPr>
        <p:spPr bwMode="auto">
          <a:xfrm>
            <a:off x="4881563" y="1238250"/>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98" name="Rectangle 7"/>
          <p:cNvSpPr>
            <a:spLocks noChangeArrowheads="1"/>
          </p:cNvSpPr>
          <p:nvPr/>
        </p:nvSpPr>
        <p:spPr bwMode="auto">
          <a:xfrm>
            <a:off x="2214563" y="16954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sp>
        <p:nvSpPr>
          <p:cNvPr id="99" name="Rectangle 26"/>
          <p:cNvSpPr>
            <a:spLocks noChangeArrowheads="1"/>
          </p:cNvSpPr>
          <p:nvPr/>
        </p:nvSpPr>
        <p:spPr bwMode="auto">
          <a:xfrm>
            <a:off x="5619750" y="123666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cxnSp>
        <p:nvCxnSpPr>
          <p:cNvPr id="100" name="AutoShape 27"/>
          <p:cNvCxnSpPr>
            <a:cxnSpLocks noChangeShapeType="1"/>
            <a:stCxn id="98" idx="3"/>
            <a:endCxn id="97" idx="2"/>
          </p:cNvCxnSpPr>
          <p:nvPr/>
        </p:nvCxnSpPr>
        <p:spPr bwMode="auto">
          <a:xfrm>
            <a:off x="3281363" y="1962150"/>
            <a:ext cx="1600200" cy="114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1" name="AutoShape 46"/>
          <p:cNvSpPr>
            <a:spLocks noChangeArrowheads="1"/>
          </p:cNvSpPr>
          <p:nvPr/>
        </p:nvSpPr>
        <p:spPr bwMode="auto">
          <a:xfrm>
            <a:off x="4881563" y="2989263"/>
            <a:ext cx="2514600" cy="1828800"/>
          </a:xfrm>
          <a:prstGeom prst="can">
            <a:avLst>
              <a:gd name="adj" fmla="val 19880"/>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102" name="Rectangle 69"/>
          <p:cNvSpPr>
            <a:spLocks noChangeArrowheads="1"/>
          </p:cNvSpPr>
          <p:nvPr/>
        </p:nvSpPr>
        <p:spPr bwMode="auto">
          <a:xfrm>
            <a:off x="5611813" y="298926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sp>
        <p:nvSpPr>
          <p:cNvPr id="103" name="Rectangle 70"/>
          <p:cNvSpPr>
            <a:spLocks noChangeArrowheads="1"/>
          </p:cNvSpPr>
          <p:nvPr/>
        </p:nvSpPr>
        <p:spPr bwMode="auto">
          <a:xfrm>
            <a:off x="5619750" y="489426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sp>
        <p:nvSpPr>
          <p:cNvPr id="104" name="Rectangle 71"/>
          <p:cNvSpPr>
            <a:spLocks noChangeArrowheads="1"/>
          </p:cNvSpPr>
          <p:nvPr/>
        </p:nvSpPr>
        <p:spPr bwMode="auto">
          <a:xfrm>
            <a:off x="2214563" y="23050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05" name="AutoShape 72"/>
          <p:cNvCxnSpPr>
            <a:cxnSpLocks noChangeShapeType="1"/>
            <a:stCxn id="104" idx="3"/>
            <a:endCxn id="97" idx="2"/>
          </p:cNvCxnSpPr>
          <p:nvPr/>
        </p:nvCxnSpPr>
        <p:spPr bwMode="auto">
          <a:xfrm flipV="1">
            <a:off x="3281363" y="2076450"/>
            <a:ext cx="1600200" cy="495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 name="Rectangle 73"/>
          <p:cNvSpPr>
            <a:spLocks noChangeArrowheads="1"/>
          </p:cNvSpPr>
          <p:nvPr/>
        </p:nvSpPr>
        <p:spPr bwMode="auto">
          <a:xfrm>
            <a:off x="2214563" y="29146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07" name="AutoShape 74"/>
          <p:cNvCxnSpPr>
            <a:cxnSpLocks noChangeShapeType="1"/>
            <a:stCxn id="106" idx="3"/>
            <a:endCxn id="97" idx="2"/>
          </p:cNvCxnSpPr>
          <p:nvPr/>
        </p:nvCxnSpPr>
        <p:spPr bwMode="auto">
          <a:xfrm flipV="1">
            <a:off x="3281363" y="2076450"/>
            <a:ext cx="1600200" cy="1104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8" name="Rectangle 75"/>
          <p:cNvSpPr>
            <a:spLocks noChangeArrowheads="1"/>
          </p:cNvSpPr>
          <p:nvPr/>
        </p:nvSpPr>
        <p:spPr bwMode="auto">
          <a:xfrm>
            <a:off x="2214563" y="35242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09" name="AutoShape 76"/>
          <p:cNvCxnSpPr>
            <a:cxnSpLocks noChangeShapeType="1"/>
            <a:stCxn id="108" idx="3"/>
            <a:endCxn id="97" idx="2"/>
          </p:cNvCxnSpPr>
          <p:nvPr/>
        </p:nvCxnSpPr>
        <p:spPr bwMode="auto">
          <a:xfrm flipV="1">
            <a:off x="3281363" y="2076450"/>
            <a:ext cx="1600200" cy="1714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0" name="Rectangle 77"/>
          <p:cNvSpPr>
            <a:spLocks noChangeArrowheads="1"/>
          </p:cNvSpPr>
          <p:nvPr/>
        </p:nvSpPr>
        <p:spPr bwMode="auto">
          <a:xfrm>
            <a:off x="2214563" y="41338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11" name="AutoShape 78"/>
          <p:cNvCxnSpPr>
            <a:cxnSpLocks noChangeShapeType="1"/>
            <a:stCxn id="110" idx="3"/>
            <a:endCxn id="97" idx="2"/>
          </p:cNvCxnSpPr>
          <p:nvPr/>
        </p:nvCxnSpPr>
        <p:spPr bwMode="auto">
          <a:xfrm flipV="1">
            <a:off x="3281363" y="2076450"/>
            <a:ext cx="1600200" cy="2324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 name="Rectangle 79"/>
          <p:cNvSpPr>
            <a:spLocks noChangeArrowheads="1"/>
          </p:cNvSpPr>
          <p:nvPr/>
        </p:nvSpPr>
        <p:spPr bwMode="auto">
          <a:xfrm>
            <a:off x="2214563" y="47434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13" name="AutoShape 80"/>
          <p:cNvCxnSpPr>
            <a:cxnSpLocks noChangeShapeType="1"/>
            <a:stCxn id="112" idx="3"/>
            <a:endCxn id="97" idx="2"/>
          </p:cNvCxnSpPr>
          <p:nvPr/>
        </p:nvCxnSpPr>
        <p:spPr bwMode="auto">
          <a:xfrm flipV="1">
            <a:off x="3281363" y="2076450"/>
            <a:ext cx="1600200" cy="293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0" name="Rectangle 81"/>
          <p:cNvSpPr>
            <a:spLocks noChangeArrowheads="1"/>
          </p:cNvSpPr>
          <p:nvPr/>
        </p:nvSpPr>
        <p:spPr bwMode="auto">
          <a:xfrm>
            <a:off x="2214563" y="53530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21" name="AutoShape 82"/>
          <p:cNvCxnSpPr>
            <a:cxnSpLocks noChangeShapeType="1"/>
            <a:stCxn id="120" idx="3"/>
            <a:endCxn id="97" idx="2"/>
          </p:cNvCxnSpPr>
          <p:nvPr/>
        </p:nvCxnSpPr>
        <p:spPr bwMode="auto">
          <a:xfrm flipV="1">
            <a:off x="3281363" y="2076450"/>
            <a:ext cx="1600200" cy="3543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2" name="Rectangle 83"/>
          <p:cNvSpPr>
            <a:spLocks noChangeArrowheads="1"/>
          </p:cNvSpPr>
          <p:nvPr/>
        </p:nvSpPr>
        <p:spPr bwMode="auto">
          <a:xfrm>
            <a:off x="2214563" y="59626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23" name="AutoShape 84"/>
          <p:cNvCxnSpPr>
            <a:cxnSpLocks noChangeShapeType="1"/>
            <a:stCxn id="122" idx="3"/>
            <a:endCxn id="97" idx="2"/>
          </p:cNvCxnSpPr>
          <p:nvPr/>
        </p:nvCxnSpPr>
        <p:spPr bwMode="auto">
          <a:xfrm flipV="1">
            <a:off x="3281363" y="2076450"/>
            <a:ext cx="1600200" cy="415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4" name="AutoShape 85"/>
          <p:cNvCxnSpPr>
            <a:cxnSpLocks noChangeShapeType="1"/>
            <a:stCxn id="98" idx="3"/>
            <a:endCxn id="101" idx="2"/>
          </p:cNvCxnSpPr>
          <p:nvPr/>
        </p:nvCxnSpPr>
        <p:spPr bwMode="auto">
          <a:xfrm>
            <a:off x="3281363" y="1962150"/>
            <a:ext cx="1600200" cy="19415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5" name="AutoShape 86"/>
          <p:cNvCxnSpPr>
            <a:cxnSpLocks noChangeShapeType="1"/>
            <a:stCxn id="104" idx="3"/>
            <a:endCxn id="101" idx="2"/>
          </p:cNvCxnSpPr>
          <p:nvPr/>
        </p:nvCxnSpPr>
        <p:spPr bwMode="auto">
          <a:xfrm>
            <a:off x="3281363" y="2571750"/>
            <a:ext cx="1600200" cy="13319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6" name="AutoShape 87"/>
          <p:cNvCxnSpPr>
            <a:cxnSpLocks noChangeShapeType="1"/>
            <a:stCxn id="106" idx="3"/>
            <a:endCxn id="101" idx="2"/>
          </p:cNvCxnSpPr>
          <p:nvPr/>
        </p:nvCxnSpPr>
        <p:spPr bwMode="auto">
          <a:xfrm>
            <a:off x="3281363" y="3181350"/>
            <a:ext cx="1600200" cy="722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7" name="AutoShape 88"/>
          <p:cNvCxnSpPr>
            <a:cxnSpLocks noChangeShapeType="1"/>
            <a:stCxn id="108" idx="3"/>
            <a:endCxn id="101" idx="2"/>
          </p:cNvCxnSpPr>
          <p:nvPr/>
        </p:nvCxnSpPr>
        <p:spPr bwMode="auto">
          <a:xfrm>
            <a:off x="3281363" y="3790950"/>
            <a:ext cx="1600200" cy="1127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8" name="AutoShape 89"/>
          <p:cNvCxnSpPr>
            <a:cxnSpLocks noChangeShapeType="1"/>
            <a:stCxn id="110" idx="3"/>
            <a:endCxn id="101" idx="2"/>
          </p:cNvCxnSpPr>
          <p:nvPr/>
        </p:nvCxnSpPr>
        <p:spPr bwMode="auto">
          <a:xfrm flipV="1">
            <a:off x="3281363" y="3903663"/>
            <a:ext cx="1600200" cy="496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9" name="AutoShape 90"/>
          <p:cNvCxnSpPr>
            <a:cxnSpLocks noChangeShapeType="1"/>
            <a:stCxn id="112" idx="3"/>
            <a:endCxn id="101" idx="2"/>
          </p:cNvCxnSpPr>
          <p:nvPr/>
        </p:nvCxnSpPr>
        <p:spPr bwMode="auto">
          <a:xfrm flipV="1">
            <a:off x="3281363" y="3903663"/>
            <a:ext cx="1600200" cy="11064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0" name="AutoShape 91"/>
          <p:cNvCxnSpPr>
            <a:cxnSpLocks noChangeShapeType="1"/>
            <a:stCxn id="120" idx="3"/>
            <a:endCxn id="101" idx="2"/>
          </p:cNvCxnSpPr>
          <p:nvPr/>
        </p:nvCxnSpPr>
        <p:spPr bwMode="auto">
          <a:xfrm flipV="1">
            <a:off x="3281363" y="3903663"/>
            <a:ext cx="1600200" cy="1716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1" name="AutoShape 92"/>
          <p:cNvCxnSpPr>
            <a:cxnSpLocks noChangeShapeType="1"/>
            <a:stCxn id="122" idx="3"/>
            <a:endCxn id="101" idx="2"/>
          </p:cNvCxnSpPr>
          <p:nvPr/>
        </p:nvCxnSpPr>
        <p:spPr bwMode="auto">
          <a:xfrm flipV="1">
            <a:off x="3281363" y="3903663"/>
            <a:ext cx="1600200" cy="2325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2" name="AutoShape 93"/>
          <p:cNvCxnSpPr>
            <a:cxnSpLocks noChangeShapeType="1"/>
            <a:stCxn id="98" idx="3"/>
            <a:endCxn id="95" idx="2"/>
          </p:cNvCxnSpPr>
          <p:nvPr/>
        </p:nvCxnSpPr>
        <p:spPr bwMode="auto">
          <a:xfrm>
            <a:off x="3281363" y="1962150"/>
            <a:ext cx="1600200" cy="3771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 name="AutoShape 94"/>
          <p:cNvCxnSpPr>
            <a:cxnSpLocks noChangeShapeType="1"/>
            <a:stCxn id="104" idx="3"/>
            <a:endCxn id="95" idx="2"/>
          </p:cNvCxnSpPr>
          <p:nvPr/>
        </p:nvCxnSpPr>
        <p:spPr bwMode="auto">
          <a:xfrm>
            <a:off x="3281363" y="2571750"/>
            <a:ext cx="1600200" cy="3162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4" name="AutoShape 95"/>
          <p:cNvCxnSpPr>
            <a:cxnSpLocks noChangeShapeType="1"/>
            <a:stCxn id="106" idx="3"/>
            <a:endCxn id="95" idx="2"/>
          </p:cNvCxnSpPr>
          <p:nvPr/>
        </p:nvCxnSpPr>
        <p:spPr bwMode="auto">
          <a:xfrm>
            <a:off x="3281363" y="3181350"/>
            <a:ext cx="1600200" cy="2552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5" name="AutoShape 96"/>
          <p:cNvCxnSpPr>
            <a:cxnSpLocks noChangeShapeType="1"/>
            <a:stCxn id="108" idx="3"/>
            <a:endCxn id="95" idx="2"/>
          </p:cNvCxnSpPr>
          <p:nvPr/>
        </p:nvCxnSpPr>
        <p:spPr bwMode="auto">
          <a:xfrm>
            <a:off x="3281363" y="3790950"/>
            <a:ext cx="1600200" cy="1943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6" name="AutoShape 97"/>
          <p:cNvCxnSpPr>
            <a:cxnSpLocks noChangeShapeType="1"/>
            <a:stCxn id="110" idx="3"/>
            <a:endCxn id="95" idx="2"/>
          </p:cNvCxnSpPr>
          <p:nvPr/>
        </p:nvCxnSpPr>
        <p:spPr bwMode="auto">
          <a:xfrm>
            <a:off x="3281363" y="4400550"/>
            <a:ext cx="1600200" cy="1333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7" name="AutoShape 98"/>
          <p:cNvCxnSpPr>
            <a:cxnSpLocks noChangeShapeType="1"/>
            <a:stCxn id="112" idx="3"/>
            <a:endCxn id="95" idx="2"/>
          </p:cNvCxnSpPr>
          <p:nvPr/>
        </p:nvCxnSpPr>
        <p:spPr bwMode="auto">
          <a:xfrm>
            <a:off x="3281363" y="5010150"/>
            <a:ext cx="1600200" cy="723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8" name="AutoShape 99"/>
          <p:cNvCxnSpPr>
            <a:cxnSpLocks noChangeShapeType="1"/>
            <a:stCxn id="120" idx="3"/>
            <a:endCxn id="95" idx="2"/>
          </p:cNvCxnSpPr>
          <p:nvPr/>
        </p:nvCxnSpPr>
        <p:spPr bwMode="auto">
          <a:xfrm>
            <a:off x="3281363" y="5619750"/>
            <a:ext cx="1600200" cy="114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9" name="AutoShape 100"/>
          <p:cNvCxnSpPr>
            <a:cxnSpLocks noChangeShapeType="1"/>
            <a:stCxn id="122" idx="3"/>
            <a:endCxn id="95" idx="2"/>
          </p:cNvCxnSpPr>
          <p:nvPr/>
        </p:nvCxnSpPr>
        <p:spPr bwMode="auto">
          <a:xfrm flipV="1">
            <a:off x="3281363" y="5734050"/>
            <a:ext cx="1600200" cy="495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 name="矩形 53"/>
          <p:cNvSpPr>
            <a:spLocks noChangeArrowheads="1"/>
          </p:cNvSpPr>
          <p:nvPr/>
        </p:nvSpPr>
        <p:spPr bwMode="auto">
          <a:xfrm>
            <a:off x="5338763" y="2076450"/>
            <a:ext cx="1295400" cy="457200"/>
          </a:xfrm>
          <a:prstGeom prst="rect">
            <a:avLst/>
          </a:prstGeom>
          <a:solidFill>
            <a:schemeClr val="accent1"/>
          </a:solidFill>
          <a:ln w="25400">
            <a:solidFill>
              <a:schemeClr val="tx1"/>
            </a:solidFill>
            <a:round/>
            <a:headEnd/>
            <a:tailEnd/>
          </a:ln>
        </p:spPr>
        <p:txBody>
          <a:bodyPr wrap="none" anchor="ctr"/>
          <a:lstStyle/>
          <a:p>
            <a:r>
              <a:rPr lang="en-US" altLang="zh-CN"/>
              <a:t>Member</a:t>
            </a:r>
            <a:r>
              <a:rPr lang="zh-CN" altLang="en-US"/>
              <a:t>表</a:t>
            </a:r>
          </a:p>
        </p:txBody>
      </p:sp>
      <p:sp>
        <p:nvSpPr>
          <p:cNvPr id="141" name="矩形 54"/>
          <p:cNvSpPr>
            <a:spLocks noChangeArrowheads="1"/>
          </p:cNvSpPr>
          <p:nvPr/>
        </p:nvSpPr>
        <p:spPr bwMode="auto">
          <a:xfrm>
            <a:off x="5403850" y="3695700"/>
            <a:ext cx="1295400" cy="457200"/>
          </a:xfrm>
          <a:prstGeom prst="rect">
            <a:avLst/>
          </a:prstGeom>
          <a:solidFill>
            <a:schemeClr val="accent1"/>
          </a:solidFill>
          <a:ln w="25400">
            <a:solidFill>
              <a:schemeClr val="tx1"/>
            </a:solidFill>
            <a:round/>
            <a:headEnd/>
            <a:tailEnd/>
          </a:ln>
        </p:spPr>
        <p:txBody>
          <a:bodyPr wrap="none" anchor="ctr"/>
          <a:lstStyle/>
          <a:p>
            <a:r>
              <a:rPr lang="en-US" altLang="zh-CN"/>
              <a:t>Member</a:t>
            </a:r>
            <a:r>
              <a:rPr lang="zh-CN" altLang="en-US"/>
              <a:t>表</a:t>
            </a:r>
          </a:p>
        </p:txBody>
      </p:sp>
      <p:sp>
        <p:nvSpPr>
          <p:cNvPr id="142" name="矩形 55"/>
          <p:cNvSpPr>
            <a:spLocks noChangeArrowheads="1"/>
          </p:cNvSpPr>
          <p:nvPr/>
        </p:nvSpPr>
        <p:spPr bwMode="auto">
          <a:xfrm>
            <a:off x="5437188" y="5657850"/>
            <a:ext cx="1295400" cy="457200"/>
          </a:xfrm>
          <a:prstGeom prst="rect">
            <a:avLst/>
          </a:prstGeom>
          <a:solidFill>
            <a:schemeClr val="accent1"/>
          </a:solidFill>
          <a:ln w="25400">
            <a:solidFill>
              <a:schemeClr val="tx1"/>
            </a:solidFill>
            <a:round/>
            <a:headEnd/>
            <a:tailEnd/>
          </a:ln>
        </p:spPr>
        <p:txBody>
          <a:bodyPr wrap="none" anchor="ctr"/>
          <a:lstStyle/>
          <a:p>
            <a:r>
              <a:rPr lang="en-US" altLang="zh-CN"/>
              <a:t>Member</a:t>
            </a:r>
            <a:r>
              <a:rPr lang="zh-CN" altLang="en-US"/>
              <a:t>表</a:t>
            </a:r>
          </a:p>
        </p:txBody>
      </p:sp>
      <p:sp>
        <p:nvSpPr>
          <p:cNvPr id="144" name="AutoShape 2"/>
          <p:cNvSpPr>
            <a:spLocks noChangeArrowheads="1"/>
          </p:cNvSpPr>
          <p:nvPr/>
        </p:nvSpPr>
        <p:spPr bwMode="auto">
          <a:xfrm>
            <a:off x="6248400" y="4967288"/>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145" name="AutoShape 4"/>
          <p:cNvSpPr>
            <a:spLocks noChangeArrowheads="1"/>
          </p:cNvSpPr>
          <p:nvPr/>
        </p:nvSpPr>
        <p:spPr bwMode="auto">
          <a:xfrm>
            <a:off x="6248400" y="1309688"/>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146" name="Rectangle 5"/>
          <p:cNvSpPr>
            <a:spLocks noChangeArrowheads="1"/>
          </p:cNvSpPr>
          <p:nvPr/>
        </p:nvSpPr>
        <p:spPr bwMode="auto">
          <a:xfrm>
            <a:off x="914400" y="17668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graphicFrame>
        <p:nvGraphicFramePr>
          <p:cNvPr id="147" name="Group 6"/>
          <p:cNvGraphicFramePr>
            <a:graphicFrameLocks noGrp="1"/>
          </p:cNvGraphicFramePr>
          <p:nvPr/>
        </p:nvGraphicFramePr>
        <p:xfrm>
          <a:off x="6451600" y="1843088"/>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48" name="Rectangle 24"/>
          <p:cNvSpPr>
            <a:spLocks noChangeArrowheads="1"/>
          </p:cNvSpPr>
          <p:nvPr/>
        </p:nvSpPr>
        <p:spPr bwMode="auto">
          <a:xfrm>
            <a:off x="6986588" y="13081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cxnSp>
        <p:nvCxnSpPr>
          <p:cNvPr id="149" name="AutoShape 25"/>
          <p:cNvCxnSpPr>
            <a:cxnSpLocks noChangeShapeType="1"/>
            <a:stCxn id="146" idx="3"/>
            <a:endCxn id="155" idx="1"/>
          </p:cNvCxnSpPr>
          <p:nvPr/>
        </p:nvCxnSpPr>
        <p:spPr bwMode="auto">
          <a:xfrm>
            <a:off x="2286000" y="2033588"/>
            <a:ext cx="1524000" cy="1828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50" name="Group 26"/>
          <p:cNvGraphicFramePr>
            <a:graphicFrameLocks noGrp="1"/>
          </p:cNvGraphicFramePr>
          <p:nvPr/>
        </p:nvGraphicFramePr>
        <p:xfrm>
          <a:off x="6477000" y="5499100"/>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test1234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test1234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1" name="AutoShape 44"/>
          <p:cNvSpPr>
            <a:spLocks noChangeArrowheads="1"/>
          </p:cNvSpPr>
          <p:nvPr/>
        </p:nvSpPr>
        <p:spPr bwMode="auto">
          <a:xfrm>
            <a:off x="6248400" y="3060700"/>
            <a:ext cx="2514600" cy="1828800"/>
          </a:xfrm>
          <a:prstGeom prst="can">
            <a:avLst>
              <a:gd name="adj" fmla="val 19880"/>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graphicFrame>
        <p:nvGraphicFramePr>
          <p:cNvPr id="152" name="Group 45"/>
          <p:cNvGraphicFramePr>
            <a:graphicFrameLocks noGrp="1"/>
          </p:cNvGraphicFramePr>
          <p:nvPr/>
        </p:nvGraphicFramePr>
        <p:xfrm>
          <a:off x="6451600" y="3517900"/>
          <a:ext cx="2082800" cy="12192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3" name="Rectangle 67"/>
          <p:cNvSpPr>
            <a:spLocks noChangeArrowheads="1"/>
          </p:cNvSpPr>
          <p:nvPr/>
        </p:nvSpPr>
        <p:spPr bwMode="auto">
          <a:xfrm>
            <a:off x="6978650" y="30607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sp>
        <p:nvSpPr>
          <p:cNvPr id="154" name="Rectangle 68"/>
          <p:cNvSpPr>
            <a:spLocks noChangeArrowheads="1"/>
          </p:cNvSpPr>
          <p:nvPr/>
        </p:nvSpPr>
        <p:spPr bwMode="auto">
          <a:xfrm>
            <a:off x="6986588" y="49657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sp>
        <p:nvSpPr>
          <p:cNvPr id="155" name="Rectangle 69"/>
          <p:cNvSpPr>
            <a:spLocks noChangeArrowheads="1"/>
          </p:cNvSpPr>
          <p:nvPr/>
        </p:nvSpPr>
        <p:spPr bwMode="auto">
          <a:xfrm>
            <a:off x="3810000" y="2833688"/>
            <a:ext cx="914400" cy="2057400"/>
          </a:xfrm>
          <a:prstGeom prst="rect">
            <a:avLst/>
          </a:prstGeom>
          <a:solidFill>
            <a:schemeClr val="accent1"/>
          </a:solidFill>
          <a:ln w="9525">
            <a:solidFill>
              <a:schemeClr val="tx1"/>
            </a:solidFill>
            <a:miter lim="800000"/>
            <a:headEnd/>
            <a:tailEnd/>
          </a:ln>
        </p:spPr>
        <p:txBody>
          <a:bodyPr wrap="none" anchor="ctr"/>
          <a:lstStyle/>
          <a:p>
            <a:r>
              <a:rPr lang="en-US" altLang="zh-CN">
                <a:latin typeface="微软雅黑" charset="0"/>
              </a:rPr>
              <a:t>Mycat</a:t>
            </a:r>
            <a:br>
              <a:rPr lang="en-US" altLang="zh-CN">
                <a:latin typeface="微软雅黑" charset="0"/>
              </a:rPr>
            </a:br>
            <a:r>
              <a:rPr lang="en-US" altLang="zh-CN">
                <a:latin typeface="微软雅黑" charset="0"/>
              </a:rPr>
              <a:t>Proxy</a:t>
            </a:r>
          </a:p>
        </p:txBody>
      </p:sp>
      <p:cxnSp>
        <p:nvCxnSpPr>
          <p:cNvPr id="156" name="AutoShape 70"/>
          <p:cNvCxnSpPr>
            <a:cxnSpLocks noChangeShapeType="1"/>
            <a:stCxn id="155" idx="3"/>
            <a:endCxn id="145" idx="2"/>
          </p:cNvCxnSpPr>
          <p:nvPr/>
        </p:nvCxnSpPr>
        <p:spPr bwMode="auto">
          <a:xfrm flipV="1">
            <a:off x="4724400" y="2147888"/>
            <a:ext cx="1524000" cy="1714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7" name="AutoShape 71"/>
          <p:cNvCxnSpPr>
            <a:cxnSpLocks noChangeShapeType="1"/>
            <a:stCxn id="155" idx="3"/>
            <a:endCxn id="151" idx="2"/>
          </p:cNvCxnSpPr>
          <p:nvPr/>
        </p:nvCxnSpPr>
        <p:spPr bwMode="auto">
          <a:xfrm>
            <a:off x="4724400" y="3862388"/>
            <a:ext cx="1524000" cy="1127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8" name="AutoShape 72"/>
          <p:cNvCxnSpPr>
            <a:cxnSpLocks noChangeShapeType="1"/>
            <a:stCxn id="155" idx="3"/>
            <a:endCxn id="144" idx="2"/>
          </p:cNvCxnSpPr>
          <p:nvPr/>
        </p:nvCxnSpPr>
        <p:spPr bwMode="auto">
          <a:xfrm>
            <a:off x="4724400" y="3862388"/>
            <a:ext cx="1524000" cy="1943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9" name="Rectangle 73"/>
          <p:cNvSpPr>
            <a:spLocks noChangeArrowheads="1"/>
          </p:cNvSpPr>
          <p:nvPr/>
        </p:nvSpPr>
        <p:spPr bwMode="auto">
          <a:xfrm>
            <a:off x="914400" y="23764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0" name="AutoShape 74"/>
          <p:cNvCxnSpPr>
            <a:cxnSpLocks noChangeShapeType="1"/>
            <a:stCxn id="159" idx="3"/>
            <a:endCxn id="155" idx="1"/>
          </p:cNvCxnSpPr>
          <p:nvPr/>
        </p:nvCxnSpPr>
        <p:spPr bwMode="auto">
          <a:xfrm>
            <a:off x="2286000" y="2643188"/>
            <a:ext cx="1524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1" name="Rectangle 75"/>
          <p:cNvSpPr>
            <a:spLocks noChangeArrowheads="1"/>
          </p:cNvSpPr>
          <p:nvPr/>
        </p:nvSpPr>
        <p:spPr bwMode="auto">
          <a:xfrm>
            <a:off x="914400" y="29860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2" name="AutoShape 76"/>
          <p:cNvCxnSpPr>
            <a:cxnSpLocks noChangeShapeType="1"/>
            <a:stCxn id="161" idx="3"/>
            <a:endCxn id="155" idx="1"/>
          </p:cNvCxnSpPr>
          <p:nvPr/>
        </p:nvCxnSpPr>
        <p:spPr bwMode="auto">
          <a:xfrm>
            <a:off x="2286000" y="3252788"/>
            <a:ext cx="15240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3" name="Rectangle 77"/>
          <p:cNvSpPr>
            <a:spLocks noChangeArrowheads="1"/>
          </p:cNvSpPr>
          <p:nvPr/>
        </p:nvSpPr>
        <p:spPr bwMode="auto">
          <a:xfrm>
            <a:off x="914400" y="35956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4" name="AutoShape 78"/>
          <p:cNvCxnSpPr>
            <a:cxnSpLocks noChangeShapeType="1"/>
            <a:stCxn id="163" idx="3"/>
            <a:endCxn id="155" idx="1"/>
          </p:cNvCxnSpPr>
          <p:nvPr/>
        </p:nvCxnSpPr>
        <p:spPr bwMode="auto">
          <a:xfrm>
            <a:off x="2286000" y="3862388"/>
            <a:ext cx="1524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5" name="Rectangle 79"/>
          <p:cNvSpPr>
            <a:spLocks noChangeArrowheads="1"/>
          </p:cNvSpPr>
          <p:nvPr/>
        </p:nvSpPr>
        <p:spPr bwMode="auto">
          <a:xfrm>
            <a:off x="914400" y="42052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6" name="AutoShape 80"/>
          <p:cNvCxnSpPr>
            <a:cxnSpLocks noChangeShapeType="1"/>
            <a:stCxn id="165" idx="3"/>
            <a:endCxn id="155" idx="1"/>
          </p:cNvCxnSpPr>
          <p:nvPr/>
        </p:nvCxnSpPr>
        <p:spPr bwMode="auto">
          <a:xfrm flipV="1">
            <a:off x="2286000" y="3862388"/>
            <a:ext cx="15240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7" name="Rectangle 81"/>
          <p:cNvSpPr>
            <a:spLocks noChangeArrowheads="1"/>
          </p:cNvSpPr>
          <p:nvPr/>
        </p:nvSpPr>
        <p:spPr bwMode="auto">
          <a:xfrm>
            <a:off x="914400" y="48148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8" name="AutoShape 82"/>
          <p:cNvCxnSpPr>
            <a:cxnSpLocks noChangeShapeType="1"/>
            <a:stCxn id="167" idx="3"/>
            <a:endCxn id="155" idx="1"/>
          </p:cNvCxnSpPr>
          <p:nvPr/>
        </p:nvCxnSpPr>
        <p:spPr bwMode="auto">
          <a:xfrm flipV="1">
            <a:off x="2286000" y="3862388"/>
            <a:ext cx="1524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9" name="Rectangle 83"/>
          <p:cNvSpPr>
            <a:spLocks noChangeArrowheads="1"/>
          </p:cNvSpPr>
          <p:nvPr/>
        </p:nvSpPr>
        <p:spPr bwMode="auto">
          <a:xfrm>
            <a:off x="914400" y="54244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70" name="AutoShape 84"/>
          <p:cNvCxnSpPr>
            <a:cxnSpLocks noChangeShapeType="1"/>
            <a:stCxn id="169" idx="3"/>
            <a:endCxn id="155" idx="1"/>
          </p:cNvCxnSpPr>
          <p:nvPr/>
        </p:nvCxnSpPr>
        <p:spPr bwMode="auto">
          <a:xfrm flipV="1">
            <a:off x="2286000" y="3862388"/>
            <a:ext cx="1524000" cy="1828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1" name="Rectangle 85"/>
          <p:cNvSpPr>
            <a:spLocks noChangeArrowheads="1"/>
          </p:cNvSpPr>
          <p:nvPr/>
        </p:nvSpPr>
        <p:spPr bwMode="auto">
          <a:xfrm>
            <a:off x="914400" y="60340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72" name="AutoShape 86"/>
          <p:cNvCxnSpPr>
            <a:cxnSpLocks noChangeShapeType="1"/>
            <a:stCxn id="171" idx="3"/>
            <a:endCxn id="155" idx="1"/>
          </p:cNvCxnSpPr>
          <p:nvPr/>
        </p:nvCxnSpPr>
        <p:spPr bwMode="auto">
          <a:xfrm flipV="1">
            <a:off x="2286000" y="3862388"/>
            <a:ext cx="1524000" cy="2438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95"/>
                                        </p:tgtEl>
                                      </p:cBhvr>
                                    </p:animEffect>
                                    <p:set>
                                      <p:cBhvr>
                                        <p:cTn id="7" dur="1" fill="hold">
                                          <p:stCondLst>
                                            <p:cond delay="499"/>
                                          </p:stCondLst>
                                        </p:cTn>
                                        <p:tgtEl>
                                          <p:spTgt spid="9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97"/>
                                        </p:tgtEl>
                                      </p:cBhvr>
                                    </p:animEffect>
                                    <p:set>
                                      <p:cBhvr>
                                        <p:cTn id="10" dur="1" fill="hold">
                                          <p:stCondLst>
                                            <p:cond delay="499"/>
                                          </p:stCondLst>
                                        </p:cTn>
                                        <p:tgtEl>
                                          <p:spTgt spid="97"/>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8"/>
                                        </p:tgtEl>
                                      </p:cBhvr>
                                    </p:animEffect>
                                    <p:set>
                                      <p:cBhvr>
                                        <p:cTn id="13" dur="1" fill="hold">
                                          <p:stCondLst>
                                            <p:cond delay="499"/>
                                          </p:stCondLst>
                                        </p:cTn>
                                        <p:tgtEl>
                                          <p:spTgt spid="98"/>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99"/>
                                        </p:tgtEl>
                                      </p:cBhvr>
                                    </p:animEffect>
                                    <p:set>
                                      <p:cBhvr>
                                        <p:cTn id="16" dur="1" fill="hold">
                                          <p:stCondLst>
                                            <p:cond delay="499"/>
                                          </p:stCondLst>
                                        </p:cTn>
                                        <p:tgtEl>
                                          <p:spTgt spid="99"/>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100"/>
                                        </p:tgtEl>
                                      </p:cBhvr>
                                    </p:animEffect>
                                    <p:set>
                                      <p:cBhvr>
                                        <p:cTn id="19" dur="1" fill="hold">
                                          <p:stCondLst>
                                            <p:cond delay="499"/>
                                          </p:stCondLst>
                                        </p:cTn>
                                        <p:tgtEl>
                                          <p:spTgt spid="100"/>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101"/>
                                        </p:tgtEl>
                                      </p:cBhvr>
                                    </p:animEffect>
                                    <p:set>
                                      <p:cBhvr>
                                        <p:cTn id="22" dur="1" fill="hold">
                                          <p:stCondLst>
                                            <p:cond delay="499"/>
                                          </p:stCondLst>
                                        </p:cTn>
                                        <p:tgtEl>
                                          <p:spTgt spid="101"/>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102"/>
                                        </p:tgtEl>
                                      </p:cBhvr>
                                    </p:animEffect>
                                    <p:set>
                                      <p:cBhvr>
                                        <p:cTn id="25" dur="1" fill="hold">
                                          <p:stCondLst>
                                            <p:cond delay="499"/>
                                          </p:stCondLst>
                                        </p:cTn>
                                        <p:tgtEl>
                                          <p:spTgt spid="102"/>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03"/>
                                        </p:tgtEl>
                                      </p:cBhvr>
                                    </p:animEffect>
                                    <p:set>
                                      <p:cBhvr>
                                        <p:cTn id="28" dur="1" fill="hold">
                                          <p:stCondLst>
                                            <p:cond delay="499"/>
                                          </p:stCondLst>
                                        </p:cTn>
                                        <p:tgtEl>
                                          <p:spTgt spid="103"/>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104"/>
                                        </p:tgtEl>
                                      </p:cBhvr>
                                    </p:animEffect>
                                    <p:set>
                                      <p:cBhvr>
                                        <p:cTn id="31" dur="1" fill="hold">
                                          <p:stCondLst>
                                            <p:cond delay="499"/>
                                          </p:stCondLst>
                                        </p:cTn>
                                        <p:tgtEl>
                                          <p:spTgt spid="104"/>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105"/>
                                        </p:tgtEl>
                                      </p:cBhvr>
                                    </p:animEffect>
                                    <p:set>
                                      <p:cBhvr>
                                        <p:cTn id="34" dur="1" fill="hold">
                                          <p:stCondLst>
                                            <p:cond delay="499"/>
                                          </p:stCondLst>
                                        </p:cTn>
                                        <p:tgtEl>
                                          <p:spTgt spid="105"/>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106"/>
                                        </p:tgtEl>
                                      </p:cBhvr>
                                    </p:animEffect>
                                    <p:set>
                                      <p:cBhvr>
                                        <p:cTn id="37" dur="1" fill="hold">
                                          <p:stCondLst>
                                            <p:cond delay="499"/>
                                          </p:stCondLst>
                                        </p:cTn>
                                        <p:tgtEl>
                                          <p:spTgt spid="106"/>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107"/>
                                        </p:tgtEl>
                                      </p:cBhvr>
                                    </p:animEffect>
                                    <p:set>
                                      <p:cBhvr>
                                        <p:cTn id="40" dur="1" fill="hold">
                                          <p:stCondLst>
                                            <p:cond delay="499"/>
                                          </p:stCondLst>
                                        </p:cTn>
                                        <p:tgtEl>
                                          <p:spTgt spid="107"/>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108"/>
                                        </p:tgtEl>
                                      </p:cBhvr>
                                    </p:animEffect>
                                    <p:set>
                                      <p:cBhvr>
                                        <p:cTn id="43" dur="1" fill="hold">
                                          <p:stCondLst>
                                            <p:cond delay="499"/>
                                          </p:stCondLst>
                                        </p:cTn>
                                        <p:tgtEl>
                                          <p:spTgt spid="108"/>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109"/>
                                        </p:tgtEl>
                                      </p:cBhvr>
                                    </p:animEffect>
                                    <p:set>
                                      <p:cBhvr>
                                        <p:cTn id="46" dur="1" fill="hold">
                                          <p:stCondLst>
                                            <p:cond delay="499"/>
                                          </p:stCondLst>
                                        </p:cTn>
                                        <p:tgtEl>
                                          <p:spTgt spid="109"/>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110"/>
                                        </p:tgtEl>
                                      </p:cBhvr>
                                    </p:animEffect>
                                    <p:set>
                                      <p:cBhvr>
                                        <p:cTn id="49" dur="1" fill="hold">
                                          <p:stCondLst>
                                            <p:cond delay="499"/>
                                          </p:stCondLst>
                                        </p:cTn>
                                        <p:tgtEl>
                                          <p:spTgt spid="110"/>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111"/>
                                        </p:tgtEl>
                                      </p:cBhvr>
                                    </p:animEffect>
                                    <p:set>
                                      <p:cBhvr>
                                        <p:cTn id="52" dur="1" fill="hold">
                                          <p:stCondLst>
                                            <p:cond delay="499"/>
                                          </p:stCondLst>
                                        </p:cTn>
                                        <p:tgtEl>
                                          <p:spTgt spid="111"/>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112"/>
                                        </p:tgtEl>
                                      </p:cBhvr>
                                    </p:animEffect>
                                    <p:set>
                                      <p:cBhvr>
                                        <p:cTn id="55" dur="1" fill="hold">
                                          <p:stCondLst>
                                            <p:cond delay="499"/>
                                          </p:stCondLst>
                                        </p:cTn>
                                        <p:tgtEl>
                                          <p:spTgt spid="1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13"/>
                                        </p:tgtEl>
                                      </p:cBhvr>
                                    </p:animEffect>
                                    <p:set>
                                      <p:cBhvr>
                                        <p:cTn id="58" dur="1" fill="hold">
                                          <p:stCondLst>
                                            <p:cond delay="499"/>
                                          </p:stCondLst>
                                        </p:cTn>
                                        <p:tgtEl>
                                          <p:spTgt spid="113"/>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120"/>
                                        </p:tgtEl>
                                      </p:cBhvr>
                                    </p:animEffect>
                                    <p:set>
                                      <p:cBhvr>
                                        <p:cTn id="61" dur="1" fill="hold">
                                          <p:stCondLst>
                                            <p:cond delay="499"/>
                                          </p:stCondLst>
                                        </p:cTn>
                                        <p:tgtEl>
                                          <p:spTgt spid="120"/>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121"/>
                                        </p:tgtEl>
                                      </p:cBhvr>
                                    </p:animEffect>
                                    <p:set>
                                      <p:cBhvr>
                                        <p:cTn id="64" dur="1" fill="hold">
                                          <p:stCondLst>
                                            <p:cond delay="499"/>
                                          </p:stCondLst>
                                        </p:cTn>
                                        <p:tgtEl>
                                          <p:spTgt spid="121"/>
                                        </p:tgtEl>
                                        <p:attrNameLst>
                                          <p:attrName>style.visibility</p:attrName>
                                        </p:attrNameLst>
                                      </p:cBhvr>
                                      <p:to>
                                        <p:strVal val="hidden"/>
                                      </p:to>
                                    </p:set>
                                  </p:childTnLst>
                                </p:cTn>
                              </p:par>
                              <p:par>
                                <p:cTn id="65" presetID="9" presetClass="exit" presetSubtype="0" fill="hold" grpId="0" nodeType="withEffect">
                                  <p:stCondLst>
                                    <p:cond delay="0"/>
                                  </p:stCondLst>
                                  <p:childTnLst>
                                    <p:animEffect transition="out" filter="dissolve">
                                      <p:cBhvr>
                                        <p:cTn id="66" dur="500"/>
                                        <p:tgtEl>
                                          <p:spTgt spid="122"/>
                                        </p:tgtEl>
                                      </p:cBhvr>
                                    </p:animEffect>
                                    <p:set>
                                      <p:cBhvr>
                                        <p:cTn id="67" dur="1" fill="hold">
                                          <p:stCondLst>
                                            <p:cond delay="499"/>
                                          </p:stCondLst>
                                        </p:cTn>
                                        <p:tgtEl>
                                          <p:spTgt spid="122"/>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123"/>
                                        </p:tgtEl>
                                      </p:cBhvr>
                                    </p:animEffect>
                                    <p:set>
                                      <p:cBhvr>
                                        <p:cTn id="70" dur="1" fill="hold">
                                          <p:stCondLst>
                                            <p:cond delay="499"/>
                                          </p:stCondLst>
                                        </p:cTn>
                                        <p:tgtEl>
                                          <p:spTgt spid="123"/>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124"/>
                                        </p:tgtEl>
                                      </p:cBhvr>
                                    </p:animEffect>
                                    <p:set>
                                      <p:cBhvr>
                                        <p:cTn id="73" dur="1" fill="hold">
                                          <p:stCondLst>
                                            <p:cond delay="499"/>
                                          </p:stCondLst>
                                        </p:cTn>
                                        <p:tgtEl>
                                          <p:spTgt spid="124"/>
                                        </p:tgtEl>
                                        <p:attrNameLst>
                                          <p:attrName>style.visibility</p:attrName>
                                        </p:attrNameLst>
                                      </p:cBhvr>
                                      <p:to>
                                        <p:strVal val="hidden"/>
                                      </p:to>
                                    </p:set>
                                  </p:childTnLst>
                                </p:cTn>
                              </p:par>
                              <p:par>
                                <p:cTn id="74" presetID="9" presetClass="exit" presetSubtype="0" fill="hold" nodeType="withEffect">
                                  <p:stCondLst>
                                    <p:cond delay="0"/>
                                  </p:stCondLst>
                                  <p:childTnLst>
                                    <p:animEffect transition="out" filter="dissolve">
                                      <p:cBhvr>
                                        <p:cTn id="75" dur="500"/>
                                        <p:tgtEl>
                                          <p:spTgt spid="125"/>
                                        </p:tgtEl>
                                      </p:cBhvr>
                                    </p:animEffect>
                                    <p:set>
                                      <p:cBhvr>
                                        <p:cTn id="76" dur="1" fill="hold">
                                          <p:stCondLst>
                                            <p:cond delay="499"/>
                                          </p:stCondLst>
                                        </p:cTn>
                                        <p:tgtEl>
                                          <p:spTgt spid="125"/>
                                        </p:tgtEl>
                                        <p:attrNameLst>
                                          <p:attrName>style.visibility</p:attrName>
                                        </p:attrNameLst>
                                      </p:cBhvr>
                                      <p:to>
                                        <p:strVal val="hidden"/>
                                      </p:to>
                                    </p:set>
                                  </p:childTnLst>
                                </p:cTn>
                              </p:par>
                              <p:par>
                                <p:cTn id="77" presetID="9" presetClass="exit" presetSubtype="0" fill="hold" nodeType="withEffect">
                                  <p:stCondLst>
                                    <p:cond delay="0"/>
                                  </p:stCondLst>
                                  <p:childTnLst>
                                    <p:animEffect transition="out" filter="dissolve">
                                      <p:cBhvr>
                                        <p:cTn id="78" dur="500"/>
                                        <p:tgtEl>
                                          <p:spTgt spid="126"/>
                                        </p:tgtEl>
                                      </p:cBhvr>
                                    </p:animEffect>
                                    <p:set>
                                      <p:cBhvr>
                                        <p:cTn id="79" dur="1" fill="hold">
                                          <p:stCondLst>
                                            <p:cond delay="499"/>
                                          </p:stCondLst>
                                        </p:cTn>
                                        <p:tgtEl>
                                          <p:spTgt spid="126"/>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127"/>
                                        </p:tgtEl>
                                      </p:cBhvr>
                                    </p:animEffect>
                                    <p:set>
                                      <p:cBhvr>
                                        <p:cTn id="82" dur="1" fill="hold">
                                          <p:stCondLst>
                                            <p:cond delay="499"/>
                                          </p:stCondLst>
                                        </p:cTn>
                                        <p:tgtEl>
                                          <p:spTgt spid="127"/>
                                        </p:tgtEl>
                                        <p:attrNameLst>
                                          <p:attrName>style.visibility</p:attrName>
                                        </p:attrNameLst>
                                      </p:cBhvr>
                                      <p:to>
                                        <p:strVal val="hidden"/>
                                      </p:to>
                                    </p:set>
                                  </p:childTnLst>
                                </p:cTn>
                              </p:par>
                              <p:par>
                                <p:cTn id="83" presetID="9" presetClass="exit" presetSubtype="0" fill="hold" nodeType="withEffect">
                                  <p:stCondLst>
                                    <p:cond delay="0"/>
                                  </p:stCondLst>
                                  <p:childTnLst>
                                    <p:animEffect transition="out" filter="dissolve">
                                      <p:cBhvr>
                                        <p:cTn id="84" dur="500"/>
                                        <p:tgtEl>
                                          <p:spTgt spid="128"/>
                                        </p:tgtEl>
                                      </p:cBhvr>
                                    </p:animEffect>
                                    <p:set>
                                      <p:cBhvr>
                                        <p:cTn id="85" dur="1" fill="hold">
                                          <p:stCondLst>
                                            <p:cond delay="499"/>
                                          </p:stCondLst>
                                        </p:cTn>
                                        <p:tgtEl>
                                          <p:spTgt spid="128"/>
                                        </p:tgtEl>
                                        <p:attrNameLst>
                                          <p:attrName>style.visibility</p:attrName>
                                        </p:attrNameLst>
                                      </p:cBhvr>
                                      <p:to>
                                        <p:strVal val="hidden"/>
                                      </p:to>
                                    </p:set>
                                  </p:childTnLst>
                                </p:cTn>
                              </p:par>
                              <p:par>
                                <p:cTn id="86" presetID="9" presetClass="exit" presetSubtype="0" fill="hold" nodeType="withEffect">
                                  <p:stCondLst>
                                    <p:cond delay="0"/>
                                  </p:stCondLst>
                                  <p:childTnLst>
                                    <p:animEffect transition="out" filter="dissolve">
                                      <p:cBhvr>
                                        <p:cTn id="87" dur="500"/>
                                        <p:tgtEl>
                                          <p:spTgt spid="129"/>
                                        </p:tgtEl>
                                      </p:cBhvr>
                                    </p:animEffect>
                                    <p:set>
                                      <p:cBhvr>
                                        <p:cTn id="88" dur="1" fill="hold">
                                          <p:stCondLst>
                                            <p:cond delay="499"/>
                                          </p:stCondLst>
                                        </p:cTn>
                                        <p:tgtEl>
                                          <p:spTgt spid="129"/>
                                        </p:tgtEl>
                                        <p:attrNameLst>
                                          <p:attrName>style.visibility</p:attrName>
                                        </p:attrNameLst>
                                      </p:cBhvr>
                                      <p:to>
                                        <p:strVal val="hidden"/>
                                      </p:to>
                                    </p:set>
                                  </p:childTnLst>
                                </p:cTn>
                              </p:par>
                              <p:par>
                                <p:cTn id="89" presetID="9" presetClass="exit" presetSubtype="0" fill="hold" nodeType="withEffect">
                                  <p:stCondLst>
                                    <p:cond delay="0"/>
                                  </p:stCondLst>
                                  <p:childTnLst>
                                    <p:animEffect transition="out" filter="dissolve">
                                      <p:cBhvr>
                                        <p:cTn id="90" dur="500"/>
                                        <p:tgtEl>
                                          <p:spTgt spid="130"/>
                                        </p:tgtEl>
                                      </p:cBhvr>
                                    </p:animEffect>
                                    <p:set>
                                      <p:cBhvr>
                                        <p:cTn id="91" dur="1" fill="hold">
                                          <p:stCondLst>
                                            <p:cond delay="499"/>
                                          </p:stCondLst>
                                        </p:cTn>
                                        <p:tgtEl>
                                          <p:spTgt spid="130"/>
                                        </p:tgtEl>
                                        <p:attrNameLst>
                                          <p:attrName>style.visibility</p:attrName>
                                        </p:attrNameLst>
                                      </p:cBhvr>
                                      <p:to>
                                        <p:strVal val="hidden"/>
                                      </p:to>
                                    </p:set>
                                  </p:childTnLst>
                                </p:cTn>
                              </p:par>
                              <p:par>
                                <p:cTn id="92" presetID="9" presetClass="exit" presetSubtype="0" fill="hold" nodeType="withEffect">
                                  <p:stCondLst>
                                    <p:cond delay="0"/>
                                  </p:stCondLst>
                                  <p:childTnLst>
                                    <p:animEffect transition="out" filter="dissolve">
                                      <p:cBhvr>
                                        <p:cTn id="93" dur="500"/>
                                        <p:tgtEl>
                                          <p:spTgt spid="131"/>
                                        </p:tgtEl>
                                      </p:cBhvr>
                                    </p:animEffect>
                                    <p:set>
                                      <p:cBhvr>
                                        <p:cTn id="94" dur="1" fill="hold">
                                          <p:stCondLst>
                                            <p:cond delay="499"/>
                                          </p:stCondLst>
                                        </p:cTn>
                                        <p:tgtEl>
                                          <p:spTgt spid="131"/>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132"/>
                                        </p:tgtEl>
                                      </p:cBhvr>
                                    </p:animEffect>
                                    <p:set>
                                      <p:cBhvr>
                                        <p:cTn id="97" dur="1" fill="hold">
                                          <p:stCondLst>
                                            <p:cond delay="499"/>
                                          </p:stCondLst>
                                        </p:cTn>
                                        <p:tgtEl>
                                          <p:spTgt spid="132"/>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133"/>
                                        </p:tgtEl>
                                      </p:cBhvr>
                                    </p:animEffect>
                                    <p:set>
                                      <p:cBhvr>
                                        <p:cTn id="100" dur="1" fill="hold">
                                          <p:stCondLst>
                                            <p:cond delay="499"/>
                                          </p:stCondLst>
                                        </p:cTn>
                                        <p:tgtEl>
                                          <p:spTgt spid="133"/>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134"/>
                                        </p:tgtEl>
                                      </p:cBhvr>
                                    </p:animEffect>
                                    <p:set>
                                      <p:cBhvr>
                                        <p:cTn id="103" dur="1" fill="hold">
                                          <p:stCondLst>
                                            <p:cond delay="499"/>
                                          </p:stCondLst>
                                        </p:cTn>
                                        <p:tgtEl>
                                          <p:spTgt spid="134"/>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135"/>
                                        </p:tgtEl>
                                      </p:cBhvr>
                                    </p:animEffect>
                                    <p:set>
                                      <p:cBhvr>
                                        <p:cTn id="106" dur="1" fill="hold">
                                          <p:stCondLst>
                                            <p:cond delay="499"/>
                                          </p:stCondLst>
                                        </p:cTn>
                                        <p:tgtEl>
                                          <p:spTgt spid="135"/>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500"/>
                                        <p:tgtEl>
                                          <p:spTgt spid="136"/>
                                        </p:tgtEl>
                                      </p:cBhvr>
                                    </p:animEffect>
                                    <p:set>
                                      <p:cBhvr>
                                        <p:cTn id="109" dur="1" fill="hold">
                                          <p:stCondLst>
                                            <p:cond delay="499"/>
                                          </p:stCondLst>
                                        </p:cTn>
                                        <p:tgtEl>
                                          <p:spTgt spid="136"/>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137"/>
                                        </p:tgtEl>
                                      </p:cBhvr>
                                    </p:animEffect>
                                    <p:set>
                                      <p:cBhvr>
                                        <p:cTn id="112" dur="1" fill="hold">
                                          <p:stCondLst>
                                            <p:cond delay="499"/>
                                          </p:stCondLst>
                                        </p:cTn>
                                        <p:tgtEl>
                                          <p:spTgt spid="137"/>
                                        </p:tgtEl>
                                        <p:attrNameLst>
                                          <p:attrName>style.visibility</p:attrName>
                                        </p:attrNameLst>
                                      </p:cBhvr>
                                      <p:to>
                                        <p:strVal val="hidden"/>
                                      </p:to>
                                    </p:set>
                                  </p:childTnLst>
                                </p:cTn>
                              </p:par>
                              <p:par>
                                <p:cTn id="113" presetID="9" presetClass="exit" presetSubtype="0" fill="hold" nodeType="withEffect">
                                  <p:stCondLst>
                                    <p:cond delay="0"/>
                                  </p:stCondLst>
                                  <p:childTnLst>
                                    <p:animEffect transition="out" filter="dissolve">
                                      <p:cBhvr>
                                        <p:cTn id="114" dur="500"/>
                                        <p:tgtEl>
                                          <p:spTgt spid="138"/>
                                        </p:tgtEl>
                                      </p:cBhvr>
                                    </p:animEffect>
                                    <p:set>
                                      <p:cBhvr>
                                        <p:cTn id="115" dur="1" fill="hold">
                                          <p:stCondLst>
                                            <p:cond delay="499"/>
                                          </p:stCondLst>
                                        </p:cTn>
                                        <p:tgtEl>
                                          <p:spTgt spid="138"/>
                                        </p:tgtEl>
                                        <p:attrNameLst>
                                          <p:attrName>style.visibility</p:attrName>
                                        </p:attrNameLst>
                                      </p:cBhvr>
                                      <p:to>
                                        <p:strVal val="hidden"/>
                                      </p:to>
                                    </p:set>
                                  </p:childTnLst>
                                </p:cTn>
                              </p:par>
                              <p:par>
                                <p:cTn id="116" presetID="9" presetClass="exit" presetSubtype="0" fill="hold" nodeType="withEffect">
                                  <p:stCondLst>
                                    <p:cond delay="0"/>
                                  </p:stCondLst>
                                  <p:childTnLst>
                                    <p:animEffect transition="out" filter="dissolve">
                                      <p:cBhvr>
                                        <p:cTn id="117" dur="500"/>
                                        <p:tgtEl>
                                          <p:spTgt spid="139"/>
                                        </p:tgtEl>
                                      </p:cBhvr>
                                    </p:animEffect>
                                    <p:set>
                                      <p:cBhvr>
                                        <p:cTn id="118" dur="1" fill="hold">
                                          <p:stCondLst>
                                            <p:cond delay="499"/>
                                          </p:stCondLst>
                                        </p:cTn>
                                        <p:tgtEl>
                                          <p:spTgt spid="139"/>
                                        </p:tgtEl>
                                        <p:attrNameLst>
                                          <p:attrName>style.visibility</p:attrName>
                                        </p:attrNameLst>
                                      </p:cBhvr>
                                      <p:to>
                                        <p:strVal val="hidden"/>
                                      </p:to>
                                    </p:set>
                                  </p:childTnLst>
                                </p:cTn>
                              </p:par>
                              <p:par>
                                <p:cTn id="119" presetID="9" presetClass="exit" presetSubtype="0" fill="hold" grpId="0" nodeType="withEffect">
                                  <p:stCondLst>
                                    <p:cond delay="0"/>
                                  </p:stCondLst>
                                  <p:childTnLst>
                                    <p:animEffect transition="out" filter="dissolve">
                                      <p:cBhvr>
                                        <p:cTn id="120" dur="500"/>
                                        <p:tgtEl>
                                          <p:spTgt spid="140"/>
                                        </p:tgtEl>
                                      </p:cBhvr>
                                    </p:animEffect>
                                    <p:set>
                                      <p:cBhvr>
                                        <p:cTn id="121" dur="1" fill="hold">
                                          <p:stCondLst>
                                            <p:cond delay="499"/>
                                          </p:stCondLst>
                                        </p:cTn>
                                        <p:tgtEl>
                                          <p:spTgt spid="140"/>
                                        </p:tgtEl>
                                        <p:attrNameLst>
                                          <p:attrName>style.visibility</p:attrName>
                                        </p:attrNameLst>
                                      </p:cBhvr>
                                      <p:to>
                                        <p:strVal val="hidden"/>
                                      </p:to>
                                    </p:set>
                                  </p:childTnLst>
                                </p:cTn>
                              </p:par>
                              <p:par>
                                <p:cTn id="122" presetID="9" presetClass="exit" presetSubtype="0" fill="hold" grpId="0" nodeType="withEffect">
                                  <p:stCondLst>
                                    <p:cond delay="0"/>
                                  </p:stCondLst>
                                  <p:childTnLst>
                                    <p:animEffect transition="out" filter="dissolve">
                                      <p:cBhvr>
                                        <p:cTn id="123" dur="500"/>
                                        <p:tgtEl>
                                          <p:spTgt spid="141"/>
                                        </p:tgtEl>
                                      </p:cBhvr>
                                    </p:animEffect>
                                    <p:set>
                                      <p:cBhvr>
                                        <p:cTn id="124" dur="1" fill="hold">
                                          <p:stCondLst>
                                            <p:cond delay="499"/>
                                          </p:stCondLst>
                                        </p:cTn>
                                        <p:tgtEl>
                                          <p:spTgt spid="141"/>
                                        </p:tgtEl>
                                        <p:attrNameLst>
                                          <p:attrName>style.visibility</p:attrName>
                                        </p:attrNameLst>
                                      </p:cBhvr>
                                      <p:to>
                                        <p:strVal val="hidden"/>
                                      </p:to>
                                    </p:set>
                                  </p:childTnLst>
                                </p:cTn>
                              </p:par>
                              <p:par>
                                <p:cTn id="125" presetID="9" presetClass="exit" presetSubtype="0" fill="hold" grpId="0" nodeType="withEffect">
                                  <p:stCondLst>
                                    <p:cond delay="0"/>
                                  </p:stCondLst>
                                  <p:childTnLst>
                                    <p:animEffect transition="out" filter="dissolve">
                                      <p:cBhvr>
                                        <p:cTn id="126" dur="500"/>
                                        <p:tgtEl>
                                          <p:spTgt spid="142"/>
                                        </p:tgtEl>
                                      </p:cBhvr>
                                    </p:animEffect>
                                    <p:set>
                                      <p:cBhvr>
                                        <p:cTn id="127" dur="1" fill="hold">
                                          <p:stCondLst>
                                            <p:cond delay="499"/>
                                          </p:stCondLst>
                                        </p:cTn>
                                        <p:tgtEl>
                                          <p:spTgt spid="142"/>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144"/>
                                        </p:tgtEl>
                                        <p:attrNameLst>
                                          <p:attrName>style.visibility</p:attrName>
                                        </p:attrNameLst>
                                      </p:cBhvr>
                                      <p:to>
                                        <p:strVal val="visible"/>
                                      </p:to>
                                    </p:set>
                                    <p:animEffect transition="in" filter="dissolve">
                                      <p:cBhvr>
                                        <p:cTn id="132" dur="500"/>
                                        <p:tgtEl>
                                          <p:spTgt spid="144"/>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45"/>
                                        </p:tgtEl>
                                        <p:attrNameLst>
                                          <p:attrName>style.visibility</p:attrName>
                                        </p:attrNameLst>
                                      </p:cBhvr>
                                      <p:to>
                                        <p:strVal val="visible"/>
                                      </p:to>
                                    </p:set>
                                    <p:animEffect transition="in" filter="dissolve">
                                      <p:cBhvr>
                                        <p:cTn id="135" dur="500"/>
                                        <p:tgtEl>
                                          <p:spTgt spid="145"/>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46"/>
                                        </p:tgtEl>
                                        <p:attrNameLst>
                                          <p:attrName>style.visibility</p:attrName>
                                        </p:attrNameLst>
                                      </p:cBhvr>
                                      <p:to>
                                        <p:strVal val="visible"/>
                                      </p:to>
                                    </p:set>
                                    <p:animEffect transition="in" filter="dissolve">
                                      <p:cBhvr>
                                        <p:cTn id="138" dur="500"/>
                                        <p:tgtEl>
                                          <p:spTgt spid="146"/>
                                        </p:tgtEl>
                                      </p:cBhvr>
                                    </p:animEffect>
                                  </p:childTnLst>
                                </p:cTn>
                              </p:par>
                              <p:par>
                                <p:cTn id="139" presetID="9" presetClass="entr" presetSubtype="0" fill="hold" nodeType="withEffect">
                                  <p:stCondLst>
                                    <p:cond delay="0"/>
                                  </p:stCondLst>
                                  <p:childTnLst>
                                    <p:set>
                                      <p:cBhvr>
                                        <p:cTn id="140" dur="1" fill="hold">
                                          <p:stCondLst>
                                            <p:cond delay="0"/>
                                          </p:stCondLst>
                                        </p:cTn>
                                        <p:tgtEl>
                                          <p:spTgt spid="147"/>
                                        </p:tgtEl>
                                        <p:attrNameLst>
                                          <p:attrName>style.visibility</p:attrName>
                                        </p:attrNameLst>
                                      </p:cBhvr>
                                      <p:to>
                                        <p:strVal val="visible"/>
                                      </p:to>
                                    </p:set>
                                    <p:animEffect transition="in" filter="dissolve">
                                      <p:cBhvr>
                                        <p:cTn id="141" dur="500"/>
                                        <p:tgtEl>
                                          <p:spTgt spid="14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48"/>
                                        </p:tgtEl>
                                        <p:attrNameLst>
                                          <p:attrName>style.visibility</p:attrName>
                                        </p:attrNameLst>
                                      </p:cBhvr>
                                      <p:to>
                                        <p:strVal val="visible"/>
                                      </p:to>
                                    </p:set>
                                    <p:animEffect transition="in" filter="dissolve">
                                      <p:cBhvr>
                                        <p:cTn id="144" dur="500"/>
                                        <p:tgtEl>
                                          <p:spTgt spid="148"/>
                                        </p:tgtEl>
                                      </p:cBhvr>
                                    </p:animEffect>
                                  </p:childTnLst>
                                </p:cTn>
                              </p:par>
                              <p:par>
                                <p:cTn id="145" presetID="9" presetClass="entr" presetSubtype="0" fill="hold" nodeType="withEffect">
                                  <p:stCondLst>
                                    <p:cond delay="0"/>
                                  </p:stCondLst>
                                  <p:childTnLst>
                                    <p:set>
                                      <p:cBhvr>
                                        <p:cTn id="146" dur="1" fill="hold">
                                          <p:stCondLst>
                                            <p:cond delay="0"/>
                                          </p:stCondLst>
                                        </p:cTn>
                                        <p:tgtEl>
                                          <p:spTgt spid="149"/>
                                        </p:tgtEl>
                                        <p:attrNameLst>
                                          <p:attrName>style.visibility</p:attrName>
                                        </p:attrNameLst>
                                      </p:cBhvr>
                                      <p:to>
                                        <p:strVal val="visible"/>
                                      </p:to>
                                    </p:set>
                                    <p:animEffect transition="in" filter="dissolve">
                                      <p:cBhvr>
                                        <p:cTn id="147" dur="500"/>
                                        <p:tgtEl>
                                          <p:spTgt spid="149"/>
                                        </p:tgtEl>
                                      </p:cBhvr>
                                    </p:animEffect>
                                  </p:childTnLst>
                                </p:cTn>
                              </p:par>
                              <p:par>
                                <p:cTn id="148" presetID="9" presetClass="entr" presetSubtype="0" fill="hold" nodeType="withEffect">
                                  <p:stCondLst>
                                    <p:cond delay="0"/>
                                  </p:stCondLst>
                                  <p:childTnLst>
                                    <p:set>
                                      <p:cBhvr>
                                        <p:cTn id="149" dur="1" fill="hold">
                                          <p:stCondLst>
                                            <p:cond delay="0"/>
                                          </p:stCondLst>
                                        </p:cTn>
                                        <p:tgtEl>
                                          <p:spTgt spid="150"/>
                                        </p:tgtEl>
                                        <p:attrNameLst>
                                          <p:attrName>style.visibility</p:attrName>
                                        </p:attrNameLst>
                                      </p:cBhvr>
                                      <p:to>
                                        <p:strVal val="visible"/>
                                      </p:to>
                                    </p:set>
                                    <p:animEffect transition="in" filter="dissolve">
                                      <p:cBhvr>
                                        <p:cTn id="150" dur="500"/>
                                        <p:tgtEl>
                                          <p:spTgt spid="15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51"/>
                                        </p:tgtEl>
                                        <p:attrNameLst>
                                          <p:attrName>style.visibility</p:attrName>
                                        </p:attrNameLst>
                                      </p:cBhvr>
                                      <p:to>
                                        <p:strVal val="visible"/>
                                      </p:to>
                                    </p:set>
                                    <p:animEffect transition="in" filter="dissolve">
                                      <p:cBhvr>
                                        <p:cTn id="153" dur="500"/>
                                        <p:tgtEl>
                                          <p:spTgt spid="151"/>
                                        </p:tgtEl>
                                      </p:cBhvr>
                                    </p:animEffect>
                                  </p:childTnLst>
                                </p:cTn>
                              </p:par>
                              <p:par>
                                <p:cTn id="154" presetID="9" presetClass="entr" presetSubtype="0" fill="hold" nodeType="withEffect">
                                  <p:stCondLst>
                                    <p:cond delay="0"/>
                                  </p:stCondLst>
                                  <p:childTnLst>
                                    <p:set>
                                      <p:cBhvr>
                                        <p:cTn id="155" dur="1" fill="hold">
                                          <p:stCondLst>
                                            <p:cond delay="0"/>
                                          </p:stCondLst>
                                        </p:cTn>
                                        <p:tgtEl>
                                          <p:spTgt spid="152"/>
                                        </p:tgtEl>
                                        <p:attrNameLst>
                                          <p:attrName>style.visibility</p:attrName>
                                        </p:attrNameLst>
                                      </p:cBhvr>
                                      <p:to>
                                        <p:strVal val="visible"/>
                                      </p:to>
                                    </p:set>
                                    <p:animEffect transition="in" filter="dissolve">
                                      <p:cBhvr>
                                        <p:cTn id="156" dur="500"/>
                                        <p:tgtEl>
                                          <p:spTgt spid="15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153"/>
                                        </p:tgtEl>
                                        <p:attrNameLst>
                                          <p:attrName>style.visibility</p:attrName>
                                        </p:attrNameLst>
                                      </p:cBhvr>
                                      <p:to>
                                        <p:strVal val="visible"/>
                                      </p:to>
                                    </p:set>
                                    <p:animEffect transition="in" filter="dissolve">
                                      <p:cBhvr>
                                        <p:cTn id="159" dur="500"/>
                                        <p:tgtEl>
                                          <p:spTgt spid="153"/>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154"/>
                                        </p:tgtEl>
                                        <p:attrNameLst>
                                          <p:attrName>style.visibility</p:attrName>
                                        </p:attrNameLst>
                                      </p:cBhvr>
                                      <p:to>
                                        <p:strVal val="visible"/>
                                      </p:to>
                                    </p:set>
                                    <p:animEffect transition="in" filter="dissolve">
                                      <p:cBhvr>
                                        <p:cTn id="162" dur="500"/>
                                        <p:tgtEl>
                                          <p:spTgt spid="154"/>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5"/>
                                        </p:tgtEl>
                                        <p:attrNameLst>
                                          <p:attrName>style.visibility</p:attrName>
                                        </p:attrNameLst>
                                      </p:cBhvr>
                                      <p:to>
                                        <p:strVal val="visible"/>
                                      </p:to>
                                    </p:set>
                                    <p:animEffect transition="in" filter="dissolve">
                                      <p:cBhvr>
                                        <p:cTn id="165" dur="500"/>
                                        <p:tgtEl>
                                          <p:spTgt spid="155"/>
                                        </p:tgtEl>
                                      </p:cBhvr>
                                    </p:animEffect>
                                  </p:childTnLst>
                                </p:cTn>
                              </p:par>
                              <p:par>
                                <p:cTn id="166" presetID="9" presetClass="entr" presetSubtype="0" fill="hold" nodeType="withEffect">
                                  <p:stCondLst>
                                    <p:cond delay="0"/>
                                  </p:stCondLst>
                                  <p:childTnLst>
                                    <p:set>
                                      <p:cBhvr>
                                        <p:cTn id="167" dur="1" fill="hold">
                                          <p:stCondLst>
                                            <p:cond delay="0"/>
                                          </p:stCondLst>
                                        </p:cTn>
                                        <p:tgtEl>
                                          <p:spTgt spid="156"/>
                                        </p:tgtEl>
                                        <p:attrNameLst>
                                          <p:attrName>style.visibility</p:attrName>
                                        </p:attrNameLst>
                                      </p:cBhvr>
                                      <p:to>
                                        <p:strVal val="visible"/>
                                      </p:to>
                                    </p:set>
                                    <p:animEffect transition="in" filter="dissolve">
                                      <p:cBhvr>
                                        <p:cTn id="168" dur="500"/>
                                        <p:tgtEl>
                                          <p:spTgt spid="156"/>
                                        </p:tgtEl>
                                      </p:cBhvr>
                                    </p:animEffect>
                                  </p:childTnLst>
                                </p:cTn>
                              </p:par>
                              <p:par>
                                <p:cTn id="169" presetID="9" presetClass="entr" presetSubtype="0" fill="hold" nodeType="withEffect">
                                  <p:stCondLst>
                                    <p:cond delay="0"/>
                                  </p:stCondLst>
                                  <p:childTnLst>
                                    <p:set>
                                      <p:cBhvr>
                                        <p:cTn id="170" dur="1" fill="hold">
                                          <p:stCondLst>
                                            <p:cond delay="0"/>
                                          </p:stCondLst>
                                        </p:cTn>
                                        <p:tgtEl>
                                          <p:spTgt spid="157"/>
                                        </p:tgtEl>
                                        <p:attrNameLst>
                                          <p:attrName>style.visibility</p:attrName>
                                        </p:attrNameLst>
                                      </p:cBhvr>
                                      <p:to>
                                        <p:strVal val="visible"/>
                                      </p:to>
                                    </p:set>
                                    <p:animEffect transition="in" filter="dissolve">
                                      <p:cBhvr>
                                        <p:cTn id="171" dur="500"/>
                                        <p:tgtEl>
                                          <p:spTgt spid="157"/>
                                        </p:tgtEl>
                                      </p:cBhvr>
                                    </p:animEffect>
                                  </p:childTnLst>
                                </p:cTn>
                              </p:par>
                              <p:par>
                                <p:cTn id="172" presetID="9" presetClass="entr" presetSubtype="0" fill="hold" nodeType="with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par>
                                <p:cTn id="178" presetID="9" presetClass="entr" presetSubtype="0" fill="hold" nodeType="withEffect">
                                  <p:stCondLst>
                                    <p:cond delay="0"/>
                                  </p:stCondLst>
                                  <p:childTnLst>
                                    <p:set>
                                      <p:cBhvr>
                                        <p:cTn id="179" dur="1" fill="hold">
                                          <p:stCondLst>
                                            <p:cond delay="0"/>
                                          </p:stCondLst>
                                        </p:cTn>
                                        <p:tgtEl>
                                          <p:spTgt spid="160"/>
                                        </p:tgtEl>
                                        <p:attrNameLst>
                                          <p:attrName>style.visibility</p:attrName>
                                        </p:attrNameLst>
                                      </p:cBhvr>
                                      <p:to>
                                        <p:strVal val="visible"/>
                                      </p:to>
                                    </p:set>
                                    <p:animEffect transition="in" filter="dissolve">
                                      <p:cBhvr>
                                        <p:cTn id="180" dur="500"/>
                                        <p:tgtEl>
                                          <p:spTgt spid="1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61"/>
                                        </p:tgtEl>
                                        <p:attrNameLst>
                                          <p:attrName>style.visibility</p:attrName>
                                        </p:attrNameLst>
                                      </p:cBhvr>
                                      <p:to>
                                        <p:strVal val="visible"/>
                                      </p:to>
                                    </p:set>
                                    <p:animEffect transition="in" filter="dissolve">
                                      <p:cBhvr>
                                        <p:cTn id="183" dur="500"/>
                                        <p:tgtEl>
                                          <p:spTgt spid="161"/>
                                        </p:tgtEl>
                                      </p:cBhvr>
                                    </p:animEffect>
                                  </p:childTnLst>
                                </p:cTn>
                              </p:par>
                              <p:par>
                                <p:cTn id="184" presetID="9" presetClass="entr" presetSubtype="0" fill="hold" nodeType="withEffect">
                                  <p:stCondLst>
                                    <p:cond delay="0"/>
                                  </p:stCondLst>
                                  <p:childTnLst>
                                    <p:set>
                                      <p:cBhvr>
                                        <p:cTn id="185" dur="1" fill="hold">
                                          <p:stCondLst>
                                            <p:cond delay="0"/>
                                          </p:stCondLst>
                                        </p:cTn>
                                        <p:tgtEl>
                                          <p:spTgt spid="162"/>
                                        </p:tgtEl>
                                        <p:attrNameLst>
                                          <p:attrName>style.visibility</p:attrName>
                                        </p:attrNameLst>
                                      </p:cBhvr>
                                      <p:to>
                                        <p:strVal val="visible"/>
                                      </p:to>
                                    </p:set>
                                    <p:animEffect transition="in" filter="dissolve">
                                      <p:cBhvr>
                                        <p:cTn id="186" dur="500"/>
                                        <p:tgtEl>
                                          <p:spTgt spid="162"/>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3"/>
                                        </p:tgtEl>
                                        <p:attrNameLst>
                                          <p:attrName>style.visibility</p:attrName>
                                        </p:attrNameLst>
                                      </p:cBhvr>
                                      <p:to>
                                        <p:strVal val="visible"/>
                                      </p:to>
                                    </p:set>
                                    <p:animEffect transition="in" filter="dissolve">
                                      <p:cBhvr>
                                        <p:cTn id="189" dur="500"/>
                                        <p:tgtEl>
                                          <p:spTgt spid="163"/>
                                        </p:tgtEl>
                                      </p:cBhvr>
                                    </p:animEffect>
                                  </p:childTnLst>
                                </p:cTn>
                              </p:par>
                              <p:par>
                                <p:cTn id="190" presetID="9" presetClass="entr" presetSubtype="0" fill="hold" nodeType="withEffect">
                                  <p:stCondLst>
                                    <p:cond delay="0"/>
                                  </p:stCondLst>
                                  <p:childTnLst>
                                    <p:set>
                                      <p:cBhvr>
                                        <p:cTn id="191" dur="1" fill="hold">
                                          <p:stCondLst>
                                            <p:cond delay="0"/>
                                          </p:stCondLst>
                                        </p:cTn>
                                        <p:tgtEl>
                                          <p:spTgt spid="164"/>
                                        </p:tgtEl>
                                        <p:attrNameLst>
                                          <p:attrName>style.visibility</p:attrName>
                                        </p:attrNameLst>
                                      </p:cBhvr>
                                      <p:to>
                                        <p:strVal val="visible"/>
                                      </p:to>
                                    </p:set>
                                    <p:animEffect transition="in" filter="dissolve">
                                      <p:cBhvr>
                                        <p:cTn id="192" dur="500"/>
                                        <p:tgtEl>
                                          <p:spTgt spid="164"/>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5"/>
                                        </p:tgtEl>
                                        <p:attrNameLst>
                                          <p:attrName>style.visibility</p:attrName>
                                        </p:attrNameLst>
                                      </p:cBhvr>
                                      <p:to>
                                        <p:strVal val="visible"/>
                                      </p:to>
                                    </p:set>
                                    <p:animEffect transition="in" filter="dissolve">
                                      <p:cBhvr>
                                        <p:cTn id="195" dur="500"/>
                                        <p:tgtEl>
                                          <p:spTgt spid="165"/>
                                        </p:tgtEl>
                                      </p:cBhvr>
                                    </p:animEffect>
                                  </p:childTnLst>
                                </p:cTn>
                              </p:par>
                              <p:par>
                                <p:cTn id="196" presetID="9" presetClass="entr" presetSubtype="0" fill="hold" nodeType="withEffect">
                                  <p:stCondLst>
                                    <p:cond delay="0"/>
                                  </p:stCondLst>
                                  <p:childTnLst>
                                    <p:set>
                                      <p:cBhvr>
                                        <p:cTn id="197" dur="1" fill="hold">
                                          <p:stCondLst>
                                            <p:cond delay="0"/>
                                          </p:stCondLst>
                                        </p:cTn>
                                        <p:tgtEl>
                                          <p:spTgt spid="166"/>
                                        </p:tgtEl>
                                        <p:attrNameLst>
                                          <p:attrName>style.visibility</p:attrName>
                                        </p:attrNameLst>
                                      </p:cBhvr>
                                      <p:to>
                                        <p:strVal val="visible"/>
                                      </p:to>
                                    </p:set>
                                    <p:animEffect transition="in" filter="dissolve">
                                      <p:cBhvr>
                                        <p:cTn id="198" dur="500"/>
                                        <p:tgtEl>
                                          <p:spTgt spid="166"/>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7"/>
                                        </p:tgtEl>
                                        <p:attrNameLst>
                                          <p:attrName>style.visibility</p:attrName>
                                        </p:attrNameLst>
                                      </p:cBhvr>
                                      <p:to>
                                        <p:strVal val="visible"/>
                                      </p:to>
                                    </p:set>
                                    <p:animEffect transition="in" filter="dissolve">
                                      <p:cBhvr>
                                        <p:cTn id="201" dur="500"/>
                                        <p:tgtEl>
                                          <p:spTgt spid="167"/>
                                        </p:tgtEl>
                                      </p:cBhvr>
                                    </p:animEffect>
                                  </p:childTnLst>
                                </p:cTn>
                              </p:par>
                              <p:par>
                                <p:cTn id="202" presetID="9" presetClass="entr" presetSubtype="0" fill="hold" nodeType="withEffect">
                                  <p:stCondLst>
                                    <p:cond delay="0"/>
                                  </p:stCondLst>
                                  <p:childTnLst>
                                    <p:set>
                                      <p:cBhvr>
                                        <p:cTn id="203" dur="1" fill="hold">
                                          <p:stCondLst>
                                            <p:cond delay="0"/>
                                          </p:stCondLst>
                                        </p:cTn>
                                        <p:tgtEl>
                                          <p:spTgt spid="168"/>
                                        </p:tgtEl>
                                        <p:attrNameLst>
                                          <p:attrName>style.visibility</p:attrName>
                                        </p:attrNameLst>
                                      </p:cBhvr>
                                      <p:to>
                                        <p:strVal val="visible"/>
                                      </p:to>
                                    </p:set>
                                    <p:animEffect transition="in" filter="dissolve">
                                      <p:cBhvr>
                                        <p:cTn id="204" dur="500"/>
                                        <p:tgtEl>
                                          <p:spTgt spid="168"/>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9"/>
                                        </p:tgtEl>
                                        <p:attrNameLst>
                                          <p:attrName>style.visibility</p:attrName>
                                        </p:attrNameLst>
                                      </p:cBhvr>
                                      <p:to>
                                        <p:strVal val="visible"/>
                                      </p:to>
                                    </p:set>
                                    <p:animEffect transition="in" filter="dissolve">
                                      <p:cBhvr>
                                        <p:cTn id="207" dur="500"/>
                                        <p:tgtEl>
                                          <p:spTgt spid="169"/>
                                        </p:tgtEl>
                                      </p:cBhvr>
                                    </p:animEffect>
                                  </p:childTnLst>
                                </p:cTn>
                              </p:par>
                              <p:par>
                                <p:cTn id="208" presetID="9" presetClass="entr" presetSubtype="0" fill="hold" nodeType="withEffect">
                                  <p:stCondLst>
                                    <p:cond delay="0"/>
                                  </p:stCondLst>
                                  <p:childTnLst>
                                    <p:set>
                                      <p:cBhvr>
                                        <p:cTn id="209" dur="1" fill="hold">
                                          <p:stCondLst>
                                            <p:cond delay="0"/>
                                          </p:stCondLst>
                                        </p:cTn>
                                        <p:tgtEl>
                                          <p:spTgt spid="170"/>
                                        </p:tgtEl>
                                        <p:attrNameLst>
                                          <p:attrName>style.visibility</p:attrName>
                                        </p:attrNameLst>
                                      </p:cBhvr>
                                      <p:to>
                                        <p:strVal val="visible"/>
                                      </p:to>
                                    </p:set>
                                    <p:animEffect transition="in" filter="dissolve">
                                      <p:cBhvr>
                                        <p:cTn id="210" dur="500"/>
                                        <p:tgtEl>
                                          <p:spTgt spid="170"/>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1"/>
                                        </p:tgtEl>
                                        <p:attrNameLst>
                                          <p:attrName>style.visibility</p:attrName>
                                        </p:attrNameLst>
                                      </p:cBhvr>
                                      <p:to>
                                        <p:strVal val="visible"/>
                                      </p:to>
                                    </p:set>
                                    <p:animEffect transition="in" filter="dissolve">
                                      <p:cBhvr>
                                        <p:cTn id="213" dur="500"/>
                                        <p:tgtEl>
                                          <p:spTgt spid="171"/>
                                        </p:tgtEl>
                                      </p:cBhvr>
                                    </p:animEffect>
                                  </p:childTnLst>
                                </p:cTn>
                              </p:par>
                              <p:par>
                                <p:cTn id="214" presetID="9" presetClass="entr" presetSubtype="0" fill="hold" nodeType="withEffect">
                                  <p:stCondLst>
                                    <p:cond delay="0"/>
                                  </p:stCondLst>
                                  <p:childTnLst>
                                    <p:set>
                                      <p:cBhvr>
                                        <p:cTn id="215" dur="1" fill="hold">
                                          <p:stCondLst>
                                            <p:cond delay="0"/>
                                          </p:stCondLst>
                                        </p:cTn>
                                        <p:tgtEl>
                                          <p:spTgt spid="172"/>
                                        </p:tgtEl>
                                        <p:attrNameLst>
                                          <p:attrName>style.visibility</p:attrName>
                                        </p:attrNameLst>
                                      </p:cBhvr>
                                      <p:to>
                                        <p:strVal val="visible"/>
                                      </p:to>
                                    </p:set>
                                    <p:animEffect transition="in" filter="dissolve">
                                      <p:cBhvr>
                                        <p:cTn id="216"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P spid="98" grpId="0" animBg="1"/>
      <p:bldP spid="99" grpId="0"/>
      <p:bldP spid="101" grpId="0" animBg="1"/>
      <p:bldP spid="102" grpId="0"/>
      <p:bldP spid="103" grpId="0"/>
      <p:bldP spid="104" grpId="0" animBg="1"/>
      <p:bldP spid="106" grpId="0" animBg="1"/>
      <p:bldP spid="108" grpId="0" animBg="1"/>
      <p:bldP spid="110" grpId="0" animBg="1"/>
      <p:bldP spid="112" grpId="0" animBg="1"/>
      <p:bldP spid="120" grpId="0" animBg="1"/>
      <p:bldP spid="122" grpId="0" animBg="1"/>
      <p:bldP spid="140" grpId="0" animBg="1"/>
      <p:bldP spid="141" grpId="0" animBg="1"/>
      <p:bldP spid="142" grpId="0" animBg="1"/>
      <p:bldP spid="144" grpId="0" animBg="1"/>
      <p:bldP spid="145" grpId="0" animBg="1"/>
      <p:bldP spid="146" grpId="0" animBg="1"/>
      <p:bldP spid="148" grpId="0"/>
      <p:bldP spid="151" grpId="0" animBg="1"/>
      <p:bldP spid="153" grpId="0"/>
      <p:bldP spid="154" grpId="0"/>
      <p:bldP spid="155" grpId="0" animBg="1"/>
      <p:bldP spid="159" grpId="0" animBg="1"/>
      <p:bldP spid="161" grpId="0" animBg="1"/>
      <p:bldP spid="163" grpId="0" animBg="1"/>
      <p:bldP spid="165" grpId="0" animBg="1"/>
      <p:bldP spid="167" grpId="0" animBg="1"/>
      <p:bldP spid="169" grpId="0" animBg="1"/>
      <p:bldP spid="1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读写分离</a:t>
            </a:r>
          </a:p>
        </p:txBody>
      </p:sp>
      <p:sp>
        <p:nvSpPr>
          <p:cNvPr id="26626" name="TextBox 15"/>
          <p:cNvSpPr txBox="1">
            <a:spLocks noChangeArrowheads="1"/>
          </p:cNvSpPr>
          <p:nvPr/>
        </p:nvSpPr>
        <p:spPr bwMode="auto">
          <a:xfrm>
            <a:off x="285750" y="1643063"/>
            <a:ext cx="85725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en-US" altLang="zh-CN" sz="1800"/>
              <a:t>MyCAT</a:t>
            </a:r>
            <a:r>
              <a:rPr kumimoji="0" lang="zh-CN" altLang="en-US" sz="1800"/>
              <a:t>的读写分离机制如下：</a:t>
            </a:r>
            <a:endParaRPr kumimoji="0" lang="en-US" altLang="zh-CN" sz="1800"/>
          </a:p>
          <a:p>
            <a:pPr>
              <a:lnSpc>
                <a:spcPct val="150000"/>
              </a:lnSpc>
            </a:pPr>
            <a:r>
              <a:rPr kumimoji="0" lang="en-US" altLang="zh-CN" sz="1800"/>
              <a:t>(1) </a:t>
            </a:r>
            <a:r>
              <a:rPr kumimoji="0" lang="zh-CN" altLang="en-US" sz="1800"/>
              <a:t>事务内的</a:t>
            </a:r>
            <a:r>
              <a:rPr kumimoji="0" lang="en-US" altLang="zh-CN" sz="1800"/>
              <a:t>SQL</a:t>
            </a:r>
            <a:r>
              <a:rPr kumimoji="0" lang="zh-CN" altLang="en-US" sz="1800"/>
              <a:t>，全部走写节点，除非某个</a:t>
            </a:r>
            <a:r>
              <a:rPr kumimoji="0" lang="en-US" altLang="zh-CN" sz="1800"/>
              <a:t>select</a:t>
            </a:r>
            <a:r>
              <a:rPr kumimoji="0" lang="zh-CN" altLang="en-US" sz="1800"/>
              <a:t>语句以注释</a:t>
            </a:r>
            <a:r>
              <a:rPr kumimoji="0" lang="en-US" altLang="zh-CN" sz="1800"/>
              <a:t>/*balance*/</a:t>
            </a:r>
            <a:r>
              <a:rPr kumimoji="0" lang="zh-CN" altLang="en-US" sz="1800"/>
              <a:t>开头</a:t>
            </a:r>
          </a:p>
          <a:p>
            <a:pPr>
              <a:lnSpc>
                <a:spcPct val="150000"/>
              </a:lnSpc>
            </a:pPr>
            <a:r>
              <a:rPr kumimoji="0" lang="en-US" altLang="zh-CN" sz="1800"/>
              <a:t>(2) </a:t>
            </a:r>
            <a:r>
              <a:rPr kumimoji="0" lang="zh-CN" altLang="en-US" sz="1800"/>
              <a:t>自动提交的</a:t>
            </a:r>
            <a:r>
              <a:rPr kumimoji="0" lang="en-US" altLang="zh-CN" sz="1800"/>
              <a:t>select</a:t>
            </a:r>
            <a:r>
              <a:rPr kumimoji="0" lang="zh-CN" altLang="en-US" sz="1800"/>
              <a:t>语句会走读节点，并在所有可用读节点中间随机负载均衡</a:t>
            </a:r>
          </a:p>
          <a:p>
            <a:pPr>
              <a:lnSpc>
                <a:spcPct val="150000"/>
              </a:lnSpc>
            </a:pPr>
            <a:r>
              <a:rPr kumimoji="0" lang="en-US" altLang="zh-CN" sz="1800"/>
              <a:t>(3) </a:t>
            </a:r>
            <a:r>
              <a:rPr kumimoji="0" lang="zh-CN" altLang="en-US" sz="1800"/>
              <a:t>当某个主节点宕机，则其全部读节点都不再被使用，因为此时，同步失败，数据已经不是最新的，</a:t>
            </a:r>
            <a:r>
              <a:rPr kumimoji="0" lang="en-US" altLang="zh-CN" sz="1800"/>
              <a:t>MyCAT</a:t>
            </a:r>
            <a:r>
              <a:rPr kumimoji="0" lang="zh-CN" altLang="en-US" sz="1800"/>
              <a:t>会采用另外一个主节点所对应的全部读节点来实现</a:t>
            </a:r>
            <a:r>
              <a:rPr kumimoji="0" lang="en-US" altLang="zh-CN" sz="1800"/>
              <a:t>select</a:t>
            </a:r>
            <a:r>
              <a:rPr kumimoji="0" lang="zh-CN" altLang="en-US" sz="1800"/>
              <a:t>负载均衡。</a:t>
            </a:r>
          </a:p>
          <a:p>
            <a:pPr>
              <a:lnSpc>
                <a:spcPct val="150000"/>
              </a:lnSpc>
            </a:pPr>
            <a:r>
              <a:rPr kumimoji="0" lang="en-US" altLang="zh-CN" sz="1800"/>
              <a:t>(4) </a:t>
            </a:r>
            <a:r>
              <a:rPr kumimoji="0" lang="zh-CN" altLang="en-US" sz="1800"/>
              <a:t>当所有主节点都失败，则为了系统高可用性，自动提交的所有</a:t>
            </a:r>
            <a:r>
              <a:rPr kumimoji="0" lang="en-US" altLang="zh-CN" sz="1800"/>
              <a:t>select</a:t>
            </a:r>
            <a:r>
              <a:rPr kumimoji="0" lang="zh-CN" altLang="en-US" sz="1800"/>
              <a:t>语句仍将提交到全部存活的读节点上执行，此时系统的很多页面还是能出来数据，只是用户修改或提交会失败。</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a:t>
            </a:r>
            <a:r>
              <a:rPr kumimoji="0" lang="en-US" altLang="zh-CN" sz="3200" b="1">
                <a:latin typeface="Arial" charset="0"/>
                <a:ea typeface="黑体" charset="0"/>
              </a:rPr>
              <a:t>Failover</a:t>
            </a:r>
            <a:endParaRPr kumimoji="0" lang="zh-CN" altLang="en-US" sz="3200" b="1">
              <a:latin typeface="Arial" charset="0"/>
              <a:ea typeface="黑体" charset="0"/>
            </a:endParaRPr>
          </a:p>
        </p:txBody>
      </p:sp>
      <p:sp>
        <p:nvSpPr>
          <p:cNvPr id="73" name="AutoShape 4"/>
          <p:cNvSpPr>
            <a:spLocks noChangeArrowheads="1"/>
          </p:cNvSpPr>
          <p:nvPr/>
        </p:nvSpPr>
        <p:spPr bwMode="auto">
          <a:xfrm>
            <a:off x="5562600" y="1866900"/>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graphicFrame>
        <p:nvGraphicFramePr>
          <p:cNvPr id="74" name="Group 5"/>
          <p:cNvGraphicFramePr>
            <a:graphicFrameLocks noGrp="1"/>
          </p:cNvGraphicFramePr>
          <p:nvPr/>
        </p:nvGraphicFramePr>
        <p:xfrm>
          <a:off x="5765800" y="2400300"/>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693" name="Rectangle 23"/>
          <p:cNvSpPr>
            <a:spLocks noChangeArrowheads="1"/>
          </p:cNvSpPr>
          <p:nvPr/>
        </p:nvSpPr>
        <p:spPr bwMode="auto">
          <a:xfrm>
            <a:off x="5856288" y="1865313"/>
            <a:ext cx="183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MySQL Master1</a:t>
            </a:r>
          </a:p>
        </p:txBody>
      </p:sp>
      <p:sp>
        <p:nvSpPr>
          <p:cNvPr id="28694" name="Rectangle 67"/>
          <p:cNvSpPr>
            <a:spLocks noChangeArrowheads="1"/>
          </p:cNvSpPr>
          <p:nvPr/>
        </p:nvSpPr>
        <p:spPr bwMode="auto">
          <a:xfrm>
            <a:off x="3098800" y="2695575"/>
            <a:ext cx="914400" cy="2428875"/>
          </a:xfrm>
          <a:prstGeom prst="rect">
            <a:avLst/>
          </a:prstGeom>
          <a:solidFill>
            <a:schemeClr val="accent1"/>
          </a:solidFill>
          <a:ln w="9525">
            <a:solidFill>
              <a:schemeClr val="tx1"/>
            </a:solidFill>
            <a:miter lim="800000"/>
            <a:headEnd/>
            <a:tailEnd/>
          </a:ln>
        </p:spPr>
        <p:txBody>
          <a:bodyPr wrap="none" anchor="ctr"/>
          <a:lstStyle/>
          <a:p>
            <a:r>
              <a:rPr lang="en-US" altLang="zh-CN">
                <a:latin typeface="微软雅黑" charset="0"/>
              </a:rPr>
              <a:t>MyCat</a:t>
            </a:r>
          </a:p>
        </p:txBody>
      </p:sp>
      <p:cxnSp>
        <p:nvCxnSpPr>
          <p:cNvPr id="77" name="AutoShape 68"/>
          <p:cNvCxnSpPr>
            <a:cxnSpLocks noChangeShapeType="1"/>
            <a:stCxn id="28694" idx="3"/>
            <a:endCxn id="73" idx="2"/>
          </p:cNvCxnSpPr>
          <p:nvPr/>
        </p:nvCxnSpPr>
        <p:spPr bwMode="auto">
          <a:xfrm flipV="1">
            <a:off x="4013200" y="2705100"/>
            <a:ext cx="1549400" cy="12049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6" name="Rectangle 71"/>
          <p:cNvSpPr>
            <a:spLocks noChangeArrowheads="1"/>
          </p:cNvSpPr>
          <p:nvPr/>
        </p:nvSpPr>
        <p:spPr bwMode="auto">
          <a:xfrm>
            <a:off x="762000" y="3624263"/>
            <a:ext cx="1371600" cy="619125"/>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28697" name="AutoShape 72"/>
          <p:cNvCxnSpPr>
            <a:cxnSpLocks noChangeShapeType="1"/>
            <a:stCxn id="28696" idx="3"/>
            <a:endCxn id="28694" idx="1"/>
          </p:cNvCxnSpPr>
          <p:nvPr/>
        </p:nvCxnSpPr>
        <p:spPr bwMode="auto">
          <a:xfrm flipV="1">
            <a:off x="2133600" y="3910013"/>
            <a:ext cx="965200" cy="238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8" name="AutoShape 73"/>
          <p:cNvSpPr>
            <a:spLocks noChangeArrowheads="1"/>
          </p:cNvSpPr>
          <p:nvPr/>
        </p:nvSpPr>
        <p:spPr bwMode="auto">
          <a:xfrm>
            <a:off x="5562600" y="4610100"/>
            <a:ext cx="2514600" cy="1676400"/>
          </a:xfrm>
          <a:prstGeom prst="can">
            <a:avLst>
              <a:gd name="adj" fmla="val 25093"/>
            </a:avLst>
          </a:prstGeom>
          <a:solidFill>
            <a:schemeClr val="bg1"/>
          </a:solidFill>
          <a:ln w="9525">
            <a:solidFill>
              <a:schemeClr val="tx1"/>
            </a:solidFill>
            <a:round/>
            <a:headEnd/>
            <a:tailEnd/>
          </a:ln>
        </p:spPr>
        <p:txBody>
          <a:bodyPr wrap="none" anchor="ctr"/>
          <a:lstStyle/>
          <a:p>
            <a:endParaRPr lang="zh-CN" altLang="en-US" sz="4000">
              <a:latin typeface="微软雅黑" charset="0"/>
            </a:endParaRPr>
          </a:p>
        </p:txBody>
      </p:sp>
      <p:graphicFrame>
        <p:nvGraphicFramePr>
          <p:cNvPr id="81" name="Group 74"/>
          <p:cNvGraphicFramePr>
            <a:graphicFrameLocks noGrp="1"/>
          </p:cNvGraphicFramePr>
          <p:nvPr/>
        </p:nvGraphicFramePr>
        <p:xfrm>
          <a:off x="5765800" y="5143500"/>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717" name="Rectangle 92"/>
          <p:cNvSpPr>
            <a:spLocks noChangeArrowheads="1"/>
          </p:cNvSpPr>
          <p:nvPr/>
        </p:nvSpPr>
        <p:spPr bwMode="auto">
          <a:xfrm>
            <a:off x="5924550" y="4608513"/>
            <a:ext cx="183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MySQL Master2</a:t>
            </a:r>
          </a:p>
        </p:txBody>
      </p:sp>
      <p:cxnSp>
        <p:nvCxnSpPr>
          <p:cNvPr id="28718" name="AutoShape 94"/>
          <p:cNvCxnSpPr>
            <a:cxnSpLocks noChangeShapeType="1"/>
            <a:stCxn id="73" idx="3"/>
            <a:endCxn id="28698" idx="1"/>
          </p:cNvCxnSpPr>
          <p:nvPr/>
        </p:nvCxnSpPr>
        <p:spPr bwMode="auto">
          <a:xfrm>
            <a:off x="6819900" y="3543300"/>
            <a:ext cx="0" cy="1066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84" name="Text Box 95"/>
          <p:cNvSpPr txBox="1">
            <a:spLocks noChangeArrowheads="1"/>
          </p:cNvSpPr>
          <p:nvPr/>
        </p:nvSpPr>
        <p:spPr bwMode="auto">
          <a:xfrm>
            <a:off x="4686300" y="3009900"/>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en-US" altLang="zh-CN" b="1">
                <a:solidFill>
                  <a:srgbClr val="FF0000"/>
                </a:solidFill>
              </a:rPr>
              <a:t>X</a:t>
            </a:r>
          </a:p>
        </p:txBody>
      </p:sp>
      <p:cxnSp>
        <p:nvCxnSpPr>
          <p:cNvPr id="85" name="AutoShape 68"/>
          <p:cNvCxnSpPr>
            <a:cxnSpLocks noChangeShapeType="1"/>
            <a:stCxn id="28694" idx="3"/>
            <a:endCxn id="28698" idx="2"/>
          </p:cNvCxnSpPr>
          <p:nvPr/>
        </p:nvCxnSpPr>
        <p:spPr bwMode="auto">
          <a:xfrm>
            <a:off x="4013200" y="3910013"/>
            <a:ext cx="1549400" cy="1538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dissolve">
                                      <p:cBhvr>
                                        <p:cTn id="1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a:t>
            </a:r>
            <a:r>
              <a:rPr kumimoji="0" lang="en-US" altLang="zh-CN" sz="3200" b="1">
                <a:latin typeface="Arial" charset="0"/>
                <a:ea typeface="黑体" charset="0"/>
              </a:rPr>
              <a:t>SQL</a:t>
            </a:r>
            <a:r>
              <a:rPr kumimoji="0" lang="zh-CN" altLang="en-US" sz="3200" b="1">
                <a:latin typeface="Arial" charset="0"/>
                <a:ea typeface="黑体" charset="0"/>
              </a:rPr>
              <a:t>拦截</a:t>
            </a:r>
          </a:p>
        </p:txBody>
      </p:sp>
      <p:sp>
        <p:nvSpPr>
          <p:cNvPr id="30722" name="TextBox 15"/>
          <p:cNvSpPr txBox="1">
            <a:spLocks noChangeArrowheads="1"/>
          </p:cNvSpPr>
          <p:nvPr/>
        </p:nvSpPr>
        <p:spPr bwMode="auto">
          <a:xfrm>
            <a:off x="357188" y="1714500"/>
            <a:ext cx="84296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en-US" altLang="zh-CN" sz="1800"/>
              <a:t>      SQL</a:t>
            </a:r>
            <a:r>
              <a:rPr kumimoji="0" lang="zh-CN" altLang="en-US" sz="1800"/>
              <a:t>拦截是一个比较有用的高级技巧，用户可以写一个</a:t>
            </a:r>
            <a:r>
              <a:rPr kumimoji="0" lang="en-US" altLang="zh-CN" sz="1800"/>
              <a:t>java</a:t>
            </a:r>
            <a:r>
              <a:rPr kumimoji="0" lang="zh-CN" altLang="en-US" sz="1800"/>
              <a:t>类，将传入</a:t>
            </a:r>
            <a:r>
              <a:rPr kumimoji="0" lang="en-US" altLang="zh-CN" sz="1800"/>
              <a:t>MyCAT</a:t>
            </a:r>
            <a:r>
              <a:rPr kumimoji="0" lang="zh-CN" altLang="en-US" sz="1800"/>
              <a:t>的</a:t>
            </a:r>
            <a:r>
              <a:rPr kumimoji="0" lang="en-US" altLang="zh-CN" sz="1800"/>
              <a:t>SQL</a:t>
            </a:r>
            <a:r>
              <a:rPr kumimoji="0" lang="zh-CN" altLang="en-US" sz="1800"/>
              <a:t>进行改写然后交给</a:t>
            </a:r>
            <a:r>
              <a:rPr kumimoji="0" lang="en-US" altLang="zh-CN" sz="1800"/>
              <a:t>Mycat</a:t>
            </a:r>
            <a:r>
              <a:rPr kumimoji="0" lang="zh-CN" altLang="en-US" sz="1800"/>
              <a:t>去执行，此技巧可以完成如下一些特殊功能：</a:t>
            </a:r>
          </a:p>
          <a:p>
            <a:pPr>
              <a:lnSpc>
                <a:spcPct val="150000"/>
              </a:lnSpc>
            </a:pPr>
            <a:r>
              <a:rPr kumimoji="0" lang="en-US" altLang="zh-CN" sz="1800"/>
              <a:t>(1) </a:t>
            </a:r>
            <a:r>
              <a:rPr kumimoji="0" lang="zh-CN" altLang="en-US" sz="1800"/>
              <a:t>捕获和记录某些特殊的</a:t>
            </a:r>
            <a:r>
              <a:rPr kumimoji="0" lang="en-US" altLang="zh-CN" sz="1800"/>
              <a:t>SQL</a:t>
            </a:r>
            <a:endParaRPr kumimoji="0" lang="zh-CN" altLang="en-US" sz="1800"/>
          </a:p>
          <a:p>
            <a:pPr>
              <a:lnSpc>
                <a:spcPct val="150000"/>
              </a:lnSpc>
            </a:pPr>
            <a:r>
              <a:rPr kumimoji="0" lang="en-US" altLang="zh-CN" sz="1800"/>
              <a:t>(2) </a:t>
            </a:r>
            <a:r>
              <a:rPr kumimoji="0" lang="zh-CN" altLang="en-US" sz="1800"/>
              <a:t>处于性能优化的考虑，改写</a:t>
            </a:r>
            <a:r>
              <a:rPr kumimoji="0" lang="en-US" altLang="zh-CN" sz="1800"/>
              <a:t>SQL</a:t>
            </a:r>
            <a:r>
              <a:rPr kumimoji="0" lang="zh-CN" altLang="en-US" sz="1800"/>
              <a:t>，比如改变查询条件的顺序或增加分页限制</a:t>
            </a:r>
          </a:p>
          <a:p>
            <a:pPr>
              <a:lnSpc>
                <a:spcPct val="150000"/>
              </a:lnSpc>
            </a:pPr>
            <a:r>
              <a:rPr kumimoji="0" lang="en-US" altLang="zh-CN" sz="1800"/>
              <a:t>(3) </a:t>
            </a:r>
            <a:r>
              <a:rPr kumimoji="0" lang="zh-CN" altLang="en-US" sz="1800"/>
              <a:t>将某些</a:t>
            </a:r>
            <a:r>
              <a:rPr kumimoji="0" lang="en-US" altLang="zh-CN" sz="1800"/>
              <a:t>Select SQL</a:t>
            </a:r>
            <a:r>
              <a:rPr kumimoji="0" lang="zh-CN" altLang="en-US" sz="1800"/>
              <a:t>强制设置为</a:t>
            </a:r>
            <a:r>
              <a:rPr kumimoji="0" lang="en-US" altLang="zh-CN" sz="1800"/>
              <a:t>Read </a:t>
            </a:r>
            <a:r>
              <a:rPr kumimoji="0" lang="zh-CN" altLang="en-US" sz="1800"/>
              <a:t>模式，走读写分离（很多事务框架很难剥离事务中的</a:t>
            </a:r>
            <a:r>
              <a:rPr kumimoji="0" lang="en-US" altLang="zh-CN" sz="1800"/>
              <a:t>Select SQL</a:t>
            </a:r>
            <a:endParaRPr kumimoji="0" lang="zh-CN" altLang="en-US" sz="1800"/>
          </a:p>
          <a:p>
            <a:pPr>
              <a:lnSpc>
                <a:spcPct val="150000"/>
              </a:lnSpc>
            </a:pPr>
            <a:r>
              <a:rPr kumimoji="0" lang="en-US" altLang="zh-CN" sz="1800"/>
              <a:t>      </a:t>
            </a:r>
            <a:r>
              <a:rPr kumimoji="0" lang="zh-CN" altLang="en-US" sz="1800"/>
              <a:t>其他。。。。</a:t>
            </a:r>
          </a:p>
          <a:p>
            <a:pPr>
              <a:lnSpc>
                <a:spcPct val="150000"/>
              </a:lnSpc>
            </a:pPr>
            <a:r>
              <a:rPr kumimoji="0" lang="zh-CN" altLang="en-US" sz="1800"/>
              <a:t>      用法是在</a:t>
            </a:r>
            <a:r>
              <a:rPr kumimoji="0" lang="en-US" altLang="zh-CN" sz="1800"/>
              <a:t>Server.xml</a:t>
            </a:r>
            <a:r>
              <a:rPr kumimoji="0" lang="zh-CN" altLang="en-US" sz="1800"/>
              <a:t>中配置系统参数，指定自己的</a:t>
            </a:r>
            <a:r>
              <a:rPr kumimoji="0" lang="en-US" altLang="zh-CN" sz="1800"/>
              <a:t>SQL</a:t>
            </a:r>
            <a:r>
              <a:rPr kumimoji="0" lang="zh-CN" altLang="en-US" sz="1800"/>
              <a:t>拦截器的</a:t>
            </a:r>
            <a:r>
              <a:rPr kumimoji="0" lang="en-US" altLang="zh-CN" sz="1800"/>
              <a:t>Java</a:t>
            </a:r>
            <a:r>
              <a:rPr kumimoji="0" lang="zh-CN" altLang="en-US" sz="1800"/>
              <a:t>实现类：</a:t>
            </a:r>
          </a:p>
        </p:txBody>
      </p:sp>
      <p:pic>
        <p:nvPicPr>
          <p:cNvPr id="307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5072063"/>
            <a:ext cx="8358188" cy="150018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a:t>
            </a:r>
            <a:r>
              <a:rPr kumimoji="0" lang="en-US" altLang="zh-CN" sz="3200" b="1">
                <a:latin typeface="Arial" charset="0"/>
                <a:ea typeface="黑体" charset="0"/>
              </a:rPr>
              <a:t>Catlet</a:t>
            </a:r>
            <a:endParaRPr kumimoji="0" lang="zh-CN" altLang="en-US" sz="3200" b="1">
              <a:latin typeface="Arial" charset="0"/>
              <a:ea typeface="黑体" charset="0"/>
            </a:endParaRPr>
          </a:p>
        </p:txBody>
      </p:sp>
      <p:sp>
        <p:nvSpPr>
          <p:cNvPr id="32770" name="TextBox 15"/>
          <p:cNvSpPr txBox="1">
            <a:spLocks noChangeArrowheads="1"/>
          </p:cNvSpPr>
          <p:nvPr/>
        </p:nvSpPr>
        <p:spPr bwMode="auto">
          <a:xfrm>
            <a:off x="357188" y="1571625"/>
            <a:ext cx="84296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en-US" altLang="zh-CN" sz="1800"/>
              <a:t>      Mycat 1.3</a:t>
            </a:r>
            <a:r>
              <a:rPr kumimoji="0" lang="zh-CN" altLang="en-US" sz="1800"/>
              <a:t>开始支持</a:t>
            </a:r>
            <a:r>
              <a:rPr kumimoji="0" lang="en-US" altLang="zh-CN" sz="1800"/>
              <a:t>Java</a:t>
            </a:r>
            <a:r>
              <a:rPr kumimoji="0" lang="zh-CN" altLang="en-US" sz="1800"/>
              <a:t>类编程方式实现复杂</a:t>
            </a:r>
            <a:r>
              <a:rPr kumimoji="0" lang="en-US" altLang="zh-CN" sz="1800"/>
              <a:t>SQL</a:t>
            </a:r>
            <a:r>
              <a:rPr kumimoji="0" lang="zh-CN" altLang="en-US" sz="1800"/>
              <a:t>处理，类似数据库的存储过程，</a:t>
            </a:r>
            <a:r>
              <a:rPr kumimoji="0" lang="en-US" altLang="zh-CN" sz="1800"/>
              <a:t>Catlet</a:t>
            </a:r>
            <a:r>
              <a:rPr kumimoji="0" lang="zh-CN" altLang="en-US" sz="1800"/>
              <a:t>是一个实现了</a:t>
            </a:r>
            <a:r>
              <a:rPr kumimoji="0" lang="en-US" altLang="zh-CN" sz="1800"/>
              <a:t>Catlet</a:t>
            </a:r>
            <a:r>
              <a:rPr kumimoji="0" lang="zh-CN" altLang="en-US" sz="1800"/>
              <a:t>接口的无状态</a:t>
            </a:r>
            <a:r>
              <a:rPr kumimoji="0" lang="en-US" altLang="zh-CN" sz="1800"/>
              <a:t>Java</a:t>
            </a:r>
            <a:r>
              <a:rPr kumimoji="0" lang="zh-CN" altLang="en-US" sz="1800"/>
              <a:t>类，</a:t>
            </a:r>
            <a:r>
              <a:rPr kumimoji="0" lang="zh-CN" altLang="en-US" sz="1800">
                <a:solidFill>
                  <a:srgbClr val="FF0000"/>
                </a:solidFill>
              </a:rPr>
              <a:t>负责将编码实现某个</a:t>
            </a:r>
            <a:r>
              <a:rPr kumimoji="0" lang="en-US" altLang="zh-CN" sz="1800">
                <a:solidFill>
                  <a:srgbClr val="FF0000"/>
                </a:solidFill>
              </a:rPr>
              <a:t>SQL</a:t>
            </a:r>
            <a:r>
              <a:rPr kumimoji="0" lang="zh-CN" altLang="en-US" sz="1800">
                <a:solidFill>
                  <a:srgbClr val="FF0000"/>
                </a:solidFill>
              </a:rPr>
              <a:t>的处理过程，并返回响应报文给客户端</a:t>
            </a:r>
            <a:r>
              <a:rPr kumimoji="0" lang="zh-CN" altLang="en-US" sz="1800"/>
              <a:t>，目前主要用于人工智能（非</a:t>
            </a:r>
            <a:r>
              <a:rPr kumimoji="0" lang="en-US" altLang="zh-CN" sz="1800"/>
              <a:t>AI</a:t>
            </a:r>
            <a:r>
              <a:rPr kumimoji="0" lang="zh-CN" altLang="en-US" sz="1800"/>
              <a:t>）编码实现跨分片</a:t>
            </a:r>
            <a:r>
              <a:rPr kumimoji="0" lang="en-US" altLang="zh-CN" sz="1800"/>
              <a:t>SQL</a:t>
            </a:r>
            <a:r>
              <a:rPr kumimoji="0" lang="zh-CN" altLang="en-US" sz="1800"/>
              <a:t>的处理逻辑。</a:t>
            </a:r>
          </a:p>
        </p:txBody>
      </p:sp>
      <p:pic>
        <p:nvPicPr>
          <p:cNvPr id="32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3357563"/>
            <a:ext cx="8358188" cy="31432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34818" name="TextBox 23"/>
          <p:cNvSpPr txBox="1">
            <a:spLocks noChangeArrowheads="1"/>
          </p:cNvSpPr>
          <p:nvPr/>
        </p:nvSpPr>
        <p:spPr bwMode="auto">
          <a:xfrm>
            <a:off x="285750" y="1714500"/>
            <a:ext cx="8643938"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zh-CN" altLang="en-US" sz="1800"/>
              <a:t>       水平切分所指的是通过一系列的切分规则将数据水平分布到不同的</a:t>
            </a:r>
            <a:r>
              <a:rPr kumimoji="0" lang="en-US" altLang="zh-CN" sz="1800"/>
              <a:t>DB</a:t>
            </a:r>
            <a:r>
              <a:rPr kumimoji="0" lang="zh-CN" altLang="en-US" sz="1800"/>
              <a:t>或</a:t>
            </a:r>
            <a:r>
              <a:rPr kumimoji="0" lang="en-US" altLang="zh-CN" sz="1800"/>
              <a:t>table</a:t>
            </a:r>
            <a:r>
              <a:rPr kumimoji="0" lang="zh-CN" altLang="en-US" sz="1800"/>
              <a:t>中，在通过相应的</a:t>
            </a:r>
            <a:r>
              <a:rPr kumimoji="0" lang="en-US" altLang="zh-CN" sz="1800"/>
              <a:t>DB</a:t>
            </a:r>
            <a:r>
              <a:rPr kumimoji="0" lang="zh-CN" altLang="en-US" sz="1800"/>
              <a:t>路由 或者</a:t>
            </a:r>
            <a:r>
              <a:rPr kumimoji="0" lang="en-US" altLang="zh-CN" sz="1800"/>
              <a:t>table</a:t>
            </a:r>
            <a:r>
              <a:rPr kumimoji="0" lang="zh-CN" altLang="en-US" sz="1800"/>
              <a:t>路由规则找到需要查询的具体的</a:t>
            </a:r>
            <a:r>
              <a:rPr kumimoji="0" lang="en-US" altLang="zh-CN" sz="1800"/>
              <a:t>DB</a:t>
            </a:r>
            <a:r>
              <a:rPr kumimoji="0" lang="zh-CN" altLang="en-US" sz="1800"/>
              <a:t>或者</a:t>
            </a:r>
            <a:r>
              <a:rPr kumimoji="0" lang="en-US" altLang="zh-CN" sz="1800"/>
              <a:t>table</a:t>
            </a:r>
            <a:r>
              <a:rPr kumimoji="0" lang="zh-CN" altLang="en-US" sz="1800"/>
              <a:t>以进行</a:t>
            </a:r>
            <a:r>
              <a:rPr kumimoji="0" lang="en-US" altLang="zh-CN" sz="1800"/>
              <a:t>Query</a:t>
            </a:r>
            <a:r>
              <a:rPr kumimoji="0" lang="zh-CN" altLang="en-US" sz="1800"/>
              <a:t>操作，比如根据用户</a:t>
            </a:r>
            <a:r>
              <a:rPr kumimoji="0" lang="en-US" altLang="zh-CN" sz="1800"/>
              <a:t>ID</a:t>
            </a:r>
            <a:r>
              <a:rPr kumimoji="0" lang="zh-CN" altLang="en-US" sz="1800"/>
              <a:t>将用户表切分到多台数据库上。</a:t>
            </a:r>
          </a:p>
          <a:p>
            <a:pPr>
              <a:lnSpc>
                <a:spcPct val="150000"/>
              </a:lnSpc>
            </a:pPr>
            <a:r>
              <a:rPr kumimoji="0" lang="en-US" altLang="zh-CN" sz="1800"/>
              <a:t>       </a:t>
            </a:r>
            <a:r>
              <a:rPr kumimoji="0" lang="zh-CN" altLang="en-US" sz="1800"/>
              <a:t>将某个访问极其频繁的表再按照某个字段的某种规则来分散到多个表之中，每个表中包含一部分数据。</a:t>
            </a:r>
            <a:endParaRPr kumimoji="0" lang="en-US" altLang="zh-CN" sz="1800"/>
          </a:p>
          <a:p>
            <a:pPr>
              <a:lnSpc>
                <a:spcPct val="150000"/>
              </a:lnSpc>
            </a:pPr>
            <a:r>
              <a:rPr kumimoji="0" lang="en-US" altLang="zh-CN" sz="1800"/>
              <a:t>       </a:t>
            </a:r>
            <a:r>
              <a:rPr kumimoji="0" lang="zh-CN" altLang="en-US" sz="1800"/>
              <a:t>例如，所有数据都是和用户关联的，那么我们就可以根据用户来进行水平拆分，将不同用户的数据切分到不同的数据库中。</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5500688"/>
            <a:ext cx="1714500" cy="1285875"/>
          </a:xfrm>
          <a:prstGeom prst="rect">
            <a:avLst/>
          </a:prstGeom>
          <a:noFill/>
          <a:ln w="9525">
            <a:solidFill>
              <a:srgbClr val="CCECFF"/>
            </a:solidFill>
            <a:miter lim="800000"/>
            <a:headEnd/>
            <a:tailEnd/>
          </a:ln>
          <a:extLst>
            <a:ext uri="{909E8E84-426E-40dd-AFC4-6F175D3DCCD1}">
              <a14:hiddenFill xmlns:a14="http://schemas.microsoft.com/office/drawing/2010/main">
                <a:solidFill>
                  <a:srgbClr val="FFFFFF"/>
                </a:solidFill>
              </a14:hiddenFill>
            </a:ext>
          </a:extLst>
        </p:spPr>
      </p:pic>
      <p:sp>
        <p:nvSpPr>
          <p:cNvPr id="36866"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36867" name="TextBox 15"/>
          <p:cNvSpPr txBox="1">
            <a:spLocks noChangeArrowheads="1"/>
          </p:cNvSpPr>
          <p:nvPr/>
        </p:nvSpPr>
        <p:spPr bwMode="auto">
          <a:xfrm>
            <a:off x="285750" y="2000250"/>
            <a:ext cx="8429625"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步骤二：下载</a:t>
            </a:r>
            <a:r>
              <a:rPr kumimoji="0" lang="en-US" altLang="zh-CN" sz="1800"/>
              <a:t>mysql</a:t>
            </a:r>
            <a:r>
              <a:rPr kumimoji="0" lang="zh-CN" altLang="en-US" sz="1800"/>
              <a:t>安装包，安装</a:t>
            </a:r>
            <a:r>
              <a:rPr kumimoji="0" lang="en-US" altLang="zh-CN" sz="1800"/>
              <a:t>mysql</a:t>
            </a:r>
            <a:r>
              <a:rPr kumimoji="0" lang="zh-CN" altLang="en-US" sz="1800"/>
              <a:t> </a:t>
            </a:r>
            <a:r>
              <a:rPr kumimoji="0" lang="en-US" altLang="zh-CN" sz="1800"/>
              <a:t>(</a:t>
            </a:r>
            <a:r>
              <a:rPr kumimoji="0" lang="zh-CN" altLang="en-US" sz="1800"/>
              <a:t>两台机器</a:t>
            </a:r>
            <a:r>
              <a:rPr kumimoji="0" lang="en-US" altLang="zh-CN" sz="1800"/>
              <a:t>A</a:t>
            </a:r>
            <a:r>
              <a:rPr kumimoji="0" lang="zh-CN" altLang="en-US" sz="1800"/>
              <a:t>、</a:t>
            </a:r>
            <a:r>
              <a:rPr kumimoji="0" lang="en-US" altLang="zh-CN" sz="1800"/>
              <a:t>B)</a:t>
            </a:r>
            <a:endParaRPr kumimoji="0" lang="zh-CN" altLang="en-US" sz="1800"/>
          </a:p>
        </p:txBody>
      </p:sp>
      <p:sp>
        <p:nvSpPr>
          <p:cNvPr id="36868" name="TextBox 16"/>
          <p:cNvSpPr txBox="1">
            <a:spLocks noChangeArrowheads="1"/>
          </p:cNvSpPr>
          <p:nvPr/>
        </p:nvSpPr>
        <p:spPr bwMode="auto">
          <a:xfrm>
            <a:off x="285750" y="2428875"/>
            <a:ext cx="8429625"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步骤三：下载</a:t>
            </a:r>
            <a:r>
              <a:rPr kumimoji="0" lang="en-US" altLang="zh-CN" sz="1800"/>
              <a:t>mycat</a:t>
            </a:r>
            <a:r>
              <a:rPr kumimoji="0" lang="zh-CN" altLang="en-US" sz="1800"/>
              <a:t>安装包，解压</a:t>
            </a:r>
          </a:p>
        </p:txBody>
      </p:sp>
      <p:pic>
        <p:nvPicPr>
          <p:cNvPr id="3686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857500"/>
            <a:ext cx="4000500" cy="5715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3687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3500438"/>
            <a:ext cx="2870200" cy="150018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1" name="左弧形箭头 20"/>
          <p:cNvSpPr/>
          <p:nvPr/>
        </p:nvSpPr>
        <p:spPr>
          <a:xfrm>
            <a:off x="554038" y="3213100"/>
            <a:ext cx="731837" cy="12160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36872" name="TextBox 21"/>
          <p:cNvSpPr txBox="1">
            <a:spLocks noChangeArrowheads="1"/>
          </p:cNvSpPr>
          <p:nvPr/>
        </p:nvSpPr>
        <p:spPr bwMode="auto">
          <a:xfrm>
            <a:off x="357188" y="5072063"/>
            <a:ext cx="8358187" cy="36988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步骤四：在两台机器的</a:t>
            </a:r>
            <a:r>
              <a:rPr kumimoji="0" lang="en-US" altLang="zh-CN" sz="1800"/>
              <a:t>mysql</a:t>
            </a:r>
            <a:r>
              <a:rPr kumimoji="0" lang="zh-CN" altLang="en-US" sz="1800"/>
              <a:t>下建好四个库，所有库里面建一张表：</a:t>
            </a:r>
            <a:r>
              <a:rPr kumimoji="0" lang="en-US" altLang="zh-CN" sz="1800"/>
              <a:t>t_user_ext</a:t>
            </a:r>
            <a:endParaRPr kumimoji="0" lang="zh-CN" altLang="en-US" sz="1800"/>
          </a:p>
        </p:txBody>
      </p:sp>
      <p:pic>
        <p:nvPicPr>
          <p:cNvPr id="3687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6825" y="5500688"/>
            <a:ext cx="1733550" cy="12858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cxnSp>
        <p:nvCxnSpPr>
          <p:cNvPr id="26" name="直接箭头连接符 25"/>
          <p:cNvCxnSpPr/>
          <p:nvPr/>
        </p:nvCxnSpPr>
        <p:spPr>
          <a:xfrm>
            <a:off x="2071688" y="6072188"/>
            <a:ext cx="1133475" cy="1238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87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5163" y="6000750"/>
            <a:ext cx="1152525" cy="3905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cxnSp>
        <p:nvCxnSpPr>
          <p:cNvPr id="29" name="直接箭头连接符 28"/>
          <p:cNvCxnSpPr/>
          <p:nvPr/>
        </p:nvCxnSpPr>
        <p:spPr>
          <a:xfrm flipV="1">
            <a:off x="2071688" y="6196013"/>
            <a:ext cx="1133475" cy="904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2071688" y="6196013"/>
            <a:ext cx="1133475"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2071688" y="6196013"/>
            <a:ext cx="1133475"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87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6000750"/>
            <a:ext cx="1152525" cy="3905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cxnSp>
        <p:nvCxnSpPr>
          <p:cNvPr id="52" name="直接箭头连接符 51"/>
          <p:cNvCxnSpPr/>
          <p:nvPr/>
        </p:nvCxnSpPr>
        <p:spPr>
          <a:xfrm flipV="1">
            <a:off x="5500688" y="6196013"/>
            <a:ext cx="1204912" cy="904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5500688" y="6196013"/>
            <a:ext cx="1204912" cy="2333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5500688" y="6196013"/>
            <a:ext cx="1204912" cy="3762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5500688" y="6196013"/>
            <a:ext cx="1204912" cy="519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84" name="TextBox 63"/>
          <p:cNvSpPr txBox="1">
            <a:spLocks noChangeArrowheads="1"/>
          </p:cNvSpPr>
          <p:nvPr/>
        </p:nvSpPr>
        <p:spPr bwMode="auto">
          <a:xfrm>
            <a:off x="285750" y="1571625"/>
            <a:ext cx="8429625"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步骤一：下载</a:t>
            </a:r>
            <a:r>
              <a:rPr kumimoji="0" lang="en-US" altLang="zh-CN" sz="1800"/>
              <a:t>jdk1.7</a:t>
            </a:r>
            <a:r>
              <a:rPr kumimoji="0" lang="zh-CN" altLang="en-US" sz="1800"/>
              <a:t>并安装</a:t>
            </a:r>
            <a:r>
              <a:rPr kumimoji="0" lang="en-US" altLang="zh-CN" sz="1800"/>
              <a:t>(mycat</a:t>
            </a:r>
            <a:r>
              <a:rPr kumimoji="0" lang="zh-CN" altLang="en-US" sz="1800"/>
              <a:t>需要用到</a:t>
            </a:r>
            <a:r>
              <a:rPr kumimoji="0" lang="en-US" altLang="zh-CN" sz="1800"/>
              <a:t>AIO</a:t>
            </a:r>
            <a:r>
              <a:rPr kumimoji="0" lang="zh-CN" altLang="en-US" sz="1800"/>
              <a:t>，</a:t>
            </a:r>
            <a:r>
              <a:rPr kumimoji="0" lang="en-US" altLang="zh-CN" sz="1800"/>
              <a:t>jdk1.7</a:t>
            </a:r>
            <a:r>
              <a:rPr kumimoji="0" lang="zh-CN" altLang="en-US" sz="1800"/>
              <a:t>版本开始支持</a:t>
            </a:r>
            <a:r>
              <a:rPr kumimoji="0" lang="en-US" altLang="zh-CN" sz="1800"/>
              <a:t>)</a:t>
            </a:r>
            <a:endParaRPr kumimoji="0" lang="zh-CN" altLang="en-US" sz="1800"/>
          </a:p>
        </p:txBody>
      </p:sp>
      <p:sp>
        <p:nvSpPr>
          <p:cNvPr id="66" name="TextBox 65"/>
          <p:cNvSpPr txBox="1"/>
          <p:nvPr/>
        </p:nvSpPr>
        <p:spPr>
          <a:xfrm>
            <a:off x="2643188" y="3790950"/>
            <a:ext cx="6072187" cy="923925"/>
          </a:xfrm>
          <a:prstGeom prst="rect">
            <a:avLst/>
          </a:prstGeom>
          <a:solidFill>
            <a:schemeClr val="bg1">
              <a:lumMod val="85000"/>
            </a:schemeClr>
          </a:solidFill>
          <a:ln>
            <a:solidFill>
              <a:schemeClr val="tx1"/>
            </a:solidFill>
          </a:ln>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smtClean="0">
                <a:latin typeface="新宋体" charset="0"/>
                <a:ea typeface="新宋体" charset="0"/>
                <a:cs typeface="新宋体" charset="0"/>
              </a:rPr>
              <a:t>conf/schema.xml</a:t>
            </a:r>
            <a:r>
              <a:rPr lang="zh-CN" altLang="en-US" smtClean="0">
                <a:latin typeface="新宋体" charset="0"/>
                <a:ea typeface="新宋体" charset="0"/>
                <a:cs typeface="新宋体" charset="0"/>
              </a:rPr>
              <a:t>中定义逻辑库，表、分片节点等内容；</a:t>
            </a:r>
          </a:p>
          <a:p>
            <a:pPr eaLnBrk="1" hangingPunct="1">
              <a:defRPr/>
            </a:pPr>
            <a:r>
              <a:rPr lang="en-US" altLang="zh-CN" smtClean="0">
                <a:latin typeface="新宋体" charset="0"/>
                <a:ea typeface="新宋体" charset="0"/>
                <a:cs typeface="新宋体" charset="0"/>
              </a:rPr>
              <a:t>conf/rule.xml</a:t>
            </a:r>
            <a:r>
              <a:rPr lang="zh-CN" altLang="en-US" smtClean="0">
                <a:latin typeface="新宋体" charset="0"/>
                <a:ea typeface="新宋体" charset="0"/>
                <a:cs typeface="新宋体" charset="0"/>
              </a:rPr>
              <a:t>中定义分片规则；</a:t>
            </a:r>
          </a:p>
          <a:p>
            <a:pPr eaLnBrk="1" hangingPunct="1">
              <a:defRPr/>
            </a:pPr>
            <a:r>
              <a:rPr lang="en-US" altLang="zh-CN" smtClean="0">
                <a:latin typeface="新宋体" charset="0"/>
                <a:ea typeface="新宋体" charset="0"/>
                <a:cs typeface="新宋体" charset="0"/>
              </a:rPr>
              <a:t>conf/server.xml</a:t>
            </a:r>
            <a:r>
              <a:rPr lang="zh-CN" altLang="en-US" smtClean="0">
                <a:latin typeface="新宋体" charset="0"/>
                <a:ea typeface="新宋体" charset="0"/>
                <a:cs typeface="新宋体" charset="0"/>
              </a:rPr>
              <a:t>中定义用户以及系统相关变量，如端口等</a:t>
            </a:r>
          </a:p>
        </p:txBody>
      </p:sp>
      <p:cxnSp>
        <p:nvCxnSpPr>
          <p:cNvPr id="71" name="直接箭头连接符 70"/>
          <p:cNvCxnSpPr>
            <a:endCxn id="66" idx="1"/>
          </p:cNvCxnSpPr>
          <p:nvPr/>
        </p:nvCxnSpPr>
        <p:spPr>
          <a:xfrm>
            <a:off x="1928813" y="4143375"/>
            <a:ext cx="714375" cy="1095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38914" name="TextBox 15"/>
          <p:cNvSpPr txBox="1">
            <a:spLocks noChangeArrowheads="1"/>
          </p:cNvSpPr>
          <p:nvPr/>
        </p:nvSpPr>
        <p:spPr bwMode="auto">
          <a:xfrm>
            <a:off x="285750" y="1785938"/>
            <a:ext cx="8429625" cy="6461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步骤五：修改</a:t>
            </a:r>
            <a:r>
              <a:rPr kumimoji="0" lang="en-US" altLang="zh-CN" sz="1800"/>
              <a:t>A</a:t>
            </a:r>
            <a:r>
              <a:rPr kumimoji="0" lang="zh-CN" altLang="en-US" sz="1800"/>
              <a:t>机器上的</a:t>
            </a:r>
            <a:r>
              <a:rPr kumimoji="0" lang="en-US" altLang="zh-CN" sz="1800"/>
              <a:t>mysql</a:t>
            </a:r>
            <a:r>
              <a:rPr kumimoji="0" lang="zh-CN" altLang="en-US" sz="1800"/>
              <a:t>配置</a:t>
            </a:r>
            <a:r>
              <a:rPr kumimoji="0" lang="en-US" altLang="zh-CN" sz="1800"/>
              <a:t>(</a:t>
            </a:r>
            <a:r>
              <a:rPr kumimoji="0" lang="zh-CN" altLang="en-US" sz="1800"/>
              <a:t>安装目录下的配置文件</a:t>
            </a:r>
            <a:r>
              <a:rPr kumimoji="0" lang="en-US" altLang="zh-CN" sz="1800"/>
              <a:t>my.ini)</a:t>
            </a:r>
            <a:r>
              <a:rPr kumimoji="0" lang="zh-CN" altLang="en-US" sz="1800"/>
              <a:t>，将其设置为主从中的主</a:t>
            </a:r>
            <a:r>
              <a:rPr kumimoji="0" lang="en-US" altLang="zh-CN" sz="1800"/>
              <a:t>(Master)</a:t>
            </a:r>
            <a:endParaRPr kumimoji="0" lang="zh-CN" altLang="en-US" sz="1800"/>
          </a:p>
        </p:txBody>
      </p:sp>
      <p:pic>
        <p:nvPicPr>
          <p:cNvPr id="389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2500313"/>
            <a:ext cx="3429000" cy="1390650"/>
          </a:xfrm>
          <a:prstGeom prst="rect">
            <a:avLst/>
          </a:prstGeom>
          <a:noFill/>
          <a:ln w="9525">
            <a:solidFill>
              <a:srgbClr val="99CCFF"/>
            </a:solidFill>
            <a:miter lim="800000"/>
            <a:headEnd/>
            <a:tailEnd/>
          </a:ln>
          <a:extLst>
            <a:ext uri="{909E8E84-426E-40dd-AFC4-6F175D3DCCD1}">
              <a14:hiddenFill xmlns:a14="http://schemas.microsoft.com/office/drawing/2010/main">
                <a:solidFill>
                  <a:srgbClr val="FFFFFF"/>
                </a:solidFill>
              </a14:hiddenFill>
            </a:ext>
          </a:extLst>
        </p:spPr>
      </p:pic>
      <p:sp>
        <p:nvSpPr>
          <p:cNvPr id="38916" name="TextBox 23"/>
          <p:cNvSpPr txBox="1">
            <a:spLocks noChangeArrowheads="1"/>
          </p:cNvSpPr>
          <p:nvPr/>
        </p:nvSpPr>
        <p:spPr bwMode="auto">
          <a:xfrm>
            <a:off x="285750" y="4000500"/>
            <a:ext cx="8429625" cy="6461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步骤六：修改</a:t>
            </a:r>
            <a:r>
              <a:rPr kumimoji="0" lang="en-US" altLang="zh-CN" sz="1800"/>
              <a:t>B</a:t>
            </a:r>
            <a:r>
              <a:rPr kumimoji="0" lang="zh-CN" altLang="en-US" sz="1800"/>
              <a:t>机器上的</a:t>
            </a:r>
            <a:r>
              <a:rPr kumimoji="0" lang="en-US" altLang="zh-CN" sz="1800"/>
              <a:t>mysql</a:t>
            </a:r>
            <a:r>
              <a:rPr kumimoji="0" lang="zh-CN" altLang="en-US" sz="1800"/>
              <a:t>配置</a:t>
            </a:r>
            <a:r>
              <a:rPr kumimoji="0" lang="en-US" altLang="zh-CN" sz="1800"/>
              <a:t>(</a:t>
            </a:r>
            <a:r>
              <a:rPr kumimoji="0" lang="zh-CN" altLang="en-US" sz="1800"/>
              <a:t>安装目录下的配置文件</a:t>
            </a:r>
            <a:r>
              <a:rPr kumimoji="0" lang="en-US" altLang="zh-CN" sz="1800"/>
              <a:t>my.ini)</a:t>
            </a:r>
            <a:r>
              <a:rPr kumimoji="0" lang="zh-CN" altLang="en-US" sz="1800"/>
              <a:t>，将其设置为主从中的从</a:t>
            </a:r>
            <a:r>
              <a:rPr kumimoji="0" lang="en-US" altLang="zh-CN" sz="1800"/>
              <a:t>(Slave)</a:t>
            </a:r>
            <a:endParaRPr kumimoji="0" lang="zh-CN" altLang="en-US" sz="1800"/>
          </a:p>
        </p:txBody>
      </p:sp>
      <p:pic>
        <p:nvPicPr>
          <p:cNvPr id="389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4719638"/>
            <a:ext cx="3457575" cy="1066800"/>
          </a:xfrm>
          <a:prstGeom prst="rect">
            <a:avLst/>
          </a:prstGeom>
          <a:noFill/>
          <a:ln w="9525">
            <a:solidFill>
              <a:srgbClr val="99CCFF"/>
            </a:solidFill>
            <a:miter lim="800000"/>
            <a:headEnd/>
            <a:tailEnd/>
          </a:ln>
          <a:extLst>
            <a:ext uri="{909E8E84-426E-40dd-AFC4-6F175D3DCCD1}">
              <a14:hiddenFill xmlns:a14="http://schemas.microsoft.com/office/drawing/2010/main">
                <a:solidFill>
                  <a:srgbClr val="FFFFFF"/>
                </a:solidFill>
              </a14:hiddenFill>
            </a:ext>
          </a:extLst>
        </p:spPr>
      </p:pic>
      <p:sp>
        <p:nvSpPr>
          <p:cNvPr id="38918" name="TextBox 26"/>
          <p:cNvSpPr txBox="1">
            <a:spLocks noChangeArrowheads="1"/>
          </p:cNvSpPr>
          <p:nvPr/>
        </p:nvSpPr>
        <p:spPr bwMode="auto">
          <a:xfrm>
            <a:off x="357188" y="5926138"/>
            <a:ext cx="8429625" cy="6461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通过上述步骤，</a:t>
            </a:r>
            <a:r>
              <a:rPr kumimoji="0" lang="en-US" altLang="zh-CN" sz="1800"/>
              <a:t>mysql</a:t>
            </a:r>
            <a:r>
              <a:rPr kumimoji="0" lang="zh-CN" altLang="en-US" sz="1800"/>
              <a:t>主从就建立好了，在主库的操作会根据</a:t>
            </a:r>
            <a:r>
              <a:rPr kumimoji="0" lang="en-US" altLang="zh-CN" sz="1800"/>
              <a:t>logbin</a:t>
            </a:r>
            <a:r>
              <a:rPr kumimoji="0" lang="zh-CN" altLang="en-US" sz="1800"/>
              <a:t>机制自动同步到丛库</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40962" name="TextBox 15"/>
          <p:cNvSpPr txBox="1">
            <a:spLocks noChangeArrowheads="1"/>
          </p:cNvSpPr>
          <p:nvPr/>
        </p:nvSpPr>
        <p:spPr bwMode="auto">
          <a:xfrm>
            <a:off x="285750" y="1785938"/>
            <a:ext cx="8429625" cy="36988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步骤七：配置</a:t>
            </a:r>
            <a:r>
              <a:rPr kumimoji="0" lang="en-US" altLang="zh-CN" sz="1800"/>
              <a:t>%mycat_home%/conf</a:t>
            </a:r>
            <a:r>
              <a:rPr kumimoji="0" lang="zh-CN" altLang="en-US" sz="1800"/>
              <a:t>下的</a:t>
            </a:r>
            <a:r>
              <a:rPr kumimoji="0" lang="en-US" altLang="zh-CN" sz="1800"/>
              <a:t>schema.xml</a:t>
            </a:r>
            <a:r>
              <a:rPr kumimoji="0" lang="zh-CN" altLang="en-US" sz="1800"/>
              <a:t>文件</a:t>
            </a:r>
          </a:p>
        </p:txBody>
      </p:sp>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247900"/>
            <a:ext cx="8429625" cy="4324350"/>
          </a:xfrm>
          <a:prstGeom prst="rect">
            <a:avLst/>
          </a:prstGeom>
          <a:noFill/>
          <a:ln w="9525">
            <a:solidFill>
              <a:srgbClr val="99CC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a:lstStyle/>
          <a:p>
            <a:pPr algn="l"/>
            <a:r>
              <a:rPr kumimoji="0" lang="zh-CN" altLang="en-US" sz="3200" b="1">
                <a:latin typeface="Arial" charset="0"/>
                <a:ea typeface="黑体" charset="0"/>
              </a:rPr>
              <a:t>用户空间</a:t>
            </a:r>
            <a:r>
              <a:rPr kumimoji="0" lang="en-US" altLang="zh-CN" sz="3200" b="1">
                <a:latin typeface="Arial" charset="0"/>
                <a:ea typeface="黑体" charset="0"/>
              </a:rPr>
              <a:t>&amp;</a:t>
            </a:r>
            <a:r>
              <a:rPr kumimoji="0" lang="zh-CN" altLang="en-US" sz="3200" b="1">
                <a:latin typeface="Arial" charset="0"/>
                <a:ea typeface="黑体" charset="0"/>
              </a:rPr>
              <a:t>内核空间</a:t>
            </a:r>
          </a:p>
        </p:txBody>
      </p:sp>
      <p:sp>
        <p:nvSpPr>
          <p:cNvPr id="15" name="同侧圆角矩形 14"/>
          <p:cNvSpPr/>
          <p:nvPr/>
        </p:nvSpPr>
        <p:spPr>
          <a:xfrm rot="16200000">
            <a:off x="576262" y="2600326"/>
            <a:ext cx="2879725" cy="2952750"/>
          </a:xfrm>
          <a:prstGeom prst="round2SameRect">
            <a:avLst/>
          </a:prstGeom>
          <a:ln>
            <a:prstDash val="lgDash"/>
          </a:ln>
        </p:spPr>
        <p:style>
          <a:lnRef idx="2">
            <a:schemeClr val="accent1"/>
          </a:lnRef>
          <a:fillRef idx="1">
            <a:schemeClr val="lt1"/>
          </a:fillRef>
          <a:effectRef idx="0">
            <a:schemeClr val="accent1"/>
          </a:effectRef>
          <a:fontRef idx="minor">
            <a:schemeClr val="dk1"/>
          </a:fontRef>
        </p:style>
        <p:txBody>
          <a:bodyPr/>
          <a:lstStyle/>
          <a:p>
            <a:pPr>
              <a:defRPr/>
            </a:pPr>
            <a:endParaRPr lang="zh-CN" altLang="en-US" dirty="0"/>
          </a:p>
        </p:txBody>
      </p:sp>
      <p:sp>
        <p:nvSpPr>
          <p:cNvPr id="19" name="同侧圆角矩形 18"/>
          <p:cNvSpPr/>
          <p:nvPr/>
        </p:nvSpPr>
        <p:spPr>
          <a:xfrm rot="5400000">
            <a:off x="3708400" y="2420938"/>
            <a:ext cx="2879725" cy="3311525"/>
          </a:xfrm>
          <a:prstGeom prst="round2SameRect">
            <a:avLst/>
          </a:prstGeom>
          <a:ln>
            <a:prstDash val="lgDash"/>
          </a:ln>
        </p:spPr>
        <p:style>
          <a:lnRef idx="2">
            <a:schemeClr val="accent1"/>
          </a:lnRef>
          <a:fillRef idx="1">
            <a:schemeClr val="lt1"/>
          </a:fillRef>
          <a:effectRef idx="0">
            <a:schemeClr val="accent1"/>
          </a:effectRef>
          <a:fontRef idx="minor">
            <a:schemeClr val="dk1"/>
          </a:fontRef>
        </p:style>
        <p:txBody>
          <a:bodyPr/>
          <a:lstStyle/>
          <a:p>
            <a:pPr>
              <a:defRPr/>
            </a:pPr>
            <a:endParaRPr lang="zh-CN" altLang="en-US" dirty="0"/>
          </a:p>
        </p:txBody>
      </p:sp>
      <p:sp>
        <p:nvSpPr>
          <p:cNvPr id="5" name="矩形 4"/>
          <p:cNvSpPr/>
          <p:nvPr/>
        </p:nvSpPr>
        <p:spPr>
          <a:xfrm>
            <a:off x="900113" y="3429000"/>
            <a:ext cx="2232025" cy="1728788"/>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kumimoji="1" lang="zh-CN" altLang="en-US" dirty="0">
              <a:solidFill>
                <a:srgbClr val="111111"/>
              </a:solidFill>
            </a:endParaRPr>
          </a:p>
        </p:txBody>
      </p:sp>
      <p:sp>
        <p:nvSpPr>
          <p:cNvPr id="8197" name="文本框 6"/>
          <p:cNvSpPr txBox="1">
            <a:spLocks noChangeArrowheads="1"/>
          </p:cNvSpPr>
          <p:nvPr/>
        </p:nvSpPr>
        <p:spPr bwMode="auto">
          <a:xfrm>
            <a:off x="1476375" y="284321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用户空间</a:t>
            </a:r>
          </a:p>
        </p:txBody>
      </p:sp>
      <p:sp>
        <p:nvSpPr>
          <p:cNvPr id="8198" name="文本框 19"/>
          <p:cNvSpPr txBox="1">
            <a:spLocks noChangeArrowheads="1"/>
          </p:cNvSpPr>
          <p:nvPr/>
        </p:nvSpPr>
        <p:spPr bwMode="auto">
          <a:xfrm>
            <a:off x="4643438" y="2852738"/>
            <a:ext cx="1441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内核空间</a:t>
            </a:r>
          </a:p>
        </p:txBody>
      </p:sp>
      <p:sp>
        <p:nvSpPr>
          <p:cNvPr id="9" name="矩形 8"/>
          <p:cNvSpPr/>
          <p:nvPr/>
        </p:nvSpPr>
        <p:spPr>
          <a:xfrm>
            <a:off x="1116013" y="3644900"/>
            <a:ext cx="1727200"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缓冲区</a:t>
            </a:r>
          </a:p>
        </p:txBody>
      </p:sp>
      <p:sp>
        <p:nvSpPr>
          <p:cNvPr id="24" name="矩形 23"/>
          <p:cNvSpPr/>
          <p:nvPr/>
        </p:nvSpPr>
        <p:spPr>
          <a:xfrm>
            <a:off x="4067175" y="4652963"/>
            <a:ext cx="1728788"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缓冲区</a:t>
            </a:r>
          </a:p>
        </p:txBody>
      </p:sp>
      <p:sp>
        <p:nvSpPr>
          <p:cNvPr id="8201" name="文本框 9"/>
          <p:cNvSpPr txBox="1">
            <a:spLocks noChangeArrowheads="1"/>
          </p:cNvSpPr>
          <p:nvPr/>
        </p:nvSpPr>
        <p:spPr bwMode="auto">
          <a:xfrm>
            <a:off x="1692275" y="4581525"/>
            <a:ext cx="792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进程</a:t>
            </a:r>
          </a:p>
        </p:txBody>
      </p:sp>
      <p:sp>
        <p:nvSpPr>
          <p:cNvPr id="11" name="矩形 10"/>
          <p:cNvSpPr/>
          <p:nvPr/>
        </p:nvSpPr>
        <p:spPr>
          <a:xfrm>
            <a:off x="6084888" y="3573463"/>
            <a:ext cx="1366837" cy="503237"/>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磁盘控制器</a:t>
            </a:r>
          </a:p>
        </p:txBody>
      </p:sp>
      <p:sp>
        <p:nvSpPr>
          <p:cNvPr id="26" name="罐形 25"/>
          <p:cNvSpPr/>
          <p:nvPr/>
        </p:nvSpPr>
        <p:spPr>
          <a:xfrm>
            <a:off x="7812088" y="4292600"/>
            <a:ext cx="823912" cy="823913"/>
          </a:xfrm>
          <a:prstGeom prst="can">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zh-CN" altLang="en-US" b="1" dirty="0">
                <a:solidFill>
                  <a:schemeClr val="tx1"/>
                </a:solidFill>
                <a:latin typeface="宋体"/>
                <a:ea typeface="宋体"/>
                <a:cs typeface="宋体"/>
              </a:rPr>
              <a:t>磁盘</a:t>
            </a:r>
          </a:p>
        </p:txBody>
      </p:sp>
      <p:cxnSp>
        <p:nvCxnSpPr>
          <p:cNvPr id="22" name="肘形连接符 21"/>
          <p:cNvCxnSpPr>
            <a:stCxn id="26" idx="1"/>
            <a:endCxn id="11" idx="3"/>
          </p:cNvCxnSpPr>
          <p:nvPr/>
        </p:nvCxnSpPr>
        <p:spPr>
          <a:xfrm rot="16200000" flipV="1">
            <a:off x="7603332" y="3672681"/>
            <a:ext cx="468312" cy="771525"/>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8205" name="文本框 24"/>
          <p:cNvSpPr txBox="1">
            <a:spLocks noChangeArrowheads="1"/>
          </p:cNvSpPr>
          <p:nvPr/>
        </p:nvSpPr>
        <p:spPr bwMode="auto">
          <a:xfrm>
            <a:off x="7667625" y="34194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硬件操作</a:t>
            </a:r>
          </a:p>
        </p:txBody>
      </p:sp>
      <p:cxnSp>
        <p:nvCxnSpPr>
          <p:cNvPr id="29" name="肘形连接符 28"/>
          <p:cNvCxnSpPr>
            <a:stCxn id="11" idx="1"/>
          </p:cNvCxnSpPr>
          <p:nvPr/>
        </p:nvCxnSpPr>
        <p:spPr>
          <a:xfrm rot="10800000" flipV="1">
            <a:off x="5219700" y="3824288"/>
            <a:ext cx="865188" cy="828675"/>
          </a:xfrm>
          <a:prstGeom prst="bentConnector3">
            <a:avLst>
              <a:gd name="adj1" fmla="val 102144"/>
            </a:avLst>
          </a:prstGeom>
          <a:ln>
            <a:tailEnd type="arrow"/>
          </a:ln>
        </p:spPr>
        <p:style>
          <a:lnRef idx="2">
            <a:schemeClr val="dk1"/>
          </a:lnRef>
          <a:fillRef idx="0">
            <a:schemeClr val="dk1"/>
          </a:fillRef>
          <a:effectRef idx="1">
            <a:schemeClr val="dk1"/>
          </a:effectRef>
          <a:fontRef idx="minor">
            <a:schemeClr val="tx1"/>
          </a:fontRef>
        </p:style>
      </p:cxnSp>
      <p:sp>
        <p:nvSpPr>
          <p:cNvPr id="8207" name="文本框 30"/>
          <p:cNvSpPr txBox="1">
            <a:spLocks noChangeArrowheads="1"/>
          </p:cNvSpPr>
          <p:nvPr/>
        </p:nvSpPr>
        <p:spPr bwMode="auto">
          <a:xfrm>
            <a:off x="5292725" y="3419475"/>
            <a:ext cx="719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a:t>DMA</a:t>
            </a:r>
          </a:p>
        </p:txBody>
      </p:sp>
      <p:sp>
        <p:nvSpPr>
          <p:cNvPr id="8208" name="文本框 35"/>
          <p:cNvSpPr txBox="1">
            <a:spLocks noChangeArrowheads="1"/>
          </p:cNvSpPr>
          <p:nvPr/>
        </p:nvSpPr>
        <p:spPr bwMode="auto">
          <a:xfrm>
            <a:off x="3708400" y="34290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sz="1800">
                <a:latin typeface="宋体" charset="0"/>
              </a:rPr>
              <a:t>r</a:t>
            </a:r>
            <a:r>
              <a:rPr lang="en-US" altLang="zh-CN" sz="1800">
                <a:latin typeface="宋体" charset="0"/>
              </a:rPr>
              <a:t>ead</a:t>
            </a:r>
            <a:r>
              <a:rPr lang="en-US" altLang="zh-CN" sz="1800"/>
              <a:t>()</a:t>
            </a:r>
          </a:p>
        </p:txBody>
      </p:sp>
      <p:cxnSp>
        <p:nvCxnSpPr>
          <p:cNvPr id="33" name="肘形连接符 32"/>
          <p:cNvCxnSpPr>
            <a:endCxn id="9" idx="3"/>
          </p:cNvCxnSpPr>
          <p:nvPr/>
        </p:nvCxnSpPr>
        <p:spPr>
          <a:xfrm rot="10800000">
            <a:off x="2843213" y="3860800"/>
            <a:ext cx="1800225" cy="792163"/>
          </a:xfrm>
          <a:prstGeom prst="bentConnector3">
            <a:avLst>
              <a:gd name="adj1" fmla="val -51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43010" name="TextBox 15"/>
          <p:cNvSpPr txBox="1">
            <a:spLocks noChangeArrowheads="1"/>
          </p:cNvSpPr>
          <p:nvPr/>
        </p:nvSpPr>
        <p:spPr bwMode="auto">
          <a:xfrm>
            <a:off x="285750" y="1785938"/>
            <a:ext cx="8429625" cy="36988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步骤八：配置</a:t>
            </a:r>
            <a:r>
              <a:rPr kumimoji="0" lang="en-US" altLang="zh-CN" sz="1800"/>
              <a:t>%mycat_home%/conf</a:t>
            </a:r>
            <a:r>
              <a:rPr kumimoji="0" lang="zh-CN" altLang="en-US" sz="1800"/>
              <a:t>下的</a:t>
            </a:r>
            <a:r>
              <a:rPr kumimoji="0" lang="en-US" altLang="zh-CN" sz="1800"/>
              <a:t>rule.xml</a:t>
            </a:r>
            <a:r>
              <a:rPr kumimoji="0" lang="zh-CN" altLang="en-US" sz="1800"/>
              <a:t>文件</a:t>
            </a:r>
          </a:p>
        </p:txBody>
      </p:sp>
      <p:pic>
        <p:nvPicPr>
          <p:cNvPr id="430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214563"/>
            <a:ext cx="8429625" cy="28575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43012" name="TextBox 5"/>
          <p:cNvSpPr txBox="1">
            <a:spLocks noChangeArrowheads="1"/>
          </p:cNvSpPr>
          <p:nvPr/>
        </p:nvSpPr>
        <p:spPr bwMode="auto">
          <a:xfrm>
            <a:off x="285750" y="5143500"/>
            <a:ext cx="8429625"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PartitionByLong</a:t>
            </a:r>
            <a:r>
              <a:rPr kumimoji="0" lang="zh-CN" altLang="en-US" sz="1800"/>
              <a:t>是其中一个路由算法，要求</a:t>
            </a:r>
            <a:r>
              <a:rPr kumimoji="0" lang="en-US" altLang="zh-CN" sz="1800"/>
              <a:t>partitionCount*partitionLength=1024</a:t>
            </a:r>
          </a:p>
          <a:p>
            <a:r>
              <a:rPr kumimoji="0" lang="zh-CN" altLang="en-US" sz="1800"/>
              <a:t>从而保证算法的高效。除此，还有：</a:t>
            </a:r>
            <a:r>
              <a:rPr kumimoji="0" lang="en-US" altLang="zh-CN" sz="1800"/>
              <a:t>PartitionByMurmurHash</a:t>
            </a:r>
            <a:r>
              <a:rPr kumimoji="0" lang="zh-CN" altLang="en-US" sz="1800"/>
              <a:t>、</a:t>
            </a:r>
            <a:r>
              <a:rPr kumimoji="0" lang="en-US" altLang="zh-CN" sz="1800"/>
              <a:t>PartitionByFileMap</a:t>
            </a:r>
            <a:r>
              <a:rPr kumimoji="0" lang="zh-CN" altLang="en-US" sz="1800"/>
              <a:t>、</a:t>
            </a:r>
            <a:endParaRPr kumimoji="0" lang="en-US" altLang="zh-CN" sz="1800"/>
          </a:p>
          <a:p>
            <a:r>
              <a:rPr kumimoji="0" lang="en-US" altLang="zh-CN" sz="1800"/>
              <a:t>AutoPartitionByLong</a:t>
            </a:r>
            <a:r>
              <a:rPr kumimoji="0" lang="zh-CN" altLang="en-US" sz="1800"/>
              <a:t>、</a:t>
            </a:r>
            <a:r>
              <a:rPr kumimoji="0" lang="en-US" altLang="zh-CN" sz="1800"/>
              <a:t>PartitionByMod (</a:t>
            </a:r>
            <a:r>
              <a:rPr kumimoji="0" lang="zh-CN" altLang="en-US" sz="1800"/>
              <a:t>项目中应该会用这个算法</a:t>
            </a:r>
            <a:r>
              <a:rPr kumimoji="0" lang="en-US" altLang="zh-CN" sz="1800"/>
              <a:t>)</a:t>
            </a:r>
            <a:endParaRPr kumimoji="0" lang="zh-CN" altLang="en-US" sz="180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45058" name="TextBox 15"/>
          <p:cNvSpPr txBox="1">
            <a:spLocks noChangeArrowheads="1"/>
          </p:cNvSpPr>
          <p:nvPr/>
        </p:nvSpPr>
        <p:spPr bwMode="auto">
          <a:xfrm>
            <a:off x="285750" y="1785938"/>
            <a:ext cx="8429625"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步骤八：配置好后，启动</a:t>
            </a:r>
            <a:r>
              <a:rPr kumimoji="0" lang="en-US" altLang="zh-CN" sz="1800"/>
              <a:t>/</a:t>
            </a:r>
            <a:r>
              <a:rPr kumimoji="0" lang="zh-CN" altLang="en-US" sz="1800"/>
              <a:t>重启</a:t>
            </a:r>
            <a:r>
              <a:rPr kumimoji="0" lang="en-US" altLang="zh-CN" sz="1800"/>
              <a:t>mycat</a:t>
            </a:r>
            <a:r>
              <a:rPr kumimoji="0" lang="zh-CN" altLang="en-US" sz="1800"/>
              <a:t>，</a:t>
            </a:r>
            <a:r>
              <a:rPr kumimoji="0" lang="en-US" altLang="zh-CN" sz="1800"/>
              <a:t>cmd</a:t>
            </a:r>
            <a:r>
              <a:rPr kumimoji="0" lang="zh-CN" altLang="en-US" sz="1800"/>
              <a:t>到</a:t>
            </a:r>
            <a:r>
              <a:rPr kumimoji="0" lang="en-US" altLang="zh-CN" sz="1800"/>
              <a:t>%mycat_home%/bin</a:t>
            </a:r>
            <a:r>
              <a:rPr kumimoji="0" lang="zh-CN" altLang="en-US" sz="1800"/>
              <a:t>目录，执行：</a:t>
            </a:r>
            <a:r>
              <a:rPr kumimoji="0" lang="en-US" altLang="zh-CN" sz="1800"/>
              <a:t>mycat start/mycat restart</a:t>
            </a:r>
            <a:r>
              <a:rPr kumimoji="0" lang="zh-CN" altLang="en-US" sz="1800"/>
              <a:t>，命令行会提示是否启动成功，启动失败，可以到</a:t>
            </a:r>
            <a:r>
              <a:rPr kumimoji="0" lang="en-US" altLang="zh-CN" sz="1800"/>
              <a:t>log</a:t>
            </a:r>
            <a:r>
              <a:rPr kumimoji="0" lang="zh-CN" altLang="en-US" sz="1800"/>
              <a:t>目录查看失败原因；</a:t>
            </a:r>
          </a:p>
        </p:txBody>
      </p:sp>
      <p:sp>
        <p:nvSpPr>
          <p:cNvPr id="45059" name="TextBox 5"/>
          <p:cNvSpPr txBox="1">
            <a:spLocks noChangeArrowheads="1"/>
          </p:cNvSpPr>
          <p:nvPr/>
        </p:nvSpPr>
        <p:spPr bwMode="auto">
          <a:xfrm>
            <a:off x="285750" y="2782888"/>
            <a:ext cx="8429625" cy="6461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步骤九：由于</a:t>
            </a:r>
            <a:r>
              <a:rPr kumimoji="0" lang="en-US" altLang="zh-CN" sz="1800"/>
              <a:t>mycat</a:t>
            </a:r>
            <a:r>
              <a:rPr kumimoji="0" lang="zh-CN" altLang="en-US" sz="1800"/>
              <a:t>是个中间件，实现了连接数据库的协议，所以此处可以直接通过</a:t>
            </a:r>
            <a:r>
              <a:rPr kumimoji="0" lang="en-US" altLang="zh-CN" sz="1800"/>
              <a:t>mysql</a:t>
            </a:r>
            <a:r>
              <a:rPr kumimoji="0" lang="zh-CN" altLang="en-US" sz="1800"/>
              <a:t>客户端进行连接，连接后如下所示：</a:t>
            </a:r>
          </a:p>
        </p:txBody>
      </p:sp>
      <p:pic>
        <p:nvPicPr>
          <p:cNvPr id="450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3500438"/>
            <a:ext cx="4581525" cy="2381250"/>
          </a:xfrm>
          <a:prstGeom prst="rect">
            <a:avLst/>
          </a:prstGeom>
          <a:noFill/>
          <a:ln w="9525">
            <a:solidFill>
              <a:srgbClr val="99CC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pPr algn="l"/>
            <a:r>
              <a:rPr kumimoji="0" lang="en-US" altLang="zh-CN" sz="3200" b="1">
                <a:latin typeface="Arial" charset="0"/>
                <a:ea typeface="黑体" charset="0"/>
              </a:rPr>
              <a:t>MyCat </a:t>
            </a:r>
            <a:r>
              <a:rPr kumimoji="0" lang="zh-CN" altLang="en-US" sz="3200" b="1">
                <a:latin typeface="Arial" charset="0"/>
                <a:ea typeface="黑体" charset="0"/>
              </a:rPr>
              <a:t>映射关系</a:t>
            </a:r>
            <a:r>
              <a:rPr kumimoji="0" lang="en-US" altLang="zh-CN" sz="3200" b="1">
                <a:latin typeface="Arial" charset="0"/>
                <a:ea typeface="黑体" charset="0"/>
              </a:rPr>
              <a:t> </a:t>
            </a:r>
            <a:endParaRPr kumimoji="0" lang="zh-CN" altLang="en-US" sz="3200" b="1">
              <a:latin typeface="Arial" charset="0"/>
              <a:ea typeface="黑体" charset="0"/>
            </a:endParaRPr>
          </a:p>
        </p:txBody>
      </p:sp>
      <p:sp>
        <p:nvSpPr>
          <p:cNvPr id="7" name="矩形 6"/>
          <p:cNvSpPr/>
          <p:nvPr/>
        </p:nvSpPr>
        <p:spPr>
          <a:xfrm>
            <a:off x="357188" y="1714500"/>
            <a:ext cx="8429625" cy="3071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8" name="矩形 7"/>
          <p:cNvSpPr/>
          <p:nvPr/>
        </p:nvSpPr>
        <p:spPr>
          <a:xfrm>
            <a:off x="3643313" y="1857375"/>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schema</a:t>
            </a:r>
            <a:endParaRPr lang="zh-CN" altLang="en-US">
              <a:solidFill>
                <a:srgbClr val="111111"/>
              </a:solidFill>
              <a:latin typeface="Arial" charset="0"/>
              <a:ea typeface="黑体" charset="0"/>
              <a:cs typeface="黑体" charset="0"/>
            </a:endParaRPr>
          </a:p>
        </p:txBody>
      </p:sp>
      <p:sp>
        <p:nvSpPr>
          <p:cNvPr id="15" name="矩形 14"/>
          <p:cNvSpPr/>
          <p:nvPr/>
        </p:nvSpPr>
        <p:spPr>
          <a:xfrm>
            <a:off x="5715000" y="2786063"/>
            <a:ext cx="1785938"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table2</a:t>
            </a:r>
            <a:endParaRPr lang="zh-CN" altLang="en-US">
              <a:solidFill>
                <a:srgbClr val="111111"/>
              </a:solidFill>
              <a:latin typeface="Arial" charset="0"/>
              <a:ea typeface="黑体" charset="0"/>
              <a:cs typeface="黑体" charset="0"/>
            </a:endParaRPr>
          </a:p>
        </p:txBody>
      </p:sp>
      <p:sp>
        <p:nvSpPr>
          <p:cNvPr id="17" name="矩形 16"/>
          <p:cNvSpPr/>
          <p:nvPr/>
        </p:nvSpPr>
        <p:spPr>
          <a:xfrm>
            <a:off x="1643063" y="2786063"/>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table1</a:t>
            </a:r>
            <a:endParaRPr lang="zh-CN" altLang="en-US">
              <a:solidFill>
                <a:srgbClr val="111111"/>
              </a:solidFill>
              <a:latin typeface="Arial" charset="0"/>
              <a:ea typeface="黑体" charset="0"/>
              <a:cs typeface="黑体" charset="0"/>
            </a:endParaRPr>
          </a:p>
        </p:txBody>
      </p:sp>
      <p:sp>
        <p:nvSpPr>
          <p:cNvPr id="18" name="矩形 17"/>
          <p:cNvSpPr/>
          <p:nvPr/>
        </p:nvSpPr>
        <p:spPr>
          <a:xfrm>
            <a:off x="4786313" y="3929063"/>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datanode3</a:t>
            </a:r>
            <a:endParaRPr lang="zh-CN" altLang="en-US">
              <a:solidFill>
                <a:srgbClr val="111111"/>
              </a:solidFill>
              <a:latin typeface="Arial" charset="0"/>
              <a:ea typeface="黑体" charset="0"/>
              <a:cs typeface="黑体" charset="0"/>
            </a:endParaRPr>
          </a:p>
        </p:txBody>
      </p:sp>
      <p:sp>
        <p:nvSpPr>
          <p:cNvPr id="19" name="矩形 18"/>
          <p:cNvSpPr/>
          <p:nvPr/>
        </p:nvSpPr>
        <p:spPr>
          <a:xfrm>
            <a:off x="6715125" y="3929063"/>
            <a:ext cx="1785938"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datanode4</a:t>
            </a:r>
            <a:endParaRPr lang="zh-CN" altLang="en-US">
              <a:solidFill>
                <a:srgbClr val="111111"/>
              </a:solidFill>
              <a:latin typeface="Arial" charset="0"/>
              <a:ea typeface="黑体" charset="0"/>
              <a:cs typeface="黑体" charset="0"/>
            </a:endParaRPr>
          </a:p>
        </p:txBody>
      </p:sp>
      <p:sp>
        <p:nvSpPr>
          <p:cNvPr id="20" name="矩形 19"/>
          <p:cNvSpPr/>
          <p:nvPr/>
        </p:nvSpPr>
        <p:spPr>
          <a:xfrm>
            <a:off x="2643188" y="3929063"/>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datanode2</a:t>
            </a:r>
            <a:endParaRPr lang="zh-CN" altLang="en-US">
              <a:solidFill>
                <a:srgbClr val="111111"/>
              </a:solidFill>
              <a:latin typeface="Arial" charset="0"/>
              <a:ea typeface="黑体" charset="0"/>
              <a:cs typeface="黑体" charset="0"/>
            </a:endParaRPr>
          </a:p>
        </p:txBody>
      </p:sp>
      <p:sp>
        <p:nvSpPr>
          <p:cNvPr id="21" name="矩形 20"/>
          <p:cNvSpPr/>
          <p:nvPr/>
        </p:nvSpPr>
        <p:spPr>
          <a:xfrm>
            <a:off x="714375" y="3929063"/>
            <a:ext cx="1785938"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datanode1</a:t>
            </a:r>
            <a:endParaRPr lang="zh-CN" altLang="en-US">
              <a:solidFill>
                <a:srgbClr val="111111"/>
              </a:solidFill>
              <a:latin typeface="Arial" charset="0"/>
              <a:ea typeface="黑体" charset="0"/>
              <a:cs typeface="黑体" charset="0"/>
            </a:endParaRPr>
          </a:p>
        </p:txBody>
      </p:sp>
      <p:sp>
        <p:nvSpPr>
          <p:cNvPr id="23" name="矩形 22"/>
          <p:cNvSpPr/>
          <p:nvPr/>
        </p:nvSpPr>
        <p:spPr>
          <a:xfrm>
            <a:off x="357188" y="5214938"/>
            <a:ext cx="2714625"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4" name="矩形 23"/>
          <p:cNvSpPr/>
          <p:nvPr/>
        </p:nvSpPr>
        <p:spPr>
          <a:xfrm>
            <a:off x="3214688" y="5214938"/>
            <a:ext cx="2714625"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5" name="矩形 24"/>
          <p:cNvSpPr/>
          <p:nvPr/>
        </p:nvSpPr>
        <p:spPr>
          <a:xfrm>
            <a:off x="6072188" y="5214938"/>
            <a:ext cx="2714625"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6" name="矩形 25"/>
          <p:cNvSpPr/>
          <p:nvPr/>
        </p:nvSpPr>
        <p:spPr>
          <a:xfrm>
            <a:off x="785813" y="5715000"/>
            <a:ext cx="1785937"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database1</a:t>
            </a:r>
            <a:endParaRPr lang="zh-CN" altLang="en-US">
              <a:solidFill>
                <a:srgbClr val="111111"/>
              </a:solidFill>
              <a:latin typeface="Arial" charset="0"/>
              <a:ea typeface="黑体" charset="0"/>
              <a:cs typeface="黑体" charset="0"/>
            </a:endParaRPr>
          </a:p>
        </p:txBody>
      </p:sp>
      <p:sp>
        <p:nvSpPr>
          <p:cNvPr id="28" name="矩形 27"/>
          <p:cNvSpPr/>
          <p:nvPr/>
        </p:nvSpPr>
        <p:spPr>
          <a:xfrm>
            <a:off x="3714750" y="5357813"/>
            <a:ext cx="1785938"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database2</a:t>
            </a:r>
            <a:endParaRPr lang="zh-CN" altLang="en-US">
              <a:solidFill>
                <a:srgbClr val="111111"/>
              </a:solidFill>
              <a:latin typeface="Arial" charset="0"/>
              <a:ea typeface="黑体" charset="0"/>
              <a:cs typeface="黑体" charset="0"/>
            </a:endParaRPr>
          </a:p>
        </p:txBody>
      </p:sp>
      <p:sp>
        <p:nvSpPr>
          <p:cNvPr id="29" name="矩形 28"/>
          <p:cNvSpPr/>
          <p:nvPr/>
        </p:nvSpPr>
        <p:spPr>
          <a:xfrm>
            <a:off x="3714750" y="5857875"/>
            <a:ext cx="1785938"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database3</a:t>
            </a:r>
            <a:endParaRPr lang="zh-CN" altLang="en-US">
              <a:solidFill>
                <a:srgbClr val="111111"/>
              </a:solidFill>
              <a:latin typeface="Arial" charset="0"/>
              <a:ea typeface="黑体" charset="0"/>
              <a:cs typeface="黑体" charset="0"/>
            </a:endParaRPr>
          </a:p>
        </p:txBody>
      </p:sp>
      <p:sp>
        <p:nvSpPr>
          <p:cNvPr id="30" name="矩形 29"/>
          <p:cNvSpPr/>
          <p:nvPr/>
        </p:nvSpPr>
        <p:spPr>
          <a:xfrm>
            <a:off x="6572250" y="5715000"/>
            <a:ext cx="1785938"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database4</a:t>
            </a:r>
            <a:endParaRPr lang="zh-CN" altLang="en-US">
              <a:solidFill>
                <a:srgbClr val="111111"/>
              </a:solidFill>
              <a:latin typeface="Arial" charset="0"/>
              <a:ea typeface="黑体" charset="0"/>
              <a:cs typeface="黑体" charset="0"/>
            </a:endParaRPr>
          </a:p>
        </p:txBody>
      </p:sp>
      <p:sp>
        <p:nvSpPr>
          <p:cNvPr id="47121" name="TextBox 30"/>
          <p:cNvSpPr txBox="1">
            <a:spLocks noChangeArrowheads="1"/>
          </p:cNvSpPr>
          <p:nvPr/>
        </p:nvSpPr>
        <p:spPr bwMode="auto">
          <a:xfrm>
            <a:off x="1000125" y="6273800"/>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192.168.0.1</a:t>
            </a:r>
            <a:endParaRPr kumimoji="0" lang="zh-CN" altLang="en-US" sz="1800"/>
          </a:p>
        </p:txBody>
      </p:sp>
      <p:sp>
        <p:nvSpPr>
          <p:cNvPr id="47122" name="TextBox 31"/>
          <p:cNvSpPr txBox="1">
            <a:spLocks noChangeArrowheads="1"/>
          </p:cNvSpPr>
          <p:nvPr/>
        </p:nvSpPr>
        <p:spPr bwMode="auto">
          <a:xfrm>
            <a:off x="3929063" y="6273800"/>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192.168.0.2</a:t>
            </a:r>
            <a:endParaRPr kumimoji="0" lang="zh-CN" altLang="en-US" sz="1800"/>
          </a:p>
        </p:txBody>
      </p:sp>
      <p:sp>
        <p:nvSpPr>
          <p:cNvPr id="47123" name="TextBox 32"/>
          <p:cNvSpPr txBox="1">
            <a:spLocks noChangeArrowheads="1"/>
          </p:cNvSpPr>
          <p:nvPr/>
        </p:nvSpPr>
        <p:spPr bwMode="auto">
          <a:xfrm>
            <a:off x="6786563" y="6273800"/>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192.168.0.3</a:t>
            </a:r>
            <a:endParaRPr kumimoji="0" lang="zh-CN" altLang="en-US" sz="1800"/>
          </a:p>
        </p:txBody>
      </p:sp>
      <p:cxnSp>
        <p:nvCxnSpPr>
          <p:cNvPr id="35" name="直接箭头连接符 34"/>
          <p:cNvCxnSpPr>
            <a:stCxn id="8" idx="2"/>
            <a:endCxn id="17" idx="0"/>
          </p:cNvCxnSpPr>
          <p:nvPr/>
        </p:nvCxnSpPr>
        <p:spPr>
          <a:xfrm rot="5400000">
            <a:off x="3356769" y="1607344"/>
            <a:ext cx="357188" cy="20002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8" idx="2"/>
            <a:endCxn id="15" idx="0"/>
          </p:cNvCxnSpPr>
          <p:nvPr/>
        </p:nvCxnSpPr>
        <p:spPr>
          <a:xfrm rot="16200000" flipH="1">
            <a:off x="5393532" y="1570831"/>
            <a:ext cx="357188" cy="20732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7" idx="2"/>
            <a:endCxn id="21" idx="0"/>
          </p:cNvCxnSpPr>
          <p:nvPr/>
        </p:nvCxnSpPr>
        <p:spPr>
          <a:xfrm rot="5400000">
            <a:off x="1785144" y="3178969"/>
            <a:ext cx="571500" cy="9286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7" idx="2"/>
            <a:endCxn id="20" idx="0"/>
          </p:cNvCxnSpPr>
          <p:nvPr/>
        </p:nvCxnSpPr>
        <p:spPr>
          <a:xfrm rot="16200000" flipH="1">
            <a:off x="2749551" y="3143250"/>
            <a:ext cx="571500" cy="10001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5" idx="2"/>
            <a:endCxn id="18" idx="0"/>
          </p:cNvCxnSpPr>
          <p:nvPr/>
        </p:nvCxnSpPr>
        <p:spPr>
          <a:xfrm rot="5400000">
            <a:off x="5858669" y="3178969"/>
            <a:ext cx="571500" cy="9286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5" idx="2"/>
            <a:endCxn id="19" idx="0"/>
          </p:cNvCxnSpPr>
          <p:nvPr/>
        </p:nvCxnSpPr>
        <p:spPr>
          <a:xfrm rot="16200000" flipH="1">
            <a:off x="6823076" y="3143250"/>
            <a:ext cx="571500" cy="10001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1" idx="2"/>
            <a:endCxn id="26" idx="0"/>
          </p:cNvCxnSpPr>
          <p:nvPr/>
        </p:nvCxnSpPr>
        <p:spPr>
          <a:xfrm rot="16200000" flipH="1">
            <a:off x="1035050" y="5072063"/>
            <a:ext cx="1214437" cy="714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0" idx="2"/>
            <a:endCxn id="28" idx="0"/>
          </p:cNvCxnSpPr>
          <p:nvPr/>
        </p:nvCxnSpPr>
        <p:spPr>
          <a:xfrm rot="16200000" flipH="1">
            <a:off x="3643313" y="4392613"/>
            <a:ext cx="857250" cy="10731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8" idx="2"/>
            <a:endCxn id="29" idx="0"/>
          </p:cNvCxnSpPr>
          <p:nvPr/>
        </p:nvCxnSpPr>
        <p:spPr>
          <a:xfrm rot="5400000">
            <a:off x="4465638" y="4643438"/>
            <a:ext cx="1357312" cy="1071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9" idx="2"/>
            <a:endCxn id="30" idx="0"/>
          </p:cNvCxnSpPr>
          <p:nvPr/>
        </p:nvCxnSpPr>
        <p:spPr>
          <a:xfrm rot="5400000">
            <a:off x="6930232" y="5036344"/>
            <a:ext cx="1214437" cy="1428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流程图: 磁盘 80"/>
          <p:cNvSpPr/>
          <p:nvPr/>
        </p:nvSpPr>
        <p:spPr>
          <a:xfrm>
            <a:off x="3214688" y="4071938"/>
            <a:ext cx="2357437" cy="928687"/>
          </a:xfrm>
          <a:prstGeom prst="flowChartMagneticDisk">
            <a:avLst/>
          </a:prstGeom>
          <a:solidFill>
            <a:srgbClr val="99CCFF">
              <a:alpha val="63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49154" name="标题 1"/>
          <p:cNvSpPr>
            <a:spLocks noGrp="1"/>
          </p:cNvSpPr>
          <p:nvPr>
            <p:ph type="title"/>
          </p:nvPr>
        </p:nvSpPr>
        <p:spPr/>
        <p:txBody>
          <a:bodyPr/>
          <a:lstStyle/>
          <a:p>
            <a:pPr algn="l"/>
            <a:r>
              <a:rPr kumimoji="0" lang="zh-CN" altLang="en-US" sz="3200" b="1">
                <a:latin typeface="Arial" charset="0"/>
                <a:ea typeface="黑体" charset="0"/>
              </a:rPr>
              <a:t>集成</a:t>
            </a:r>
          </a:p>
        </p:txBody>
      </p:sp>
      <p:sp>
        <p:nvSpPr>
          <p:cNvPr id="39" name="矩形 38"/>
          <p:cNvSpPr/>
          <p:nvPr/>
        </p:nvSpPr>
        <p:spPr>
          <a:xfrm>
            <a:off x="571500" y="1785938"/>
            <a:ext cx="8001000" cy="1928812"/>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49156" name="TextBox 39"/>
          <p:cNvSpPr txBox="1">
            <a:spLocks noChangeArrowheads="1"/>
          </p:cNvSpPr>
          <p:nvPr/>
        </p:nvSpPr>
        <p:spPr bwMode="auto">
          <a:xfrm>
            <a:off x="500063" y="1714500"/>
            <a:ext cx="928687"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sp>
        <p:nvSpPr>
          <p:cNvPr id="43" name="矩形 42"/>
          <p:cNvSpPr/>
          <p:nvPr/>
        </p:nvSpPr>
        <p:spPr>
          <a:xfrm>
            <a:off x="571500" y="5143500"/>
            <a:ext cx="8001000" cy="1571625"/>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49158" name="TextBox 43"/>
          <p:cNvSpPr txBox="1">
            <a:spLocks noChangeArrowheads="1"/>
          </p:cNvSpPr>
          <p:nvPr/>
        </p:nvSpPr>
        <p:spPr bwMode="auto">
          <a:xfrm>
            <a:off x="500063" y="5072063"/>
            <a:ext cx="92868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sp>
        <p:nvSpPr>
          <p:cNvPr id="45" name="流程图: 磁盘 44"/>
          <p:cNvSpPr/>
          <p:nvPr/>
        </p:nvSpPr>
        <p:spPr>
          <a:xfrm>
            <a:off x="1071563"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46" name="流程图: 磁盘 45"/>
          <p:cNvSpPr/>
          <p:nvPr/>
        </p:nvSpPr>
        <p:spPr>
          <a:xfrm>
            <a:off x="2357438"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47" name="流程图: 磁盘 46"/>
          <p:cNvSpPr/>
          <p:nvPr/>
        </p:nvSpPr>
        <p:spPr>
          <a:xfrm>
            <a:off x="357187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49162" name="TextBox 47"/>
          <p:cNvSpPr txBox="1">
            <a:spLocks noChangeArrowheads="1"/>
          </p:cNvSpPr>
          <p:nvPr/>
        </p:nvSpPr>
        <p:spPr bwMode="auto">
          <a:xfrm>
            <a:off x="6143625" y="5786438"/>
            <a:ext cx="785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49" name="流程图: 磁盘 48"/>
          <p:cNvSpPr/>
          <p:nvPr/>
        </p:nvSpPr>
        <p:spPr>
          <a:xfrm>
            <a:off x="728662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51" name="流程图: 磁盘 50"/>
          <p:cNvSpPr/>
          <p:nvPr/>
        </p:nvSpPr>
        <p:spPr>
          <a:xfrm>
            <a:off x="4857750"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sp>
        <p:nvSpPr>
          <p:cNvPr id="49165" name="TextBox 54"/>
          <p:cNvSpPr txBox="1">
            <a:spLocks noChangeArrowheads="1"/>
          </p:cNvSpPr>
          <p:nvPr/>
        </p:nvSpPr>
        <p:spPr bwMode="auto">
          <a:xfrm>
            <a:off x="1357313" y="54165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49166" name="TextBox 55"/>
          <p:cNvSpPr txBox="1">
            <a:spLocks noChangeArrowheads="1"/>
          </p:cNvSpPr>
          <p:nvPr/>
        </p:nvSpPr>
        <p:spPr bwMode="auto">
          <a:xfrm>
            <a:off x="3857625" y="54292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49167" name="TextBox 57"/>
          <p:cNvSpPr txBox="1">
            <a:spLocks noChangeArrowheads="1"/>
          </p:cNvSpPr>
          <p:nvPr/>
        </p:nvSpPr>
        <p:spPr bwMode="auto">
          <a:xfrm>
            <a:off x="2643188" y="54292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49168" name="TextBox 58"/>
          <p:cNvSpPr txBox="1">
            <a:spLocks noChangeArrowheads="1"/>
          </p:cNvSpPr>
          <p:nvPr/>
        </p:nvSpPr>
        <p:spPr bwMode="auto">
          <a:xfrm>
            <a:off x="5143500" y="54165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1" name="直接箭头连接符 60"/>
          <p:cNvCxnSpPr>
            <a:stCxn id="45" idx="4"/>
            <a:endCxn id="46" idx="2"/>
          </p:cNvCxnSpPr>
          <p:nvPr/>
        </p:nvCxnSpPr>
        <p:spPr>
          <a:xfrm>
            <a:off x="1985963"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7" idx="4"/>
            <a:endCxn id="51" idx="2"/>
          </p:cNvCxnSpPr>
          <p:nvPr/>
        </p:nvCxnSpPr>
        <p:spPr>
          <a:xfrm>
            <a:off x="4486275"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64" name="直接箭头连接符 63"/>
          <p:cNvCxnSpPr>
            <a:stCxn id="63" idx="2"/>
            <a:endCxn id="49182" idx="0"/>
          </p:cNvCxnSpPr>
          <p:nvPr/>
        </p:nvCxnSpPr>
        <p:spPr>
          <a:xfrm rot="5400000">
            <a:off x="4143375" y="2857501"/>
            <a:ext cx="4286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173" name="TextBox 68"/>
          <p:cNvSpPr txBox="1">
            <a:spLocks noChangeArrowheads="1"/>
          </p:cNvSpPr>
          <p:nvPr/>
        </p:nvSpPr>
        <p:spPr bwMode="auto">
          <a:xfrm>
            <a:off x="7572375" y="54165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73" name="矩形 72"/>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49175"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78" name="云形 77"/>
          <p:cNvSpPr/>
          <p:nvPr/>
        </p:nvSpPr>
        <p:spPr>
          <a:xfrm>
            <a:off x="3714750" y="4214813"/>
            <a:ext cx="1428750" cy="6429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chemeClr val="tx1"/>
                </a:solidFill>
                <a:latin typeface="Arial" charset="0"/>
                <a:ea typeface="黑体" charset="0"/>
                <a:cs typeface="黑体" charset="0"/>
              </a:rPr>
              <a:t>MyCat</a:t>
            </a:r>
            <a:endParaRPr lang="zh-CN">
              <a:solidFill>
                <a:srgbClr val="FFFFFF"/>
              </a:solidFill>
              <a:latin typeface="Arial" charset="0"/>
              <a:ea typeface="黑体" charset="0"/>
              <a:cs typeface="黑体" charset="0"/>
            </a:endParaRPr>
          </a:p>
        </p:txBody>
      </p:sp>
      <p:cxnSp>
        <p:nvCxnSpPr>
          <p:cNvPr id="84" name="直接箭头连接符 83"/>
          <p:cNvCxnSpPr>
            <a:stCxn id="78" idx="1"/>
            <a:endCxn id="49165" idx="0"/>
          </p:cNvCxnSpPr>
          <p:nvPr/>
        </p:nvCxnSpPr>
        <p:spPr>
          <a:xfrm rot="5400000">
            <a:off x="2720975" y="3708400"/>
            <a:ext cx="558800" cy="28575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1"/>
            <a:endCxn id="49167" idx="0"/>
          </p:cNvCxnSpPr>
          <p:nvPr/>
        </p:nvCxnSpPr>
        <p:spPr>
          <a:xfrm rot="5400000">
            <a:off x="3357563" y="4357687"/>
            <a:ext cx="571500" cy="157162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8" idx="1"/>
            <a:endCxn id="49166" idx="0"/>
          </p:cNvCxnSpPr>
          <p:nvPr/>
        </p:nvCxnSpPr>
        <p:spPr>
          <a:xfrm rot="5400000">
            <a:off x="3964782" y="4964906"/>
            <a:ext cx="571500" cy="357187"/>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8" idx="1"/>
            <a:endCxn id="49168" idx="0"/>
          </p:cNvCxnSpPr>
          <p:nvPr/>
        </p:nvCxnSpPr>
        <p:spPr>
          <a:xfrm rot="16200000" flipH="1">
            <a:off x="4614069" y="4672806"/>
            <a:ext cx="558800" cy="9286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8" idx="1"/>
            <a:endCxn id="49173" idx="0"/>
          </p:cNvCxnSpPr>
          <p:nvPr/>
        </p:nvCxnSpPr>
        <p:spPr>
          <a:xfrm rot="16200000" flipH="1">
            <a:off x="5828507" y="3458368"/>
            <a:ext cx="558800" cy="33575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182" name="矩形 23"/>
          <p:cNvSpPr>
            <a:spLocks noChangeArrowheads="1"/>
          </p:cNvSpPr>
          <p:nvPr/>
        </p:nvSpPr>
        <p:spPr bwMode="auto">
          <a:xfrm>
            <a:off x="3214688" y="3071813"/>
            <a:ext cx="2286000" cy="428625"/>
          </a:xfrm>
          <a:prstGeom prst="rect">
            <a:avLst/>
          </a:prstGeom>
          <a:solidFill>
            <a:schemeClr val="accent1"/>
          </a:solidFill>
          <a:ln w="25400">
            <a:solidFill>
              <a:schemeClr val="tx1"/>
            </a:solidFill>
            <a:round/>
            <a:headEnd/>
            <a:tailEnd/>
          </a:ln>
        </p:spPr>
        <p:txBody>
          <a:bodyPr wrap="none" anchor="ctr"/>
          <a:lstStyle/>
          <a:p>
            <a:pPr algn="ctr"/>
            <a:r>
              <a:rPr lang="en-US" altLang="zh-CN" b="1"/>
              <a:t>Mybatis</a:t>
            </a:r>
            <a:endParaRPr lang="zh-CN" b="1"/>
          </a:p>
        </p:txBody>
      </p:sp>
      <p:cxnSp>
        <p:nvCxnSpPr>
          <p:cNvPr id="121" name="直接箭头连接符 120"/>
          <p:cNvCxnSpPr>
            <a:stCxn id="49182" idx="2"/>
            <a:endCxn id="81" idx="1"/>
          </p:cNvCxnSpPr>
          <p:nvPr/>
        </p:nvCxnSpPr>
        <p:spPr>
          <a:xfrm rot="16200000" flipH="1">
            <a:off x="4089401" y="3768725"/>
            <a:ext cx="571500" cy="349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130000"/>
              </a:lnSpc>
            </a:pPr>
            <a:endParaRPr lang="zh-CN" altLang="en-US" sz="1200">
              <a:solidFill>
                <a:schemeClr val="bg1"/>
              </a:solidFill>
            </a:endParaRPr>
          </a:p>
        </p:txBody>
      </p:sp>
      <p:sp>
        <p:nvSpPr>
          <p:cNvPr id="51202" name="Rectangle 3"/>
          <p:cNvSpPr>
            <a:spLocks noChangeArrowheads="1"/>
          </p:cNvSpPr>
          <p:nvPr/>
        </p:nvSpPr>
        <p:spPr bwMode="auto">
          <a:xfrm>
            <a:off x="0" y="2065338"/>
            <a:ext cx="91440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a:solidFill>
                  <a:schemeClr val="bg1"/>
                </a:solidFill>
                <a:ea typeface="黑体" charset="0"/>
                <a:cs typeface="黑体" charset="0"/>
              </a:rPr>
              <a:t>THANK YOU </a:t>
            </a:r>
            <a:r>
              <a:rPr lang="zh-CN" altLang="en-US" sz="3200">
                <a:solidFill>
                  <a:schemeClr val="bg1"/>
                </a:solidFill>
                <a:ea typeface="黑体" charset="0"/>
                <a:cs typeface="黑体" charset="0"/>
              </a:rPr>
              <a:t>！</a:t>
            </a:r>
            <a:r>
              <a:rPr lang="en-US" altLang="zh-CN" sz="3200">
                <a:solidFill>
                  <a:schemeClr val="bg1"/>
                </a:solidFill>
                <a:ea typeface="黑体" charset="0"/>
                <a:cs typeface="黑体" charset="0"/>
              </a:rPr>
              <a:t> </a:t>
            </a:r>
            <a:endParaRPr lang="zh-CN" altLang="en-US" sz="3200">
              <a:solidFill>
                <a:schemeClr val="bg1"/>
              </a:solidFill>
              <a:ea typeface="黑体" charset="0"/>
              <a:cs typeface="黑体"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a:lstStyle/>
          <a:p>
            <a:pPr algn="l"/>
            <a:r>
              <a:rPr lang="en-US" altLang="zh-CN">
                <a:latin typeface="Arial" charset="0"/>
                <a:ea typeface="黑体" charset="0"/>
              </a:rPr>
              <a:t>IO</a:t>
            </a:r>
            <a:r>
              <a:rPr lang="zh-CN" altLang="en-US">
                <a:latin typeface="Arial" charset="0"/>
                <a:ea typeface="黑体" charset="0"/>
              </a:rPr>
              <a:t> 模型</a:t>
            </a:r>
          </a:p>
        </p:txBody>
      </p:sp>
      <p:graphicFrame>
        <p:nvGraphicFramePr>
          <p:cNvPr id="9" name="图表 8"/>
          <p:cNvGraphicFramePr/>
          <p:nvPr/>
        </p:nvGraphicFramePr>
        <p:xfrm>
          <a:off x="611560" y="4365104"/>
          <a:ext cx="7632848" cy="1909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3" name="文本框 1"/>
          <p:cNvSpPr txBox="1">
            <a:spLocks noChangeArrowheads="1"/>
          </p:cNvSpPr>
          <p:nvPr/>
        </p:nvSpPr>
        <p:spPr bwMode="auto">
          <a:xfrm>
            <a:off x="215900" y="1557338"/>
            <a:ext cx="8748713" cy="256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zh-CN" altLang="en-US" sz="1800" dirty="0">
                <a:latin typeface="宋体" charset="0"/>
              </a:rPr>
              <a:t> </a:t>
            </a:r>
            <a:r>
              <a:rPr kumimoji="0" lang="en-US" altLang="zh-CN" sz="1800" dirty="0">
                <a:latin typeface="宋体" charset="0"/>
              </a:rPr>
              <a:t>    </a:t>
            </a:r>
            <a:r>
              <a:rPr kumimoji="0" lang="zh-CN" altLang="en-US" sz="1800" dirty="0">
                <a:latin typeface="宋体" charset="0"/>
              </a:rPr>
              <a:t>对于一个</a:t>
            </a:r>
            <a:r>
              <a:rPr kumimoji="0" lang="en-US" altLang="zh-CN" sz="1800" dirty="0">
                <a:latin typeface="宋体" charset="0"/>
              </a:rPr>
              <a:t>network IO (</a:t>
            </a:r>
            <a:r>
              <a:rPr kumimoji="0" lang="zh-CN" altLang="en-US" sz="1800" dirty="0">
                <a:latin typeface="宋体" charset="0"/>
              </a:rPr>
              <a:t>这里我们以</a:t>
            </a:r>
            <a:r>
              <a:rPr kumimoji="0" lang="en-US" altLang="zh-CN" sz="1800" dirty="0">
                <a:latin typeface="宋体" charset="0"/>
              </a:rPr>
              <a:t>read</a:t>
            </a:r>
            <a:r>
              <a:rPr kumimoji="0" lang="zh-CN" altLang="en-US" sz="1800" dirty="0">
                <a:latin typeface="宋体" charset="0"/>
              </a:rPr>
              <a:t>举例</a:t>
            </a:r>
            <a:r>
              <a:rPr kumimoji="0" lang="en-US" altLang="zh-CN" sz="1800" dirty="0">
                <a:latin typeface="宋体" charset="0"/>
              </a:rPr>
              <a:t>)</a:t>
            </a:r>
            <a:r>
              <a:rPr kumimoji="0" lang="zh-CN" altLang="en-US" sz="1800" dirty="0">
                <a:latin typeface="宋体" charset="0"/>
              </a:rPr>
              <a:t>，它会涉及到两个系统对象，一个是调用这个</a:t>
            </a:r>
            <a:r>
              <a:rPr kumimoji="0" lang="en-US" altLang="zh-CN" sz="1800" dirty="0">
                <a:latin typeface="宋体" charset="0"/>
              </a:rPr>
              <a:t>IO</a:t>
            </a:r>
            <a:r>
              <a:rPr kumimoji="0" lang="zh-CN" altLang="en-US" sz="1800" dirty="0">
                <a:latin typeface="宋体" charset="0"/>
              </a:rPr>
              <a:t>的</a:t>
            </a:r>
            <a:r>
              <a:rPr kumimoji="0" lang="en-US" altLang="zh-CN" sz="1800" dirty="0">
                <a:latin typeface="宋体" charset="0"/>
              </a:rPr>
              <a:t>process (or thread)</a:t>
            </a:r>
            <a:r>
              <a:rPr kumimoji="0" lang="zh-CN" altLang="en-US" sz="1800" dirty="0">
                <a:latin typeface="宋体" charset="0"/>
              </a:rPr>
              <a:t>，另一个就是系统内核</a:t>
            </a:r>
            <a:r>
              <a:rPr kumimoji="0" lang="en-US" altLang="zh-CN" sz="1800" dirty="0">
                <a:latin typeface="宋体" charset="0"/>
              </a:rPr>
              <a:t>(kernel)</a:t>
            </a:r>
            <a:r>
              <a:rPr kumimoji="0" lang="zh-CN" altLang="en-US" sz="1800" dirty="0">
                <a:latin typeface="宋体" charset="0"/>
              </a:rPr>
              <a:t>。当一个</a:t>
            </a:r>
            <a:r>
              <a:rPr kumimoji="0" lang="en-US" altLang="zh-CN" sz="1800" dirty="0">
                <a:latin typeface="宋体" charset="0"/>
              </a:rPr>
              <a:t>read</a:t>
            </a:r>
            <a:r>
              <a:rPr kumimoji="0" lang="zh-CN" altLang="en-US" sz="1800" dirty="0">
                <a:latin typeface="宋体" charset="0"/>
              </a:rPr>
              <a:t>操作发生时，它会经历两个阶段：</a:t>
            </a:r>
            <a:r>
              <a:rPr kumimoji="0" lang="en-US" altLang="zh-CN" sz="1800" dirty="0">
                <a:latin typeface="宋体" charset="0"/>
              </a:rPr>
              <a:t/>
            </a:r>
            <a:br>
              <a:rPr kumimoji="0" lang="en-US" altLang="zh-CN" sz="1800" dirty="0">
                <a:latin typeface="宋体" charset="0"/>
              </a:rPr>
            </a:br>
            <a:r>
              <a:rPr kumimoji="0" lang="en-US" altLang="zh-CN" sz="1800" dirty="0">
                <a:latin typeface="宋体" charset="0"/>
              </a:rPr>
              <a:t> 1 </a:t>
            </a:r>
            <a:r>
              <a:rPr kumimoji="0" lang="zh-CN" altLang="en-US" sz="1800" dirty="0">
                <a:latin typeface="宋体" charset="0"/>
              </a:rPr>
              <a:t>等待数据准备 </a:t>
            </a:r>
            <a:r>
              <a:rPr kumimoji="0" lang="en-US" altLang="zh-CN" sz="1800" dirty="0">
                <a:latin typeface="宋体" charset="0"/>
              </a:rPr>
              <a:t>(Waiting for the data to be ready)</a:t>
            </a:r>
            <a:br>
              <a:rPr kumimoji="0" lang="en-US" altLang="zh-CN" sz="1800" dirty="0">
                <a:latin typeface="宋体" charset="0"/>
              </a:rPr>
            </a:br>
            <a:r>
              <a:rPr kumimoji="0" lang="en-US" altLang="zh-CN" sz="1800" dirty="0">
                <a:latin typeface="宋体" charset="0"/>
              </a:rPr>
              <a:t> 2 </a:t>
            </a:r>
            <a:r>
              <a:rPr kumimoji="0" lang="zh-CN" altLang="en-US" sz="1800" dirty="0">
                <a:latin typeface="宋体" charset="0"/>
              </a:rPr>
              <a:t>将数据从内核拷贝到进程中 </a:t>
            </a:r>
            <a:r>
              <a:rPr kumimoji="0" lang="en-US" altLang="zh-CN" sz="1800" dirty="0">
                <a:latin typeface="宋体" charset="0"/>
              </a:rPr>
              <a:t>(Copying the data from the kernel to the process</a:t>
            </a:r>
            <a:r>
              <a:rPr kumimoji="0" lang="en-US" altLang="zh-CN" sz="1800" dirty="0" smtClean="0">
                <a:latin typeface="宋体" charset="0"/>
              </a:rPr>
              <a:t>)</a:t>
            </a:r>
            <a:endParaRPr kumimoji="0" lang="zh-CN" altLang="en-US" sz="18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a:latin typeface="Arial" charset="0"/>
                <a:ea typeface="黑体" charset="0"/>
              </a:rPr>
              <a:t>B</a:t>
            </a:r>
            <a:r>
              <a:rPr lang="en-US" altLang="zh-CN" dirty="0" smtClean="0">
                <a:latin typeface="Arial" charset="0"/>
                <a:ea typeface="黑体" charset="0"/>
              </a:rPr>
              <a:t>locking IO</a:t>
            </a:r>
            <a:endParaRPr lang="zh-CN" altLang="en-US" dirty="0">
              <a:latin typeface="Arial" charset="0"/>
              <a:ea typeface="黑体" charset="0"/>
            </a:endParaRPr>
          </a:p>
        </p:txBody>
      </p:sp>
      <p:pic>
        <p:nvPicPr>
          <p:cNvPr id="7" name="图片 6"/>
          <p:cNvPicPr>
            <a:picLocks noChangeAspect="1"/>
          </p:cNvPicPr>
          <p:nvPr/>
        </p:nvPicPr>
        <p:blipFill>
          <a:blip r:embed="rId3"/>
          <a:stretch>
            <a:fillRect/>
          </a:stretch>
        </p:blipFill>
        <p:spPr>
          <a:xfrm>
            <a:off x="899592" y="1772816"/>
            <a:ext cx="7412760" cy="4968552"/>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Non-blocking IO</a:t>
            </a:r>
            <a:endParaRPr lang="zh-CN" altLang="en-US" dirty="0">
              <a:latin typeface="Arial" charset="0"/>
              <a:ea typeface="黑体" charset="0"/>
            </a:endParaRPr>
          </a:p>
        </p:txBody>
      </p:sp>
      <p:pic>
        <p:nvPicPr>
          <p:cNvPr id="3" name="图片 2"/>
          <p:cNvPicPr>
            <a:picLocks noChangeAspect="1"/>
          </p:cNvPicPr>
          <p:nvPr/>
        </p:nvPicPr>
        <p:blipFill>
          <a:blip r:embed="rId2"/>
          <a:stretch>
            <a:fillRect/>
          </a:stretch>
        </p:blipFill>
        <p:spPr>
          <a:xfrm>
            <a:off x="827584" y="1736159"/>
            <a:ext cx="7668344" cy="4933201"/>
          </a:xfrm>
          <a:prstGeom prst="rect">
            <a:avLst/>
          </a:prstGeom>
        </p:spPr>
      </p:pic>
    </p:spTree>
    <p:extLst>
      <p:ext uri="{BB962C8B-B14F-4D97-AF65-F5344CB8AC3E}">
        <p14:creationId xmlns:p14="http://schemas.microsoft.com/office/powerpoint/2010/main" val="3350134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IO multiplexing (select, </a:t>
            </a:r>
            <a:r>
              <a:rPr lang="en-US" altLang="zh-CN" dirty="0" err="1" smtClean="0">
                <a:latin typeface="Arial" charset="0"/>
                <a:ea typeface="黑体" charset="0"/>
              </a:rPr>
              <a:t>epoll</a:t>
            </a:r>
            <a:r>
              <a:rPr lang="en-US" altLang="zh-CN" dirty="0" smtClean="0">
                <a:latin typeface="Arial" charset="0"/>
                <a:ea typeface="黑体" charset="0"/>
              </a:rPr>
              <a:t>)</a:t>
            </a:r>
            <a:endParaRPr lang="zh-CN" altLang="en-US" dirty="0">
              <a:latin typeface="Arial" charset="0"/>
              <a:ea typeface="黑体" charset="0"/>
            </a:endParaRPr>
          </a:p>
        </p:txBody>
      </p:sp>
      <p:pic>
        <p:nvPicPr>
          <p:cNvPr id="4" name="图片 3"/>
          <p:cNvPicPr>
            <a:picLocks noChangeAspect="1"/>
          </p:cNvPicPr>
          <p:nvPr/>
        </p:nvPicPr>
        <p:blipFill>
          <a:blip r:embed="rId2"/>
          <a:stretch>
            <a:fillRect/>
          </a:stretch>
        </p:blipFill>
        <p:spPr>
          <a:xfrm>
            <a:off x="899592" y="1700808"/>
            <a:ext cx="7524328" cy="4885927"/>
          </a:xfrm>
          <a:prstGeom prst="rect">
            <a:avLst/>
          </a:prstGeom>
        </p:spPr>
      </p:pic>
    </p:spTree>
    <p:extLst>
      <p:ext uri="{BB962C8B-B14F-4D97-AF65-F5344CB8AC3E}">
        <p14:creationId xmlns:p14="http://schemas.microsoft.com/office/powerpoint/2010/main" val="3350134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Signal-</a:t>
            </a:r>
            <a:r>
              <a:rPr lang="zh-CN" altLang="zh-CN" dirty="0" smtClean="0">
                <a:latin typeface="Arial" charset="0"/>
                <a:ea typeface="黑体" charset="0"/>
              </a:rPr>
              <a:t>D</a:t>
            </a:r>
            <a:r>
              <a:rPr lang="en-US" altLang="zh-CN" dirty="0" smtClean="0">
                <a:latin typeface="Arial" charset="0"/>
                <a:ea typeface="黑体" charset="0"/>
              </a:rPr>
              <a:t>rive</a:t>
            </a:r>
            <a:r>
              <a:rPr lang="en-US" altLang="zh-CN" dirty="0">
                <a:latin typeface="Arial" charset="0"/>
                <a:ea typeface="黑体" charset="0"/>
              </a:rPr>
              <a:t>n</a:t>
            </a:r>
            <a:r>
              <a:rPr lang="zh-CN" altLang="en-US" dirty="0" smtClean="0">
                <a:latin typeface="Arial" charset="0"/>
                <a:ea typeface="黑体" charset="0"/>
              </a:rPr>
              <a:t> </a:t>
            </a:r>
            <a:r>
              <a:rPr lang="en-US" altLang="zh-CN" dirty="0" smtClean="0">
                <a:latin typeface="Arial" charset="0"/>
                <a:ea typeface="黑体" charset="0"/>
              </a:rPr>
              <a:t>IO</a:t>
            </a:r>
            <a:endParaRPr lang="zh-CN" altLang="en-US" dirty="0">
              <a:latin typeface="Arial" charset="0"/>
              <a:ea typeface="黑体" charset="0"/>
            </a:endParaRPr>
          </a:p>
        </p:txBody>
      </p:sp>
      <p:pic>
        <p:nvPicPr>
          <p:cNvPr id="2" name="图片 1"/>
          <p:cNvPicPr>
            <a:picLocks noChangeAspect="1"/>
          </p:cNvPicPr>
          <p:nvPr/>
        </p:nvPicPr>
        <p:blipFill>
          <a:blip r:embed="rId2"/>
          <a:stretch>
            <a:fillRect/>
          </a:stretch>
        </p:blipFill>
        <p:spPr>
          <a:xfrm>
            <a:off x="971600" y="1871177"/>
            <a:ext cx="7092280" cy="4726175"/>
          </a:xfrm>
          <a:prstGeom prst="rect">
            <a:avLst/>
          </a:prstGeom>
        </p:spPr>
      </p:pic>
    </p:spTree>
    <p:extLst>
      <p:ext uri="{BB962C8B-B14F-4D97-AF65-F5344CB8AC3E}">
        <p14:creationId xmlns:p14="http://schemas.microsoft.com/office/powerpoint/2010/main" val="42646548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Asynchronous IO</a:t>
            </a:r>
            <a:endParaRPr lang="zh-CN" altLang="en-US" dirty="0">
              <a:latin typeface="Arial" charset="0"/>
              <a:ea typeface="黑体" charset="0"/>
            </a:endParaRPr>
          </a:p>
        </p:txBody>
      </p:sp>
      <p:pic>
        <p:nvPicPr>
          <p:cNvPr id="3" name="图片 2"/>
          <p:cNvPicPr>
            <a:picLocks noChangeAspect="1"/>
          </p:cNvPicPr>
          <p:nvPr/>
        </p:nvPicPr>
        <p:blipFill>
          <a:blip r:embed="rId2"/>
          <a:stretch>
            <a:fillRect/>
          </a:stretch>
        </p:blipFill>
        <p:spPr>
          <a:xfrm>
            <a:off x="755576" y="1798371"/>
            <a:ext cx="7740352" cy="4942997"/>
          </a:xfrm>
          <a:prstGeom prst="rect">
            <a:avLst/>
          </a:prstGeom>
        </p:spPr>
      </p:pic>
    </p:spTree>
    <p:extLst>
      <p:ext uri="{BB962C8B-B14F-4D97-AF65-F5344CB8AC3E}">
        <p14:creationId xmlns:p14="http://schemas.microsoft.com/office/powerpoint/2010/main" val="3350134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9CCFF"/>
        </a:solidFill>
        <a:ln>
          <a:solidFill>
            <a:schemeClr val="tx1">
              <a:alpha val="0"/>
            </a:schemeClr>
          </a:solidFill>
        </a:ln>
        <a:effectLst>
          <a:outerShdw blurRad="50800" dist="38100" dir="2700000" sx="101000" sy="101000" algn="tl" rotWithShape="0">
            <a:prstClr val="black">
              <a:alpha val="40000"/>
            </a:prstClr>
          </a:outerShdw>
        </a:effectLst>
      </a:spPr>
      <a:bodyPr rtlCol="0" anchor="ctr"/>
      <a:lstStyle>
        <a:defPPr algn="ctr">
          <a:defRPr kumimoji="1" dirty="0" smtClean="0">
            <a:solidFill>
              <a:srgbClr val="111111"/>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5600</TotalTime>
  <Pages>0</Pages>
  <Words>2284</Words>
  <Characters>0</Characters>
  <Application>Microsoft Macintosh PowerPoint</Application>
  <DocSecurity>0</DocSecurity>
  <PresentationFormat>全屏显示(4:3)</PresentationFormat>
  <Lines>0</Lines>
  <Paragraphs>438</Paragraphs>
  <Slides>34</Slides>
  <Notes>29</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上海Nordri专业商务幻灯演示设计</vt:lpstr>
      <vt:lpstr>PowerPoint 演示文稿</vt:lpstr>
      <vt:lpstr>IO</vt:lpstr>
      <vt:lpstr>用户空间&amp;内核空间</vt:lpstr>
      <vt:lpstr>IO 模型</vt:lpstr>
      <vt:lpstr>Blocking IO</vt:lpstr>
      <vt:lpstr>Non-blocking IO</vt:lpstr>
      <vt:lpstr>IO multiplexing (select, epoll)</vt:lpstr>
      <vt:lpstr>Signal-Driven IO</vt:lpstr>
      <vt:lpstr>Asynchronous IO</vt:lpstr>
      <vt:lpstr>餐厅IO</vt:lpstr>
      <vt:lpstr>IO线程模型</vt:lpstr>
      <vt:lpstr>Reactor</vt:lpstr>
      <vt:lpstr>Reactor单线程模型</vt:lpstr>
      <vt:lpstr>Reactor单线程模型</vt:lpstr>
      <vt:lpstr>netty – zero copy</vt:lpstr>
      <vt:lpstr>商店数据库现状</vt:lpstr>
      <vt:lpstr>存在的问题</vt:lpstr>
      <vt:lpstr>解决思路 - 客户端模式</vt:lpstr>
      <vt:lpstr>解决思路 - 中间件模式</vt:lpstr>
      <vt:lpstr>MyCat 架构</vt:lpstr>
      <vt:lpstr>MyCat 连接复用</vt:lpstr>
      <vt:lpstr>MyCat 读写分离</vt:lpstr>
      <vt:lpstr>MyCat Failover</vt:lpstr>
      <vt:lpstr>MyCat SQL拦截</vt:lpstr>
      <vt:lpstr>MyCat Catlet</vt:lpstr>
      <vt:lpstr>MyCat 水平分库</vt:lpstr>
      <vt:lpstr>MyCat 水平分库</vt:lpstr>
      <vt:lpstr>MyCat 水平分库</vt:lpstr>
      <vt:lpstr>MyCat 水平分库</vt:lpstr>
      <vt:lpstr>MyCat 水平分库</vt:lpstr>
      <vt:lpstr>MyCat 水平分库</vt:lpstr>
      <vt:lpstr>MyCat 映射关系 </vt:lpstr>
      <vt:lpstr>集成</vt:lpstr>
      <vt:lpstr>PowerPoint 演示文稿</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ppt.glzy8.com提供海量PPT模板免费下载！</dc:title>
  <dc:subject/>
  <dc:creator/>
  <cp:keywords/>
  <dc:description/>
  <cp:lastModifiedBy>jingping yan</cp:lastModifiedBy>
  <cp:revision>483</cp:revision>
  <dcterms:created xsi:type="dcterms:W3CDTF">2007-10-21T01:27:31Z</dcterms:created>
  <dcterms:modified xsi:type="dcterms:W3CDTF">2015-06-29T15:19:48Z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2052-8.1.0.3238</vt:lpwstr>
  </property>
  <property fmtid="{D5CDD505-2E9C-101B-9397-08002B2CF9AE}" pid="3" name="NXTAG2">
    <vt:lpwstr>0008008c02000000000001024140</vt:lpwstr>
  </property>
</Properties>
</file>