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256" r:id="rId2"/>
    <p:sldId id="349" r:id="rId3"/>
    <p:sldId id="365" r:id="rId4"/>
    <p:sldId id="351" r:id="rId5"/>
    <p:sldId id="352" r:id="rId6"/>
    <p:sldId id="316" r:id="rId7"/>
    <p:sldId id="334" r:id="rId8"/>
    <p:sldId id="335" r:id="rId9"/>
    <p:sldId id="336" r:id="rId10"/>
    <p:sldId id="343" r:id="rId11"/>
    <p:sldId id="337" r:id="rId12"/>
    <p:sldId id="342" r:id="rId13"/>
    <p:sldId id="338" r:id="rId14"/>
    <p:sldId id="363" r:id="rId15"/>
    <p:sldId id="339" r:id="rId16"/>
    <p:sldId id="364" r:id="rId17"/>
    <p:sldId id="341" r:id="rId18"/>
    <p:sldId id="340" r:id="rId19"/>
    <p:sldId id="344" r:id="rId20"/>
    <p:sldId id="354" r:id="rId21"/>
    <p:sldId id="348" r:id="rId22"/>
    <p:sldId id="366" r:id="rId23"/>
    <p:sldId id="370" r:id="rId24"/>
    <p:sldId id="355" r:id="rId25"/>
    <p:sldId id="356" r:id="rId26"/>
    <p:sldId id="353" r:id="rId27"/>
    <p:sldId id="369" r:id="rId28"/>
    <p:sldId id="368" r:id="rId29"/>
    <p:sldId id="347" r:id="rId30"/>
    <p:sldId id="367" r:id="rId31"/>
    <p:sldId id="357" r:id="rId32"/>
    <p:sldId id="362" r:id="rId33"/>
    <p:sldId id="361" r:id="rId34"/>
    <p:sldId id="360" r:id="rId35"/>
    <p:sldId id="358" r:id="rId36"/>
    <p:sldId id="359" r:id="rId37"/>
    <p:sldId id="259"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A8E0FF"/>
    <a:srgbClr val="A0FF9F"/>
    <a:srgbClr val="FFB8BB"/>
    <a:srgbClr val="CCECFF"/>
    <a:srgbClr val="1F10E0"/>
    <a:srgbClr val="111111"/>
    <a:srgbClr val="F58B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29" autoAdjust="0"/>
    <p:restoredTop sz="87550" autoAdjust="0"/>
  </p:normalViewPr>
  <p:slideViewPr>
    <p:cSldViewPr>
      <p:cViewPr varScale="1">
        <p:scale>
          <a:sx n="75" d="100"/>
          <a:sy n="75" d="100"/>
        </p:scale>
        <p:origin x="-512" y="-112"/>
      </p:cViewPr>
      <p:guideLst>
        <p:guide orient="horz" pos="227"/>
        <p:guide orient="horz" pos="164"/>
        <p:guide orient="horz" pos="4110"/>
        <p:guide orient="horz" pos="709"/>
        <p:guide pos="295"/>
        <p:guide pos="546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40044-7C24-954D-8E5E-F993B5D9E881}" type="doc">
      <dgm:prSet loTypeId="urn:microsoft.com/office/officeart/2005/8/layout/list1" loCatId="" qsTypeId="urn:microsoft.com/office/officeart/2005/8/quickstyle/simple3" qsCatId="simple" csTypeId="urn:microsoft.com/office/officeart/2005/8/colors/accent1_2" csCatId="accent1" phldr="1"/>
      <dgm:spPr/>
      <dgm:t>
        <a:bodyPr/>
        <a:lstStyle/>
        <a:p>
          <a:endParaRPr lang="zh-CN" altLang="en-US"/>
        </a:p>
      </dgm:t>
    </dgm:pt>
    <dgm:pt modelId="{9450B512-7F1B-EC46-9113-D03A3257728C}">
      <dgm:prSet custT="1"/>
      <dgm:spPr>
        <a:gradFill rotWithShape="0">
          <a:gsLst>
            <a:gs pos="0">
              <a:srgbClr val="FFB8BB"/>
            </a:gs>
            <a:gs pos="100000">
              <a:schemeClr val="accent1">
                <a:hueOff val="0"/>
                <a:satOff val="0"/>
                <a:lumOff val="0"/>
                <a:alphaOff val="0"/>
                <a:tint val="15000"/>
                <a:satMod val="350000"/>
              </a:schemeClr>
            </a:gs>
          </a:gsLst>
        </a:gradFill>
        <a:ln>
          <a:solidFill>
            <a:srgbClr val="FF0000"/>
          </a:solidFill>
        </a:ln>
      </dgm:spPr>
      <dgm:t>
        <a:bodyPr/>
        <a:lstStyle/>
        <a:p>
          <a:pPr rtl="0"/>
          <a:r>
            <a:rPr lang="en-US" altLang="zh-CN" sz="1800" dirty="0" smtClean="0"/>
            <a:t>IO</a:t>
          </a:r>
          <a:r>
            <a:rPr lang="zh-CN" altLang="en-US" sz="1800" dirty="0" smtClean="0"/>
            <a:t>是主存和外部设备</a:t>
          </a:r>
          <a:r>
            <a:rPr lang="en-US" altLang="zh-CN" sz="1800" dirty="0" smtClean="0"/>
            <a:t>(</a:t>
          </a:r>
          <a:r>
            <a:rPr lang="zh-CN" altLang="en-US" sz="1800" dirty="0" smtClean="0"/>
            <a:t>硬盘、终端和网络等</a:t>
          </a:r>
          <a:r>
            <a:rPr lang="en-US" altLang="zh-CN" sz="1800" dirty="0" smtClean="0"/>
            <a:t>)</a:t>
          </a:r>
          <a:r>
            <a:rPr lang="zh-CN" altLang="en-US" sz="1800" dirty="0" smtClean="0"/>
            <a:t>拷贝数据的过程 </a:t>
          </a:r>
          <a:endParaRPr lang="zh-CN" altLang="en-US" sz="1800" dirty="0"/>
        </a:p>
      </dgm:t>
    </dgm:pt>
    <dgm:pt modelId="{0E7BAB23-9D45-FA40-8F26-9D9468C383CD}" type="parTrans" cxnId="{394DF926-B62E-D343-9A73-F1794C7216D3}">
      <dgm:prSet/>
      <dgm:spPr/>
      <dgm:t>
        <a:bodyPr/>
        <a:lstStyle/>
        <a:p>
          <a:endParaRPr lang="zh-CN" altLang="en-US" sz="1800"/>
        </a:p>
      </dgm:t>
    </dgm:pt>
    <dgm:pt modelId="{A69AED1F-4EF0-F344-AD89-46570DE5A4F7}" type="sibTrans" cxnId="{394DF926-B62E-D343-9A73-F1794C7216D3}">
      <dgm:prSet/>
      <dgm:spPr/>
      <dgm:t>
        <a:bodyPr/>
        <a:lstStyle/>
        <a:p>
          <a:endParaRPr lang="zh-CN" altLang="en-US" sz="1800"/>
        </a:p>
      </dgm:t>
    </dgm:pt>
    <dgm:pt modelId="{815D6244-CFDC-E548-B597-442A76A76289}">
      <dgm:prSet custT="1"/>
      <dgm:spPr>
        <a:gradFill rotWithShape="0">
          <a:gsLst>
            <a:gs pos="0">
              <a:srgbClr val="A8E0FF"/>
            </a:gs>
            <a:gs pos="100000">
              <a:schemeClr val="accent1">
                <a:hueOff val="0"/>
                <a:satOff val="0"/>
                <a:lumOff val="0"/>
                <a:alphaOff val="0"/>
                <a:tint val="15000"/>
                <a:satMod val="350000"/>
              </a:schemeClr>
            </a:gs>
          </a:gsLst>
        </a:gradFill>
        <a:ln>
          <a:solidFill>
            <a:srgbClr val="0000FF"/>
          </a:solidFill>
        </a:ln>
      </dgm:spPr>
      <dgm:t>
        <a:bodyPr/>
        <a:lstStyle/>
        <a:p>
          <a:pPr rtl="0"/>
          <a:r>
            <a:rPr lang="en-US" altLang="zh-CN" sz="1800" dirty="0" smtClean="0"/>
            <a:t>IO</a:t>
          </a:r>
          <a:r>
            <a:rPr lang="zh-CN" altLang="en-US" sz="1800" dirty="0" smtClean="0"/>
            <a:t>是操作系统的底层功能实现，底层通过</a:t>
          </a:r>
          <a:r>
            <a:rPr lang="en-US" altLang="zh-CN" sz="1800" dirty="0" smtClean="0"/>
            <a:t>I/O</a:t>
          </a:r>
          <a:r>
            <a:rPr lang="zh-CN" altLang="en-US" sz="1800" dirty="0" smtClean="0"/>
            <a:t>指令进行完成</a:t>
          </a:r>
          <a:endParaRPr lang="zh-CN" altLang="en-US" sz="1800" dirty="0"/>
        </a:p>
      </dgm:t>
    </dgm:pt>
    <dgm:pt modelId="{9663E480-3AFF-364B-BC8B-059E64A0559B}" type="parTrans" cxnId="{01691C8B-69FC-D748-A38D-C503FF5F8175}">
      <dgm:prSet/>
      <dgm:spPr/>
      <dgm:t>
        <a:bodyPr/>
        <a:lstStyle/>
        <a:p>
          <a:endParaRPr lang="zh-CN" altLang="en-US" sz="1800"/>
        </a:p>
      </dgm:t>
    </dgm:pt>
    <dgm:pt modelId="{E266682E-01E7-2843-A7C9-124CEF85400E}" type="sibTrans" cxnId="{01691C8B-69FC-D748-A38D-C503FF5F8175}">
      <dgm:prSet/>
      <dgm:spPr/>
      <dgm:t>
        <a:bodyPr/>
        <a:lstStyle/>
        <a:p>
          <a:endParaRPr lang="zh-CN" altLang="en-US" sz="1800"/>
        </a:p>
      </dgm:t>
    </dgm:pt>
    <dgm:pt modelId="{814F5C1F-A0B5-F34B-B85E-DD15A99BDF6C}">
      <dgm:prSet custT="1"/>
      <dgm:spPr>
        <a:gradFill rotWithShape="0">
          <a:gsLst>
            <a:gs pos="0">
              <a:srgbClr val="A0FF9F"/>
            </a:gs>
            <a:gs pos="100000">
              <a:schemeClr val="accent1">
                <a:hueOff val="0"/>
                <a:satOff val="0"/>
                <a:lumOff val="0"/>
                <a:alphaOff val="0"/>
                <a:tint val="15000"/>
                <a:satMod val="350000"/>
              </a:schemeClr>
            </a:gs>
          </a:gsLst>
        </a:gradFill>
        <a:ln>
          <a:solidFill>
            <a:srgbClr val="008000"/>
          </a:solidFill>
        </a:ln>
      </dgm:spPr>
      <dgm:t>
        <a:bodyPr/>
        <a:lstStyle/>
        <a:p>
          <a:r>
            <a:rPr lang="zh-CN" altLang="en-US" sz="1800" dirty="0" smtClean="0"/>
            <a:t>所有外部设备都可以看做一个文件来操作（</a:t>
          </a:r>
          <a:r>
            <a:rPr lang="en-US" altLang="zh-CN" sz="1800" dirty="0" err="1" smtClean="0"/>
            <a:t>fd&amp;socketfd</a:t>
          </a:r>
          <a:r>
            <a:rPr lang="zh-CN" altLang="en-US" sz="1800" dirty="0" smtClean="0"/>
            <a:t>）</a:t>
          </a:r>
          <a:endParaRPr lang="zh-CN" altLang="en-US" sz="1800" dirty="0"/>
        </a:p>
      </dgm:t>
    </dgm:pt>
    <dgm:pt modelId="{D0B61BEB-AD70-2C42-8909-55E4F87252C8}" type="parTrans" cxnId="{E145B8C8-8421-E943-A196-5E9D6383B0B7}">
      <dgm:prSet/>
      <dgm:spPr/>
      <dgm:t>
        <a:bodyPr/>
        <a:lstStyle/>
        <a:p>
          <a:endParaRPr lang="zh-CN" altLang="en-US"/>
        </a:p>
      </dgm:t>
    </dgm:pt>
    <dgm:pt modelId="{B10C05B8-4CDE-7D4A-AEBF-AAC48328F2AC}" type="sibTrans" cxnId="{E145B8C8-8421-E943-A196-5E9D6383B0B7}">
      <dgm:prSet/>
      <dgm:spPr/>
      <dgm:t>
        <a:bodyPr/>
        <a:lstStyle/>
        <a:p>
          <a:endParaRPr lang="zh-CN" altLang="en-US"/>
        </a:p>
      </dgm:t>
    </dgm:pt>
    <dgm:pt modelId="{FF6D2510-7146-024E-8D39-FE70C8F9910C}" type="pres">
      <dgm:prSet presAssocID="{5B640044-7C24-954D-8E5E-F993B5D9E881}" presName="linear" presStyleCnt="0">
        <dgm:presLayoutVars>
          <dgm:dir/>
          <dgm:animLvl val="lvl"/>
          <dgm:resizeHandles val="exact"/>
        </dgm:presLayoutVars>
      </dgm:prSet>
      <dgm:spPr/>
      <dgm:t>
        <a:bodyPr/>
        <a:lstStyle/>
        <a:p>
          <a:endParaRPr lang="zh-CN" altLang="en-US"/>
        </a:p>
      </dgm:t>
    </dgm:pt>
    <dgm:pt modelId="{8FEB9D53-A044-2045-B6D1-89A7DAA1E8D0}" type="pres">
      <dgm:prSet presAssocID="{9450B512-7F1B-EC46-9113-D03A3257728C}" presName="parentLin" presStyleCnt="0"/>
      <dgm:spPr/>
    </dgm:pt>
    <dgm:pt modelId="{48598952-5C8E-6148-A121-E89892652E43}" type="pres">
      <dgm:prSet presAssocID="{9450B512-7F1B-EC46-9113-D03A3257728C}" presName="parentLeftMargin" presStyleLbl="node1" presStyleIdx="0" presStyleCnt="3"/>
      <dgm:spPr/>
      <dgm:t>
        <a:bodyPr/>
        <a:lstStyle/>
        <a:p>
          <a:endParaRPr lang="zh-CN" altLang="en-US"/>
        </a:p>
      </dgm:t>
    </dgm:pt>
    <dgm:pt modelId="{CB395943-457B-0B43-8EEC-6A6D361CA87C}" type="pres">
      <dgm:prSet presAssocID="{9450B512-7F1B-EC46-9113-D03A3257728C}" presName="parentText" presStyleLbl="node1" presStyleIdx="0" presStyleCnt="3" custScaleX="115556">
        <dgm:presLayoutVars>
          <dgm:chMax val="0"/>
          <dgm:bulletEnabled val="1"/>
        </dgm:presLayoutVars>
      </dgm:prSet>
      <dgm:spPr/>
      <dgm:t>
        <a:bodyPr/>
        <a:lstStyle/>
        <a:p>
          <a:endParaRPr lang="zh-CN" altLang="en-US"/>
        </a:p>
      </dgm:t>
    </dgm:pt>
    <dgm:pt modelId="{06E1CC3A-5605-0244-9D37-8CE27B27981F}" type="pres">
      <dgm:prSet presAssocID="{9450B512-7F1B-EC46-9113-D03A3257728C}" presName="negativeSpace" presStyleCnt="0"/>
      <dgm:spPr/>
    </dgm:pt>
    <dgm:pt modelId="{3CC796EF-C128-9240-8DC4-704838DDA57A}" type="pres">
      <dgm:prSet presAssocID="{9450B512-7F1B-EC46-9113-D03A3257728C}" presName="childText" presStyleLbl="conFgAcc1" presStyleIdx="0" presStyleCnt="3">
        <dgm:presLayoutVars>
          <dgm:bulletEnabled val="1"/>
        </dgm:presLayoutVars>
      </dgm:prSet>
      <dgm:spPr/>
    </dgm:pt>
    <dgm:pt modelId="{4F0643D8-EC29-0E4E-8DCB-946A54031630}" type="pres">
      <dgm:prSet presAssocID="{A69AED1F-4EF0-F344-AD89-46570DE5A4F7}" presName="spaceBetweenRectangles" presStyleCnt="0"/>
      <dgm:spPr/>
    </dgm:pt>
    <dgm:pt modelId="{8F3F2C8A-9C29-DC45-AC48-E175B07D1004}" type="pres">
      <dgm:prSet presAssocID="{815D6244-CFDC-E548-B597-442A76A76289}" presName="parentLin" presStyleCnt="0"/>
      <dgm:spPr/>
    </dgm:pt>
    <dgm:pt modelId="{AFEF36D8-087E-6E4F-A589-76A1459A1DB2}" type="pres">
      <dgm:prSet presAssocID="{815D6244-CFDC-E548-B597-442A76A76289}" presName="parentLeftMargin" presStyleLbl="node1" presStyleIdx="0" presStyleCnt="3"/>
      <dgm:spPr/>
      <dgm:t>
        <a:bodyPr/>
        <a:lstStyle/>
        <a:p>
          <a:endParaRPr lang="zh-CN" altLang="en-US"/>
        </a:p>
      </dgm:t>
    </dgm:pt>
    <dgm:pt modelId="{9CEBAC7A-E9B7-3540-B557-79E9E5169FDD}" type="pres">
      <dgm:prSet presAssocID="{815D6244-CFDC-E548-B597-442A76A76289}" presName="parentText" presStyleLbl="node1" presStyleIdx="1" presStyleCnt="3" custScaleX="115060">
        <dgm:presLayoutVars>
          <dgm:chMax val="0"/>
          <dgm:bulletEnabled val="1"/>
        </dgm:presLayoutVars>
      </dgm:prSet>
      <dgm:spPr/>
      <dgm:t>
        <a:bodyPr/>
        <a:lstStyle/>
        <a:p>
          <a:endParaRPr lang="zh-CN" altLang="en-US"/>
        </a:p>
      </dgm:t>
    </dgm:pt>
    <dgm:pt modelId="{51296E18-53D5-6D42-962E-F4A3C35C110E}" type="pres">
      <dgm:prSet presAssocID="{815D6244-CFDC-E548-B597-442A76A76289}" presName="negativeSpace" presStyleCnt="0"/>
      <dgm:spPr/>
    </dgm:pt>
    <dgm:pt modelId="{6D14CC72-5206-6844-BC95-2B84F16D067F}" type="pres">
      <dgm:prSet presAssocID="{815D6244-CFDC-E548-B597-442A76A76289}" presName="childText" presStyleLbl="conFgAcc1" presStyleIdx="1" presStyleCnt="3">
        <dgm:presLayoutVars>
          <dgm:bulletEnabled val="1"/>
        </dgm:presLayoutVars>
      </dgm:prSet>
      <dgm:spPr/>
    </dgm:pt>
    <dgm:pt modelId="{0AADB1F5-02AA-DB4D-A76A-8F74CF6913CF}" type="pres">
      <dgm:prSet presAssocID="{E266682E-01E7-2843-A7C9-124CEF85400E}" presName="spaceBetweenRectangles" presStyleCnt="0"/>
      <dgm:spPr/>
    </dgm:pt>
    <dgm:pt modelId="{DD6F31CD-558E-0F4B-9ABD-145DB750F0DD}" type="pres">
      <dgm:prSet presAssocID="{814F5C1F-A0B5-F34B-B85E-DD15A99BDF6C}" presName="parentLin" presStyleCnt="0"/>
      <dgm:spPr/>
    </dgm:pt>
    <dgm:pt modelId="{9DA97BD7-2963-BE4B-83E3-0DBAC986BFC3}" type="pres">
      <dgm:prSet presAssocID="{814F5C1F-A0B5-F34B-B85E-DD15A99BDF6C}" presName="parentLeftMargin" presStyleLbl="node1" presStyleIdx="1" presStyleCnt="3"/>
      <dgm:spPr/>
      <dgm:t>
        <a:bodyPr/>
        <a:lstStyle/>
        <a:p>
          <a:endParaRPr lang="zh-CN" altLang="en-US"/>
        </a:p>
      </dgm:t>
    </dgm:pt>
    <dgm:pt modelId="{4B73323D-20AD-3D41-933B-BDBF608DF47B}" type="pres">
      <dgm:prSet presAssocID="{814F5C1F-A0B5-F34B-B85E-DD15A99BDF6C}" presName="parentText" presStyleLbl="node1" presStyleIdx="2" presStyleCnt="3" custScaleX="115310">
        <dgm:presLayoutVars>
          <dgm:chMax val="0"/>
          <dgm:bulletEnabled val="1"/>
        </dgm:presLayoutVars>
      </dgm:prSet>
      <dgm:spPr/>
      <dgm:t>
        <a:bodyPr/>
        <a:lstStyle/>
        <a:p>
          <a:endParaRPr lang="zh-CN" altLang="en-US"/>
        </a:p>
      </dgm:t>
    </dgm:pt>
    <dgm:pt modelId="{5DFE601E-5F65-B140-B44E-6FD1EF06778D}" type="pres">
      <dgm:prSet presAssocID="{814F5C1F-A0B5-F34B-B85E-DD15A99BDF6C}" presName="negativeSpace" presStyleCnt="0"/>
      <dgm:spPr/>
    </dgm:pt>
    <dgm:pt modelId="{14C32D5F-4780-114F-A900-B0FFC542F5E3}" type="pres">
      <dgm:prSet presAssocID="{814F5C1F-A0B5-F34B-B85E-DD15A99BDF6C}" presName="childText" presStyleLbl="conFgAcc1" presStyleIdx="2" presStyleCnt="3">
        <dgm:presLayoutVars>
          <dgm:bulletEnabled val="1"/>
        </dgm:presLayoutVars>
      </dgm:prSet>
      <dgm:spPr/>
    </dgm:pt>
  </dgm:ptLst>
  <dgm:cxnLst>
    <dgm:cxn modelId="{7E387C57-E426-024B-811B-9C6801D6F7A2}" type="presOf" srcId="{814F5C1F-A0B5-F34B-B85E-DD15A99BDF6C}" destId="{9DA97BD7-2963-BE4B-83E3-0DBAC986BFC3}" srcOrd="0" destOrd="0" presId="urn:microsoft.com/office/officeart/2005/8/layout/list1"/>
    <dgm:cxn modelId="{2DAE2D13-A80F-3A41-9674-26F3371F1782}" type="presOf" srcId="{9450B512-7F1B-EC46-9113-D03A3257728C}" destId="{CB395943-457B-0B43-8EEC-6A6D361CA87C}" srcOrd="1" destOrd="0" presId="urn:microsoft.com/office/officeart/2005/8/layout/list1"/>
    <dgm:cxn modelId="{E0210CE9-617E-C64C-8891-6F388C04146E}" type="presOf" srcId="{814F5C1F-A0B5-F34B-B85E-DD15A99BDF6C}" destId="{4B73323D-20AD-3D41-933B-BDBF608DF47B}" srcOrd="1" destOrd="0" presId="urn:microsoft.com/office/officeart/2005/8/layout/list1"/>
    <dgm:cxn modelId="{486303C7-CA86-1642-8C53-31C49F066F63}" type="presOf" srcId="{5B640044-7C24-954D-8E5E-F993B5D9E881}" destId="{FF6D2510-7146-024E-8D39-FE70C8F9910C}" srcOrd="0" destOrd="0" presId="urn:microsoft.com/office/officeart/2005/8/layout/list1"/>
    <dgm:cxn modelId="{1AA6E060-9FA8-224A-B574-96B38F31D0B5}" type="presOf" srcId="{9450B512-7F1B-EC46-9113-D03A3257728C}" destId="{48598952-5C8E-6148-A121-E89892652E43}" srcOrd="0" destOrd="0" presId="urn:microsoft.com/office/officeart/2005/8/layout/list1"/>
    <dgm:cxn modelId="{01691C8B-69FC-D748-A38D-C503FF5F8175}" srcId="{5B640044-7C24-954D-8E5E-F993B5D9E881}" destId="{815D6244-CFDC-E548-B597-442A76A76289}" srcOrd="1" destOrd="0" parTransId="{9663E480-3AFF-364B-BC8B-059E64A0559B}" sibTransId="{E266682E-01E7-2843-A7C9-124CEF85400E}"/>
    <dgm:cxn modelId="{2E149F4B-1D1B-594F-ACF4-A339E216092E}" type="presOf" srcId="{815D6244-CFDC-E548-B597-442A76A76289}" destId="{9CEBAC7A-E9B7-3540-B557-79E9E5169FDD}" srcOrd="1" destOrd="0" presId="urn:microsoft.com/office/officeart/2005/8/layout/list1"/>
    <dgm:cxn modelId="{E145B8C8-8421-E943-A196-5E9D6383B0B7}" srcId="{5B640044-7C24-954D-8E5E-F993B5D9E881}" destId="{814F5C1F-A0B5-F34B-B85E-DD15A99BDF6C}" srcOrd="2" destOrd="0" parTransId="{D0B61BEB-AD70-2C42-8909-55E4F87252C8}" sibTransId="{B10C05B8-4CDE-7D4A-AEBF-AAC48328F2AC}"/>
    <dgm:cxn modelId="{394DF926-B62E-D343-9A73-F1794C7216D3}" srcId="{5B640044-7C24-954D-8E5E-F993B5D9E881}" destId="{9450B512-7F1B-EC46-9113-D03A3257728C}" srcOrd="0" destOrd="0" parTransId="{0E7BAB23-9D45-FA40-8F26-9D9468C383CD}" sibTransId="{A69AED1F-4EF0-F344-AD89-46570DE5A4F7}"/>
    <dgm:cxn modelId="{B10771C2-0141-7843-9AE1-BFCA20EBEE97}" type="presOf" srcId="{815D6244-CFDC-E548-B597-442A76A76289}" destId="{AFEF36D8-087E-6E4F-A589-76A1459A1DB2}" srcOrd="0" destOrd="0" presId="urn:microsoft.com/office/officeart/2005/8/layout/list1"/>
    <dgm:cxn modelId="{CF3122DE-2315-784D-98E8-2F8E56C512D6}" type="presParOf" srcId="{FF6D2510-7146-024E-8D39-FE70C8F9910C}" destId="{8FEB9D53-A044-2045-B6D1-89A7DAA1E8D0}" srcOrd="0" destOrd="0" presId="urn:microsoft.com/office/officeart/2005/8/layout/list1"/>
    <dgm:cxn modelId="{1A856BA5-AFCF-774A-AAF5-872C96DD36FF}" type="presParOf" srcId="{8FEB9D53-A044-2045-B6D1-89A7DAA1E8D0}" destId="{48598952-5C8E-6148-A121-E89892652E43}" srcOrd="0" destOrd="0" presId="urn:microsoft.com/office/officeart/2005/8/layout/list1"/>
    <dgm:cxn modelId="{15492BFC-7AA8-6E47-8E66-6A4B95FB9C61}" type="presParOf" srcId="{8FEB9D53-A044-2045-B6D1-89A7DAA1E8D0}" destId="{CB395943-457B-0B43-8EEC-6A6D361CA87C}" srcOrd="1" destOrd="0" presId="urn:microsoft.com/office/officeart/2005/8/layout/list1"/>
    <dgm:cxn modelId="{69B58CBA-D917-B24E-9A4B-49E90A9C4F18}" type="presParOf" srcId="{FF6D2510-7146-024E-8D39-FE70C8F9910C}" destId="{06E1CC3A-5605-0244-9D37-8CE27B27981F}" srcOrd="1" destOrd="0" presId="urn:microsoft.com/office/officeart/2005/8/layout/list1"/>
    <dgm:cxn modelId="{82FA1DD2-4F07-EA46-8503-3C4FB8E0B19A}" type="presParOf" srcId="{FF6D2510-7146-024E-8D39-FE70C8F9910C}" destId="{3CC796EF-C128-9240-8DC4-704838DDA57A}" srcOrd="2" destOrd="0" presId="urn:microsoft.com/office/officeart/2005/8/layout/list1"/>
    <dgm:cxn modelId="{BFBEC3CD-08AB-D74D-87D4-18C8618A12AB}" type="presParOf" srcId="{FF6D2510-7146-024E-8D39-FE70C8F9910C}" destId="{4F0643D8-EC29-0E4E-8DCB-946A54031630}" srcOrd="3" destOrd="0" presId="urn:microsoft.com/office/officeart/2005/8/layout/list1"/>
    <dgm:cxn modelId="{6F83239A-A063-2341-BBC0-3974F8E871C0}" type="presParOf" srcId="{FF6D2510-7146-024E-8D39-FE70C8F9910C}" destId="{8F3F2C8A-9C29-DC45-AC48-E175B07D1004}" srcOrd="4" destOrd="0" presId="urn:microsoft.com/office/officeart/2005/8/layout/list1"/>
    <dgm:cxn modelId="{F1331D85-41B1-AF49-8631-12862A0A250A}" type="presParOf" srcId="{8F3F2C8A-9C29-DC45-AC48-E175B07D1004}" destId="{AFEF36D8-087E-6E4F-A589-76A1459A1DB2}" srcOrd="0" destOrd="0" presId="urn:microsoft.com/office/officeart/2005/8/layout/list1"/>
    <dgm:cxn modelId="{15BAE5DA-36DE-4B44-9F5F-BBBAF5E78F11}" type="presParOf" srcId="{8F3F2C8A-9C29-DC45-AC48-E175B07D1004}" destId="{9CEBAC7A-E9B7-3540-B557-79E9E5169FDD}" srcOrd="1" destOrd="0" presId="urn:microsoft.com/office/officeart/2005/8/layout/list1"/>
    <dgm:cxn modelId="{3F286C2F-09A7-7C45-8425-174C399F5BB1}" type="presParOf" srcId="{FF6D2510-7146-024E-8D39-FE70C8F9910C}" destId="{51296E18-53D5-6D42-962E-F4A3C35C110E}" srcOrd="5" destOrd="0" presId="urn:microsoft.com/office/officeart/2005/8/layout/list1"/>
    <dgm:cxn modelId="{AF8D665B-9699-394A-811F-DC4B44144F0E}" type="presParOf" srcId="{FF6D2510-7146-024E-8D39-FE70C8F9910C}" destId="{6D14CC72-5206-6844-BC95-2B84F16D067F}" srcOrd="6" destOrd="0" presId="urn:microsoft.com/office/officeart/2005/8/layout/list1"/>
    <dgm:cxn modelId="{68A34EB5-FD13-7E4E-8A71-D10EEA668FDC}" type="presParOf" srcId="{FF6D2510-7146-024E-8D39-FE70C8F9910C}" destId="{0AADB1F5-02AA-DB4D-A76A-8F74CF6913CF}" srcOrd="7" destOrd="0" presId="urn:microsoft.com/office/officeart/2005/8/layout/list1"/>
    <dgm:cxn modelId="{A990A300-A86A-DA40-B1B8-A944AC232569}" type="presParOf" srcId="{FF6D2510-7146-024E-8D39-FE70C8F9910C}" destId="{DD6F31CD-558E-0F4B-9ABD-145DB750F0DD}" srcOrd="8" destOrd="0" presId="urn:microsoft.com/office/officeart/2005/8/layout/list1"/>
    <dgm:cxn modelId="{3EFC221D-1E47-064E-9D8C-6122B2EA8755}" type="presParOf" srcId="{DD6F31CD-558E-0F4B-9ABD-145DB750F0DD}" destId="{9DA97BD7-2963-BE4B-83E3-0DBAC986BFC3}" srcOrd="0" destOrd="0" presId="urn:microsoft.com/office/officeart/2005/8/layout/list1"/>
    <dgm:cxn modelId="{54F8F39D-FE9C-3C49-A01E-699E5EEF9F42}" type="presParOf" srcId="{DD6F31CD-558E-0F4B-9ABD-145DB750F0DD}" destId="{4B73323D-20AD-3D41-933B-BDBF608DF47B}" srcOrd="1" destOrd="0" presId="urn:microsoft.com/office/officeart/2005/8/layout/list1"/>
    <dgm:cxn modelId="{5434E2CB-70F4-B147-A379-4C3A854F7421}" type="presParOf" srcId="{FF6D2510-7146-024E-8D39-FE70C8F9910C}" destId="{5DFE601E-5F65-B140-B44E-6FD1EF06778D}" srcOrd="9" destOrd="0" presId="urn:microsoft.com/office/officeart/2005/8/layout/list1"/>
    <dgm:cxn modelId="{6D1120CD-32BF-EB4A-BF16-B861FC5ABF3A}" type="presParOf" srcId="{FF6D2510-7146-024E-8D39-FE70C8F9910C}" destId="{14C32D5F-4780-114F-A900-B0FFC542F5E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0F3B3-8B70-E944-B460-32FDDDB7C53E}" type="doc">
      <dgm:prSet loTypeId="urn:microsoft.com/office/officeart/2005/8/layout/hProcess9" loCatId="" qsTypeId="urn:microsoft.com/office/officeart/2005/8/quickstyle/simple3" qsCatId="simple" csTypeId="urn:microsoft.com/office/officeart/2005/8/colors/colorful2" csCatId="colorful"/>
      <dgm:spPr/>
      <dgm:t>
        <a:bodyPr/>
        <a:lstStyle/>
        <a:p>
          <a:endParaRPr lang="zh-CN" altLang="en-US"/>
        </a:p>
      </dgm:t>
    </dgm:pt>
    <dgm:pt modelId="{2236C181-2990-A347-A44C-CED896448651}">
      <dgm:prSet/>
      <dgm:spPr/>
      <dgm:t>
        <a:bodyPr/>
        <a:lstStyle/>
        <a:p>
          <a:pPr rtl="0"/>
          <a:r>
            <a:rPr kumimoji="1" lang="zh-CN" altLang="en-US" smtClean="0"/>
            <a:t>阻塞</a:t>
          </a:r>
          <a:r>
            <a:rPr kumimoji="1" lang="en-US" altLang="zh-CN" smtClean="0"/>
            <a:t>IO</a:t>
          </a:r>
          <a:r>
            <a:rPr kumimoji="1" lang="zh-CN" altLang="en-US" smtClean="0"/>
            <a:t>模型</a:t>
          </a:r>
          <a:endParaRPr lang="zh-CN" altLang="en-US"/>
        </a:p>
      </dgm:t>
    </dgm:pt>
    <dgm:pt modelId="{2E78180A-F9A8-D640-8787-B5F7956BE6E6}" type="parTrans" cxnId="{657262A5-B378-6248-BCF2-026EE145E960}">
      <dgm:prSet/>
      <dgm:spPr/>
      <dgm:t>
        <a:bodyPr/>
        <a:lstStyle/>
        <a:p>
          <a:endParaRPr lang="zh-CN" altLang="en-US"/>
        </a:p>
      </dgm:t>
    </dgm:pt>
    <dgm:pt modelId="{B868A31B-B11D-2541-8923-B33DDCD4BD3C}" type="sibTrans" cxnId="{657262A5-B378-6248-BCF2-026EE145E960}">
      <dgm:prSet/>
      <dgm:spPr/>
      <dgm:t>
        <a:bodyPr/>
        <a:lstStyle/>
        <a:p>
          <a:endParaRPr lang="zh-CN" altLang="en-US"/>
        </a:p>
      </dgm:t>
    </dgm:pt>
    <dgm:pt modelId="{FFA20529-1229-8A4A-87B6-47045B7B6BDC}">
      <dgm:prSet/>
      <dgm:spPr/>
      <dgm:t>
        <a:bodyPr/>
        <a:lstStyle/>
        <a:p>
          <a:pPr rtl="0"/>
          <a:r>
            <a:rPr kumimoji="1" lang="zh-CN" altLang="en-US" smtClean="0"/>
            <a:t>非阻塞</a:t>
          </a:r>
          <a:r>
            <a:rPr kumimoji="1" lang="en-US" altLang="zh-CN" smtClean="0"/>
            <a:t>IO</a:t>
          </a:r>
          <a:r>
            <a:rPr kumimoji="1" lang="zh-CN" altLang="en-US" smtClean="0"/>
            <a:t>模型</a:t>
          </a:r>
          <a:endParaRPr lang="zh-CN" altLang="en-US"/>
        </a:p>
      </dgm:t>
    </dgm:pt>
    <dgm:pt modelId="{F2115B75-C1CD-4A48-B21E-B6AB6EA46D6D}" type="parTrans" cxnId="{396A6C09-8754-3746-9F64-6739D6D0565C}">
      <dgm:prSet/>
      <dgm:spPr/>
      <dgm:t>
        <a:bodyPr/>
        <a:lstStyle/>
        <a:p>
          <a:endParaRPr lang="zh-CN" altLang="en-US"/>
        </a:p>
      </dgm:t>
    </dgm:pt>
    <dgm:pt modelId="{81C7B734-1501-1943-9912-10BC27F484D6}" type="sibTrans" cxnId="{396A6C09-8754-3746-9F64-6739D6D0565C}">
      <dgm:prSet/>
      <dgm:spPr/>
      <dgm:t>
        <a:bodyPr/>
        <a:lstStyle/>
        <a:p>
          <a:endParaRPr lang="zh-CN" altLang="en-US"/>
        </a:p>
      </dgm:t>
    </dgm:pt>
    <dgm:pt modelId="{6CF56833-D519-8F4E-B20B-7FDC767A9B27}">
      <dgm:prSet/>
      <dgm:spPr/>
      <dgm:t>
        <a:bodyPr/>
        <a:lstStyle/>
        <a:p>
          <a:pPr rtl="0"/>
          <a:r>
            <a:rPr kumimoji="1" lang="en-US" altLang="zh-CN" dirty="0" smtClean="0"/>
            <a:t>IO</a:t>
          </a:r>
          <a:r>
            <a:rPr kumimoji="1" lang="zh-CN" altLang="en-US" dirty="0" smtClean="0"/>
            <a:t>复用模型</a:t>
          </a:r>
          <a:endParaRPr lang="zh-CN" altLang="en-US" dirty="0"/>
        </a:p>
      </dgm:t>
    </dgm:pt>
    <dgm:pt modelId="{99F17223-691E-1C46-8BCC-FFABFC4679EB}" type="parTrans" cxnId="{49AB13FA-7C6B-C847-931D-F487AA29CD6F}">
      <dgm:prSet/>
      <dgm:spPr/>
      <dgm:t>
        <a:bodyPr/>
        <a:lstStyle/>
        <a:p>
          <a:endParaRPr lang="zh-CN" altLang="en-US"/>
        </a:p>
      </dgm:t>
    </dgm:pt>
    <dgm:pt modelId="{0F651EBC-9038-724A-86F7-BE7ADF93C7A9}" type="sibTrans" cxnId="{49AB13FA-7C6B-C847-931D-F487AA29CD6F}">
      <dgm:prSet/>
      <dgm:spPr/>
      <dgm:t>
        <a:bodyPr/>
        <a:lstStyle/>
        <a:p>
          <a:endParaRPr lang="zh-CN" altLang="en-US"/>
        </a:p>
      </dgm:t>
    </dgm:pt>
    <dgm:pt modelId="{B6EA9C58-2057-1743-9E6F-1AFB344DD42D}">
      <dgm:prSet/>
      <dgm:spPr/>
      <dgm:t>
        <a:bodyPr/>
        <a:lstStyle/>
        <a:p>
          <a:pPr rtl="0"/>
          <a:r>
            <a:rPr kumimoji="1" lang="zh-CN" altLang="en-US" smtClean="0"/>
            <a:t>信号驱动</a:t>
          </a:r>
          <a:r>
            <a:rPr kumimoji="1" lang="en-US" altLang="zh-CN" smtClean="0"/>
            <a:t>IO</a:t>
          </a:r>
          <a:r>
            <a:rPr kumimoji="1" lang="zh-CN" altLang="en-US" smtClean="0"/>
            <a:t>模型</a:t>
          </a:r>
          <a:endParaRPr lang="zh-CN" altLang="en-US"/>
        </a:p>
      </dgm:t>
    </dgm:pt>
    <dgm:pt modelId="{3ECF1B47-0DF5-054C-BAFC-802710AC4EA8}" type="parTrans" cxnId="{DA039816-6649-1745-85AD-C9F8145E8BF2}">
      <dgm:prSet/>
      <dgm:spPr/>
      <dgm:t>
        <a:bodyPr/>
        <a:lstStyle/>
        <a:p>
          <a:endParaRPr lang="zh-CN" altLang="en-US"/>
        </a:p>
      </dgm:t>
    </dgm:pt>
    <dgm:pt modelId="{E5D49331-17E3-BC4C-9696-0793598FFC68}" type="sibTrans" cxnId="{DA039816-6649-1745-85AD-C9F8145E8BF2}">
      <dgm:prSet/>
      <dgm:spPr/>
      <dgm:t>
        <a:bodyPr/>
        <a:lstStyle/>
        <a:p>
          <a:endParaRPr lang="zh-CN" altLang="en-US"/>
        </a:p>
      </dgm:t>
    </dgm:pt>
    <dgm:pt modelId="{2263A29E-49D3-9647-8C97-0C60145966DB}">
      <dgm:prSet/>
      <dgm:spPr/>
      <dgm:t>
        <a:bodyPr/>
        <a:lstStyle/>
        <a:p>
          <a:pPr rtl="0"/>
          <a:r>
            <a:rPr kumimoji="1" lang="zh-TW" altLang="en-US" smtClean="0"/>
            <a:t>异步</a:t>
          </a:r>
          <a:r>
            <a:rPr kumimoji="1" lang="en-US" altLang="zh-TW" smtClean="0"/>
            <a:t>IO</a:t>
          </a:r>
          <a:endParaRPr lang="zh-TW" altLang="en-US"/>
        </a:p>
      </dgm:t>
    </dgm:pt>
    <dgm:pt modelId="{68DAE6C1-657A-8846-9D73-D4049DE2617E}" type="parTrans" cxnId="{61C32F40-2D86-ED46-ABF9-CB5A1D7E5626}">
      <dgm:prSet/>
      <dgm:spPr/>
      <dgm:t>
        <a:bodyPr/>
        <a:lstStyle/>
        <a:p>
          <a:endParaRPr lang="zh-CN" altLang="en-US"/>
        </a:p>
      </dgm:t>
    </dgm:pt>
    <dgm:pt modelId="{2CB10386-555A-A248-BBFF-DB7E3ED08C87}" type="sibTrans" cxnId="{61C32F40-2D86-ED46-ABF9-CB5A1D7E5626}">
      <dgm:prSet/>
      <dgm:spPr/>
      <dgm:t>
        <a:bodyPr/>
        <a:lstStyle/>
        <a:p>
          <a:endParaRPr lang="zh-CN" altLang="en-US"/>
        </a:p>
      </dgm:t>
    </dgm:pt>
    <dgm:pt modelId="{39ADD0FC-405D-EC4F-94F0-9A93AC23D1A6}" type="pres">
      <dgm:prSet presAssocID="{7BE0F3B3-8B70-E944-B460-32FDDDB7C53E}" presName="CompostProcess" presStyleCnt="0">
        <dgm:presLayoutVars>
          <dgm:dir/>
          <dgm:resizeHandles val="exact"/>
        </dgm:presLayoutVars>
      </dgm:prSet>
      <dgm:spPr/>
      <dgm:t>
        <a:bodyPr/>
        <a:lstStyle/>
        <a:p>
          <a:endParaRPr lang="zh-CN" altLang="en-US"/>
        </a:p>
      </dgm:t>
    </dgm:pt>
    <dgm:pt modelId="{A1E7A1A1-9F46-9743-ABD1-6C1605830838}" type="pres">
      <dgm:prSet presAssocID="{7BE0F3B3-8B70-E944-B460-32FDDDB7C53E}" presName="arrow" presStyleLbl="bgShp" presStyleIdx="0" presStyleCnt="1"/>
      <dgm:spPr/>
    </dgm:pt>
    <dgm:pt modelId="{6A9B85B6-A15D-4448-B6B3-8C8BDCDA0C9E}" type="pres">
      <dgm:prSet presAssocID="{7BE0F3B3-8B70-E944-B460-32FDDDB7C53E}" presName="linearProcess" presStyleCnt="0"/>
      <dgm:spPr/>
    </dgm:pt>
    <dgm:pt modelId="{971BB75A-A2DE-E246-8818-C19AC95FAFF1}" type="pres">
      <dgm:prSet presAssocID="{2236C181-2990-A347-A44C-CED896448651}" presName="textNode" presStyleLbl="node1" presStyleIdx="0" presStyleCnt="5">
        <dgm:presLayoutVars>
          <dgm:bulletEnabled val="1"/>
        </dgm:presLayoutVars>
      </dgm:prSet>
      <dgm:spPr/>
      <dgm:t>
        <a:bodyPr/>
        <a:lstStyle/>
        <a:p>
          <a:endParaRPr lang="zh-CN" altLang="en-US"/>
        </a:p>
      </dgm:t>
    </dgm:pt>
    <dgm:pt modelId="{3130F9B0-7282-5D4E-AED1-43BEA57F04BD}" type="pres">
      <dgm:prSet presAssocID="{B868A31B-B11D-2541-8923-B33DDCD4BD3C}" presName="sibTrans" presStyleCnt="0"/>
      <dgm:spPr/>
    </dgm:pt>
    <dgm:pt modelId="{5604C769-3AD4-D540-A8A9-E1E4B19D59CC}" type="pres">
      <dgm:prSet presAssocID="{FFA20529-1229-8A4A-87B6-47045B7B6BDC}" presName="textNode" presStyleLbl="node1" presStyleIdx="1" presStyleCnt="5">
        <dgm:presLayoutVars>
          <dgm:bulletEnabled val="1"/>
        </dgm:presLayoutVars>
      </dgm:prSet>
      <dgm:spPr/>
      <dgm:t>
        <a:bodyPr/>
        <a:lstStyle/>
        <a:p>
          <a:endParaRPr lang="zh-CN" altLang="en-US"/>
        </a:p>
      </dgm:t>
    </dgm:pt>
    <dgm:pt modelId="{B61BB50D-B5A8-9F4B-AB56-1C85DBA109C1}" type="pres">
      <dgm:prSet presAssocID="{81C7B734-1501-1943-9912-10BC27F484D6}" presName="sibTrans" presStyleCnt="0"/>
      <dgm:spPr/>
    </dgm:pt>
    <dgm:pt modelId="{8E5FFDBE-42C6-F841-A8CC-94DF6501A9AD}" type="pres">
      <dgm:prSet presAssocID="{6CF56833-D519-8F4E-B20B-7FDC767A9B27}" presName="textNode" presStyleLbl="node1" presStyleIdx="2" presStyleCnt="5">
        <dgm:presLayoutVars>
          <dgm:bulletEnabled val="1"/>
        </dgm:presLayoutVars>
      </dgm:prSet>
      <dgm:spPr/>
      <dgm:t>
        <a:bodyPr/>
        <a:lstStyle/>
        <a:p>
          <a:endParaRPr lang="zh-CN" altLang="en-US"/>
        </a:p>
      </dgm:t>
    </dgm:pt>
    <dgm:pt modelId="{3C291C4E-3694-CD46-83EF-95AF505E228A}" type="pres">
      <dgm:prSet presAssocID="{0F651EBC-9038-724A-86F7-BE7ADF93C7A9}" presName="sibTrans" presStyleCnt="0"/>
      <dgm:spPr/>
    </dgm:pt>
    <dgm:pt modelId="{A0CB557E-71FF-6D44-8324-32E8C77944E7}" type="pres">
      <dgm:prSet presAssocID="{B6EA9C58-2057-1743-9E6F-1AFB344DD42D}" presName="textNode" presStyleLbl="node1" presStyleIdx="3" presStyleCnt="5">
        <dgm:presLayoutVars>
          <dgm:bulletEnabled val="1"/>
        </dgm:presLayoutVars>
      </dgm:prSet>
      <dgm:spPr/>
      <dgm:t>
        <a:bodyPr/>
        <a:lstStyle/>
        <a:p>
          <a:endParaRPr lang="zh-CN" altLang="en-US"/>
        </a:p>
      </dgm:t>
    </dgm:pt>
    <dgm:pt modelId="{277975EB-C34F-014A-81AF-5954DBB276F2}" type="pres">
      <dgm:prSet presAssocID="{E5D49331-17E3-BC4C-9696-0793598FFC68}" presName="sibTrans" presStyleCnt="0"/>
      <dgm:spPr/>
    </dgm:pt>
    <dgm:pt modelId="{CEFED0B5-7053-C742-BDB2-4D864F178A49}" type="pres">
      <dgm:prSet presAssocID="{2263A29E-49D3-9647-8C97-0C60145966DB}" presName="textNode" presStyleLbl="node1" presStyleIdx="4" presStyleCnt="5">
        <dgm:presLayoutVars>
          <dgm:bulletEnabled val="1"/>
        </dgm:presLayoutVars>
      </dgm:prSet>
      <dgm:spPr/>
      <dgm:t>
        <a:bodyPr/>
        <a:lstStyle/>
        <a:p>
          <a:endParaRPr lang="zh-CN" altLang="en-US"/>
        </a:p>
      </dgm:t>
    </dgm:pt>
  </dgm:ptLst>
  <dgm:cxnLst>
    <dgm:cxn modelId="{78B94241-3357-484B-8CD8-2C913440DB67}" type="presOf" srcId="{2263A29E-49D3-9647-8C97-0C60145966DB}" destId="{CEFED0B5-7053-C742-BDB2-4D864F178A49}" srcOrd="0" destOrd="0" presId="urn:microsoft.com/office/officeart/2005/8/layout/hProcess9"/>
    <dgm:cxn modelId="{49AB13FA-7C6B-C847-931D-F487AA29CD6F}" srcId="{7BE0F3B3-8B70-E944-B460-32FDDDB7C53E}" destId="{6CF56833-D519-8F4E-B20B-7FDC767A9B27}" srcOrd="2" destOrd="0" parTransId="{99F17223-691E-1C46-8BCC-FFABFC4679EB}" sibTransId="{0F651EBC-9038-724A-86F7-BE7ADF93C7A9}"/>
    <dgm:cxn modelId="{61C32F40-2D86-ED46-ABF9-CB5A1D7E5626}" srcId="{7BE0F3B3-8B70-E944-B460-32FDDDB7C53E}" destId="{2263A29E-49D3-9647-8C97-0C60145966DB}" srcOrd="4" destOrd="0" parTransId="{68DAE6C1-657A-8846-9D73-D4049DE2617E}" sibTransId="{2CB10386-555A-A248-BBFF-DB7E3ED08C87}"/>
    <dgm:cxn modelId="{1A768529-85E3-0741-A049-6CE30F6F48C0}" type="presOf" srcId="{2236C181-2990-A347-A44C-CED896448651}" destId="{971BB75A-A2DE-E246-8818-C19AC95FAFF1}" srcOrd="0" destOrd="0" presId="urn:microsoft.com/office/officeart/2005/8/layout/hProcess9"/>
    <dgm:cxn modelId="{749F60A7-4B29-FB47-BF17-C42D1699FCD2}" type="presOf" srcId="{7BE0F3B3-8B70-E944-B460-32FDDDB7C53E}" destId="{39ADD0FC-405D-EC4F-94F0-9A93AC23D1A6}" srcOrd="0" destOrd="0" presId="urn:microsoft.com/office/officeart/2005/8/layout/hProcess9"/>
    <dgm:cxn modelId="{443A1B93-40CB-7145-893C-9A6E6C354CDC}" type="presOf" srcId="{6CF56833-D519-8F4E-B20B-7FDC767A9B27}" destId="{8E5FFDBE-42C6-F841-A8CC-94DF6501A9AD}" srcOrd="0" destOrd="0" presId="urn:microsoft.com/office/officeart/2005/8/layout/hProcess9"/>
    <dgm:cxn modelId="{396A6C09-8754-3746-9F64-6739D6D0565C}" srcId="{7BE0F3B3-8B70-E944-B460-32FDDDB7C53E}" destId="{FFA20529-1229-8A4A-87B6-47045B7B6BDC}" srcOrd="1" destOrd="0" parTransId="{F2115B75-C1CD-4A48-B21E-B6AB6EA46D6D}" sibTransId="{81C7B734-1501-1943-9912-10BC27F484D6}"/>
    <dgm:cxn modelId="{DA039816-6649-1745-85AD-C9F8145E8BF2}" srcId="{7BE0F3B3-8B70-E944-B460-32FDDDB7C53E}" destId="{B6EA9C58-2057-1743-9E6F-1AFB344DD42D}" srcOrd="3" destOrd="0" parTransId="{3ECF1B47-0DF5-054C-BAFC-802710AC4EA8}" sibTransId="{E5D49331-17E3-BC4C-9696-0793598FFC68}"/>
    <dgm:cxn modelId="{997A4AE1-1953-1F4B-9027-632619745C03}" type="presOf" srcId="{B6EA9C58-2057-1743-9E6F-1AFB344DD42D}" destId="{A0CB557E-71FF-6D44-8324-32E8C77944E7}" srcOrd="0" destOrd="0" presId="urn:microsoft.com/office/officeart/2005/8/layout/hProcess9"/>
    <dgm:cxn modelId="{657262A5-B378-6248-BCF2-026EE145E960}" srcId="{7BE0F3B3-8B70-E944-B460-32FDDDB7C53E}" destId="{2236C181-2990-A347-A44C-CED896448651}" srcOrd="0" destOrd="0" parTransId="{2E78180A-F9A8-D640-8787-B5F7956BE6E6}" sibTransId="{B868A31B-B11D-2541-8923-B33DDCD4BD3C}"/>
    <dgm:cxn modelId="{70C58702-8A5B-544D-8C19-C03479E9F074}" type="presOf" srcId="{FFA20529-1229-8A4A-87B6-47045B7B6BDC}" destId="{5604C769-3AD4-D540-A8A9-E1E4B19D59CC}" srcOrd="0" destOrd="0" presId="urn:microsoft.com/office/officeart/2005/8/layout/hProcess9"/>
    <dgm:cxn modelId="{C978173F-D9EB-2E4F-88EE-4E5F626BB1B2}" type="presParOf" srcId="{39ADD0FC-405D-EC4F-94F0-9A93AC23D1A6}" destId="{A1E7A1A1-9F46-9743-ABD1-6C1605830838}" srcOrd="0" destOrd="0" presId="urn:microsoft.com/office/officeart/2005/8/layout/hProcess9"/>
    <dgm:cxn modelId="{0533B2C3-F796-584B-920A-1955E98C73F6}" type="presParOf" srcId="{39ADD0FC-405D-EC4F-94F0-9A93AC23D1A6}" destId="{6A9B85B6-A15D-4448-B6B3-8C8BDCDA0C9E}" srcOrd="1" destOrd="0" presId="urn:microsoft.com/office/officeart/2005/8/layout/hProcess9"/>
    <dgm:cxn modelId="{214A3139-CF85-1D4E-89F1-ABEE9C52BAB7}" type="presParOf" srcId="{6A9B85B6-A15D-4448-B6B3-8C8BDCDA0C9E}" destId="{971BB75A-A2DE-E246-8818-C19AC95FAFF1}" srcOrd="0" destOrd="0" presId="urn:microsoft.com/office/officeart/2005/8/layout/hProcess9"/>
    <dgm:cxn modelId="{EFF302A0-9EE3-8A4E-8BA3-C44F7E01B3C9}" type="presParOf" srcId="{6A9B85B6-A15D-4448-B6B3-8C8BDCDA0C9E}" destId="{3130F9B0-7282-5D4E-AED1-43BEA57F04BD}" srcOrd="1" destOrd="0" presId="urn:microsoft.com/office/officeart/2005/8/layout/hProcess9"/>
    <dgm:cxn modelId="{8D2C51D8-B8E4-C849-857A-7812E00F5C17}" type="presParOf" srcId="{6A9B85B6-A15D-4448-B6B3-8C8BDCDA0C9E}" destId="{5604C769-3AD4-D540-A8A9-E1E4B19D59CC}" srcOrd="2" destOrd="0" presId="urn:microsoft.com/office/officeart/2005/8/layout/hProcess9"/>
    <dgm:cxn modelId="{7271584A-B92D-884D-8911-C6042DA7CFB1}" type="presParOf" srcId="{6A9B85B6-A15D-4448-B6B3-8C8BDCDA0C9E}" destId="{B61BB50D-B5A8-9F4B-AB56-1C85DBA109C1}" srcOrd="3" destOrd="0" presId="urn:microsoft.com/office/officeart/2005/8/layout/hProcess9"/>
    <dgm:cxn modelId="{BEF1027E-51F3-6A4E-B7FE-20D8B7236908}" type="presParOf" srcId="{6A9B85B6-A15D-4448-B6B3-8C8BDCDA0C9E}" destId="{8E5FFDBE-42C6-F841-A8CC-94DF6501A9AD}" srcOrd="4" destOrd="0" presId="urn:microsoft.com/office/officeart/2005/8/layout/hProcess9"/>
    <dgm:cxn modelId="{22F77297-F54F-4B43-B7DE-E316149FBC41}" type="presParOf" srcId="{6A9B85B6-A15D-4448-B6B3-8C8BDCDA0C9E}" destId="{3C291C4E-3694-CD46-83EF-95AF505E228A}" srcOrd="5" destOrd="0" presId="urn:microsoft.com/office/officeart/2005/8/layout/hProcess9"/>
    <dgm:cxn modelId="{7F5AD94D-4608-AB44-B63F-9719E51C8230}" type="presParOf" srcId="{6A9B85B6-A15D-4448-B6B3-8C8BDCDA0C9E}" destId="{A0CB557E-71FF-6D44-8324-32E8C77944E7}" srcOrd="6" destOrd="0" presId="urn:microsoft.com/office/officeart/2005/8/layout/hProcess9"/>
    <dgm:cxn modelId="{DE13D8D2-BBC1-8144-8F26-C3EFC70A5AA8}" type="presParOf" srcId="{6A9B85B6-A15D-4448-B6B3-8C8BDCDA0C9E}" destId="{277975EB-C34F-014A-81AF-5954DBB276F2}" srcOrd="7" destOrd="0" presId="urn:microsoft.com/office/officeart/2005/8/layout/hProcess9"/>
    <dgm:cxn modelId="{5A131AE0-1140-0B4A-85C6-59A7A78816D8}" type="presParOf" srcId="{6A9B85B6-A15D-4448-B6B3-8C8BDCDA0C9E}" destId="{CEFED0B5-7053-C742-BDB2-4D864F178A49}"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796EF-C128-9240-8DC4-704838DDA57A}">
      <dsp:nvSpPr>
        <dsp:cNvPr id="0" name=""/>
        <dsp:cNvSpPr/>
      </dsp:nvSpPr>
      <dsp:spPr>
        <a:xfrm>
          <a:off x="0" y="33541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395943-457B-0B43-8EEC-6A6D361CA87C}">
      <dsp:nvSpPr>
        <dsp:cNvPr id="0" name=""/>
        <dsp:cNvSpPr/>
      </dsp:nvSpPr>
      <dsp:spPr>
        <a:xfrm>
          <a:off x="403225" y="25454"/>
          <a:ext cx="6523309" cy="619920"/>
        </a:xfrm>
        <a:prstGeom prst="roundRect">
          <a:avLst/>
        </a:prstGeom>
        <a:gradFill rotWithShape="0">
          <a:gsLst>
            <a:gs pos="0">
              <a:srgbClr val="FFB8BB"/>
            </a:gs>
            <a:gs pos="100000">
              <a:schemeClr val="accent1">
                <a:hueOff val="0"/>
                <a:satOff val="0"/>
                <a:lumOff val="0"/>
                <a:alphaOff val="0"/>
                <a:tint val="15000"/>
                <a:satMod val="350000"/>
              </a:schemeClr>
            </a:gs>
          </a:gsLst>
          <a:lin ang="16200000" scaled="1"/>
        </a:gradFill>
        <a:ln>
          <a:solidFill>
            <a:srgbClr val="FF0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是主存和外部设备</a:t>
          </a:r>
          <a:r>
            <a:rPr lang="en-US" altLang="zh-CN" sz="1800" kern="1200" dirty="0" smtClean="0"/>
            <a:t>(</a:t>
          </a:r>
          <a:r>
            <a:rPr lang="zh-CN" altLang="en-US" sz="1800" kern="1200" dirty="0" smtClean="0"/>
            <a:t>硬盘、终端和网络等</a:t>
          </a:r>
          <a:r>
            <a:rPr lang="en-US" altLang="zh-CN" sz="1800" kern="1200" dirty="0" smtClean="0"/>
            <a:t>)</a:t>
          </a:r>
          <a:r>
            <a:rPr lang="zh-CN" altLang="en-US" sz="1800" kern="1200" dirty="0" smtClean="0"/>
            <a:t>拷贝数据的过程 </a:t>
          </a:r>
          <a:endParaRPr lang="zh-CN" altLang="en-US" sz="1800" kern="1200" dirty="0"/>
        </a:p>
      </dsp:txBody>
      <dsp:txXfrm>
        <a:off x="433487" y="55716"/>
        <a:ext cx="6462785" cy="559396"/>
      </dsp:txXfrm>
    </dsp:sp>
    <dsp:sp modelId="{6D14CC72-5206-6844-BC95-2B84F16D067F}">
      <dsp:nvSpPr>
        <dsp:cNvPr id="0" name=""/>
        <dsp:cNvSpPr/>
      </dsp:nvSpPr>
      <dsp:spPr>
        <a:xfrm>
          <a:off x="0" y="128797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EBAC7A-E9B7-3540-B557-79E9E5169FDD}">
      <dsp:nvSpPr>
        <dsp:cNvPr id="0" name=""/>
        <dsp:cNvSpPr/>
      </dsp:nvSpPr>
      <dsp:spPr>
        <a:xfrm>
          <a:off x="403225" y="978014"/>
          <a:ext cx="6495309" cy="619920"/>
        </a:xfrm>
        <a:prstGeom prst="roundRect">
          <a:avLst/>
        </a:prstGeom>
        <a:gradFill rotWithShape="0">
          <a:gsLst>
            <a:gs pos="0">
              <a:srgbClr val="A8E0FF"/>
            </a:gs>
            <a:gs pos="100000">
              <a:schemeClr val="accent1">
                <a:hueOff val="0"/>
                <a:satOff val="0"/>
                <a:lumOff val="0"/>
                <a:alphaOff val="0"/>
                <a:tint val="15000"/>
                <a:satMod val="350000"/>
              </a:schemeClr>
            </a:gs>
          </a:gsLst>
          <a:lin ang="16200000" scaled="1"/>
        </a:gradFill>
        <a:ln>
          <a:solidFill>
            <a:srgbClr val="0000FF"/>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是操作系统的底层功能实现，底层通过</a:t>
          </a:r>
          <a:r>
            <a:rPr lang="en-US" altLang="zh-CN" sz="1800" kern="1200" dirty="0" smtClean="0"/>
            <a:t>I/O</a:t>
          </a:r>
          <a:r>
            <a:rPr lang="zh-CN" altLang="en-US" sz="1800" kern="1200" dirty="0" smtClean="0"/>
            <a:t>指令进行完成</a:t>
          </a:r>
          <a:endParaRPr lang="zh-CN" altLang="en-US" sz="1800" kern="1200" dirty="0"/>
        </a:p>
      </dsp:txBody>
      <dsp:txXfrm>
        <a:off x="433487" y="1008276"/>
        <a:ext cx="6434785" cy="559396"/>
      </dsp:txXfrm>
    </dsp:sp>
    <dsp:sp modelId="{14C32D5F-4780-114F-A900-B0FFC542F5E3}">
      <dsp:nvSpPr>
        <dsp:cNvPr id="0" name=""/>
        <dsp:cNvSpPr/>
      </dsp:nvSpPr>
      <dsp:spPr>
        <a:xfrm>
          <a:off x="0" y="2240535"/>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B73323D-20AD-3D41-933B-BDBF608DF47B}">
      <dsp:nvSpPr>
        <dsp:cNvPr id="0" name=""/>
        <dsp:cNvSpPr/>
      </dsp:nvSpPr>
      <dsp:spPr>
        <a:xfrm>
          <a:off x="403225" y="1930575"/>
          <a:ext cx="6509422" cy="619920"/>
        </a:xfrm>
        <a:prstGeom prst="roundRect">
          <a:avLst/>
        </a:prstGeom>
        <a:gradFill rotWithShape="0">
          <a:gsLst>
            <a:gs pos="0">
              <a:srgbClr val="A0FF9F"/>
            </a:gs>
            <a:gs pos="100000">
              <a:schemeClr val="accent1">
                <a:hueOff val="0"/>
                <a:satOff val="0"/>
                <a:lumOff val="0"/>
                <a:alphaOff val="0"/>
                <a:tint val="15000"/>
                <a:satMod val="350000"/>
              </a:schemeClr>
            </a:gs>
          </a:gsLst>
          <a:lin ang="16200000" scaled="1"/>
        </a:gradFill>
        <a:ln>
          <a:solidFill>
            <a:srgbClr val="008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a:lnSpc>
              <a:spcPct val="90000"/>
            </a:lnSpc>
            <a:spcBef>
              <a:spcPct val="0"/>
            </a:spcBef>
            <a:spcAft>
              <a:spcPct val="35000"/>
            </a:spcAft>
          </a:pPr>
          <a:r>
            <a:rPr lang="zh-CN" altLang="en-US" sz="1800" kern="1200" dirty="0" smtClean="0"/>
            <a:t>所有外部设备都可以看做一个文件来操作（</a:t>
          </a:r>
          <a:r>
            <a:rPr lang="en-US" altLang="zh-CN" sz="1800" kern="1200" dirty="0" err="1" smtClean="0"/>
            <a:t>fd&amp;socketfd</a:t>
          </a:r>
          <a:r>
            <a:rPr lang="zh-CN" altLang="en-US" sz="1800" kern="1200" dirty="0" smtClean="0"/>
            <a:t>）</a:t>
          </a:r>
          <a:endParaRPr lang="zh-CN" altLang="en-US" sz="1800" kern="1200" dirty="0"/>
        </a:p>
      </dsp:txBody>
      <dsp:txXfrm>
        <a:off x="433487" y="1960837"/>
        <a:ext cx="6448898"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7A1A1-9F46-9743-ABD1-6C1605830838}">
      <dsp:nvSpPr>
        <dsp:cNvPr id="0" name=""/>
        <dsp:cNvSpPr/>
      </dsp:nvSpPr>
      <dsp:spPr>
        <a:xfrm>
          <a:off x="572463" y="0"/>
          <a:ext cx="6487920" cy="1909376"/>
        </a:xfrm>
        <a:prstGeom prst="rightArrow">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971BB75A-A2DE-E246-8818-C19AC95FAFF1}">
      <dsp:nvSpPr>
        <dsp:cNvPr id="0" name=""/>
        <dsp:cNvSpPr/>
      </dsp:nvSpPr>
      <dsp:spPr>
        <a:xfrm>
          <a:off x="366" y="572812"/>
          <a:ext cx="1435037" cy="76375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阻塞</a:t>
          </a:r>
          <a:r>
            <a:rPr kumimoji="1" lang="en-US" altLang="zh-CN" sz="1900" kern="1200" smtClean="0"/>
            <a:t>IO</a:t>
          </a:r>
          <a:r>
            <a:rPr kumimoji="1" lang="zh-CN" altLang="en-US" sz="1900" kern="1200" smtClean="0"/>
            <a:t>模型</a:t>
          </a:r>
          <a:endParaRPr lang="zh-CN" altLang="en-US" sz="1900" kern="1200"/>
        </a:p>
      </dsp:txBody>
      <dsp:txXfrm>
        <a:off x="37649" y="610095"/>
        <a:ext cx="1360471" cy="689184"/>
      </dsp:txXfrm>
    </dsp:sp>
    <dsp:sp modelId="{5604C769-3AD4-D540-A8A9-E1E4B19D59CC}">
      <dsp:nvSpPr>
        <dsp:cNvPr id="0" name=""/>
        <dsp:cNvSpPr/>
      </dsp:nvSpPr>
      <dsp:spPr>
        <a:xfrm>
          <a:off x="1549636" y="572812"/>
          <a:ext cx="1435037" cy="763750"/>
        </a:xfrm>
        <a:prstGeom prst="roundRect">
          <a:avLst/>
        </a:prstGeom>
        <a:gradFill rotWithShape="0">
          <a:gsLst>
            <a:gs pos="0">
              <a:schemeClr val="accent2">
                <a:hueOff val="-3600000"/>
                <a:satOff val="-12501"/>
                <a:lumOff val="15000"/>
                <a:alphaOff val="0"/>
                <a:tint val="50000"/>
                <a:satMod val="300000"/>
              </a:schemeClr>
            </a:gs>
            <a:gs pos="35000">
              <a:schemeClr val="accent2">
                <a:hueOff val="-3600000"/>
                <a:satOff val="-12501"/>
                <a:lumOff val="15000"/>
                <a:alphaOff val="0"/>
                <a:tint val="37000"/>
                <a:satMod val="300000"/>
              </a:schemeClr>
            </a:gs>
            <a:gs pos="100000">
              <a:schemeClr val="accent2">
                <a:hueOff val="-3600000"/>
                <a:satOff val="-12501"/>
                <a:lumOff val="15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非阻塞</a:t>
          </a:r>
          <a:r>
            <a:rPr kumimoji="1" lang="en-US" altLang="zh-CN" sz="1900" kern="1200" smtClean="0"/>
            <a:t>IO</a:t>
          </a:r>
          <a:r>
            <a:rPr kumimoji="1" lang="zh-CN" altLang="en-US" sz="1900" kern="1200" smtClean="0"/>
            <a:t>模型</a:t>
          </a:r>
          <a:endParaRPr lang="zh-CN" altLang="en-US" sz="1900" kern="1200"/>
        </a:p>
      </dsp:txBody>
      <dsp:txXfrm>
        <a:off x="1586919" y="610095"/>
        <a:ext cx="1360471" cy="689184"/>
      </dsp:txXfrm>
    </dsp:sp>
    <dsp:sp modelId="{8E5FFDBE-42C6-F841-A8CC-94DF6501A9AD}">
      <dsp:nvSpPr>
        <dsp:cNvPr id="0" name=""/>
        <dsp:cNvSpPr/>
      </dsp:nvSpPr>
      <dsp:spPr>
        <a:xfrm>
          <a:off x="3098905" y="572812"/>
          <a:ext cx="1435037" cy="763750"/>
        </a:xfrm>
        <a:prstGeom prst="roundRect">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en-US" altLang="zh-CN" sz="1900" kern="1200" dirty="0" smtClean="0"/>
            <a:t>IO</a:t>
          </a:r>
          <a:r>
            <a:rPr kumimoji="1" lang="zh-CN" altLang="en-US" sz="1900" kern="1200" dirty="0" smtClean="0"/>
            <a:t>复用模型</a:t>
          </a:r>
          <a:endParaRPr lang="zh-CN" altLang="en-US" sz="1900" kern="1200" dirty="0"/>
        </a:p>
      </dsp:txBody>
      <dsp:txXfrm>
        <a:off x="3136188" y="610095"/>
        <a:ext cx="1360471" cy="689184"/>
      </dsp:txXfrm>
    </dsp:sp>
    <dsp:sp modelId="{A0CB557E-71FF-6D44-8324-32E8C77944E7}">
      <dsp:nvSpPr>
        <dsp:cNvPr id="0" name=""/>
        <dsp:cNvSpPr/>
      </dsp:nvSpPr>
      <dsp:spPr>
        <a:xfrm>
          <a:off x="4648174" y="572812"/>
          <a:ext cx="1435037" cy="763750"/>
        </a:xfrm>
        <a:prstGeom prst="roundRect">
          <a:avLst/>
        </a:prstGeom>
        <a:gradFill rotWithShape="0">
          <a:gsLst>
            <a:gs pos="0">
              <a:schemeClr val="accent2">
                <a:hueOff val="-10800000"/>
                <a:satOff val="-37502"/>
                <a:lumOff val="45001"/>
                <a:alphaOff val="0"/>
                <a:tint val="50000"/>
                <a:satMod val="300000"/>
              </a:schemeClr>
            </a:gs>
            <a:gs pos="35000">
              <a:schemeClr val="accent2">
                <a:hueOff val="-10800000"/>
                <a:satOff val="-37502"/>
                <a:lumOff val="45001"/>
                <a:alphaOff val="0"/>
                <a:tint val="37000"/>
                <a:satMod val="300000"/>
              </a:schemeClr>
            </a:gs>
            <a:gs pos="100000">
              <a:schemeClr val="accent2">
                <a:hueOff val="-10800000"/>
                <a:satOff val="-37502"/>
                <a:lumOff val="4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信号驱动</a:t>
          </a:r>
          <a:r>
            <a:rPr kumimoji="1" lang="en-US" altLang="zh-CN" sz="1900" kern="1200" smtClean="0"/>
            <a:t>IO</a:t>
          </a:r>
          <a:r>
            <a:rPr kumimoji="1" lang="zh-CN" altLang="en-US" sz="1900" kern="1200" smtClean="0"/>
            <a:t>模型</a:t>
          </a:r>
          <a:endParaRPr lang="zh-CN" altLang="en-US" sz="1900" kern="1200"/>
        </a:p>
      </dsp:txBody>
      <dsp:txXfrm>
        <a:off x="4685457" y="610095"/>
        <a:ext cx="1360471" cy="689184"/>
      </dsp:txXfrm>
    </dsp:sp>
    <dsp:sp modelId="{CEFED0B5-7053-C742-BDB2-4D864F178A49}">
      <dsp:nvSpPr>
        <dsp:cNvPr id="0" name=""/>
        <dsp:cNvSpPr/>
      </dsp:nvSpPr>
      <dsp:spPr>
        <a:xfrm>
          <a:off x="6197443" y="572812"/>
          <a:ext cx="1435037" cy="763750"/>
        </a:xfrm>
        <a:prstGeom prst="roundRect">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TW" altLang="en-US" sz="1900" kern="1200" smtClean="0"/>
            <a:t>异步</a:t>
          </a:r>
          <a:r>
            <a:rPr kumimoji="1" lang="en-US" altLang="zh-TW" sz="1900" kern="1200" smtClean="0"/>
            <a:t>IO</a:t>
          </a:r>
          <a:endParaRPr lang="zh-TW" altLang="en-US" sz="1900" kern="1200"/>
        </a:p>
      </dsp:txBody>
      <dsp:txXfrm>
        <a:off x="6234726" y="610095"/>
        <a:ext cx="1360471" cy="6891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72535CB-D0AF-5F47-A2C4-564042C0450A}" type="datetimeFigureOut">
              <a:rPr lang="zh-CN" altLang="en-US"/>
              <a:pPr>
                <a:defRPr/>
              </a:pPr>
              <a:t>15-7-14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FBE4F01-88C7-3B40-9956-6CB7C1DE0BC8}" type="slidenum">
              <a:rPr lang="zh-CN" altLang="en-US"/>
              <a:pPr>
                <a:defRPr/>
              </a:pPr>
              <a:t>‹#›</a:t>
            </a:fld>
            <a:endParaRPr lang="zh-CN" altLang="en-US"/>
          </a:p>
        </p:txBody>
      </p:sp>
    </p:spTree>
    <p:extLst>
      <p:ext uri="{BB962C8B-B14F-4D97-AF65-F5344CB8AC3E}">
        <p14:creationId xmlns:p14="http://schemas.microsoft.com/office/powerpoint/2010/main" val="4067336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zh-CN" alt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C436160B-62F2-254A-98D1-323279EF7FB8}" type="slidenum">
              <a:rPr lang="zh-CN" altLang="en-US"/>
              <a:pPr>
                <a:defRPr/>
              </a:pPr>
              <a:t>‹#›</a:t>
            </a:fld>
            <a:endParaRPr lang="en-US" altLang="zh-CN"/>
          </a:p>
        </p:txBody>
      </p:sp>
    </p:spTree>
    <p:extLst>
      <p:ext uri="{BB962C8B-B14F-4D97-AF65-F5344CB8AC3E}">
        <p14:creationId xmlns:p14="http://schemas.microsoft.com/office/powerpoint/2010/main" val="9005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2608685-03D7-7D4A-9588-E21A1DF1DA4E}" type="slidenum">
              <a:rPr kumimoji="0" lang="zh-CN" altLang="en-US" sz="1200"/>
              <a:pPr/>
              <a:t>1</a:t>
            </a:fld>
            <a:endParaRPr kumimoji="0" lang="en-US" altLang="zh-CN" sz="120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15</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对于应用服务器，一个主要规律就是，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的处理速度是要远远快于</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速度的，如果</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为了</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操作（例如从</a:t>
            </a:r>
            <a:r>
              <a:rPr kumimoji="1" lang="en-US" altLang="zh-CN" sz="1200" b="0" i="0" kern="1200" dirty="0" smtClean="0">
                <a:solidFill>
                  <a:schemeClr val="tx1"/>
                </a:solidFill>
                <a:effectLst/>
                <a:latin typeface="Arial" pitchFamily="34" charset="0"/>
                <a:ea typeface="宋体" pitchFamily="2" charset="-122"/>
                <a:cs typeface="宋体" charset="0"/>
              </a:rPr>
              <a:t>Socket</a:t>
            </a:r>
            <a:r>
              <a:rPr kumimoji="1" lang="zh-CN" altLang="en-US" sz="1200" b="0" i="0" kern="1200" dirty="0" smtClean="0">
                <a:solidFill>
                  <a:schemeClr val="tx1"/>
                </a:solidFill>
                <a:effectLst/>
                <a:latin typeface="Arial" pitchFamily="34" charset="0"/>
                <a:ea typeface="宋体" pitchFamily="2" charset="-122"/>
                <a:cs typeface="宋体" charset="0"/>
              </a:rPr>
              <a:t>读取一段数据）而阻塞显然是不划算的。好一点的方法是分为多进程或者线程去进行处理，但是这样会带来一些进程切换的开销，试想一个进程一个数据读了</a:t>
            </a:r>
            <a:r>
              <a:rPr kumimoji="1" lang="en-US" altLang="zh-CN" sz="1200" b="0" i="0" kern="1200" dirty="0" smtClean="0">
                <a:solidFill>
                  <a:schemeClr val="tx1"/>
                </a:solidFill>
                <a:effectLst/>
                <a:latin typeface="Arial" pitchFamily="34" charset="0"/>
                <a:ea typeface="宋体" pitchFamily="2" charset="-122"/>
                <a:cs typeface="宋体" charset="0"/>
              </a:rPr>
              <a:t>500ms</a:t>
            </a:r>
            <a:r>
              <a:rPr kumimoji="1" lang="zh-CN" altLang="en-US" sz="1200" b="0" i="0" kern="1200" dirty="0" smtClean="0">
                <a:solidFill>
                  <a:schemeClr val="tx1"/>
                </a:solidFill>
                <a:effectLst/>
                <a:latin typeface="Arial" pitchFamily="34" charset="0"/>
                <a:ea typeface="宋体" pitchFamily="2" charset="-122"/>
                <a:cs typeface="宋体" charset="0"/>
              </a:rPr>
              <a:t>，期间进程切换到它</a:t>
            </a:r>
            <a:r>
              <a:rPr kumimoji="1" lang="en-US" altLang="zh-CN" sz="1200" b="0" i="0" kern="1200" dirty="0" smtClean="0">
                <a:solidFill>
                  <a:schemeClr val="tx1"/>
                </a:solidFill>
                <a:effectLst/>
                <a:latin typeface="Arial" pitchFamily="34" charset="0"/>
                <a:ea typeface="宋体" pitchFamily="2" charset="-122"/>
                <a:cs typeface="宋体" charset="0"/>
              </a:rPr>
              <a:t>3</a:t>
            </a:r>
            <a:r>
              <a:rPr kumimoji="1" lang="zh-CN" altLang="en-US" sz="1200" b="0" i="0" kern="1200" dirty="0" smtClean="0">
                <a:solidFill>
                  <a:schemeClr val="tx1"/>
                </a:solidFill>
                <a:effectLst/>
                <a:latin typeface="Arial" pitchFamily="34" charset="0"/>
                <a:ea typeface="宋体" pitchFamily="2" charset="-122"/>
                <a:cs typeface="宋体" charset="0"/>
              </a:rPr>
              <a:t>次，但是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却什么都不能干，就这么切换走了，是不是也不划算？</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这时先驱们找到了事件驱动，或者叫回调的方式，来完成这件事情。这种方式就是，应用业务向一个中间人注册一个回调（</a:t>
            </a:r>
            <a:r>
              <a:rPr kumimoji="1" lang="en-US" altLang="zh-CN" sz="1200" b="0" i="0" kern="1200" dirty="0" smtClean="0">
                <a:solidFill>
                  <a:schemeClr val="tx1"/>
                </a:solidFill>
                <a:effectLst/>
                <a:latin typeface="Arial" pitchFamily="34" charset="0"/>
                <a:ea typeface="宋体" pitchFamily="2" charset="-122"/>
                <a:cs typeface="宋体" charset="0"/>
              </a:rPr>
              <a:t>event handler</a:t>
            </a:r>
            <a:r>
              <a:rPr kumimoji="1" lang="zh-CN" altLang="en-US" sz="1200" b="0" i="0" kern="1200" dirty="0" smtClean="0">
                <a:solidFill>
                  <a:schemeClr val="tx1"/>
                </a:solidFill>
                <a:effectLst/>
                <a:latin typeface="Arial" pitchFamily="34" charset="0"/>
                <a:ea typeface="宋体" pitchFamily="2" charset="-122"/>
                <a:cs typeface="宋体" charset="0"/>
              </a:rPr>
              <a:t>），当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就绪后，就这个中间人产生一个事件，并通知此</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进行处理。这种回调的方式，也体现了“好莱坞原则”（</a:t>
            </a:r>
            <a:r>
              <a:rPr kumimoji="1" lang="en-US" altLang="zh-CN" sz="1200" b="0" i="0" kern="1200" dirty="0" smtClean="0">
                <a:solidFill>
                  <a:schemeClr val="tx1"/>
                </a:solidFill>
                <a:effectLst/>
                <a:latin typeface="Arial" pitchFamily="34" charset="0"/>
                <a:ea typeface="宋体" pitchFamily="2" charset="-122"/>
                <a:cs typeface="宋体" charset="0"/>
              </a:rPr>
              <a:t>Hollywood principle</a:t>
            </a:r>
            <a:r>
              <a:rPr kumimoji="1" lang="zh-CN" altLang="en-US" sz="1200" b="0" i="0" kern="1200" dirty="0" smtClean="0">
                <a:solidFill>
                  <a:schemeClr val="tx1"/>
                </a:solidFill>
                <a:effectLst/>
                <a:latin typeface="Arial" pitchFamily="34" charset="0"/>
                <a:ea typeface="宋体" pitchFamily="2" charset="-122"/>
                <a:cs typeface="宋体" charset="0"/>
              </a:rPr>
              <a:t>）</a:t>
            </a:r>
            <a:r>
              <a:rPr kumimoji="1" lang="en-US" altLang="zh-CN" sz="1200" b="0" i="0" kern="1200" dirty="0" smtClean="0">
                <a:solidFill>
                  <a:schemeClr val="tx1"/>
                </a:solidFill>
                <a:effectLst/>
                <a:latin typeface="Arial" pitchFamily="34" charset="0"/>
                <a:ea typeface="宋体" pitchFamily="2" charset="-122"/>
                <a:cs typeface="宋体" charset="0"/>
              </a:rPr>
              <a:t>-“Don’t call us, we’ll call you”</a:t>
            </a:r>
            <a:r>
              <a:rPr kumimoji="1" lang="zh-CN" altLang="en-US" sz="1200" b="0" i="0" kern="1200" dirty="0" smtClean="0">
                <a:solidFill>
                  <a:schemeClr val="tx1"/>
                </a:solidFill>
                <a:effectLst/>
                <a:latin typeface="Arial" pitchFamily="34" charset="0"/>
                <a:ea typeface="宋体" pitchFamily="2" charset="-122"/>
                <a:cs typeface="宋体" charset="0"/>
              </a:rPr>
              <a:t>，在我们熟悉的</a:t>
            </a:r>
            <a:r>
              <a:rPr kumimoji="1" lang="en-US" altLang="zh-CN" sz="1200" b="0" i="0" kern="1200" dirty="0" err="1" smtClean="0">
                <a:solidFill>
                  <a:schemeClr val="tx1"/>
                </a:solidFill>
                <a:effectLst/>
                <a:latin typeface="Arial" pitchFamily="34" charset="0"/>
                <a:ea typeface="宋体" pitchFamily="2" charset="-122"/>
                <a:cs typeface="宋体" charset="0"/>
              </a:rPr>
              <a:t>IoC</a:t>
            </a:r>
            <a:r>
              <a:rPr kumimoji="1" lang="zh-CN" altLang="en-US" sz="1200" b="0" i="0" kern="1200" dirty="0" smtClean="0">
                <a:solidFill>
                  <a:schemeClr val="tx1"/>
                </a:solidFill>
                <a:effectLst/>
                <a:latin typeface="Arial" pitchFamily="34" charset="0"/>
                <a:ea typeface="宋体" pitchFamily="2" charset="-122"/>
                <a:cs typeface="宋体" charset="0"/>
              </a:rPr>
              <a:t>中也有用到。看来软件开发真是互通的！</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好了，我们现在来看</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模式。在前面事件驱动的例子里有个问题：我们如何知道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就绪这个事件，谁来充当这个中间人？</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模式的答案是：由一个不断等待和循环的单独进程（线程）来做这件事，它接受所有</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的注册，并负责先操作系统查询</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是否就绪，在就绪后就调用指定</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进行处理，这个角色的名字就叫做</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a:t>
            </a:r>
          </a:p>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16</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dirty="0" smtClean="0"/>
              <a:t>无论是</a:t>
            </a:r>
            <a:r>
              <a:rPr kumimoji="1" lang="en-US" altLang="zh-CN" dirty="0" smtClean="0"/>
              <a:t>C++</a:t>
            </a:r>
            <a:r>
              <a:rPr kumimoji="1" lang="zh-CN" altLang="en-US" dirty="0" smtClean="0"/>
              <a:t>还是</a:t>
            </a:r>
            <a:r>
              <a:rPr kumimoji="1" lang="en-US" altLang="zh-CN" dirty="0" smtClean="0"/>
              <a:t>JAVA</a:t>
            </a:r>
            <a:r>
              <a:rPr kumimoji="1" lang="zh-CN" altLang="en-US" dirty="0" smtClean="0"/>
              <a:t>编写的网络框架，大多数都是基于</a:t>
            </a:r>
            <a:r>
              <a:rPr kumimoji="1" lang="en-US" altLang="zh-CN" dirty="0" smtClean="0"/>
              <a:t>reactor</a:t>
            </a:r>
            <a:r>
              <a:rPr kumimoji="1" lang="zh-CN" altLang="en-US" dirty="0" smtClean="0"/>
              <a:t>模式进行设计和开发</a:t>
            </a:r>
            <a:endParaRPr kumimoji="1" lang="en-US" altLang="zh-CN" dirty="0" smtClean="0"/>
          </a:p>
          <a:p>
            <a:pPr>
              <a:lnSpc>
                <a:spcPct val="150000"/>
              </a:lnSpc>
            </a:pPr>
            <a:endParaRPr kumimoji="1" lang="en-US" altLang="zh-CN" dirty="0" smtClean="0"/>
          </a:p>
          <a:p>
            <a:pPr>
              <a:lnSpc>
                <a:spcPct val="150000"/>
              </a:lnSpc>
            </a:pPr>
            <a:r>
              <a:rPr kumimoji="1" lang="en-US" altLang="zh-CN" dirty="0" smtClean="0"/>
              <a:t>Reactor</a:t>
            </a:r>
            <a:r>
              <a:rPr kumimoji="1" lang="zh-CN" altLang="en-US" dirty="0" smtClean="0"/>
              <a:t>模式基于事件驱动，特别适合处理海量的</a:t>
            </a:r>
            <a:r>
              <a:rPr kumimoji="1" lang="en-US" altLang="zh-CN" dirty="0" smtClean="0"/>
              <a:t>IO</a:t>
            </a:r>
            <a:r>
              <a:rPr kumimoji="1" lang="zh-CN" altLang="en-US" dirty="0" smtClean="0"/>
              <a:t>事件</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单线程模型：所有的</a:t>
            </a:r>
            <a:r>
              <a:rPr kumimoji="1" lang="en-US" altLang="zh-CN" dirty="0" smtClean="0"/>
              <a:t>IO</a:t>
            </a:r>
            <a:r>
              <a:rPr kumimoji="1" lang="zh-CN" altLang="en-US" dirty="0" smtClean="0"/>
              <a:t>操作都在同一个</a:t>
            </a:r>
            <a:r>
              <a:rPr kumimoji="1" lang="en-US" altLang="zh-CN" dirty="0" smtClean="0"/>
              <a:t>NIO</a:t>
            </a:r>
            <a:r>
              <a:rPr kumimoji="1" lang="zh-CN" altLang="en-US" dirty="0" smtClean="0"/>
              <a:t>线程上完成，</a:t>
            </a:r>
            <a:r>
              <a:rPr kumimoji="1" lang="en-US" altLang="zh-CN" dirty="0" smtClean="0"/>
              <a:t>NIO</a:t>
            </a:r>
            <a:r>
              <a:rPr kumimoji="1" lang="zh-CN" altLang="en-US" dirty="0" smtClean="0"/>
              <a:t>线程职责如下：</a:t>
            </a:r>
            <a:endParaRPr kumimoji="1" lang="en-US" altLang="zh-CN" dirty="0" smtClean="0"/>
          </a:p>
          <a:p>
            <a:pPr>
              <a:lnSpc>
                <a:spcPct val="150000"/>
              </a:lnSpc>
            </a:pPr>
            <a:endParaRPr kumimoji="1" lang="en-US" altLang="zh-CN" dirty="0" smtClean="0"/>
          </a:p>
          <a:p>
            <a:pPr>
              <a:lnSpc>
                <a:spcPct val="150000"/>
              </a:lnSpc>
            </a:pPr>
            <a:r>
              <a:rPr kumimoji="1" lang="zh-CN" altLang="zh-CN" dirty="0" smtClean="0"/>
              <a:t>（</a:t>
            </a:r>
            <a:r>
              <a:rPr kumimoji="1" lang="en-US" altLang="zh-CN" dirty="0" smtClean="0"/>
              <a:t>1</a:t>
            </a:r>
            <a:r>
              <a:rPr kumimoji="1" lang="zh-CN" altLang="en-US" dirty="0" smtClean="0"/>
              <a:t>）作为</a:t>
            </a:r>
            <a:r>
              <a:rPr kumimoji="1" lang="en-US" altLang="zh-CN" dirty="0" smtClean="0"/>
              <a:t>NIO</a:t>
            </a:r>
            <a:r>
              <a:rPr kumimoji="1" lang="zh-CN" altLang="en-US" dirty="0" smtClean="0"/>
              <a:t>服务端，接收客户端的</a:t>
            </a:r>
            <a:r>
              <a:rPr kumimoji="1" lang="en-US" altLang="zh-CN" dirty="0" smtClean="0"/>
              <a:t>TCP</a:t>
            </a:r>
            <a:r>
              <a:rPr kumimoji="1" lang="zh-CN" altLang="en-US" dirty="0" smtClean="0"/>
              <a:t>链接</a:t>
            </a:r>
            <a:endParaRPr kumimoji="1" lang="en-US" altLang="zh-CN" dirty="0" smtClean="0"/>
          </a:p>
          <a:p>
            <a:pPr>
              <a:lnSpc>
                <a:spcPct val="150000"/>
              </a:lnSpc>
            </a:pPr>
            <a:endParaRPr kumimoji="1" lang="en-US" altLang="zh-CN" dirty="0" smtClean="0"/>
          </a:p>
          <a:p>
            <a:pPr>
              <a:lnSpc>
                <a:spcPct val="150000"/>
              </a:lnSpc>
            </a:pPr>
            <a:r>
              <a:rPr kumimoji="1" lang="zh-CN" altLang="zh-CN" dirty="0" smtClean="0"/>
              <a:t>（</a:t>
            </a:r>
            <a:r>
              <a:rPr kumimoji="1" lang="en-US" altLang="zh-CN" dirty="0" smtClean="0"/>
              <a:t>2</a:t>
            </a:r>
            <a:r>
              <a:rPr kumimoji="1" lang="zh-CN" altLang="en-US" dirty="0" smtClean="0"/>
              <a:t>）作为</a:t>
            </a:r>
            <a:r>
              <a:rPr kumimoji="1" lang="en-US" altLang="zh-CN" dirty="0" smtClean="0"/>
              <a:t>NIO</a:t>
            </a:r>
            <a:r>
              <a:rPr kumimoji="1" lang="zh-CN" altLang="en-US" dirty="0" smtClean="0"/>
              <a:t>客户端，向服务端发起</a:t>
            </a:r>
            <a:r>
              <a:rPr kumimoji="1" lang="en-US" altLang="zh-CN" dirty="0" smtClean="0"/>
              <a:t>TCP</a:t>
            </a:r>
            <a:r>
              <a:rPr kumimoji="1" lang="zh-CN" altLang="en-US" dirty="0" smtClean="0"/>
              <a:t>链接</a:t>
            </a:r>
            <a:endParaRPr kumimoji="1" lang="en-US" altLang="zh-CN" dirty="0" smtClean="0"/>
          </a:p>
          <a:p>
            <a:pPr>
              <a:lnSpc>
                <a:spcPct val="150000"/>
              </a:lnSpc>
            </a:pPr>
            <a:endParaRPr kumimoji="1" lang="en-US" altLang="zh-CN" dirty="0" smtClean="0"/>
          </a:p>
          <a:p>
            <a:pPr>
              <a:lnSpc>
                <a:spcPct val="150000"/>
              </a:lnSpc>
            </a:pPr>
            <a:r>
              <a:rPr kumimoji="1" lang="zh-CN" altLang="zh-CN" dirty="0" smtClean="0"/>
              <a:t>（</a:t>
            </a:r>
            <a:r>
              <a:rPr kumimoji="1" lang="en-US" altLang="zh-CN" dirty="0" smtClean="0"/>
              <a:t>3</a:t>
            </a:r>
            <a:r>
              <a:rPr kumimoji="1" lang="zh-CN" altLang="en-US" dirty="0" smtClean="0"/>
              <a:t>）读取通信对端的请求或者应答消息</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a:t>
            </a:r>
            <a:r>
              <a:rPr kumimoji="1" lang="en-US" altLang="zh-CN" dirty="0" smtClean="0"/>
              <a:t>4</a:t>
            </a:r>
            <a:r>
              <a:rPr kumimoji="1" lang="zh-CN" altLang="en-US" dirty="0" smtClean="0"/>
              <a:t>）向通信端发送消息请求或者应答消息</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由于</a:t>
            </a:r>
            <a:r>
              <a:rPr kumimoji="1" lang="en-US" altLang="zh-CN" dirty="0" smtClean="0"/>
              <a:t>Reactor</a:t>
            </a:r>
            <a:r>
              <a:rPr kumimoji="1" lang="zh-CN" altLang="en-US" dirty="0" smtClean="0"/>
              <a:t>模式使用的时异步非阻塞</a:t>
            </a:r>
            <a:r>
              <a:rPr kumimoji="1" lang="en-US" altLang="zh-CN" dirty="0" smtClean="0"/>
              <a:t>IO</a:t>
            </a:r>
            <a:r>
              <a:rPr kumimoji="1" lang="zh-CN" altLang="en-US" dirty="0" smtClean="0"/>
              <a:t>，所有的</a:t>
            </a:r>
            <a:r>
              <a:rPr kumimoji="1" lang="en-US" altLang="zh-CN" dirty="0" smtClean="0"/>
              <a:t>IO</a:t>
            </a:r>
            <a:r>
              <a:rPr kumimoji="1" lang="zh-CN" altLang="en-US" dirty="0" smtClean="0"/>
              <a:t>操作都不会导致阻塞，理论上一个线程可以独立处理所有的</a:t>
            </a:r>
            <a:r>
              <a:rPr kumimoji="1" lang="en-US" altLang="zh-CN" dirty="0" smtClean="0"/>
              <a:t>IO</a:t>
            </a:r>
            <a:r>
              <a:rPr kumimoji="1" lang="zh-CN" altLang="en-US" dirty="0" smtClean="0"/>
              <a:t>相关操作。</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从架构层面上看，一个</a:t>
            </a:r>
            <a:r>
              <a:rPr kumimoji="1" lang="en-US" altLang="zh-CN" dirty="0" smtClean="0"/>
              <a:t>NIO</a:t>
            </a:r>
            <a:r>
              <a:rPr kumimoji="1" lang="zh-CN" altLang="en-US" dirty="0" smtClean="0"/>
              <a:t>线程确实可以完成其承担的职责。</a:t>
            </a:r>
            <a:endParaRPr kumimoji="1" lang="en-US" altLang="zh-CN" dirty="0" smtClean="0"/>
          </a:p>
          <a:p>
            <a:pPr>
              <a:lnSpc>
                <a:spcPct val="150000"/>
              </a:lnSpc>
            </a:pPr>
            <a:endParaRPr kumimoji="1" lang="en-US" altLang="zh-CN" dirty="0" smtClean="0"/>
          </a:p>
          <a:p>
            <a:pPr>
              <a:lnSpc>
                <a:spcPct val="150000"/>
              </a:lnSpc>
            </a:pPr>
            <a:r>
              <a:rPr kumimoji="1" lang="zh-CN" altLang="en-US" sz="1200" b="0" i="0" kern="1200" dirty="0" smtClean="0">
                <a:solidFill>
                  <a:schemeClr val="tx1"/>
                </a:solidFill>
                <a:latin typeface="Arial" pitchFamily="34" charset="0"/>
                <a:ea typeface="宋体" pitchFamily="2" charset="-122"/>
                <a:cs typeface="宋体" charset="0"/>
              </a:rPr>
              <a:t>例如，通过</a:t>
            </a:r>
            <a:r>
              <a:rPr kumimoji="1" lang="en-US" altLang="zh-CN" sz="1200" b="0" i="0" kern="1200" dirty="0" smtClean="0">
                <a:solidFill>
                  <a:schemeClr val="tx1"/>
                </a:solidFill>
                <a:latin typeface="Arial" pitchFamily="34" charset="0"/>
                <a:ea typeface="宋体" pitchFamily="2" charset="-122"/>
                <a:cs typeface="宋体" charset="0"/>
              </a:rPr>
              <a:t>Acceptor</a:t>
            </a:r>
            <a:r>
              <a:rPr kumimoji="1" lang="zh-CN" altLang="en-US" sz="1200" b="0" i="0" kern="1200" dirty="0" smtClean="0">
                <a:solidFill>
                  <a:schemeClr val="tx1"/>
                </a:solidFill>
                <a:latin typeface="Arial" pitchFamily="34" charset="0"/>
                <a:ea typeface="宋体" pitchFamily="2" charset="-122"/>
                <a:cs typeface="宋体" charset="0"/>
              </a:rPr>
              <a:t>类接收客户端的</a:t>
            </a:r>
            <a:r>
              <a:rPr kumimoji="1" lang="en-US" altLang="zh-CN" sz="1200" b="0" i="0" kern="1200" dirty="0" smtClean="0">
                <a:solidFill>
                  <a:schemeClr val="tx1"/>
                </a:solidFill>
                <a:latin typeface="Arial" pitchFamily="34" charset="0"/>
                <a:ea typeface="宋体" pitchFamily="2" charset="-122"/>
                <a:cs typeface="宋体" charset="0"/>
              </a:rPr>
              <a:t>TCP</a:t>
            </a:r>
            <a:r>
              <a:rPr kumimoji="1" lang="zh-CN" altLang="en-US" sz="1200" b="0" i="0" kern="1200" dirty="0" smtClean="0">
                <a:solidFill>
                  <a:schemeClr val="tx1"/>
                </a:solidFill>
                <a:latin typeface="Arial" pitchFamily="34" charset="0"/>
                <a:ea typeface="宋体" pitchFamily="2" charset="-122"/>
                <a:cs typeface="宋体" charset="0"/>
              </a:rPr>
              <a:t>连接请求消息，链路建立成功之后，通过</a:t>
            </a:r>
            <a:r>
              <a:rPr kumimoji="1" lang="en-US" altLang="zh-CN" sz="1200" b="0" i="0" kern="1200" dirty="0" smtClean="0">
                <a:solidFill>
                  <a:schemeClr val="tx1"/>
                </a:solidFill>
                <a:latin typeface="Arial" pitchFamily="34" charset="0"/>
                <a:ea typeface="宋体" pitchFamily="2" charset="-122"/>
                <a:cs typeface="宋体" charset="0"/>
              </a:rPr>
              <a:t>Dispatch</a:t>
            </a:r>
            <a:r>
              <a:rPr kumimoji="1" lang="zh-CN" altLang="en-US" sz="1200" b="0" i="0" kern="1200" dirty="0" smtClean="0">
                <a:solidFill>
                  <a:schemeClr val="tx1"/>
                </a:solidFill>
                <a:latin typeface="Arial" pitchFamily="34" charset="0"/>
                <a:ea typeface="宋体" pitchFamily="2" charset="-122"/>
                <a:cs typeface="宋体" charset="0"/>
              </a:rPr>
              <a:t>将对应的</a:t>
            </a:r>
            <a:r>
              <a:rPr kumimoji="1" lang="en-US" altLang="zh-CN" sz="1200" b="0" i="0" kern="1200" dirty="0" err="1" smtClean="0">
                <a:solidFill>
                  <a:schemeClr val="tx1"/>
                </a:solidFill>
                <a:latin typeface="Arial" pitchFamily="34" charset="0"/>
                <a:ea typeface="宋体" pitchFamily="2" charset="-122"/>
                <a:cs typeface="宋体" charset="0"/>
              </a:rPr>
              <a:t>ByteBuffer</a:t>
            </a:r>
            <a:r>
              <a:rPr kumimoji="1" lang="zh-CN" altLang="en-US" sz="1200" b="0" i="0" kern="1200" dirty="0" smtClean="0">
                <a:solidFill>
                  <a:schemeClr val="tx1"/>
                </a:solidFill>
                <a:latin typeface="Arial" pitchFamily="34" charset="0"/>
                <a:ea typeface="宋体" pitchFamily="2" charset="-122"/>
                <a:cs typeface="宋体" charset="0"/>
              </a:rPr>
              <a:t>派发到指定的</a:t>
            </a:r>
            <a:r>
              <a:rPr kumimoji="1" lang="en-US" altLang="zh-CN" sz="1200" b="0" i="0" kern="1200" dirty="0" smtClean="0">
                <a:solidFill>
                  <a:schemeClr val="tx1"/>
                </a:solidFill>
                <a:latin typeface="Arial" pitchFamily="34" charset="0"/>
                <a:ea typeface="宋体" pitchFamily="2" charset="-122"/>
                <a:cs typeface="宋体" charset="0"/>
              </a:rPr>
              <a:t>Handler</a:t>
            </a:r>
            <a:r>
              <a:rPr kumimoji="1" lang="zh-CN" altLang="en-US" sz="1200" b="0" i="0" kern="1200" dirty="0" smtClean="0">
                <a:solidFill>
                  <a:schemeClr val="tx1"/>
                </a:solidFill>
                <a:latin typeface="Arial" pitchFamily="34" charset="0"/>
                <a:ea typeface="宋体" pitchFamily="2" charset="-122"/>
                <a:cs typeface="宋体" charset="0"/>
              </a:rPr>
              <a:t>上进行消息解码。用户线程可以通过消息编码通过</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线程将消息发送给客户端。</a:t>
            </a:r>
          </a:p>
          <a:p>
            <a:pPr>
              <a:lnSpc>
                <a:spcPct val="150000"/>
              </a:lnSpc>
            </a:pPr>
            <a:r>
              <a:rPr kumimoji="1" lang="zh-CN" altLang="en-US" sz="1200" b="0" i="0" kern="1200" dirty="0" smtClean="0">
                <a:solidFill>
                  <a:schemeClr val="tx1"/>
                </a:solidFill>
                <a:latin typeface="Arial" pitchFamily="34" charset="0"/>
                <a:ea typeface="宋体" pitchFamily="2" charset="-122"/>
                <a:cs typeface="宋体" charset="0"/>
              </a:rPr>
              <a:t>对于一些小容量应用场景，可以使用单线程模型。但是对于高负载、大并发的应用场景却不合适，主要原因如下：</a:t>
            </a:r>
          </a:p>
          <a:p>
            <a:pPr>
              <a:lnSpc>
                <a:spcPct val="150000"/>
              </a:lnSpc>
            </a:pP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线程同时处理成百上千的链路，性能上无法支撑，即便</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线程的</a:t>
            </a:r>
            <a:r>
              <a:rPr kumimoji="1" lang="en-US" altLang="zh-CN" sz="1200" b="0" i="0" kern="1200" dirty="0" smtClean="0">
                <a:solidFill>
                  <a:schemeClr val="tx1"/>
                </a:solidFill>
                <a:latin typeface="Arial" pitchFamily="34" charset="0"/>
                <a:ea typeface="宋体" pitchFamily="2" charset="-122"/>
                <a:cs typeface="宋体" charset="0"/>
              </a:rPr>
              <a:t>CPU</a:t>
            </a:r>
            <a:r>
              <a:rPr kumimoji="1" lang="zh-CN" altLang="en-US" sz="1200" b="0" i="0" kern="1200" dirty="0" smtClean="0">
                <a:solidFill>
                  <a:schemeClr val="tx1"/>
                </a:solidFill>
                <a:latin typeface="Arial" pitchFamily="34" charset="0"/>
                <a:ea typeface="宋体" pitchFamily="2" charset="-122"/>
                <a:cs typeface="宋体" charset="0"/>
              </a:rPr>
              <a:t>负荷达到</a:t>
            </a:r>
            <a:r>
              <a:rPr kumimoji="1" lang="en-US" altLang="zh-CN" sz="1200" b="0" i="0" kern="1200" dirty="0" smtClean="0">
                <a:solidFill>
                  <a:schemeClr val="tx1"/>
                </a:solidFill>
                <a:latin typeface="Arial" pitchFamily="34" charset="0"/>
                <a:ea typeface="宋体" pitchFamily="2" charset="-122"/>
                <a:cs typeface="宋体" charset="0"/>
              </a:rPr>
              <a:t>100%</a:t>
            </a:r>
            <a:r>
              <a:rPr kumimoji="1" lang="zh-CN" altLang="en-US" sz="1200" b="0" i="0" kern="1200" dirty="0" smtClean="0">
                <a:solidFill>
                  <a:schemeClr val="tx1"/>
                </a:solidFill>
                <a:latin typeface="Arial" pitchFamily="34" charset="0"/>
                <a:ea typeface="宋体" pitchFamily="2" charset="-122"/>
                <a:cs typeface="宋体" charset="0"/>
              </a:rPr>
              <a:t>，也无法满足海量消息的编码、解码、读取和发送；</a:t>
            </a:r>
          </a:p>
          <a:p>
            <a:pPr>
              <a:lnSpc>
                <a:spcPct val="150000"/>
              </a:lnSpc>
            </a:pPr>
            <a:r>
              <a:rPr kumimoji="1" lang="en-US" altLang="zh-CN" sz="1200" b="0" i="0" kern="1200" dirty="0" smtClean="0">
                <a:solidFill>
                  <a:schemeClr val="tx1"/>
                </a:solidFill>
                <a:latin typeface="Arial" pitchFamily="34" charset="0"/>
                <a:ea typeface="宋体" pitchFamily="2" charset="-122"/>
                <a:cs typeface="宋体" charset="0"/>
              </a:rPr>
              <a:t>2</a:t>
            </a:r>
            <a:r>
              <a:rPr kumimoji="1" lang="zh-CN" altLang="en-US" sz="1200" b="0" i="0" kern="1200" dirty="0" smtClean="0">
                <a:solidFill>
                  <a:schemeClr val="tx1"/>
                </a:solidFill>
                <a:latin typeface="Arial" pitchFamily="34" charset="0"/>
                <a:ea typeface="宋体" pitchFamily="2" charset="-122"/>
                <a:cs typeface="宋体" charset="0"/>
              </a:rPr>
              <a:t>）当</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线程负载过重之后，处理速度将变慢，这会导致大量客户端连接超时，超时之后往往会进行重发，这更加重了</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线程的负载，最终会导致大量消息积压和处理超时，成为系统的性能瓶颈；</a:t>
            </a:r>
          </a:p>
          <a:p>
            <a:pPr>
              <a:lnSpc>
                <a:spcPct val="150000"/>
              </a:lnSpc>
            </a:pPr>
            <a:r>
              <a:rPr kumimoji="1" lang="en-US" altLang="zh-CN" sz="1200" b="0" i="0" kern="1200" dirty="0" smtClean="0">
                <a:solidFill>
                  <a:schemeClr val="tx1"/>
                </a:solidFill>
                <a:latin typeface="Arial" pitchFamily="34" charset="0"/>
                <a:ea typeface="宋体" pitchFamily="2" charset="-122"/>
                <a:cs typeface="宋体" charset="0"/>
              </a:rPr>
              <a:t>3</a:t>
            </a:r>
            <a:r>
              <a:rPr kumimoji="1" lang="zh-CN" altLang="en-US" sz="1200" b="0" i="0" kern="1200" dirty="0" smtClean="0">
                <a:solidFill>
                  <a:schemeClr val="tx1"/>
                </a:solidFill>
                <a:latin typeface="Arial" pitchFamily="34" charset="0"/>
                <a:ea typeface="宋体" pitchFamily="2" charset="-122"/>
                <a:cs typeface="宋体" charset="0"/>
              </a:rPr>
              <a:t>）可靠性问题：一旦</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线程意外跑飞，或者进入死循环，会导致整个系统通信模块不可用，不能接收和处理外部消息，造成节点故障。</a:t>
            </a:r>
          </a:p>
          <a:p>
            <a:pPr>
              <a:lnSpc>
                <a:spcPct val="150000"/>
              </a:lnSpc>
            </a:pPr>
            <a:r>
              <a:rPr kumimoji="1" lang="zh-CN" altLang="en-US" sz="1200" b="0" i="0" kern="1200" dirty="0" smtClean="0">
                <a:solidFill>
                  <a:schemeClr val="tx1"/>
                </a:solidFill>
                <a:latin typeface="Arial" pitchFamily="34" charset="0"/>
                <a:ea typeface="宋体" pitchFamily="2" charset="-122"/>
                <a:cs typeface="宋体" charset="0"/>
              </a:rPr>
              <a:t>为了解决这些问题，演进出了</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多线程模型，下面我们一起学习下</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a:t>
            </a:r>
          </a:p>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17</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多线程模型的特点：</a:t>
            </a:r>
          </a:p>
          <a:p>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）有专门一个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a:t>
            </a:r>
            <a:r>
              <a:rPr kumimoji="1" lang="en-US" altLang="zh-CN" sz="1200" b="0" i="0" kern="1200" dirty="0" smtClean="0">
                <a:solidFill>
                  <a:schemeClr val="tx1"/>
                </a:solidFill>
                <a:latin typeface="Arial" pitchFamily="34" charset="0"/>
                <a:ea typeface="宋体" pitchFamily="2" charset="-122"/>
                <a:cs typeface="宋体" charset="0"/>
              </a:rPr>
              <a:t>-Acceptor</a:t>
            </a:r>
            <a:r>
              <a:rPr kumimoji="1" lang="zh-CN" altLang="en-US" sz="1200" b="0" i="0" kern="1200" dirty="0" smtClean="0">
                <a:solidFill>
                  <a:schemeClr val="tx1"/>
                </a:solidFill>
                <a:latin typeface="Arial" pitchFamily="34" charset="0"/>
                <a:ea typeface="宋体" pitchFamily="2" charset="-122"/>
                <a:cs typeface="宋体" charset="0"/>
              </a:rPr>
              <a:t>线程用于监听服务端，接收客户端的</a:t>
            </a:r>
            <a:r>
              <a:rPr kumimoji="1" lang="en-US" altLang="zh-CN" sz="1200" b="0" i="0" kern="1200" dirty="0" smtClean="0">
                <a:solidFill>
                  <a:schemeClr val="tx1"/>
                </a:solidFill>
                <a:latin typeface="Arial" pitchFamily="34" charset="0"/>
                <a:ea typeface="宋体" pitchFamily="2" charset="-122"/>
                <a:cs typeface="宋体" charset="0"/>
              </a:rPr>
              <a:t>TCP</a:t>
            </a:r>
            <a:r>
              <a:rPr kumimoji="1" lang="zh-CN" altLang="en-US" sz="1200" b="0" i="0" kern="1200" dirty="0" smtClean="0">
                <a:solidFill>
                  <a:schemeClr val="tx1"/>
                </a:solidFill>
                <a:latin typeface="Arial" pitchFamily="34" charset="0"/>
                <a:ea typeface="宋体" pitchFamily="2" charset="-122"/>
                <a:cs typeface="宋体" charset="0"/>
              </a:rPr>
              <a:t>连接请求；</a:t>
            </a:r>
          </a:p>
          <a:p>
            <a:r>
              <a:rPr kumimoji="1" lang="en-US" altLang="zh-CN" sz="1200" b="0" i="0" kern="1200" dirty="0" smtClean="0">
                <a:solidFill>
                  <a:schemeClr val="tx1"/>
                </a:solidFill>
                <a:latin typeface="Arial" pitchFamily="34" charset="0"/>
                <a:ea typeface="宋体" pitchFamily="2" charset="-122"/>
                <a:cs typeface="宋体" charset="0"/>
              </a:rPr>
              <a:t>2</a:t>
            </a:r>
            <a:r>
              <a:rPr kumimoji="1" lang="zh-CN" altLang="en-US" sz="1200" b="0" i="0" kern="1200" dirty="0" smtClean="0">
                <a:solidFill>
                  <a:schemeClr val="tx1"/>
                </a:solidFill>
                <a:latin typeface="Arial" pitchFamily="34" charset="0"/>
                <a:ea typeface="宋体" pitchFamily="2" charset="-122"/>
                <a:cs typeface="宋体" charset="0"/>
              </a:rPr>
              <a:t>）网络</a:t>
            </a:r>
            <a:r>
              <a:rPr kumimoji="1" lang="en-US" altLang="zh-CN" sz="1200" b="0" i="0" kern="1200" dirty="0" smtClean="0">
                <a:solidFill>
                  <a:schemeClr val="tx1"/>
                </a:solidFill>
                <a:latin typeface="Arial" pitchFamily="34" charset="0"/>
                <a:ea typeface="宋体" pitchFamily="2" charset="-122"/>
                <a:cs typeface="宋体" charset="0"/>
              </a:rPr>
              <a:t>IO</a:t>
            </a:r>
            <a:r>
              <a:rPr kumimoji="1" lang="zh-CN" altLang="en-US" sz="1200" b="0" i="0" kern="1200" dirty="0" smtClean="0">
                <a:solidFill>
                  <a:schemeClr val="tx1"/>
                </a:solidFill>
                <a:latin typeface="Arial" pitchFamily="34" charset="0"/>
                <a:ea typeface="宋体" pitchFamily="2" charset="-122"/>
                <a:cs typeface="宋体" charset="0"/>
              </a:rPr>
              <a:t>操作</a:t>
            </a:r>
            <a:r>
              <a:rPr kumimoji="1" lang="en-US" altLang="zh-CN" sz="1200" b="0" i="0" kern="1200" dirty="0" smtClean="0">
                <a:solidFill>
                  <a:schemeClr val="tx1"/>
                </a:solidFill>
                <a:latin typeface="Arial" pitchFamily="34" charset="0"/>
                <a:ea typeface="宋体" pitchFamily="2" charset="-122"/>
                <a:cs typeface="宋体" charset="0"/>
              </a:rPr>
              <a:t>-</a:t>
            </a:r>
            <a:r>
              <a:rPr kumimoji="1" lang="zh-CN" altLang="en-US" sz="1200" b="0" i="0" kern="1200" dirty="0" smtClean="0">
                <a:solidFill>
                  <a:schemeClr val="tx1"/>
                </a:solidFill>
                <a:latin typeface="Arial" pitchFamily="34" charset="0"/>
                <a:ea typeface="宋体" pitchFamily="2" charset="-122"/>
                <a:cs typeface="宋体" charset="0"/>
              </a:rPr>
              <a:t>读、写等由一个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线程池负责，线程池可以采用标准的</a:t>
            </a:r>
            <a:r>
              <a:rPr kumimoji="1" lang="en-US" altLang="zh-CN" sz="1200" b="0" i="0" kern="1200" dirty="0" smtClean="0">
                <a:solidFill>
                  <a:schemeClr val="tx1"/>
                </a:solidFill>
                <a:latin typeface="Arial" pitchFamily="34" charset="0"/>
                <a:ea typeface="宋体" pitchFamily="2" charset="-122"/>
                <a:cs typeface="宋体" charset="0"/>
              </a:rPr>
              <a:t>JDK</a:t>
            </a:r>
            <a:r>
              <a:rPr kumimoji="1" lang="zh-CN" altLang="en-US" sz="1200" b="0" i="0" kern="1200" dirty="0" smtClean="0">
                <a:solidFill>
                  <a:schemeClr val="tx1"/>
                </a:solidFill>
                <a:latin typeface="Arial" pitchFamily="34" charset="0"/>
                <a:ea typeface="宋体" pitchFamily="2" charset="-122"/>
                <a:cs typeface="宋体" charset="0"/>
              </a:rPr>
              <a:t>线程池实现，它包含一个任务队列和</a:t>
            </a:r>
            <a:r>
              <a:rPr kumimoji="1" lang="en-US" altLang="zh-CN" sz="1200" b="0" i="0" kern="1200" dirty="0" smtClean="0">
                <a:solidFill>
                  <a:schemeClr val="tx1"/>
                </a:solidFill>
                <a:latin typeface="Arial" pitchFamily="34" charset="0"/>
                <a:ea typeface="宋体" pitchFamily="2" charset="-122"/>
                <a:cs typeface="宋体" charset="0"/>
              </a:rPr>
              <a:t>N</a:t>
            </a:r>
            <a:r>
              <a:rPr kumimoji="1" lang="zh-CN" altLang="en-US" sz="1200" b="0" i="0" kern="1200" dirty="0" smtClean="0">
                <a:solidFill>
                  <a:schemeClr val="tx1"/>
                </a:solidFill>
                <a:latin typeface="Arial" pitchFamily="34" charset="0"/>
                <a:ea typeface="宋体" pitchFamily="2" charset="-122"/>
                <a:cs typeface="宋体" charset="0"/>
              </a:rPr>
              <a:t>个可用的线程，由这些</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线程负责消息的读取、解码、编码和发送；</a:t>
            </a:r>
          </a:p>
          <a:p>
            <a:r>
              <a:rPr kumimoji="1" lang="en-US" altLang="zh-CN" sz="1200" b="0" i="0" kern="1200" dirty="0" smtClean="0">
                <a:solidFill>
                  <a:schemeClr val="tx1"/>
                </a:solidFill>
                <a:latin typeface="Arial" pitchFamily="34" charset="0"/>
                <a:ea typeface="宋体" pitchFamily="2" charset="-122"/>
                <a:cs typeface="宋体" charset="0"/>
              </a:rPr>
              <a:t>3</a:t>
            </a:r>
            <a:r>
              <a:rPr kumimoji="1" lang="zh-CN" altLang="en-US" sz="1200" b="0" i="0" kern="1200" dirty="0" smtClean="0">
                <a:solidFill>
                  <a:schemeClr val="tx1"/>
                </a:solidFill>
                <a:latin typeface="Arial" pitchFamily="34" charset="0"/>
                <a:ea typeface="宋体" pitchFamily="2" charset="-122"/>
                <a:cs typeface="宋体" charset="0"/>
              </a:rPr>
              <a:t>）</a:t>
            </a: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线程可以同时处理</a:t>
            </a:r>
            <a:r>
              <a:rPr kumimoji="1" lang="en-US" altLang="zh-CN" sz="1200" b="0" i="0" kern="1200" dirty="0" smtClean="0">
                <a:solidFill>
                  <a:schemeClr val="tx1"/>
                </a:solidFill>
                <a:latin typeface="Arial" pitchFamily="34" charset="0"/>
                <a:ea typeface="宋体" pitchFamily="2" charset="-122"/>
                <a:cs typeface="宋体" charset="0"/>
              </a:rPr>
              <a:t>N</a:t>
            </a:r>
            <a:r>
              <a:rPr kumimoji="1" lang="zh-CN" altLang="en-US" sz="1200" b="0" i="0" kern="1200" dirty="0" smtClean="0">
                <a:solidFill>
                  <a:schemeClr val="tx1"/>
                </a:solidFill>
                <a:latin typeface="Arial" pitchFamily="34" charset="0"/>
                <a:ea typeface="宋体" pitchFamily="2" charset="-122"/>
                <a:cs typeface="宋体" charset="0"/>
              </a:rPr>
              <a:t>条链路，但是</a:t>
            </a: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个链路只对应</a:t>
            </a: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线程，防止发生并发操作问题。</a:t>
            </a:r>
          </a:p>
          <a:p>
            <a:r>
              <a:rPr kumimoji="1" lang="zh-CN" altLang="en-US" sz="1200" b="0" i="0" kern="1200" dirty="0" smtClean="0">
                <a:solidFill>
                  <a:schemeClr val="tx1"/>
                </a:solidFill>
                <a:latin typeface="Arial" pitchFamily="34" charset="0"/>
                <a:ea typeface="宋体" pitchFamily="2" charset="-122"/>
                <a:cs typeface="宋体" charset="0"/>
              </a:rPr>
              <a:t>在绝大多数场景下，</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多线程模型都可以满足性能需求；但是，在极个别特殊场景中，一个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线程负责监听和处理所有的客户端连接可能会存在性能问题。例如并发百万客户端连接，或者服务端需要对客户端握手进行安全认证，但是认证本身非常损耗性能。在这类场景下，单独一个</a:t>
            </a:r>
            <a:r>
              <a:rPr kumimoji="1" lang="en-US" altLang="zh-CN" sz="1200" b="0" i="0" kern="1200" dirty="0" smtClean="0">
                <a:solidFill>
                  <a:schemeClr val="tx1"/>
                </a:solidFill>
                <a:latin typeface="Arial" pitchFamily="34" charset="0"/>
                <a:ea typeface="宋体" pitchFamily="2" charset="-122"/>
                <a:cs typeface="宋体" charset="0"/>
              </a:rPr>
              <a:t>Acceptor</a:t>
            </a:r>
            <a:r>
              <a:rPr kumimoji="1" lang="zh-CN" altLang="en-US" sz="1200" b="0" i="0" kern="1200" dirty="0" smtClean="0">
                <a:solidFill>
                  <a:schemeClr val="tx1"/>
                </a:solidFill>
                <a:latin typeface="Arial" pitchFamily="34" charset="0"/>
                <a:ea typeface="宋体" pitchFamily="2" charset="-122"/>
                <a:cs typeface="宋体" charset="0"/>
              </a:rPr>
              <a:t>线程可能会存在性能不足问题，为了解决性能问题，产生了第三种</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线程模型</a:t>
            </a:r>
            <a:r>
              <a:rPr kumimoji="1" lang="en-US" altLang="zh-CN" sz="1200" b="0" i="0" kern="1200" dirty="0" smtClean="0">
                <a:solidFill>
                  <a:schemeClr val="tx1"/>
                </a:solidFill>
                <a:latin typeface="Arial" pitchFamily="34" charset="0"/>
                <a:ea typeface="宋体" pitchFamily="2" charset="-122"/>
                <a:cs typeface="宋体" charset="0"/>
              </a:rPr>
              <a:t>-</a:t>
            </a:r>
            <a:r>
              <a:rPr kumimoji="1" lang="zh-CN" altLang="en-US" sz="1200" b="0" i="0" kern="1200" dirty="0" smtClean="0">
                <a:solidFill>
                  <a:schemeClr val="tx1"/>
                </a:solidFill>
                <a:latin typeface="Arial" pitchFamily="34" charset="0"/>
                <a:ea typeface="宋体" pitchFamily="2" charset="-122"/>
                <a:cs typeface="宋体" charset="0"/>
              </a:rPr>
              <a:t>主从</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a:t>
            </a:r>
            <a:endParaRPr kumimoji="1" lang="zh-CN" altLang="en-US" sz="1200" b="0" i="0" kern="1200" dirty="0">
              <a:solidFill>
                <a:schemeClr val="tx1"/>
              </a:solidFill>
              <a:latin typeface="Arial" pitchFamily="34" charset="0"/>
              <a:ea typeface="宋体" pitchFamily="2" charset="-122"/>
              <a:cs typeface="宋体" charset="0"/>
            </a:endParaRPr>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18</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主从</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线程模型的特点是：服务端用于接收客户端连接的不再是个</a:t>
            </a:r>
            <a:r>
              <a:rPr kumimoji="1" lang="en-US" altLang="zh-CN" sz="1200" b="0" i="0" kern="1200" dirty="0" smtClean="0">
                <a:solidFill>
                  <a:schemeClr val="tx1"/>
                </a:solidFill>
                <a:effectLst/>
                <a:latin typeface="Arial" pitchFamily="34" charset="0"/>
                <a:ea typeface="宋体" pitchFamily="2" charset="-122"/>
                <a:cs typeface="宋体" charset="0"/>
              </a:rPr>
              <a:t>1</a:t>
            </a:r>
            <a:r>
              <a:rPr kumimoji="1" lang="zh-CN" altLang="en-US" sz="1200" b="0" i="0" kern="1200" dirty="0" smtClean="0">
                <a:solidFill>
                  <a:schemeClr val="tx1"/>
                </a:solidFill>
                <a:effectLst/>
                <a:latin typeface="Arial" pitchFamily="34" charset="0"/>
                <a:ea typeface="宋体" pitchFamily="2" charset="-122"/>
                <a:cs typeface="宋体" charset="0"/>
              </a:rPr>
              <a:t>个单独的</a:t>
            </a:r>
            <a:r>
              <a:rPr kumimoji="1" lang="en-US" altLang="zh-CN" sz="1200" b="0" i="0" kern="1200" dirty="0" smtClean="0">
                <a:solidFill>
                  <a:schemeClr val="tx1"/>
                </a:solidFill>
                <a:effectLst/>
                <a:latin typeface="Arial" pitchFamily="34" charset="0"/>
                <a:ea typeface="宋体" pitchFamily="2" charset="-122"/>
                <a:cs typeface="宋体" charset="0"/>
              </a:rPr>
              <a:t>NIO</a:t>
            </a:r>
            <a:r>
              <a:rPr kumimoji="1" lang="zh-CN" altLang="en-US" sz="1200" b="0" i="0" kern="1200" dirty="0" smtClean="0">
                <a:solidFill>
                  <a:schemeClr val="tx1"/>
                </a:solidFill>
                <a:effectLst/>
                <a:latin typeface="Arial" pitchFamily="34" charset="0"/>
                <a:ea typeface="宋体" pitchFamily="2" charset="-122"/>
                <a:cs typeface="宋体" charset="0"/>
              </a:rPr>
              <a:t>线程，而是一个独立的</a:t>
            </a:r>
            <a:r>
              <a:rPr kumimoji="1" lang="en-US" altLang="zh-CN" sz="1200" b="0" i="0" kern="1200" dirty="0" smtClean="0">
                <a:solidFill>
                  <a:schemeClr val="tx1"/>
                </a:solidFill>
                <a:effectLst/>
                <a:latin typeface="Arial" pitchFamily="34" charset="0"/>
                <a:ea typeface="宋体" pitchFamily="2" charset="-122"/>
                <a:cs typeface="宋体" charset="0"/>
              </a:rPr>
              <a:t>NIO</a:t>
            </a:r>
            <a:r>
              <a:rPr kumimoji="1" lang="zh-CN" altLang="en-US" sz="1200" b="0" i="0" kern="1200" dirty="0" smtClean="0">
                <a:solidFill>
                  <a:schemeClr val="tx1"/>
                </a:solidFill>
                <a:effectLst/>
                <a:latin typeface="Arial" pitchFamily="34" charset="0"/>
                <a:ea typeface="宋体" pitchFamily="2" charset="-122"/>
                <a:cs typeface="宋体" charset="0"/>
              </a:rPr>
              <a:t>线程池。</a:t>
            </a:r>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接收到客户端</a:t>
            </a:r>
            <a:r>
              <a:rPr kumimoji="1" lang="en-US" altLang="zh-CN" sz="1200" b="0" i="0" kern="1200" dirty="0" smtClean="0">
                <a:solidFill>
                  <a:schemeClr val="tx1"/>
                </a:solidFill>
                <a:effectLst/>
                <a:latin typeface="Arial" pitchFamily="34" charset="0"/>
                <a:ea typeface="宋体" pitchFamily="2" charset="-122"/>
                <a:cs typeface="宋体" charset="0"/>
              </a:rPr>
              <a:t>TCP</a:t>
            </a:r>
            <a:r>
              <a:rPr kumimoji="1" lang="zh-CN" altLang="en-US" sz="1200" b="0" i="0" kern="1200" dirty="0" smtClean="0">
                <a:solidFill>
                  <a:schemeClr val="tx1"/>
                </a:solidFill>
                <a:effectLst/>
                <a:latin typeface="Arial" pitchFamily="34" charset="0"/>
                <a:ea typeface="宋体" pitchFamily="2" charset="-122"/>
                <a:cs typeface="宋体" charset="0"/>
              </a:rPr>
              <a:t>连接请求处理完成后（可能包含接入认证等），将新创建的</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注册到</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线程池（</a:t>
            </a:r>
            <a:r>
              <a:rPr kumimoji="1" lang="en-US" altLang="zh-CN" sz="1200" b="0" i="0" kern="1200" dirty="0" smtClean="0">
                <a:solidFill>
                  <a:schemeClr val="tx1"/>
                </a:solidFill>
                <a:effectLst/>
                <a:latin typeface="Arial" pitchFamily="34" charset="0"/>
                <a:ea typeface="宋体" pitchFamily="2" charset="-122"/>
                <a:cs typeface="宋体" charset="0"/>
              </a:rPr>
              <a:t>sub reactor</a:t>
            </a:r>
            <a:r>
              <a:rPr kumimoji="1" lang="zh-CN" altLang="en-US" sz="1200" b="0" i="0" kern="1200" dirty="0" smtClean="0">
                <a:solidFill>
                  <a:schemeClr val="tx1"/>
                </a:solidFill>
                <a:effectLst/>
                <a:latin typeface="Arial" pitchFamily="34" charset="0"/>
                <a:ea typeface="宋体" pitchFamily="2" charset="-122"/>
                <a:cs typeface="宋体" charset="0"/>
              </a:rPr>
              <a:t>线程池）的某个</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线程上，由它负责</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的读写和编解码工作。</a:t>
            </a:r>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线程池仅仅只用于客户端的登陆、握手和安全认证，一旦链路建立成功，就将链路注册到后端</a:t>
            </a:r>
            <a:r>
              <a:rPr kumimoji="1" lang="en-US" altLang="zh-CN" sz="1200" b="0" i="0" kern="1200" dirty="0" err="1" smtClean="0">
                <a:solidFill>
                  <a:schemeClr val="tx1"/>
                </a:solidFill>
                <a:effectLst/>
                <a:latin typeface="Arial" pitchFamily="34" charset="0"/>
                <a:ea typeface="宋体" pitchFamily="2" charset="-122"/>
                <a:cs typeface="宋体" charset="0"/>
              </a:rPr>
              <a:t>subReactor</a:t>
            </a:r>
            <a:r>
              <a:rPr kumimoji="1" lang="zh-CN" altLang="en-US" sz="1200" b="0" i="0" kern="1200" dirty="0" smtClean="0">
                <a:solidFill>
                  <a:schemeClr val="tx1"/>
                </a:solidFill>
                <a:effectLst/>
                <a:latin typeface="Arial" pitchFamily="34" charset="0"/>
                <a:ea typeface="宋体" pitchFamily="2" charset="-122"/>
                <a:cs typeface="宋体" charset="0"/>
              </a:rPr>
              <a:t>线程池的</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线程上，由</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线程负责后续的</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操作。</a:t>
            </a:r>
            <a:endParaRPr kumimoji="1" lang="en-US" altLang="zh-CN" sz="1200" b="0" i="0" kern="1200" dirty="0" smtClean="0">
              <a:solidFill>
                <a:schemeClr val="tx1"/>
              </a:solidFill>
              <a:effectLst/>
              <a:latin typeface="Arial" pitchFamily="34" charset="0"/>
              <a:ea typeface="宋体" pitchFamily="2" charset="-122"/>
              <a:cs typeface="宋体" charset="0"/>
            </a:endParaRPr>
          </a:p>
          <a:p>
            <a:pPr>
              <a:lnSpc>
                <a:spcPct val="150000"/>
              </a:lnSpc>
            </a:pPr>
            <a:endParaRPr kumimoji="1" lang="en-US" altLang="zh-CN" sz="1200" b="0" i="0" kern="1200" dirty="0" smtClean="0">
              <a:solidFill>
                <a:schemeClr val="tx1"/>
              </a:solidFill>
              <a:effectLst/>
              <a:latin typeface="Arial" pitchFamily="34" charset="0"/>
              <a:ea typeface="宋体" pitchFamily="2" charset="-122"/>
              <a:cs typeface="宋体" charset="0"/>
            </a:endParaRPr>
          </a:p>
          <a:p>
            <a:r>
              <a:rPr kumimoji="1" lang="zh-CN" altLang="en-US" sz="1200" b="0" i="0" kern="1200" dirty="0" smtClean="0">
                <a:solidFill>
                  <a:schemeClr val="tx1"/>
                </a:solidFill>
                <a:effectLst/>
                <a:latin typeface="Arial" pitchFamily="34" charset="0"/>
                <a:ea typeface="宋体" pitchFamily="2" charset="-122"/>
                <a:cs typeface="宋体" charset="0"/>
              </a:rPr>
              <a:t>它的工作流程总结如下：</a:t>
            </a:r>
          </a:p>
          <a:p>
            <a:r>
              <a:rPr kumimoji="1" lang="zh-CN" altLang="en-US" sz="1200" b="0" i="0" kern="1200" dirty="0" smtClean="0">
                <a:solidFill>
                  <a:schemeClr val="tx1"/>
                </a:solidFill>
                <a:effectLst/>
                <a:latin typeface="Arial" pitchFamily="34" charset="0"/>
                <a:ea typeface="宋体" pitchFamily="2" charset="-122"/>
                <a:cs typeface="宋体" charset="0"/>
              </a:rPr>
              <a:t>从主线程池中随机选择一个</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线程作为</a:t>
            </a:r>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线程，用于绑定监听端口，接收客户端连接；</a:t>
            </a:r>
          </a:p>
          <a:p>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线程接收客户端连接请求之后创建新的</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，将其注册到主线程池的其它</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线程上，由其负责接入认证、</a:t>
            </a:r>
            <a:r>
              <a:rPr kumimoji="1" lang="en-US" altLang="zh-CN" sz="1200" b="0" i="0" kern="1200" dirty="0" smtClean="0">
                <a:solidFill>
                  <a:schemeClr val="tx1"/>
                </a:solidFill>
                <a:effectLst/>
                <a:latin typeface="Arial" pitchFamily="34" charset="0"/>
                <a:ea typeface="宋体" pitchFamily="2" charset="-122"/>
                <a:cs typeface="宋体" charset="0"/>
              </a:rPr>
              <a:t>IP</a:t>
            </a:r>
            <a:r>
              <a:rPr kumimoji="1" lang="zh-CN" altLang="en-US" sz="1200" b="0" i="0" kern="1200" dirty="0" smtClean="0">
                <a:solidFill>
                  <a:schemeClr val="tx1"/>
                </a:solidFill>
                <a:effectLst/>
                <a:latin typeface="Arial" pitchFamily="34" charset="0"/>
                <a:ea typeface="宋体" pitchFamily="2" charset="-122"/>
                <a:cs typeface="宋体" charset="0"/>
              </a:rPr>
              <a:t>黑白名单过滤、握手等操作；</a:t>
            </a:r>
          </a:p>
          <a:p>
            <a:r>
              <a:rPr kumimoji="1" lang="zh-CN" altLang="en-US" sz="1200" b="0" i="0" kern="1200" dirty="0" smtClean="0">
                <a:solidFill>
                  <a:schemeClr val="tx1"/>
                </a:solidFill>
                <a:effectLst/>
                <a:latin typeface="Arial" pitchFamily="34" charset="0"/>
                <a:ea typeface="宋体" pitchFamily="2" charset="-122"/>
                <a:cs typeface="宋体" charset="0"/>
              </a:rPr>
              <a:t>步骤</a:t>
            </a:r>
            <a:r>
              <a:rPr kumimoji="1" lang="en-US" altLang="zh-CN" sz="1200" b="0" i="0" kern="1200" dirty="0" smtClean="0">
                <a:solidFill>
                  <a:schemeClr val="tx1"/>
                </a:solidFill>
                <a:effectLst/>
                <a:latin typeface="Arial" pitchFamily="34" charset="0"/>
                <a:ea typeface="宋体" pitchFamily="2" charset="-122"/>
                <a:cs typeface="宋体" charset="0"/>
              </a:rPr>
              <a:t>2</a:t>
            </a:r>
            <a:r>
              <a:rPr kumimoji="1" lang="zh-CN" altLang="en-US" sz="1200" b="0" i="0" kern="1200" dirty="0" smtClean="0">
                <a:solidFill>
                  <a:schemeClr val="tx1"/>
                </a:solidFill>
                <a:effectLst/>
                <a:latin typeface="Arial" pitchFamily="34" charset="0"/>
                <a:ea typeface="宋体" pitchFamily="2" charset="-122"/>
                <a:cs typeface="宋体" charset="0"/>
              </a:rPr>
              <a:t>完成之后，业务层的链路正式建立，将</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从主线程池的</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线程的多路复用器上摘除，重新注册到</a:t>
            </a:r>
            <a:r>
              <a:rPr kumimoji="1" lang="en-US" altLang="zh-CN" sz="1200" b="0" i="0" kern="1200" dirty="0" smtClean="0">
                <a:solidFill>
                  <a:schemeClr val="tx1"/>
                </a:solidFill>
                <a:effectLst/>
                <a:latin typeface="Arial" pitchFamily="34" charset="0"/>
                <a:ea typeface="宋体" pitchFamily="2" charset="-122"/>
                <a:cs typeface="宋体" charset="0"/>
              </a:rPr>
              <a:t>Sub</a:t>
            </a:r>
            <a:r>
              <a:rPr kumimoji="1" lang="zh-CN" altLang="en-US" sz="1200" b="0" i="0" kern="1200" dirty="0" smtClean="0">
                <a:solidFill>
                  <a:schemeClr val="tx1"/>
                </a:solidFill>
                <a:effectLst/>
                <a:latin typeface="Arial" pitchFamily="34" charset="0"/>
                <a:ea typeface="宋体" pitchFamily="2" charset="-122"/>
                <a:cs typeface="宋体" charset="0"/>
              </a:rPr>
              <a:t>线程池的线程上，用于处理</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的读写操作。</a:t>
            </a:r>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19</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dirty="0" err="1" smtClean="0">
                <a:latin typeface="Arial" charset="0"/>
                <a:ea typeface="宋体" charset="0"/>
              </a:rPr>
              <a:t>Netty</a:t>
            </a:r>
            <a:r>
              <a:rPr kumimoji="0" lang="zh-CN" altLang="en-US" dirty="0" smtClean="0">
                <a:latin typeface="Arial" charset="0"/>
                <a:ea typeface="宋体" charset="0"/>
              </a:rPr>
              <a:t>内置了几套流行的编解码框架，同时提供了自定义的编解码类型</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自定义的编解码框架接入容易，只需要等同于</a:t>
            </a:r>
            <a:r>
              <a:rPr kumimoji="0" lang="en-US" altLang="zh-CN" dirty="0" smtClean="0">
                <a:latin typeface="Arial" charset="0"/>
                <a:ea typeface="宋体" charset="0"/>
              </a:rPr>
              <a:t>pipeline</a:t>
            </a:r>
            <a:r>
              <a:rPr kumimoji="0" lang="zh-CN" altLang="en-US" dirty="0" smtClean="0">
                <a:latin typeface="Arial" charset="0"/>
                <a:ea typeface="宋体" charset="0"/>
              </a:rPr>
              <a:t>里的一环</a:t>
            </a:r>
            <a:r>
              <a:rPr kumimoji="0" lang="en-US" altLang="zh-CN" dirty="0" err="1" smtClean="0">
                <a:latin typeface="Arial" charset="0"/>
                <a:ea typeface="宋体" charset="0"/>
              </a:rPr>
              <a:t>handeler</a:t>
            </a:r>
            <a:r>
              <a:rPr kumimoji="0" lang="zh-CN" altLang="en-US" dirty="0" smtClean="0">
                <a:latin typeface="Arial" charset="0"/>
                <a:ea typeface="宋体" charset="0"/>
              </a:rPr>
              <a:t>来处理</a:t>
            </a:r>
            <a:endParaRPr kumimoji="0" lang="en-US" altLang="zh-CN" dirty="0" smtClean="0">
              <a:latin typeface="Arial" charset="0"/>
              <a:ea typeface="宋体" charset="0"/>
            </a:endParaRPr>
          </a:p>
          <a:p>
            <a:endParaRPr kumimoji="0" lang="en-US" altLang="zh-CN" dirty="0" smtClean="0">
              <a:latin typeface="Arial" charset="0"/>
              <a:ea typeface="宋体" charset="0"/>
            </a:endParaRPr>
          </a:p>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20</a:t>
            </a:fld>
            <a:endParaRPr kumimoji="0"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21</a:t>
            </a:fld>
            <a:endParaRPr kumimoji="0"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22</a:t>
            </a:fld>
            <a:endParaRPr kumimoji="0"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23</a:t>
            </a:fld>
            <a:endParaRPr kumimoji="0"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dirty="0" smtClean="0">
                <a:latin typeface="Arial" charset="0"/>
                <a:ea typeface="宋体" charset="0"/>
              </a:rPr>
              <a:t>一个框架的可靠性是非常重要的，并且由于目前许许多多的框架，如：</a:t>
            </a:r>
            <a:r>
              <a:rPr kumimoji="0" lang="en-US" altLang="zh-CN" dirty="0" smtClean="0">
                <a:latin typeface="Arial" charset="0"/>
                <a:ea typeface="宋体" charset="0"/>
              </a:rPr>
              <a:t>spark,</a:t>
            </a:r>
            <a:r>
              <a:rPr kumimoji="0" lang="zh-CN" altLang="en-US" dirty="0" smtClean="0">
                <a:latin typeface="Arial" charset="0"/>
                <a:ea typeface="宋体" charset="0"/>
              </a:rPr>
              <a:t> </a:t>
            </a:r>
            <a:r>
              <a:rPr kumimoji="0" lang="en-US" altLang="zh-CN" dirty="0" smtClean="0">
                <a:latin typeface="Arial" charset="0"/>
                <a:ea typeface="宋体" charset="0"/>
              </a:rPr>
              <a:t>storm,</a:t>
            </a:r>
            <a:r>
              <a:rPr kumimoji="0" lang="zh-CN" altLang="en-US" dirty="0" smtClean="0">
                <a:latin typeface="Arial" charset="0"/>
                <a:ea typeface="宋体" charset="0"/>
              </a:rPr>
              <a:t> </a:t>
            </a:r>
            <a:r>
              <a:rPr kumimoji="0" lang="zh-CN" altLang="zh-CN" dirty="0" smtClean="0">
                <a:latin typeface="Arial" charset="0"/>
                <a:ea typeface="宋体" charset="0"/>
              </a:rPr>
              <a:t>d</a:t>
            </a:r>
            <a:r>
              <a:rPr kumimoji="0" lang="en-US" altLang="zh-CN" dirty="0" err="1" smtClean="0">
                <a:latin typeface="Arial" charset="0"/>
                <a:ea typeface="宋体" charset="0"/>
              </a:rPr>
              <a:t>ubbo</a:t>
            </a:r>
            <a:r>
              <a:rPr kumimoji="0" lang="zh-CN" altLang="en-US" dirty="0" smtClean="0">
                <a:latin typeface="Arial" charset="0"/>
                <a:ea typeface="宋体" charset="0"/>
              </a:rPr>
              <a:t>等等底层通信都是用</a:t>
            </a:r>
            <a:r>
              <a:rPr kumimoji="0" lang="en-US" altLang="zh-CN" dirty="0" err="1" smtClean="0">
                <a:latin typeface="Arial" charset="0"/>
                <a:ea typeface="宋体" charset="0"/>
              </a:rPr>
              <a:t>netty</a:t>
            </a:r>
            <a:r>
              <a:rPr kumimoji="0" lang="zh-CN" altLang="en-US" dirty="0" smtClean="0">
                <a:latin typeface="Arial" charset="0"/>
                <a:ea typeface="宋体" charset="0"/>
              </a:rPr>
              <a:t>做的</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所以，当我们回过头来看，</a:t>
            </a:r>
            <a:r>
              <a:rPr kumimoji="0" lang="en-US" altLang="zh-CN" dirty="0" err="1" smtClean="0">
                <a:latin typeface="Arial" charset="0"/>
                <a:ea typeface="宋体" charset="0"/>
              </a:rPr>
              <a:t>netty</a:t>
            </a:r>
            <a:r>
              <a:rPr kumimoji="0" lang="zh-CN" altLang="en-US" dirty="0" smtClean="0">
                <a:latin typeface="Arial" charset="0"/>
                <a:ea typeface="宋体" charset="0"/>
              </a:rPr>
              <a:t>由于是底层支撑的一个东西，因此经常会被忽略掉，但是</a:t>
            </a:r>
            <a:r>
              <a:rPr kumimoji="0" lang="en-US" altLang="zh-CN" dirty="0" err="1" smtClean="0">
                <a:latin typeface="Arial" charset="0"/>
                <a:ea typeface="宋体" charset="0"/>
              </a:rPr>
              <a:t>netty</a:t>
            </a:r>
            <a:r>
              <a:rPr kumimoji="0" lang="zh-CN" altLang="en-US" dirty="0" smtClean="0">
                <a:latin typeface="Arial" charset="0"/>
                <a:ea typeface="宋体" charset="0"/>
              </a:rPr>
              <a:t>一旦出问题，往往就是事故级的问题</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用</a:t>
            </a:r>
            <a:r>
              <a:rPr kumimoji="0" lang="en-US" altLang="zh-CN" dirty="0" err="1" smtClean="0">
                <a:latin typeface="Arial" charset="0"/>
                <a:ea typeface="宋体" charset="0"/>
              </a:rPr>
              <a:t>netty</a:t>
            </a:r>
            <a:r>
              <a:rPr kumimoji="0" lang="zh-CN" altLang="en-US" dirty="0" smtClean="0">
                <a:latin typeface="Arial" charset="0"/>
                <a:ea typeface="宋体" charset="0"/>
              </a:rPr>
              <a:t>做一个分布式服务框架，或</a:t>
            </a:r>
            <a:r>
              <a:rPr kumimoji="0" lang="en-US" altLang="zh-CN" dirty="0" smtClean="0">
                <a:latin typeface="Arial" charset="0"/>
                <a:ea typeface="宋体" charset="0"/>
              </a:rPr>
              <a:t>RPC</a:t>
            </a:r>
            <a:r>
              <a:rPr kumimoji="0" lang="zh-CN" altLang="en-US" dirty="0" smtClean="0">
                <a:latin typeface="Arial" charset="0"/>
                <a:ea typeface="宋体" charset="0"/>
              </a:rPr>
              <a:t>框架，一旦出问题，经常就会导致某个节点不可用，但是如果这个是用</a:t>
            </a:r>
            <a:r>
              <a:rPr kumimoji="0" lang="en-US" altLang="zh-CN" dirty="0" err="1" smtClean="0">
                <a:latin typeface="Arial" charset="0"/>
                <a:ea typeface="宋体" charset="0"/>
              </a:rPr>
              <a:t>netty</a:t>
            </a:r>
            <a:r>
              <a:rPr kumimoji="0" lang="zh-CN" altLang="en-US" dirty="0" smtClean="0">
                <a:latin typeface="Arial" charset="0"/>
                <a:ea typeface="宋体" charset="0"/>
              </a:rPr>
              <a:t>做的框架的一个</a:t>
            </a:r>
            <a:r>
              <a:rPr kumimoji="0" lang="en-US" altLang="zh-CN" dirty="0" smtClean="0">
                <a:latin typeface="Arial" charset="0"/>
                <a:ea typeface="宋体" charset="0"/>
              </a:rPr>
              <a:t>bug</a:t>
            </a:r>
            <a:r>
              <a:rPr kumimoji="0" lang="zh-CN" altLang="en-US" dirty="0" smtClean="0">
                <a:latin typeface="Arial" charset="0"/>
                <a:ea typeface="宋体" charset="0"/>
              </a:rPr>
              <a:t>，那么这个</a:t>
            </a:r>
            <a:r>
              <a:rPr kumimoji="0" lang="en-US" altLang="zh-CN" dirty="0" smtClean="0">
                <a:latin typeface="Arial" charset="0"/>
                <a:ea typeface="宋体" charset="0"/>
              </a:rPr>
              <a:t>bug</a:t>
            </a:r>
            <a:r>
              <a:rPr kumimoji="0" lang="zh-CN" altLang="en-US" dirty="0" smtClean="0">
                <a:latin typeface="Arial" charset="0"/>
                <a:ea typeface="宋体" charset="0"/>
              </a:rPr>
              <a:t>可能会被集群里所有节点都踩到，就会导致整个集群不可用</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所以</a:t>
            </a:r>
            <a:r>
              <a:rPr kumimoji="0" lang="en-US" altLang="zh-CN" dirty="0" err="1" smtClean="0">
                <a:latin typeface="Arial" charset="0"/>
                <a:ea typeface="宋体" charset="0"/>
              </a:rPr>
              <a:t>netty</a:t>
            </a:r>
            <a:r>
              <a:rPr kumimoji="0" lang="zh-CN" altLang="en-US" dirty="0" smtClean="0">
                <a:latin typeface="Arial" charset="0"/>
                <a:ea typeface="宋体" charset="0"/>
              </a:rPr>
              <a:t>一出问题，就会导致整个系统不能相互通信，很多核心服务都不能访问了，所以尽管我们做了分布式，做了集群，这个时候也是没有用的，因此很多系统对</a:t>
            </a:r>
            <a:r>
              <a:rPr kumimoji="0" lang="en-US" altLang="zh-CN" dirty="0" err="1" smtClean="0">
                <a:latin typeface="Arial" charset="0"/>
                <a:ea typeface="宋体" charset="0"/>
              </a:rPr>
              <a:t>netty</a:t>
            </a:r>
            <a:r>
              <a:rPr kumimoji="0" lang="zh-CN" altLang="en-US" dirty="0" smtClean="0">
                <a:latin typeface="Arial" charset="0"/>
                <a:ea typeface="宋体" charset="0"/>
              </a:rPr>
              <a:t>可靠性要求都是非常高的</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所有用</a:t>
            </a:r>
            <a:r>
              <a:rPr kumimoji="0" lang="en-US" altLang="zh-CN" dirty="0" err="1" smtClean="0">
                <a:latin typeface="Arial" charset="0"/>
                <a:ea typeface="宋体" charset="0"/>
              </a:rPr>
              <a:t>netty</a:t>
            </a:r>
            <a:r>
              <a:rPr kumimoji="0" lang="zh-CN" altLang="en-US" dirty="0" smtClean="0">
                <a:latin typeface="Arial" charset="0"/>
                <a:ea typeface="宋体" charset="0"/>
              </a:rPr>
              <a:t>的产品，他们对这一块运维的投入都是非常大的，因为大家都知道，一旦出问题，都是很严重的问题</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现在流行的</a:t>
            </a:r>
            <a:r>
              <a:rPr kumimoji="0" lang="en-US" altLang="zh-CN" dirty="0" smtClean="0">
                <a:latin typeface="Arial" charset="0"/>
                <a:ea typeface="宋体" charset="0"/>
              </a:rPr>
              <a:t>RPC, </a:t>
            </a:r>
            <a:r>
              <a:rPr kumimoji="0" lang="zh-CN" altLang="en-US" dirty="0" smtClean="0">
                <a:latin typeface="Arial" charset="0"/>
                <a:ea typeface="宋体" charset="0"/>
              </a:rPr>
              <a:t>分布式服务器框架，</a:t>
            </a:r>
            <a:r>
              <a:rPr kumimoji="0" lang="en-US" altLang="zh-CN" dirty="0" smtClean="0">
                <a:latin typeface="Arial" charset="0"/>
                <a:ea typeface="宋体" charset="0"/>
              </a:rPr>
              <a:t>SOA</a:t>
            </a:r>
            <a:r>
              <a:rPr kumimoji="0" lang="zh-CN" altLang="en-US" dirty="0" smtClean="0">
                <a:latin typeface="Arial" charset="0"/>
                <a:ea typeface="宋体" charset="0"/>
              </a:rPr>
              <a:t>架构，通常架构里节点内部的通信，我们都是使用长连接，长连接一般都需要做心跳检测，心跳检测类型很多：</a:t>
            </a:r>
            <a:endParaRPr kumimoji="0" lang="en-US" altLang="zh-CN" dirty="0" smtClean="0">
              <a:latin typeface="Arial" charset="0"/>
              <a:ea typeface="宋体" charset="0"/>
            </a:endParaRPr>
          </a:p>
          <a:p>
            <a:pPr marL="228600" indent="-228600">
              <a:buAutoNum type="arabicParenBoth"/>
            </a:pPr>
            <a:r>
              <a:rPr kumimoji="0" lang="zh-CN" altLang="en-US" dirty="0" smtClean="0">
                <a:latin typeface="Arial" charset="0"/>
                <a:ea typeface="宋体" charset="0"/>
              </a:rPr>
              <a:t> </a:t>
            </a:r>
            <a:r>
              <a:rPr kumimoji="0" lang="en-US" altLang="zh-CN" dirty="0" err="1" smtClean="0">
                <a:latin typeface="Arial" charset="0"/>
                <a:ea typeface="宋体" charset="0"/>
              </a:rPr>
              <a:t>ping,pong</a:t>
            </a:r>
            <a:endParaRPr kumimoji="0" lang="en-US" altLang="zh-CN" dirty="0" smtClean="0">
              <a:latin typeface="Arial" charset="0"/>
              <a:ea typeface="宋体" charset="0"/>
            </a:endParaRPr>
          </a:p>
          <a:p>
            <a:pPr marL="228600" indent="-228600">
              <a:buAutoNum type="arabicParenBoth"/>
            </a:pPr>
            <a:r>
              <a:rPr kumimoji="0" lang="zh-CN" altLang="zh-CN" dirty="0" smtClean="0">
                <a:latin typeface="Arial" charset="0"/>
                <a:ea typeface="宋体" charset="0"/>
              </a:rPr>
              <a:t> </a:t>
            </a:r>
            <a:r>
              <a:rPr kumimoji="0" lang="zh-CN" altLang="en-US" dirty="0" smtClean="0">
                <a:latin typeface="Arial" charset="0"/>
                <a:ea typeface="宋体" charset="0"/>
              </a:rPr>
              <a:t>互相定时发消息</a:t>
            </a:r>
            <a:r>
              <a:rPr kumimoji="0" lang="en-US" altLang="zh-CN" dirty="0" smtClean="0">
                <a:latin typeface="Arial" charset="0"/>
                <a:ea typeface="宋体" charset="0"/>
              </a:rPr>
              <a:t>(</a:t>
            </a:r>
            <a:r>
              <a:rPr kumimoji="0" lang="zh-CN" altLang="en-US" dirty="0" smtClean="0">
                <a:latin typeface="Arial" charset="0"/>
                <a:ea typeface="宋体" charset="0"/>
              </a:rPr>
              <a:t>为了防止误判，可能还会加上次数判断，多少次接收不到，才把链接关掉、再重连</a:t>
            </a:r>
            <a:r>
              <a:rPr kumimoji="0" lang="en-US" altLang="zh-CN" dirty="0" smtClean="0">
                <a:latin typeface="Arial" charset="0"/>
                <a:ea typeface="宋体" charset="0"/>
              </a:rPr>
              <a:t>)</a:t>
            </a:r>
          </a:p>
          <a:p>
            <a:pPr marL="0" indent="0">
              <a:buNone/>
            </a:pPr>
            <a:endParaRPr kumimoji="0" lang="en-US" altLang="zh-CN" dirty="0" smtClean="0">
              <a:latin typeface="Arial" charset="0"/>
              <a:ea typeface="宋体" charset="0"/>
            </a:endParaRPr>
          </a:p>
          <a:p>
            <a:pPr marL="0" indent="0">
              <a:buNone/>
            </a:pPr>
            <a:r>
              <a:rPr kumimoji="0" lang="zh-CN" altLang="en-US" dirty="0" smtClean="0">
                <a:latin typeface="Arial" charset="0"/>
                <a:ea typeface="宋体" charset="0"/>
              </a:rPr>
              <a:t>很多</a:t>
            </a:r>
            <a:r>
              <a:rPr kumimoji="0" lang="en-US" altLang="zh-CN" dirty="0" smtClean="0">
                <a:latin typeface="Arial" charset="0"/>
                <a:ea typeface="宋体" charset="0"/>
              </a:rPr>
              <a:t>RPC</a:t>
            </a:r>
            <a:r>
              <a:rPr kumimoji="0" lang="zh-CN" altLang="en-US" dirty="0" smtClean="0">
                <a:latin typeface="Arial" charset="0"/>
                <a:ea typeface="宋体" charset="0"/>
              </a:rPr>
              <a:t>框架使用</a:t>
            </a:r>
            <a:r>
              <a:rPr kumimoji="0" lang="en-US" altLang="zh-CN" dirty="0" err="1" smtClean="0">
                <a:latin typeface="Arial" charset="0"/>
                <a:ea typeface="宋体" charset="0"/>
              </a:rPr>
              <a:t>netty</a:t>
            </a:r>
            <a:r>
              <a:rPr kumimoji="0" lang="zh-CN" altLang="en-US" dirty="0" smtClean="0">
                <a:latin typeface="Arial" charset="0"/>
                <a:ea typeface="宋体" charset="0"/>
              </a:rPr>
              <a:t>，会自己做心跳检测，但是如果你对</a:t>
            </a:r>
            <a:r>
              <a:rPr kumimoji="0" lang="en-US" altLang="zh-CN" dirty="0" err="1" smtClean="0">
                <a:latin typeface="Arial" charset="0"/>
                <a:ea typeface="宋体" charset="0"/>
              </a:rPr>
              <a:t>netty</a:t>
            </a:r>
            <a:r>
              <a:rPr kumimoji="0" lang="zh-CN" altLang="en-US" dirty="0" smtClean="0">
                <a:latin typeface="Arial" charset="0"/>
                <a:ea typeface="宋体" charset="0"/>
              </a:rPr>
              <a:t>足够熟悉，你会发现用</a:t>
            </a:r>
            <a:r>
              <a:rPr kumimoji="0" lang="en-US" altLang="zh-CN" dirty="0" err="1" smtClean="0">
                <a:latin typeface="Arial" charset="0"/>
                <a:ea typeface="宋体" charset="0"/>
              </a:rPr>
              <a:t>netty</a:t>
            </a:r>
            <a:r>
              <a:rPr kumimoji="0" lang="zh-CN" altLang="en-US" dirty="0" smtClean="0">
                <a:latin typeface="Arial" charset="0"/>
                <a:ea typeface="宋体" charset="0"/>
              </a:rPr>
              <a:t>原生的链路空闲机制实现心跳检测是非常</a:t>
            </a:r>
            <a:r>
              <a:rPr kumimoji="0" lang="en-US" altLang="zh-CN" dirty="0" smtClean="0">
                <a:latin typeface="Arial" charset="0"/>
                <a:ea typeface="宋体" charset="0"/>
              </a:rPr>
              <a:t>easy</a:t>
            </a:r>
            <a:r>
              <a:rPr kumimoji="0" lang="zh-CN" altLang="en-US" dirty="0" smtClean="0">
                <a:latin typeface="Arial" charset="0"/>
                <a:ea typeface="宋体" charset="0"/>
              </a:rPr>
              <a:t>的，而且他能保证整个线程模型统一</a:t>
            </a:r>
            <a:r>
              <a:rPr kumimoji="0" lang="en-US" altLang="zh-CN" dirty="0" smtClean="0">
                <a:latin typeface="Arial" charset="0"/>
                <a:ea typeface="宋体" charset="0"/>
              </a:rPr>
              <a:t>(</a:t>
            </a:r>
            <a:r>
              <a:rPr kumimoji="0" lang="zh-CN" altLang="en-US" dirty="0" smtClean="0">
                <a:latin typeface="Arial" charset="0"/>
                <a:ea typeface="宋体" charset="0"/>
              </a:rPr>
              <a:t>作为</a:t>
            </a:r>
            <a:r>
              <a:rPr kumimoji="0" lang="en-US" altLang="zh-CN" dirty="0" smtClean="0">
                <a:latin typeface="Arial" charset="0"/>
                <a:ea typeface="宋体" charset="0"/>
              </a:rPr>
              <a:t>pipeline</a:t>
            </a:r>
            <a:r>
              <a:rPr kumimoji="0" lang="zh-CN" altLang="en-US" dirty="0" smtClean="0">
                <a:latin typeface="Arial" charset="0"/>
                <a:ea typeface="宋体" charset="0"/>
              </a:rPr>
              <a:t>里的一环，但是逻辑要自己写</a:t>
            </a:r>
            <a:r>
              <a:rPr kumimoji="0" lang="en-US" altLang="zh-CN" dirty="0" smtClean="0">
                <a:latin typeface="Arial" charset="0"/>
                <a:ea typeface="宋体" charset="0"/>
              </a:rPr>
              <a:t>)</a:t>
            </a:r>
          </a:p>
          <a:p>
            <a:pPr marL="0" indent="0">
              <a:buNone/>
            </a:pPr>
            <a:endParaRPr kumimoji="0" lang="en-US" altLang="zh-CN" dirty="0" smtClean="0">
              <a:latin typeface="Arial" charset="0"/>
              <a:ea typeface="宋体" charset="0"/>
            </a:endParaRPr>
          </a:p>
          <a:p>
            <a:pPr marL="0" indent="0">
              <a:buNone/>
            </a:pPr>
            <a:r>
              <a:rPr kumimoji="0" lang="zh-CN" altLang="en-US" dirty="0" smtClean="0">
                <a:latin typeface="Arial" charset="0"/>
                <a:ea typeface="宋体" charset="0"/>
              </a:rPr>
              <a:t>链路空间机制：读空闲、写空闲、读写空闲</a:t>
            </a:r>
            <a:endParaRPr kumimoji="0" lang="en-US" altLang="zh-CN" dirty="0" smtClean="0">
              <a:latin typeface="Arial" charset="0"/>
              <a:ea typeface="宋体" charset="0"/>
            </a:endParaRPr>
          </a:p>
          <a:p>
            <a:pPr marL="0" indent="0">
              <a:buNone/>
            </a:pPr>
            <a:endParaRPr kumimoji="0" lang="en-US" altLang="zh-CN" dirty="0" smtClean="0">
              <a:latin typeface="Arial" charset="0"/>
              <a:ea typeface="宋体" charset="0"/>
            </a:endParaRPr>
          </a:p>
          <a:p>
            <a:pPr marL="0" indent="0">
              <a:buNone/>
            </a:pPr>
            <a:r>
              <a:rPr kumimoji="0" lang="zh-CN" altLang="en-US" dirty="0" smtClean="0">
                <a:latin typeface="Arial" charset="0"/>
                <a:ea typeface="宋体" charset="0"/>
              </a:rPr>
              <a:t>通过发送事件的机制告知程序</a:t>
            </a:r>
            <a:endParaRPr kumimoji="0" lang="en-US" altLang="zh-CN" dirty="0" smtClean="0">
              <a:latin typeface="Arial" charset="0"/>
              <a:ea typeface="宋体" charset="0"/>
            </a:endParaRPr>
          </a:p>
          <a:p>
            <a:pPr marL="0" indent="0">
              <a:buNone/>
            </a:pPr>
            <a:endParaRPr kumimoji="0" lang="en-US" altLang="zh-CN" dirty="0" smtClean="0">
              <a:latin typeface="Arial" charset="0"/>
              <a:ea typeface="宋体" charset="0"/>
            </a:endParaRPr>
          </a:p>
          <a:p>
            <a:pPr marL="0" indent="0">
              <a:buNone/>
            </a:pPr>
            <a:endParaRPr kumimoji="0" lang="en-US" altLang="zh-CN" dirty="0" smtClean="0">
              <a:latin typeface="Arial" charset="0"/>
              <a:ea typeface="宋体" charset="0"/>
            </a:endParaRPr>
          </a:p>
          <a:p>
            <a:pPr marL="0" indent="0">
              <a:buNone/>
            </a:pPr>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24</a:t>
            </a:fld>
            <a:endParaRPr kumimoji="0"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a:t>
            </a:fld>
            <a:endParaRPr kumimoji="0"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dirty="0" smtClean="0">
                <a:latin typeface="Arial" charset="0"/>
                <a:ea typeface="宋体" charset="0"/>
              </a:rPr>
              <a:t>一个框架的可靠性是非常重要的，并且由于目前许许多多的框架，如：</a:t>
            </a:r>
            <a:r>
              <a:rPr kumimoji="0" lang="en-US" altLang="zh-CN" dirty="0" smtClean="0">
                <a:latin typeface="Arial" charset="0"/>
                <a:ea typeface="宋体" charset="0"/>
              </a:rPr>
              <a:t>spark,</a:t>
            </a:r>
            <a:r>
              <a:rPr kumimoji="0" lang="zh-CN" altLang="en-US" dirty="0" smtClean="0">
                <a:latin typeface="Arial" charset="0"/>
                <a:ea typeface="宋体" charset="0"/>
              </a:rPr>
              <a:t> </a:t>
            </a:r>
            <a:r>
              <a:rPr kumimoji="0" lang="en-US" altLang="zh-CN" dirty="0" smtClean="0">
                <a:latin typeface="Arial" charset="0"/>
                <a:ea typeface="宋体" charset="0"/>
              </a:rPr>
              <a:t>storm,</a:t>
            </a:r>
            <a:r>
              <a:rPr kumimoji="0" lang="zh-CN" altLang="en-US" dirty="0" smtClean="0">
                <a:latin typeface="Arial" charset="0"/>
                <a:ea typeface="宋体" charset="0"/>
              </a:rPr>
              <a:t> </a:t>
            </a:r>
            <a:r>
              <a:rPr kumimoji="0" lang="zh-CN" altLang="zh-CN" dirty="0" smtClean="0">
                <a:latin typeface="Arial" charset="0"/>
                <a:ea typeface="宋体" charset="0"/>
              </a:rPr>
              <a:t>d</a:t>
            </a:r>
            <a:r>
              <a:rPr kumimoji="0" lang="en-US" altLang="zh-CN" dirty="0" err="1" smtClean="0">
                <a:latin typeface="Arial" charset="0"/>
                <a:ea typeface="宋体" charset="0"/>
              </a:rPr>
              <a:t>ubbo</a:t>
            </a:r>
            <a:r>
              <a:rPr kumimoji="0" lang="zh-CN" altLang="en-US" dirty="0" smtClean="0">
                <a:latin typeface="Arial" charset="0"/>
                <a:ea typeface="宋体" charset="0"/>
              </a:rPr>
              <a:t>等等底层通信都是用</a:t>
            </a:r>
            <a:r>
              <a:rPr kumimoji="0" lang="en-US" altLang="zh-CN" dirty="0" err="1" smtClean="0">
                <a:latin typeface="Arial" charset="0"/>
                <a:ea typeface="宋体" charset="0"/>
              </a:rPr>
              <a:t>netty</a:t>
            </a:r>
            <a:r>
              <a:rPr kumimoji="0" lang="zh-CN" altLang="en-US" dirty="0" smtClean="0">
                <a:latin typeface="Arial" charset="0"/>
                <a:ea typeface="宋体" charset="0"/>
              </a:rPr>
              <a:t>做的</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所以，当我们回过头来看，</a:t>
            </a:r>
            <a:r>
              <a:rPr kumimoji="0" lang="en-US" altLang="zh-CN" dirty="0" err="1" smtClean="0">
                <a:latin typeface="Arial" charset="0"/>
                <a:ea typeface="宋体" charset="0"/>
              </a:rPr>
              <a:t>netty</a:t>
            </a:r>
            <a:r>
              <a:rPr kumimoji="0" lang="zh-CN" altLang="en-US" dirty="0" smtClean="0">
                <a:latin typeface="Arial" charset="0"/>
                <a:ea typeface="宋体" charset="0"/>
              </a:rPr>
              <a:t>由于是底层支撑的一个东西，因此经常会被忽略掉，但是</a:t>
            </a:r>
            <a:r>
              <a:rPr kumimoji="0" lang="en-US" altLang="zh-CN" dirty="0" err="1" smtClean="0">
                <a:latin typeface="Arial" charset="0"/>
                <a:ea typeface="宋体" charset="0"/>
              </a:rPr>
              <a:t>netty</a:t>
            </a:r>
            <a:r>
              <a:rPr kumimoji="0" lang="zh-CN" altLang="en-US" dirty="0" smtClean="0">
                <a:latin typeface="Arial" charset="0"/>
                <a:ea typeface="宋体" charset="0"/>
              </a:rPr>
              <a:t>一旦出问题，往往就是事故级的问题</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用</a:t>
            </a:r>
            <a:r>
              <a:rPr kumimoji="0" lang="en-US" altLang="zh-CN" dirty="0" err="1" smtClean="0">
                <a:latin typeface="Arial" charset="0"/>
                <a:ea typeface="宋体" charset="0"/>
              </a:rPr>
              <a:t>netty</a:t>
            </a:r>
            <a:r>
              <a:rPr kumimoji="0" lang="zh-CN" altLang="en-US" dirty="0" smtClean="0">
                <a:latin typeface="Arial" charset="0"/>
                <a:ea typeface="宋体" charset="0"/>
              </a:rPr>
              <a:t>做一个分布式服务框架，或</a:t>
            </a:r>
            <a:r>
              <a:rPr kumimoji="0" lang="en-US" altLang="zh-CN" dirty="0" smtClean="0">
                <a:latin typeface="Arial" charset="0"/>
                <a:ea typeface="宋体" charset="0"/>
              </a:rPr>
              <a:t>RPC</a:t>
            </a:r>
            <a:r>
              <a:rPr kumimoji="0" lang="zh-CN" altLang="en-US" dirty="0" smtClean="0">
                <a:latin typeface="Arial" charset="0"/>
                <a:ea typeface="宋体" charset="0"/>
              </a:rPr>
              <a:t>框架，一旦出问题，经常就会导致某个节点不可用，但是如果这个是用</a:t>
            </a:r>
            <a:r>
              <a:rPr kumimoji="0" lang="en-US" altLang="zh-CN" dirty="0" err="1" smtClean="0">
                <a:latin typeface="Arial" charset="0"/>
                <a:ea typeface="宋体" charset="0"/>
              </a:rPr>
              <a:t>netty</a:t>
            </a:r>
            <a:r>
              <a:rPr kumimoji="0" lang="zh-CN" altLang="en-US" dirty="0" smtClean="0">
                <a:latin typeface="Arial" charset="0"/>
                <a:ea typeface="宋体" charset="0"/>
              </a:rPr>
              <a:t>做的框架的一个</a:t>
            </a:r>
            <a:r>
              <a:rPr kumimoji="0" lang="en-US" altLang="zh-CN" dirty="0" smtClean="0">
                <a:latin typeface="Arial" charset="0"/>
                <a:ea typeface="宋体" charset="0"/>
              </a:rPr>
              <a:t>bug</a:t>
            </a:r>
            <a:r>
              <a:rPr kumimoji="0" lang="zh-CN" altLang="en-US" dirty="0" smtClean="0">
                <a:latin typeface="Arial" charset="0"/>
                <a:ea typeface="宋体" charset="0"/>
              </a:rPr>
              <a:t>，那么这个</a:t>
            </a:r>
            <a:r>
              <a:rPr kumimoji="0" lang="en-US" altLang="zh-CN" dirty="0" smtClean="0">
                <a:latin typeface="Arial" charset="0"/>
                <a:ea typeface="宋体" charset="0"/>
              </a:rPr>
              <a:t>bug</a:t>
            </a:r>
            <a:r>
              <a:rPr kumimoji="0" lang="zh-CN" altLang="en-US" dirty="0" smtClean="0">
                <a:latin typeface="Arial" charset="0"/>
                <a:ea typeface="宋体" charset="0"/>
              </a:rPr>
              <a:t>可能会被集群里所有节点都踩到，就会导致整个集群不可用</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所以</a:t>
            </a:r>
            <a:r>
              <a:rPr kumimoji="0" lang="en-US" altLang="zh-CN" dirty="0" err="1" smtClean="0">
                <a:latin typeface="Arial" charset="0"/>
                <a:ea typeface="宋体" charset="0"/>
              </a:rPr>
              <a:t>netty</a:t>
            </a:r>
            <a:r>
              <a:rPr kumimoji="0" lang="zh-CN" altLang="en-US" dirty="0" smtClean="0">
                <a:latin typeface="Arial" charset="0"/>
                <a:ea typeface="宋体" charset="0"/>
              </a:rPr>
              <a:t>一出问题，就会导致整个系统不能相互通信，很多核心服务都不能访问了，所以尽管我们做了分布式，做了集群，这个时候也是没有用的，因此很多系统对</a:t>
            </a:r>
            <a:r>
              <a:rPr kumimoji="0" lang="en-US" altLang="zh-CN" dirty="0" err="1" smtClean="0">
                <a:latin typeface="Arial" charset="0"/>
                <a:ea typeface="宋体" charset="0"/>
              </a:rPr>
              <a:t>netty</a:t>
            </a:r>
            <a:r>
              <a:rPr kumimoji="0" lang="zh-CN" altLang="en-US" dirty="0" smtClean="0">
                <a:latin typeface="Arial" charset="0"/>
                <a:ea typeface="宋体" charset="0"/>
              </a:rPr>
              <a:t>可靠性要求都是非常高的</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所有用</a:t>
            </a:r>
            <a:r>
              <a:rPr kumimoji="0" lang="en-US" altLang="zh-CN" dirty="0" err="1" smtClean="0">
                <a:latin typeface="Arial" charset="0"/>
                <a:ea typeface="宋体" charset="0"/>
              </a:rPr>
              <a:t>netty</a:t>
            </a:r>
            <a:r>
              <a:rPr kumimoji="0" lang="zh-CN" altLang="en-US" dirty="0" smtClean="0">
                <a:latin typeface="Arial" charset="0"/>
                <a:ea typeface="宋体" charset="0"/>
              </a:rPr>
              <a:t>的产品，他们对这一块运维的投入都是非常大的，因为大家都知道，一旦出问题，都是很严重的问题</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现在流行的</a:t>
            </a:r>
            <a:r>
              <a:rPr kumimoji="0" lang="en-US" altLang="zh-CN" dirty="0" smtClean="0">
                <a:latin typeface="Arial" charset="0"/>
                <a:ea typeface="宋体" charset="0"/>
              </a:rPr>
              <a:t>RPC, </a:t>
            </a:r>
            <a:r>
              <a:rPr kumimoji="0" lang="zh-CN" altLang="en-US" dirty="0" smtClean="0">
                <a:latin typeface="Arial" charset="0"/>
                <a:ea typeface="宋体" charset="0"/>
              </a:rPr>
              <a:t>分布式服务器框架，</a:t>
            </a:r>
            <a:r>
              <a:rPr kumimoji="0" lang="en-US" altLang="zh-CN" dirty="0" smtClean="0">
                <a:latin typeface="Arial" charset="0"/>
                <a:ea typeface="宋体" charset="0"/>
              </a:rPr>
              <a:t>SOA</a:t>
            </a:r>
            <a:r>
              <a:rPr kumimoji="0" lang="zh-CN" altLang="en-US" dirty="0" smtClean="0">
                <a:latin typeface="Arial" charset="0"/>
                <a:ea typeface="宋体" charset="0"/>
              </a:rPr>
              <a:t>架构，通常架构里节点内部的通信，我们都是使用长连接，长连接一般都需要做心跳检测，心跳检测类型很多：</a:t>
            </a:r>
            <a:endParaRPr kumimoji="0" lang="en-US" altLang="zh-CN" dirty="0" smtClean="0">
              <a:latin typeface="Arial" charset="0"/>
              <a:ea typeface="宋体" charset="0"/>
            </a:endParaRPr>
          </a:p>
          <a:p>
            <a:pPr marL="228600" indent="-228600">
              <a:buAutoNum type="arabicParenBoth"/>
            </a:pPr>
            <a:r>
              <a:rPr kumimoji="0" lang="zh-CN" altLang="en-US" dirty="0" smtClean="0">
                <a:latin typeface="Arial" charset="0"/>
                <a:ea typeface="宋体" charset="0"/>
              </a:rPr>
              <a:t> </a:t>
            </a:r>
            <a:r>
              <a:rPr kumimoji="0" lang="en-US" altLang="zh-CN" dirty="0" err="1" smtClean="0">
                <a:latin typeface="Arial" charset="0"/>
                <a:ea typeface="宋体" charset="0"/>
              </a:rPr>
              <a:t>ping,pong</a:t>
            </a:r>
            <a:endParaRPr kumimoji="0" lang="en-US" altLang="zh-CN" dirty="0" smtClean="0">
              <a:latin typeface="Arial" charset="0"/>
              <a:ea typeface="宋体" charset="0"/>
            </a:endParaRPr>
          </a:p>
          <a:p>
            <a:pPr marL="228600" indent="-228600">
              <a:buAutoNum type="arabicParenBoth"/>
            </a:pPr>
            <a:r>
              <a:rPr kumimoji="0" lang="zh-CN" altLang="zh-CN" dirty="0" smtClean="0">
                <a:latin typeface="Arial" charset="0"/>
                <a:ea typeface="宋体" charset="0"/>
              </a:rPr>
              <a:t> </a:t>
            </a:r>
            <a:r>
              <a:rPr kumimoji="0" lang="zh-CN" altLang="en-US" dirty="0" smtClean="0">
                <a:latin typeface="Arial" charset="0"/>
                <a:ea typeface="宋体" charset="0"/>
              </a:rPr>
              <a:t>互相定时发消息</a:t>
            </a:r>
            <a:r>
              <a:rPr kumimoji="0" lang="en-US" altLang="zh-CN" dirty="0" smtClean="0">
                <a:latin typeface="Arial" charset="0"/>
                <a:ea typeface="宋体" charset="0"/>
              </a:rPr>
              <a:t>(</a:t>
            </a:r>
            <a:r>
              <a:rPr kumimoji="0" lang="zh-CN" altLang="en-US" dirty="0" smtClean="0">
                <a:latin typeface="Arial" charset="0"/>
                <a:ea typeface="宋体" charset="0"/>
              </a:rPr>
              <a:t>为了防止误判，可能还会加上次数判断，多少次接收不到，才把链接关掉、再重连</a:t>
            </a:r>
            <a:r>
              <a:rPr kumimoji="0" lang="en-US" altLang="zh-CN" dirty="0" smtClean="0">
                <a:latin typeface="Arial" charset="0"/>
                <a:ea typeface="宋体" charset="0"/>
              </a:rPr>
              <a:t>)</a:t>
            </a:r>
          </a:p>
          <a:p>
            <a:pPr marL="0" indent="0">
              <a:buNone/>
            </a:pPr>
            <a:endParaRPr kumimoji="0" lang="en-US" altLang="zh-CN" dirty="0" smtClean="0">
              <a:latin typeface="Arial" charset="0"/>
              <a:ea typeface="宋体" charset="0"/>
            </a:endParaRPr>
          </a:p>
          <a:p>
            <a:pPr marL="0" indent="0">
              <a:buNone/>
            </a:pPr>
            <a:r>
              <a:rPr kumimoji="0" lang="zh-CN" altLang="en-US" dirty="0" smtClean="0">
                <a:latin typeface="Arial" charset="0"/>
                <a:ea typeface="宋体" charset="0"/>
              </a:rPr>
              <a:t>很多</a:t>
            </a:r>
            <a:r>
              <a:rPr kumimoji="0" lang="en-US" altLang="zh-CN" dirty="0" smtClean="0">
                <a:latin typeface="Arial" charset="0"/>
                <a:ea typeface="宋体" charset="0"/>
              </a:rPr>
              <a:t>RPC</a:t>
            </a:r>
            <a:r>
              <a:rPr kumimoji="0" lang="zh-CN" altLang="en-US" dirty="0" smtClean="0">
                <a:latin typeface="Arial" charset="0"/>
                <a:ea typeface="宋体" charset="0"/>
              </a:rPr>
              <a:t>框架使用</a:t>
            </a:r>
            <a:r>
              <a:rPr kumimoji="0" lang="en-US" altLang="zh-CN" dirty="0" err="1" smtClean="0">
                <a:latin typeface="Arial" charset="0"/>
                <a:ea typeface="宋体" charset="0"/>
              </a:rPr>
              <a:t>netty</a:t>
            </a:r>
            <a:r>
              <a:rPr kumimoji="0" lang="zh-CN" altLang="en-US" dirty="0" smtClean="0">
                <a:latin typeface="Arial" charset="0"/>
                <a:ea typeface="宋体" charset="0"/>
              </a:rPr>
              <a:t>，会自己做心跳检测，但是如果你对</a:t>
            </a:r>
            <a:r>
              <a:rPr kumimoji="0" lang="en-US" altLang="zh-CN" dirty="0" err="1" smtClean="0">
                <a:latin typeface="Arial" charset="0"/>
                <a:ea typeface="宋体" charset="0"/>
              </a:rPr>
              <a:t>netty</a:t>
            </a:r>
            <a:r>
              <a:rPr kumimoji="0" lang="zh-CN" altLang="en-US" dirty="0" smtClean="0">
                <a:latin typeface="Arial" charset="0"/>
                <a:ea typeface="宋体" charset="0"/>
              </a:rPr>
              <a:t>足够熟悉，你会发现用</a:t>
            </a:r>
            <a:r>
              <a:rPr kumimoji="0" lang="en-US" altLang="zh-CN" dirty="0" err="1" smtClean="0">
                <a:latin typeface="Arial" charset="0"/>
                <a:ea typeface="宋体" charset="0"/>
              </a:rPr>
              <a:t>netty</a:t>
            </a:r>
            <a:r>
              <a:rPr kumimoji="0" lang="zh-CN" altLang="en-US" dirty="0" smtClean="0">
                <a:latin typeface="Arial" charset="0"/>
                <a:ea typeface="宋体" charset="0"/>
              </a:rPr>
              <a:t>原生的链路空闲机制实现心跳检测是非常</a:t>
            </a:r>
            <a:r>
              <a:rPr kumimoji="0" lang="en-US" altLang="zh-CN" dirty="0" smtClean="0">
                <a:latin typeface="Arial" charset="0"/>
                <a:ea typeface="宋体" charset="0"/>
              </a:rPr>
              <a:t>easy</a:t>
            </a:r>
            <a:r>
              <a:rPr kumimoji="0" lang="zh-CN" altLang="en-US" dirty="0" smtClean="0">
                <a:latin typeface="Arial" charset="0"/>
                <a:ea typeface="宋体" charset="0"/>
              </a:rPr>
              <a:t>的，而且他能保证整个线程模型统一</a:t>
            </a:r>
            <a:r>
              <a:rPr kumimoji="0" lang="en-US" altLang="zh-CN" dirty="0" smtClean="0">
                <a:latin typeface="Arial" charset="0"/>
                <a:ea typeface="宋体" charset="0"/>
              </a:rPr>
              <a:t>(</a:t>
            </a:r>
            <a:r>
              <a:rPr kumimoji="0" lang="zh-CN" altLang="en-US" dirty="0" smtClean="0">
                <a:latin typeface="Arial" charset="0"/>
                <a:ea typeface="宋体" charset="0"/>
              </a:rPr>
              <a:t>作为</a:t>
            </a:r>
            <a:r>
              <a:rPr kumimoji="0" lang="en-US" altLang="zh-CN" dirty="0" smtClean="0">
                <a:latin typeface="Arial" charset="0"/>
                <a:ea typeface="宋体" charset="0"/>
              </a:rPr>
              <a:t>pipeline</a:t>
            </a:r>
            <a:r>
              <a:rPr kumimoji="0" lang="zh-CN" altLang="en-US" dirty="0" smtClean="0">
                <a:latin typeface="Arial" charset="0"/>
                <a:ea typeface="宋体" charset="0"/>
              </a:rPr>
              <a:t>里的一环，但是逻辑要自己写</a:t>
            </a:r>
            <a:r>
              <a:rPr kumimoji="0" lang="en-US" altLang="zh-CN" dirty="0" smtClean="0">
                <a:latin typeface="Arial" charset="0"/>
                <a:ea typeface="宋体" charset="0"/>
              </a:rPr>
              <a:t>)</a:t>
            </a:r>
          </a:p>
          <a:p>
            <a:pPr marL="0" indent="0">
              <a:buNone/>
            </a:pPr>
            <a:endParaRPr kumimoji="0" lang="en-US" altLang="zh-CN" dirty="0" smtClean="0">
              <a:latin typeface="Arial" charset="0"/>
              <a:ea typeface="宋体" charset="0"/>
            </a:endParaRPr>
          </a:p>
          <a:p>
            <a:pPr marL="0" indent="0">
              <a:buNone/>
            </a:pPr>
            <a:r>
              <a:rPr kumimoji="0" lang="zh-CN" altLang="en-US" dirty="0" smtClean="0">
                <a:latin typeface="Arial" charset="0"/>
                <a:ea typeface="宋体" charset="0"/>
              </a:rPr>
              <a:t>链路空间机制：读空闲、写空闲、读写空闲</a:t>
            </a:r>
            <a:endParaRPr kumimoji="0" lang="en-US" altLang="zh-CN" dirty="0" smtClean="0">
              <a:latin typeface="Arial" charset="0"/>
              <a:ea typeface="宋体" charset="0"/>
            </a:endParaRPr>
          </a:p>
          <a:p>
            <a:pPr marL="0" indent="0">
              <a:buNone/>
            </a:pPr>
            <a:endParaRPr kumimoji="0" lang="en-US" altLang="zh-CN" dirty="0" smtClean="0">
              <a:latin typeface="Arial" charset="0"/>
              <a:ea typeface="宋体" charset="0"/>
            </a:endParaRPr>
          </a:p>
          <a:p>
            <a:pPr marL="0" indent="0">
              <a:buNone/>
            </a:pPr>
            <a:r>
              <a:rPr kumimoji="0" lang="zh-CN" altLang="en-US" dirty="0" smtClean="0">
                <a:latin typeface="Arial" charset="0"/>
                <a:ea typeface="宋体" charset="0"/>
              </a:rPr>
              <a:t>通过发送事件的机制告知程序</a:t>
            </a:r>
            <a:endParaRPr kumimoji="0" lang="en-US" altLang="zh-CN" dirty="0" smtClean="0">
              <a:latin typeface="Arial" charset="0"/>
              <a:ea typeface="宋体" charset="0"/>
            </a:endParaRPr>
          </a:p>
          <a:p>
            <a:pPr marL="0" indent="0">
              <a:buNone/>
            </a:pPr>
            <a:endParaRPr kumimoji="0" lang="en-US" altLang="zh-CN" dirty="0" smtClean="0">
              <a:latin typeface="Arial" charset="0"/>
              <a:ea typeface="宋体" charset="0"/>
            </a:endParaRPr>
          </a:p>
          <a:p>
            <a:pPr marL="0" indent="0">
              <a:buNone/>
            </a:pPr>
            <a:endParaRPr kumimoji="0" lang="en-US" altLang="zh-CN" dirty="0" smtClean="0">
              <a:latin typeface="Arial" charset="0"/>
              <a:ea typeface="宋体" charset="0"/>
            </a:endParaRPr>
          </a:p>
          <a:p>
            <a:pPr marL="0" indent="0">
              <a:buNone/>
            </a:pPr>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25</a:t>
            </a:fld>
            <a:endParaRPr kumimoji="0"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200" b="0" i="0" kern="1200" dirty="0" smtClean="0">
                <a:solidFill>
                  <a:schemeClr val="tx1"/>
                </a:solidFill>
                <a:effectLst/>
                <a:latin typeface="Arial" pitchFamily="34" charset="0"/>
                <a:ea typeface="宋体" pitchFamily="2" charset="-122"/>
                <a:cs typeface="宋体" charset="0"/>
              </a:rPr>
              <a:t>从</a:t>
            </a:r>
            <a:r>
              <a:rPr kumimoji="1" lang="en-US" altLang="zh-CN" sz="1200" b="0" i="0" kern="1200" dirty="0" smtClean="0">
                <a:solidFill>
                  <a:schemeClr val="tx1"/>
                </a:solidFill>
                <a:effectLst/>
                <a:latin typeface="Arial" pitchFamily="34" charset="0"/>
                <a:ea typeface="宋体" pitchFamily="2" charset="-122"/>
                <a:cs typeface="宋体" charset="0"/>
              </a:rPr>
              <a:t>WIKI</a:t>
            </a:r>
            <a:r>
              <a:rPr kumimoji="1" lang="zh-CN" altLang="en-US" sz="1200" b="0" i="0" kern="1200" dirty="0" smtClean="0">
                <a:solidFill>
                  <a:schemeClr val="tx1"/>
                </a:solidFill>
                <a:effectLst/>
                <a:latin typeface="Arial" pitchFamily="34" charset="0"/>
                <a:ea typeface="宋体" pitchFamily="2" charset="-122"/>
                <a:cs typeface="宋体" charset="0"/>
              </a:rPr>
              <a:t>的定义中，我们看到“零拷贝”是指计算机操作的过程中，</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不需要为数据在内存之间的拷贝消耗资源。而它通常是指计算机在网络上发送文件时，不需要将文件内容拷贝到用户空间（</a:t>
            </a:r>
            <a:r>
              <a:rPr kumimoji="1" lang="en-US" altLang="zh-CN" sz="1200" b="0" i="0" kern="1200" dirty="0" smtClean="0">
                <a:solidFill>
                  <a:schemeClr val="tx1"/>
                </a:solidFill>
                <a:effectLst/>
                <a:latin typeface="Arial" pitchFamily="34" charset="0"/>
                <a:ea typeface="宋体" pitchFamily="2" charset="-122"/>
                <a:cs typeface="宋体" charset="0"/>
              </a:rPr>
              <a:t>User Space</a:t>
            </a:r>
            <a:r>
              <a:rPr kumimoji="1" lang="zh-CN" altLang="en-US" sz="1200" b="0" i="0" kern="1200" dirty="0" smtClean="0">
                <a:solidFill>
                  <a:schemeClr val="tx1"/>
                </a:solidFill>
                <a:effectLst/>
                <a:latin typeface="Arial" pitchFamily="34" charset="0"/>
                <a:ea typeface="宋体" pitchFamily="2" charset="-122"/>
                <a:cs typeface="宋体" charset="0"/>
              </a:rPr>
              <a:t>）而直接在内核空间（</a:t>
            </a:r>
            <a:r>
              <a:rPr kumimoji="1" lang="en-US" altLang="zh-CN" sz="1200" b="0" i="0" kern="1200" dirty="0" smtClean="0">
                <a:solidFill>
                  <a:schemeClr val="tx1"/>
                </a:solidFill>
                <a:effectLst/>
                <a:latin typeface="Arial" pitchFamily="34" charset="0"/>
                <a:ea typeface="宋体" pitchFamily="2" charset="-122"/>
                <a:cs typeface="宋体" charset="0"/>
              </a:rPr>
              <a:t>Kernel Space</a:t>
            </a:r>
            <a:r>
              <a:rPr kumimoji="1" lang="zh-CN" altLang="en-US" sz="1200" b="0" i="0" kern="1200" dirty="0" smtClean="0">
                <a:solidFill>
                  <a:schemeClr val="tx1"/>
                </a:solidFill>
                <a:effectLst/>
                <a:latin typeface="Arial" pitchFamily="34" charset="0"/>
                <a:ea typeface="宋体" pitchFamily="2" charset="-122"/>
                <a:cs typeface="宋体" charset="0"/>
              </a:rPr>
              <a:t>）中传输到网络的方式。</a:t>
            </a:r>
            <a:endParaRPr kumimoji="1" lang="en-US" altLang="zh-CN" sz="1200" b="0" i="0" kern="1200" dirty="0" smtClean="0">
              <a:solidFill>
                <a:schemeClr val="tx1"/>
              </a:solidFill>
              <a:effectLst/>
              <a:latin typeface="Arial" pitchFamily="34" charset="0"/>
              <a:ea typeface="宋体" pitchFamily="2" charset="-122"/>
              <a:cs typeface="宋体" charset="0"/>
            </a:endParaRPr>
          </a:p>
          <a:p>
            <a:endParaRPr kumimoji="1" lang="en-US" altLang="zh-CN" sz="1200" b="0" i="0" kern="1200" dirty="0" smtClean="0">
              <a:solidFill>
                <a:schemeClr val="tx1"/>
              </a:solidFill>
              <a:effectLst/>
              <a:latin typeface="Arial" pitchFamily="34" charset="0"/>
              <a:ea typeface="宋体" pitchFamily="2" charset="-122"/>
              <a:cs typeface="宋体" charset="0"/>
            </a:endParaRPr>
          </a:p>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26</a:t>
            </a:fld>
            <a:endParaRPr kumimoji="0"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27</a:t>
            </a:fld>
            <a:endParaRPr kumimoji="0"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Arial" charset="0"/>
                <a:ea typeface="宋体" charset="0"/>
              </a:rPr>
              <a:t>Heap ByteBuffer </a:t>
            </a:r>
            <a:r>
              <a:rPr kumimoji="0" lang="zh-CN" altLang="en-US">
                <a:latin typeface="Arial" charset="0"/>
                <a:ea typeface="宋体" charset="0"/>
              </a:rPr>
              <a:t>堆内存</a:t>
            </a:r>
            <a:endParaRPr kumimoji="0" lang="en-US" altLang="zh-CN">
              <a:latin typeface="Arial" charset="0"/>
              <a:ea typeface="宋体" charset="0"/>
            </a:endParaRPr>
          </a:p>
          <a:p>
            <a:r>
              <a:rPr kumimoji="0" lang="en-US" altLang="zh-CN">
                <a:latin typeface="Arial" charset="0"/>
                <a:ea typeface="宋体" charset="0"/>
              </a:rPr>
              <a:t>Direct ByteBuffer </a:t>
            </a:r>
            <a:r>
              <a:rPr kumimoji="0" lang="zh-CN" altLang="en-US">
                <a:latin typeface="Arial" charset="0"/>
                <a:ea typeface="宋体" charset="0"/>
              </a:rPr>
              <a:t>直接内存</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a:t>
            </a:r>
            <a:r>
              <a:rPr kumimoji="0" lang="en-US" altLang="zh-CN">
                <a:latin typeface="Arial" charset="0"/>
                <a:ea typeface="宋体" charset="0"/>
              </a:rPr>
              <a:t>Netty</a:t>
            </a:r>
            <a:r>
              <a:rPr kumimoji="0" lang="zh-CN" altLang="en-US">
                <a:latin typeface="Arial" charset="0"/>
                <a:ea typeface="宋体" charset="0"/>
              </a:rPr>
              <a:t>默认情况下，接收和发送</a:t>
            </a:r>
            <a:r>
              <a:rPr kumimoji="0" lang="en-US" altLang="zh-CN">
                <a:latin typeface="Arial" charset="0"/>
                <a:ea typeface="宋体" charset="0"/>
              </a:rPr>
              <a:t>bytebuffer</a:t>
            </a:r>
            <a:r>
              <a:rPr kumimoji="0" lang="zh-CN" altLang="en-US">
                <a:latin typeface="Arial" charset="0"/>
                <a:ea typeface="宋体" charset="0"/>
              </a:rPr>
              <a:t>采用</a:t>
            </a:r>
            <a:r>
              <a:rPr kumimoji="0" lang="en-US" altLang="zh-CN">
                <a:latin typeface="Arial" charset="0"/>
                <a:ea typeface="宋体" charset="0"/>
              </a:rPr>
              <a:t>direct</a:t>
            </a:r>
            <a:r>
              <a:rPr kumimoji="0" lang="zh-CN" altLang="en-US">
                <a:latin typeface="Arial" charset="0"/>
                <a:ea typeface="宋体" charset="0"/>
              </a:rPr>
              <a:t> </a:t>
            </a:r>
            <a:r>
              <a:rPr kumimoji="0" lang="en-US" altLang="zh-CN">
                <a:latin typeface="Arial" charset="0"/>
                <a:ea typeface="宋体" charset="0"/>
              </a:rPr>
              <a:t>buffer</a:t>
            </a:r>
            <a:r>
              <a:rPr kumimoji="0" lang="zh-CN" altLang="en-US">
                <a:latin typeface="Arial" charset="0"/>
                <a:ea typeface="宋体" charset="0"/>
              </a:rPr>
              <a:t>，使用堆外直接内存进行</a:t>
            </a:r>
            <a:r>
              <a:rPr kumimoji="0" lang="en-US" altLang="zh-CN">
                <a:latin typeface="Arial" charset="0"/>
                <a:ea typeface="宋体" charset="0"/>
              </a:rPr>
              <a:t>socket</a:t>
            </a:r>
            <a:r>
              <a:rPr kumimoji="0" lang="zh-CN" altLang="en-US">
                <a:latin typeface="Arial" charset="0"/>
                <a:ea typeface="宋体" charset="0"/>
              </a:rPr>
              <a:t>读写，不需要进行字节缓冲区的二次拷贝。如果使用传统的堆内存</a:t>
            </a:r>
            <a:r>
              <a:rPr kumimoji="0" lang="en-US" altLang="zh-CN">
                <a:latin typeface="Arial" charset="0"/>
                <a:ea typeface="宋体" charset="0"/>
              </a:rPr>
              <a:t>heap</a:t>
            </a:r>
            <a:r>
              <a:rPr kumimoji="0" lang="zh-CN" altLang="en-US">
                <a:latin typeface="Arial" charset="0"/>
                <a:ea typeface="宋体" charset="0"/>
              </a:rPr>
              <a:t> </a:t>
            </a:r>
            <a:r>
              <a:rPr kumimoji="0" lang="en-US" altLang="zh-CN">
                <a:latin typeface="Arial" charset="0"/>
                <a:ea typeface="宋体" charset="0"/>
              </a:rPr>
              <a:t>buffer</a:t>
            </a:r>
            <a:r>
              <a:rPr kumimoji="0" lang="zh-CN" altLang="en-US">
                <a:latin typeface="Arial" charset="0"/>
                <a:ea typeface="宋体" charset="0"/>
              </a:rPr>
              <a:t>进行</a:t>
            </a:r>
            <a:r>
              <a:rPr kumimoji="0" lang="en-US" altLang="zh-CN">
                <a:latin typeface="Arial" charset="0"/>
                <a:ea typeface="宋体" charset="0"/>
              </a:rPr>
              <a:t>socket</a:t>
            </a:r>
            <a:r>
              <a:rPr kumimoji="0" lang="zh-CN" altLang="en-US">
                <a:latin typeface="Arial" charset="0"/>
                <a:ea typeface="宋体" charset="0"/>
              </a:rPr>
              <a:t>读写，</a:t>
            </a:r>
            <a:r>
              <a:rPr kumimoji="0" lang="en-US" altLang="zh-CN">
                <a:latin typeface="Arial" charset="0"/>
                <a:ea typeface="宋体" charset="0"/>
              </a:rPr>
              <a:t>jvm</a:t>
            </a:r>
            <a:r>
              <a:rPr kumimoji="0" lang="zh-CN" altLang="en-US">
                <a:latin typeface="Arial" charset="0"/>
                <a:ea typeface="宋体" charset="0"/>
              </a:rPr>
              <a:t>会将堆内存</a:t>
            </a:r>
            <a:r>
              <a:rPr kumimoji="0" lang="en-US" altLang="zh-CN">
                <a:latin typeface="Arial" charset="0"/>
                <a:ea typeface="宋体" charset="0"/>
              </a:rPr>
              <a:t>buffer</a:t>
            </a:r>
            <a:r>
              <a:rPr kumimoji="0" lang="zh-CN" altLang="en-US">
                <a:latin typeface="Arial" charset="0"/>
                <a:ea typeface="宋体" charset="0"/>
              </a:rPr>
              <a:t>拷贝一份到直接内存中，再写入</a:t>
            </a:r>
            <a:r>
              <a:rPr kumimoji="0" lang="en-US" altLang="zh-CN">
                <a:latin typeface="Arial" charset="0"/>
                <a:ea typeface="宋体" charset="0"/>
              </a:rPr>
              <a:t>socket</a:t>
            </a:r>
            <a:r>
              <a:rPr kumimoji="0" lang="zh-CN" altLang="en-US">
                <a:latin typeface="Arial" charset="0"/>
                <a:ea typeface="宋体" charset="0"/>
              </a:rPr>
              <a:t>。相比堆外直接内存，消息的发送接收多了一次缓冲区的拷贝</a:t>
            </a:r>
            <a:endParaRPr kumimoji="0" lang="en-US" altLang="zh-CN">
              <a:latin typeface="Arial" charset="0"/>
              <a:ea typeface="宋体" charset="0"/>
            </a:endParaRPr>
          </a:p>
          <a:p>
            <a:endParaRPr kumimoji="0" lang="en-US" altLang="zh-CN">
              <a:latin typeface="Arial" charset="0"/>
              <a:ea typeface="宋体" charset="0"/>
            </a:endParaRPr>
          </a:p>
          <a:p>
            <a:r>
              <a:rPr lang="zh-CN" altLang="en-US">
                <a:latin typeface="Arial" charset="0"/>
                <a:ea typeface="宋体" charset="0"/>
              </a:rPr>
              <a:t>    直接缓冲区时 </a:t>
            </a:r>
            <a:r>
              <a:rPr lang="en-US" altLang="zh-CN">
                <a:latin typeface="Arial" charset="0"/>
                <a:ea typeface="宋体" charset="0"/>
              </a:rPr>
              <a:t>I/O </a:t>
            </a:r>
            <a:r>
              <a:rPr lang="zh-CN" altLang="en-US">
                <a:latin typeface="Arial" charset="0"/>
                <a:ea typeface="宋体" charset="0"/>
              </a:rPr>
              <a:t>的最佳选择，但可能比创建非直接缓冲区要花费更高的成本。直接缓 冲区使用的内存是通过调用本地操作系统方面的代码分配的，绕过了标准 </a:t>
            </a:r>
            <a:r>
              <a:rPr lang="en-US" altLang="zh-CN">
                <a:latin typeface="Arial" charset="0"/>
                <a:ea typeface="宋体" charset="0"/>
              </a:rPr>
              <a:t>JVM </a:t>
            </a:r>
            <a:r>
              <a:rPr lang="zh-CN" altLang="en-US">
                <a:latin typeface="Arial" charset="0"/>
                <a:ea typeface="宋体" charset="0"/>
              </a:rPr>
              <a:t>堆栈。建立和 销毁直接缓冲区会明显比具有堆栈的缓冲区更加破费，这取决于主操作系统以及 </a:t>
            </a:r>
            <a:r>
              <a:rPr lang="en-US" altLang="zh-CN">
                <a:latin typeface="Arial" charset="0"/>
                <a:ea typeface="宋体" charset="0"/>
              </a:rPr>
              <a:t>JVM </a:t>
            </a:r>
            <a:r>
              <a:rPr lang="zh-CN" altLang="en-US">
                <a:latin typeface="Arial" charset="0"/>
                <a:ea typeface="宋体" charset="0"/>
              </a:rPr>
              <a:t>实现。 直接缓冲区的内存区域不受无用存储单元收集支配，因为它们位于标准 </a:t>
            </a:r>
            <a:r>
              <a:rPr lang="en-US" altLang="zh-CN">
                <a:latin typeface="Arial" charset="0"/>
                <a:ea typeface="宋体" charset="0"/>
              </a:rPr>
              <a:t>JVM </a:t>
            </a:r>
            <a:r>
              <a:rPr lang="zh-CN" altLang="en-US">
                <a:latin typeface="Arial" charset="0"/>
                <a:ea typeface="宋体" charset="0"/>
              </a:rPr>
              <a:t>堆栈之外。 使用直接缓冲区或非直接缓冲区的性能权衡会因</a:t>
            </a:r>
            <a:r>
              <a:rPr lang="en-US" altLang="zh-CN">
                <a:latin typeface="Arial" charset="0"/>
                <a:ea typeface="宋体" charset="0"/>
              </a:rPr>
              <a:t>JVM</a:t>
            </a:r>
            <a:r>
              <a:rPr lang="zh-CN" altLang="en-US">
                <a:latin typeface="Arial" charset="0"/>
                <a:ea typeface="宋体" charset="0"/>
              </a:rPr>
              <a:t>，操作系统，以及代码设计而产生巨 大差异。通过分配堆栈外的内存，您可以使您的应用程序依赖于</a:t>
            </a:r>
            <a:r>
              <a:rPr lang="en-US" altLang="zh-CN">
                <a:latin typeface="Arial" charset="0"/>
                <a:ea typeface="宋体" charset="0"/>
              </a:rPr>
              <a:t>JVM</a:t>
            </a:r>
            <a:r>
              <a:rPr lang="zh-CN" altLang="en-US">
                <a:latin typeface="Arial" charset="0"/>
                <a:ea typeface="宋体" charset="0"/>
              </a:rPr>
              <a:t>未涉及的其它力量。当加 入其他的移动部分时，确定您正在达到想要的效果。我以一条旧的软件行业格言建议您：先使 其工作，再加快其运行。不要一开始就过多担心优化问题；首先要注重正确性。</a:t>
            </a:r>
            <a:r>
              <a:rPr lang="en-US" altLang="zh-CN">
                <a:latin typeface="Arial" charset="0"/>
                <a:ea typeface="宋体" charset="0"/>
              </a:rPr>
              <a:t>JVM</a:t>
            </a:r>
            <a:r>
              <a:rPr lang="zh-CN" altLang="en-US">
                <a:latin typeface="Arial" charset="0"/>
                <a:ea typeface="宋体" charset="0"/>
              </a:rPr>
              <a:t>实现可能 会执行缓冲区缓存或其他的优化</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a:t>
            </a:r>
            <a:r>
              <a:rPr kumimoji="0" lang="en-US" altLang="zh-CN">
                <a:latin typeface="Arial" charset="0"/>
                <a:ea typeface="宋体" charset="0"/>
              </a:rPr>
              <a:t>Netty</a:t>
            </a:r>
            <a:r>
              <a:rPr kumimoji="0" lang="zh-CN" altLang="en-US">
                <a:latin typeface="Arial" charset="0"/>
                <a:ea typeface="宋体" charset="0"/>
              </a:rPr>
              <a:t>提供了组合</a:t>
            </a:r>
            <a:r>
              <a:rPr kumimoji="0" lang="en-US" altLang="zh-CN">
                <a:latin typeface="Arial" charset="0"/>
                <a:ea typeface="宋体" charset="0"/>
              </a:rPr>
              <a:t>buffer</a:t>
            </a:r>
            <a:r>
              <a:rPr kumimoji="0" lang="zh-CN" altLang="en-US">
                <a:latin typeface="Arial" charset="0"/>
                <a:ea typeface="宋体" charset="0"/>
              </a:rPr>
              <a:t>对象，可以聚合多个</a:t>
            </a:r>
            <a:r>
              <a:rPr kumimoji="0" lang="en-US" altLang="zh-CN">
                <a:latin typeface="Arial" charset="0"/>
                <a:ea typeface="宋体" charset="0"/>
              </a:rPr>
              <a:t>bytebuffer</a:t>
            </a:r>
            <a:r>
              <a:rPr kumimoji="0" lang="zh-CN" altLang="en-US">
                <a:latin typeface="Arial" charset="0"/>
                <a:ea typeface="宋体" charset="0"/>
              </a:rPr>
              <a:t>对象，用户可以操作一个</a:t>
            </a:r>
            <a:r>
              <a:rPr kumimoji="0" lang="en-US" altLang="zh-CN">
                <a:latin typeface="Arial" charset="0"/>
                <a:ea typeface="宋体" charset="0"/>
              </a:rPr>
              <a:t>buffer</a:t>
            </a:r>
            <a:r>
              <a:rPr kumimoji="0" lang="zh-CN" altLang="en-US">
                <a:latin typeface="Arial" charset="0"/>
                <a:ea typeface="宋体" charset="0"/>
              </a:rPr>
              <a:t>那样方便地对组合</a:t>
            </a:r>
            <a:r>
              <a:rPr kumimoji="0" lang="en-US" altLang="zh-CN">
                <a:latin typeface="Arial" charset="0"/>
                <a:ea typeface="宋体" charset="0"/>
              </a:rPr>
              <a:t>buffer</a:t>
            </a:r>
            <a:r>
              <a:rPr kumimoji="0" lang="zh-CN" altLang="en-US">
                <a:latin typeface="Arial" charset="0"/>
                <a:ea typeface="宋体" charset="0"/>
              </a:rPr>
              <a:t>进行操作，避免了传统通过内存拷贝的方式将几个小</a:t>
            </a:r>
            <a:r>
              <a:rPr kumimoji="0" lang="en-US" altLang="zh-CN">
                <a:latin typeface="Arial" charset="0"/>
                <a:ea typeface="宋体" charset="0"/>
              </a:rPr>
              <a:t>buffer</a:t>
            </a:r>
            <a:r>
              <a:rPr kumimoji="0" lang="zh-CN" altLang="en-US">
                <a:latin typeface="Arial" charset="0"/>
                <a:ea typeface="宋体" charset="0"/>
              </a:rPr>
              <a:t>合并成一个大的</a:t>
            </a:r>
            <a:r>
              <a:rPr kumimoji="0" lang="en-US" altLang="zh-CN">
                <a:latin typeface="Arial" charset="0"/>
                <a:ea typeface="宋体" charset="0"/>
              </a:rPr>
              <a:t>buffer</a:t>
            </a: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a:t>
            </a:r>
            <a:r>
              <a:rPr kumimoji="0" lang="zh-CN">
                <a:latin typeface="Arial" charset="0"/>
                <a:ea typeface="宋体" charset="0"/>
              </a:rPr>
              <a:t>N</a:t>
            </a:r>
            <a:r>
              <a:rPr kumimoji="0" lang="en-US" altLang="zh-CN">
                <a:latin typeface="Arial" charset="0"/>
                <a:ea typeface="宋体" charset="0"/>
              </a:rPr>
              <a:t>etty</a:t>
            </a:r>
            <a:r>
              <a:rPr kumimoji="0" lang="zh-CN" altLang="en-US">
                <a:latin typeface="Arial" charset="0"/>
                <a:ea typeface="宋体" charset="0"/>
              </a:rPr>
              <a:t>的文件传输采用了</a:t>
            </a:r>
            <a:r>
              <a:rPr kumimoji="0" lang="en-US" altLang="zh-CN">
                <a:latin typeface="Arial" charset="0"/>
                <a:ea typeface="宋体" charset="0"/>
              </a:rPr>
              <a:t>transferTo</a:t>
            </a:r>
            <a:r>
              <a:rPr kumimoji="0" lang="zh-CN" altLang="en-US">
                <a:latin typeface="Arial" charset="0"/>
                <a:ea typeface="宋体" charset="0"/>
              </a:rPr>
              <a:t>方法，可以直接将文件缓冲区的数据发送到目标</a:t>
            </a:r>
            <a:r>
              <a:rPr kumimoji="0" lang="en-US" altLang="zh-CN">
                <a:latin typeface="Arial" charset="0"/>
                <a:ea typeface="宋体" charset="0"/>
              </a:rPr>
              <a:t>channel</a:t>
            </a:r>
            <a:r>
              <a:rPr kumimoji="0" lang="zh-CN" altLang="en-US">
                <a:latin typeface="Arial" charset="0"/>
                <a:ea typeface="宋体" charset="0"/>
              </a:rPr>
              <a:t>，避免了传统通过循环</a:t>
            </a:r>
            <a:r>
              <a:rPr kumimoji="0" lang="en-US" altLang="zh-CN">
                <a:latin typeface="Arial" charset="0"/>
                <a:ea typeface="宋体" charset="0"/>
              </a:rPr>
              <a:t>while</a:t>
            </a:r>
            <a:r>
              <a:rPr kumimoji="0" lang="zh-CN" altLang="en-US">
                <a:latin typeface="Arial" charset="0"/>
                <a:ea typeface="宋体" charset="0"/>
              </a:rPr>
              <a:t>方式导致的内存拷贝问题</a:t>
            </a:r>
            <a:endParaRPr kumimoji="0" lang="en-US" altLang="zh-CN">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28</a:t>
            </a:fld>
            <a:endParaRPr kumimoji="0"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29</a:t>
            </a:fld>
            <a:endParaRPr kumimoji="0"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30</a:t>
            </a:fld>
            <a:endParaRPr kumimoji="0"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31</a:t>
            </a:fld>
            <a:endParaRPr kumimoji="0"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32</a:t>
            </a:fld>
            <a:endParaRPr kumimoji="0"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33</a:t>
            </a:fld>
            <a:endParaRPr kumimoji="0"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34</a:t>
            </a:fld>
            <a:endParaRPr kumimoji="0"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b="0" i="0" kern="1200" dirty="0" smtClean="0">
                <a:solidFill>
                  <a:schemeClr val="tx1"/>
                </a:solidFill>
                <a:effectLst/>
                <a:latin typeface="Arial" pitchFamily="34" charset="0"/>
                <a:ea typeface="宋体" pitchFamily="2" charset="-122"/>
                <a:cs typeface="宋体" charset="0"/>
              </a:rPr>
              <a:t>1) </a:t>
            </a:r>
            <a:r>
              <a:rPr kumimoji="1" lang="zh-CN" altLang="en-US" sz="1200" b="0" i="0" kern="1200" dirty="0" smtClean="0">
                <a:solidFill>
                  <a:schemeClr val="tx1"/>
                </a:solidFill>
                <a:effectLst/>
                <a:latin typeface="Arial" pitchFamily="34" charset="0"/>
                <a:ea typeface="宋体" pitchFamily="2" charset="-122"/>
                <a:cs typeface="宋体" charset="0"/>
              </a:rPr>
              <a:t>传输：用什么样的通道将数据发送给对方，</a:t>
            </a:r>
            <a:r>
              <a:rPr kumimoji="1" lang="en-US" altLang="zh-CN" sz="1200" b="0" i="0" kern="1200" dirty="0" smtClean="0">
                <a:solidFill>
                  <a:schemeClr val="tx1"/>
                </a:solidFill>
                <a:effectLst/>
                <a:latin typeface="Arial" pitchFamily="34" charset="0"/>
                <a:ea typeface="宋体" pitchFamily="2" charset="-122"/>
                <a:cs typeface="宋体" charset="0"/>
              </a:rPr>
              <a:t>BIO</a:t>
            </a:r>
            <a:r>
              <a:rPr kumimoji="1" lang="zh-CN" altLang="en-US" sz="1200" b="0" i="0" kern="1200" dirty="0" smtClean="0">
                <a:solidFill>
                  <a:schemeClr val="tx1"/>
                </a:solidFill>
                <a:effectLst/>
                <a:latin typeface="Arial" pitchFamily="34" charset="0"/>
                <a:ea typeface="宋体" pitchFamily="2" charset="-122"/>
                <a:cs typeface="宋体" charset="0"/>
              </a:rPr>
              <a:t>、</a:t>
            </a:r>
            <a:r>
              <a:rPr kumimoji="1" lang="en-US" altLang="zh-CN" sz="1200" b="0" i="0" kern="1200" dirty="0" smtClean="0">
                <a:solidFill>
                  <a:schemeClr val="tx1"/>
                </a:solidFill>
                <a:effectLst/>
                <a:latin typeface="Arial" pitchFamily="34" charset="0"/>
                <a:ea typeface="宋体" pitchFamily="2" charset="-122"/>
                <a:cs typeface="宋体" charset="0"/>
              </a:rPr>
              <a:t>NIO</a:t>
            </a:r>
            <a:r>
              <a:rPr kumimoji="1" lang="zh-CN" altLang="en-US" sz="1200" b="0" i="0" kern="1200" dirty="0" smtClean="0">
                <a:solidFill>
                  <a:schemeClr val="tx1"/>
                </a:solidFill>
                <a:effectLst/>
                <a:latin typeface="Arial" pitchFamily="34" charset="0"/>
                <a:ea typeface="宋体" pitchFamily="2" charset="-122"/>
                <a:cs typeface="宋体" charset="0"/>
              </a:rPr>
              <a:t>或者</a:t>
            </a:r>
            <a:r>
              <a:rPr kumimoji="1" lang="en-US" altLang="zh-CN" sz="1200" b="0" i="0" kern="1200" dirty="0" smtClean="0">
                <a:solidFill>
                  <a:schemeClr val="tx1"/>
                </a:solidFill>
                <a:effectLst/>
                <a:latin typeface="Arial" pitchFamily="34" charset="0"/>
                <a:ea typeface="宋体" pitchFamily="2" charset="-122"/>
                <a:cs typeface="宋体" charset="0"/>
              </a:rPr>
              <a:t>AIO</a:t>
            </a:r>
            <a:r>
              <a:rPr kumimoji="1" lang="zh-CN" altLang="en-US" sz="1200" b="0" i="0" kern="1200" dirty="0" smtClean="0">
                <a:solidFill>
                  <a:schemeClr val="tx1"/>
                </a:solidFill>
                <a:effectLst/>
                <a:latin typeface="Arial" pitchFamily="34" charset="0"/>
                <a:ea typeface="宋体" pitchFamily="2" charset="-122"/>
                <a:cs typeface="宋体" charset="0"/>
              </a:rPr>
              <a:t>，</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模型在很大程度上决定了框架的性能。</a:t>
            </a:r>
          </a:p>
          <a:p>
            <a:r>
              <a:rPr kumimoji="1" lang="en-US" altLang="zh-CN" sz="1200" b="0" i="0" kern="1200" dirty="0" smtClean="0">
                <a:solidFill>
                  <a:schemeClr val="tx1"/>
                </a:solidFill>
                <a:effectLst/>
                <a:latin typeface="Arial" pitchFamily="34" charset="0"/>
                <a:ea typeface="宋体" pitchFamily="2" charset="-122"/>
                <a:cs typeface="宋体" charset="0"/>
              </a:rPr>
              <a:t>2) </a:t>
            </a:r>
            <a:r>
              <a:rPr kumimoji="1" lang="zh-CN" altLang="en-US" sz="1200" b="0" i="0" kern="1200" dirty="0" smtClean="0">
                <a:solidFill>
                  <a:schemeClr val="tx1"/>
                </a:solidFill>
                <a:effectLst/>
                <a:latin typeface="Arial" pitchFamily="34" charset="0"/>
                <a:ea typeface="宋体" pitchFamily="2" charset="-122"/>
                <a:cs typeface="宋体" charset="0"/>
              </a:rPr>
              <a:t>协议：采用什么样的通信协议，</a:t>
            </a:r>
            <a:r>
              <a:rPr kumimoji="1" lang="en-US" altLang="zh-CN" sz="1200" b="0" i="0" kern="1200" dirty="0" smtClean="0">
                <a:solidFill>
                  <a:schemeClr val="tx1"/>
                </a:solidFill>
                <a:effectLst/>
                <a:latin typeface="Arial" pitchFamily="34" charset="0"/>
                <a:ea typeface="宋体" pitchFamily="2" charset="-122"/>
                <a:cs typeface="宋体" charset="0"/>
              </a:rPr>
              <a:t>HTTP</a:t>
            </a:r>
            <a:r>
              <a:rPr kumimoji="1" lang="zh-CN" altLang="en-US" sz="1200" b="0" i="0" kern="1200" dirty="0" smtClean="0">
                <a:solidFill>
                  <a:schemeClr val="tx1"/>
                </a:solidFill>
                <a:effectLst/>
                <a:latin typeface="Arial" pitchFamily="34" charset="0"/>
                <a:ea typeface="宋体" pitchFamily="2" charset="-122"/>
                <a:cs typeface="宋体" charset="0"/>
              </a:rPr>
              <a:t>或者内部私有协议。协议的选择不同，性能模型也不同。相比于公有协议，内部私有协议的性能通常可以被设计的更优。</a:t>
            </a:r>
          </a:p>
          <a:p>
            <a:r>
              <a:rPr kumimoji="1" lang="en-US" altLang="zh-CN" sz="1200" b="0" i="0" kern="1200" dirty="0" smtClean="0">
                <a:solidFill>
                  <a:schemeClr val="tx1"/>
                </a:solidFill>
                <a:effectLst/>
                <a:latin typeface="Arial" pitchFamily="34" charset="0"/>
                <a:ea typeface="宋体" pitchFamily="2" charset="-122"/>
                <a:cs typeface="宋体" charset="0"/>
              </a:rPr>
              <a:t>3) </a:t>
            </a:r>
            <a:r>
              <a:rPr kumimoji="1" lang="zh-CN" altLang="en-US" sz="1200" b="0" i="0" kern="1200" dirty="0" smtClean="0">
                <a:solidFill>
                  <a:schemeClr val="tx1"/>
                </a:solidFill>
                <a:effectLst/>
                <a:latin typeface="Arial" pitchFamily="34" charset="0"/>
                <a:ea typeface="宋体" pitchFamily="2" charset="-122"/>
                <a:cs typeface="宋体" charset="0"/>
              </a:rPr>
              <a:t>线程：数据报如何读取？读取之后的编解码在哪个线程进行，编解码后的消息如何派发，</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线程模型的不同，对性能的影响也非常大。</a:t>
            </a:r>
            <a:endParaRPr kumimoji="1" lang="zh-CN" altLang="en-US" sz="1200" b="0" i="0" kern="1200" dirty="0">
              <a:solidFill>
                <a:schemeClr val="tx1"/>
              </a:solidFill>
              <a:effectLst/>
              <a:latin typeface="Arial" pitchFamily="34" charset="0"/>
              <a:ea typeface="宋体" pitchFamily="2" charset="-122"/>
              <a:cs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a:t>
            </a:fld>
            <a:endParaRPr kumimoji="0"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35</a:t>
            </a:fld>
            <a:endParaRPr kumimoji="0"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36</a:t>
            </a:fld>
            <a:endParaRPr kumimoji="0"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94CBCBEF-F11D-5348-B981-69521DD22903}" type="slidenum">
              <a:rPr kumimoji="0" lang="zh-CN" altLang="en-US" sz="1200"/>
              <a:pPr/>
              <a:t>37</a:t>
            </a:fld>
            <a:endParaRPr kumimoji="0" lang="en-US" altLang="zh-CN" sz="120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p:spPr>
      </p:sp>
      <p:sp>
        <p:nvSpPr>
          <p:cNvPr id="717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717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A9FB3F83-969F-A147-B146-0952288E69A9}" type="slidenum">
              <a:rPr kumimoji="0" lang="zh-CN" altLang="en-US" sz="1200"/>
              <a:pPr/>
              <a:t>4</a:t>
            </a:fld>
            <a:endParaRPr kumimoji="0"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用户空间：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）常规进程所在区域</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a:t>
            </a:r>
            <a:r>
              <a:rPr kumimoji="0" lang="en-US" altLang="zh-CN">
                <a:latin typeface="Arial" charset="0"/>
                <a:ea typeface="宋体" charset="0"/>
              </a:rPr>
              <a:t>JVM</a:t>
            </a:r>
            <a:r>
              <a:rPr kumimoji="0" lang="zh-CN" altLang="en-US">
                <a:latin typeface="Arial" charset="0"/>
                <a:ea typeface="宋体" charset="0"/>
              </a:rPr>
              <a:t>就是常规进程，驻守于用户空间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）用户空间是非特权区域</a:t>
            </a:r>
          </a:p>
          <a:p>
            <a:r>
              <a:rPr kumimoji="0" lang="zh-CN" altLang="en-US">
                <a:latin typeface="Arial" charset="0"/>
                <a:ea typeface="宋体" charset="0"/>
              </a:rPr>
              <a:t>（</a:t>
            </a:r>
            <a:r>
              <a:rPr kumimoji="0" lang="en-US" altLang="zh-CN">
                <a:latin typeface="Arial" charset="0"/>
                <a:ea typeface="宋体" charset="0"/>
              </a:rPr>
              <a:t>4</a:t>
            </a:r>
            <a:r>
              <a:rPr kumimoji="0" lang="zh-CN" altLang="en-US">
                <a:latin typeface="Arial" charset="0"/>
                <a:ea typeface="宋体" charset="0"/>
              </a:rPr>
              <a:t>）在该区域执行的代码就不能直接访问硬件设备</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内核空间：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）内核空间有特别的权利，他能与设备控制器通讯，控制着用户区域进行的运行状态</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）所有的</a:t>
            </a:r>
            <a:r>
              <a:rPr kumimoji="0" lang="en-US" altLang="zh-CN">
                <a:latin typeface="Arial" charset="0"/>
                <a:ea typeface="宋体" charset="0"/>
              </a:rPr>
              <a:t>IO</a:t>
            </a:r>
            <a:r>
              <a:rPr kumimoji="0" lang="zh-CN" altLang="en-US">
                <a:latin typeface="Arial" charset="0"/>
                <a:ea typeface="宋体" charset="0"/>
              </a:rPr>
              <a:t>直接或间接通过内核空间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）当进行请求</a:t>
            </a:r>
            <a:r>
              <a:rPr kumimoji="0" lang="en-US" altLang="zh-CN">
                <a:latin typeface="Arial" charset="0"/>
                <a:ea typeface="宋体" charset="0"/>
              </a:rPr>
              <a:t>IO</a:t>
            </a:r>
            <a:r>
              <a:rPr kumimoji="0" lang="zh-CN" altLang="en-US">
                <a:latin typeface="Arial" charset="0"/>
                <a:ea typeface="宋体" charset="0"/>
              </a:rPr>
              <a:t>操作时候，他执行一个系统调用，将控制权移交给内核</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    进程使用 </a:t>
            </a:r>
            <a:r>
              <a:rPr kumimoji="0" lang="en-US" altLang="zh-CN">
                <a:latin typeface="Arial" charset="0"/>
                <a:ea typeface="宋体" charset="0"/>
              </a:rPr>
              <a:t>read( )</a:t>
            </a:r>
            <a:r>
              <a:rPr kumimoji="0" lang="zh-CN" altLang="en-US">
                <a:latin typeface="Arial" charset="0"/>
                <a:ea typeface="宋体" charset="0"/>
              </a:rPr>
              <a:t>系统调用，要求其缓冲区被填满。内核随即向磁盘控制硬件发出命令，要求其从磁盘读取数据。磁盘 控制器把数据直接写入内核内存缓冲区，这一步通过 </a:t>
            </a:r>
            <a:r>
              <a:rPr kumimoji="0" lang="en-US" altLang="zh-CN">
                <a:latin typeface="Arial" charset="0"/>
                <a:ea typeface="宋体" charset="0"/>
              </a:rPr>
              <a:t>DMA </a:t>
            </a:r>
            <a:r>
              <a:rPr kumimoji="0" lang="zh-CN" altLang="en-US">
                <a:latin typeface="Arial" charset="0"/>
                <a:ea typeface="宋体" charset="0"/>
              </a:rPr>
              <a:t>完成，无需主 </a:t>
            </a:r>
            <a:r>
              <a:rPr kumimoji="0" lang="en-US" altLang="zh-CN">
                <a:latin typeface="Arial" charset="0"/>
                <a:ea typeface="宋体" charset="0"/>
              </a:rPr>
              <a:t>CPU </a:t>
            </a:r>
            <a:r>
              <a:rPr kumimoji="0" lang="zh-CN" altLang="en-US">
                <a:latin typeface="Arial" charset="0"/>
                <a:ea typeface="宋体" charset="0"/>
              </a:rPr>
              <a:t>协助。一旦磁盘控制器把缓冲区装满，内核即把数据从内核空间的临时缓冲区拷贝到进程执行 </a:t>
            </a:r>
            <a:r>
              <a:rPr kumimoji="0" lang="en-US" altLang="zh-CN">
                <a:latin typeface="Arial" charset="0"/>
                <a:ea typeface="宋体" charset="0"/>
              </a:rPr>
              <a:t>read( )</a:t>
            </a:r>
            <a:r>
              <a:rPr kumimoji="0" lang="zh-CN" altLang="en-US">
                <a:latin typeface="Arial" charset="0"/>
                <a:ea typeface="宋体" charset="0"/>
              </a:rPr>
              <a:t>调用时指定的缓 冲区。</a:t>
            </a:r>
            <a:endParaRPr kumimoji="0" lang="en-US" altLang="zh-CN">
              <a:latin typeface="Arial" charset="0"/>
              <a:ea typeface="宋体" charset="0"/>
            </a:endParaRPr>
          </a:p>
          <a:p>
            <a:r>
              <a:rPr kumimoji="0" lang="zh-CN" altLang="en-US">
                <a:latin typeface="Arial" charset="0"/>
                <a:ea typeface="宋体" charset="0"/>
              </a:rPr>
              <a:t>    </a:t>
            </a:r>
            <a:endParaRPr kumimoji="0" lang="en-US" altLang="zh-CN">
              <a:latin typeface="Arial" charset="0"/>
              <a:ea typeface="宋体" charset="0"/>
            </a:endParaRPr>
          </a:p>
          <a:p>
            <a:r>
              <a:rPr kumimoji="0" lang="zh-CN">
                <a:latin typeface="Arial" charset="0"/>
                <a:ea typeface="宋体" charset="0"/>
              </a:rPr>
              <a:t> </a:t>
            </a:r>
            <a:r>
              <a:rPr kumimoji="0" lang="zh-CN" altLang="en-US">
                <a:latin typeface="Arial" charset="0"/>
                <a:ea typeface="宋体" charset="0"/>
              </a:rPr>
              <a:t>  您可能会觉得</a:t>
            </a:r>
            <a:r>
              <a:rPr kumimoji="0" lang="en-US" altLang="zh-CN">
                <a:latin typeface="Arial" charset="0"/>
                <a:ea typeface="宋体" charset="0"/>
              </a:rPr>
              <a:t>,</a:t>
            </a:r>
            <a:r>
              <a:rPr kumimoji="0" lang="zh-CN" altLang="en-US">
                <a:latin typeface="Arial" charset="0"/>
                <a:ea typeface="宋体" charset="0"/>
              </a:rPr>
              <a:t>把数据从内核空间拷贝到用户空间似乎有些多余。为什么不直接 让磁盘控制器把数据送到用户空间的缓冲区呢</a:t>
            </a:r>
            <a:r>
              <a:rPr kumimoji="0" lang="en-US" altLang="zh-CN">
                <a:latin typeface="Arial" charset="0"/>
                <a:ea typeface="宋体" charset="0"/>
              </a:rPr>
              <a:t>?</a:t>
            </a:r>
            <a:r>
              <a:rPr kumimoji="0" lang="zh-CN" altLang="en-US">
                <a:latin typeface="Arial" charset="0"/>
                <a:ea typeface="宋体" charset="0"/>
              </a:rPr>
              <a:t>这样做有几个问题。首先</a:t>
            </a:r>
            <a:r>
              <a:rPr kumimoji="0" lang="en-US" altLang="zh-CN">
                <a:latin typeface="Arial" charset="0"/>
                <a:ea typeface="宋体" charset="0"/>
              </a:rPr>
              <a:t>,</a:t>
            </a:r>
            <a:r>
              <a:rPr kumimoji="0" lang="zh-CN" altLang="en-US">
                <a:latin typeface="Arial" charset="0"/>
                <a:ea typeface="宋体" charset="0"/>
              </a:rPr>
              <a:t>硬件通常不能直接访问 用户空间 </a:t>
            </a:r>
            <a:r>
              <a:rPr kumimoji="0" lang="en-US" altLang="zh-CN">
                <a:latin typeface="Arial" charset="0"/>
                <a:ea typeface="宋体" charset="0"/>
              </a:rPr>
              <a:t>1</a:t>
            </a:r>
            <a:r>
              <a:rPr kumimoji="0" lang="zh-CN" altLang="en-US">
                <a:latin typeface="Arial" charset="0"/>
                <a:ea typeface="宋体" charset="0"/>
              </a:rPr>
              <a:t>。其次</a:t>
            </a:r>
            <a:r>
              <a:rPr kumimoji="0" lang="en-US" altLang="zh-CN">
                <a:latin typeface="Arial" charset="0"/>
                <a:ea typeface="宋体" charset="0"/>
              </a:rPr>
              <a:t>,</a:t>
            </a:r>
            <a:r>
              <a:rPr kumimoji="0" lang="zh-CN" altLang="en-US">
                <a:latin typeface="Arial" charset="0"/>
                <a:ea typeface="宋体" charset="0"/>
              </a:rPr>
              <a:t>像磁盘这样基于块存储的硬件设备操作的是固定大小的数据块</a:t>
            </a:r>
            <a:r>
              <a:rPr kumimoji="0" lang="en-US" altLang="zh-CN">
                <a:latin typeface="Arial" charset="0"/>
                <a:ea typeface="宋体" charset="0"/>
              </a:rPr>
              <a:t>,</a:t>
            </a:r>
            <a:r>
              <a:rPr kumimoji="0" lang="zh-CN" altLang="en-US">
                <a:latin typeface="Arial" charset="0"/>
                <a:ea typeface="宋体" charset="0"/>
              </a:rPr>
              <a:t>而用户进程请 求的可能是任意大小的或非对齐的数据块。在数据往来于用户空间与存储设备的过程中</a:t>
            </a:r>
            <a:r>
              <a:rPr kumimoji="0" lang="en-US" altLang="zh-CN">
                <a:latin typeface="Arial" charset="0"/>
                <a:ea typeface="宋体" charset="0"/>
              </a:rPr>
              <a:t>,</a:t>
            </a:r>
            <a:r>
              <a:rPr kumimoji="0" lang="zh-CN" altLang="en-US">
                <a:latin typeface="Arial" charset="0"/>
                <a:ea typeface="宋体" charset="0"/>
              </a:rPr>
              <a:t>内核负责 数据的分解、再组合工作</a:t>
            </a:r>
            <a:r>
              <a:rPr kumimoji="0" lang="en-US" altLang="zh-CN">
                <a:latin typeface="Arial" charset="0"/>
                <a:ea typeface="宋体" charset="0"/>
              </a:rPr>
              <a:t>,</a:t>
            </a:r>
            <a:r>
              <a:rPr kumimoji="0" lang="zh-CN" altLang="en-US">
                <a:latin typeface="Arial" charset="0"/>
                <a:ea typeface="宋体" charset="0"/>
              </a:rPr>
              <a:t>因此充当着中间人的角色。 </a:t>
            </a:r>
          </a:p>
          <a:p>
            <a:endParaRPr kumimoji="0" lang="zh-CN" altLang="en-US">
              <a:latin typeface="Arial" charset="0"/>
              <a:ea typeface="宋体" charset="0"/>
            </a:endParaRPr>
          </a:p>
        </p:txBody>
      </p:sp>
      <p:sp>
        <p:nvSpPr>
          <p:cNvPr id="921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6F2FFCC-3554-014A-8F5D-CDF30E8C1002}" type="slidenum">
              <a:rPr kumimoji="0" lang="zh-CN" altLang="en-US" sz="1200"/>
              <a:pPr/>
              <a:t>5</a:t>
            </a:fld>
            <a:endParaRPr kumimoji="0"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1126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148E550-317A-B347-8DA3-784C12A9B7DC}" type="slidenum">
              <a:rPr kumimoji="0" lang="zh-CN" altLang="en-US" sz="1200"/>
              <a:pPr/>
              <a:t>6</a:t>
            </a:fld>
            <a:endParaRPr kumimoji="0"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7</a:t>
            </a:fld>
            <a:endParaRPr lang="en-US" altLang="zh-CN"/>
          </a:p>
        </p:txBody>
      </p:sp>
    </p:spTree>
    <p:extLst>
      <p:ext uri="{BB962C8B-B14F-4D97-AF65-F5344CB8AC3E}">
        <p14:creationId xmlns:p14="http://schemas.microsoft.com/office/powerpoint/2010/main" val="99008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13</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14</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472705"/>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2693172"/>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138221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2488270"/>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99458665"/>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391092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9521872"/>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99243305"/>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24826"/>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55290315"/>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27186001"/>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84313"/>
            <a:ext cx="82296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10"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ransition xmlns:p14="http://schemas.microsoft.com/office/powerpoint/2010/main">
    <p:fade/>
  </p:transition>
  <p:txStyles>
    <p:titleStyle>
      <a:lvl1pPr algn="r" rtl="0" eaLnBrk="0" fontAlgn="base" hangingPunct="0">
        <a:spcBef>
          <a:spcPct val="0"/>
        </a:spcBef>
        <a:spcAft>
          <a:spcPct val="0"/>
        </a:spcAft>
        <a:defRPr kumimoji="1" sz="2800">
          <a:solidFill>
            <a:schemeClr val="bg1"/>
          </a:solidFill>
          <a:latin typeface="+mj-lt"/>
          <a:ea typeface="+mj-ea"/>
          <a:cs typeface="黑体" charset="0"/>
        </a:defRPr>
      </a:lvl1pPr>
      <a:lvl2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2pPr>
      <a:lvl3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3pPr>
      <a:lvl4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4pPr>
      <a:lvl5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黑体" charset="0"/>
        </a:defRPr>
      </a:lvl1pPr>
      <a:lvl2pPr marL="742950" indent="-285750" algn="l" rtl="0" eaLnBrk="0" fontAlgn="base" hangingPunct="0">
        <a:spcBef>
          <a:spcPct val="20000"/>
        </a:spcBef>
        <a:spcAft>
          <a:spcPct val="0"/>
        </a:spcAft>
        <a:buChar char="–"/>
        <a:defRPr kumimoji="1" sz="1600">
          <a:solidFill>
            <a:schemeClr val="tx1"/>
          </a:solidFill>
          <a:latin typeface="+mn-lt"/>
          <a:ea typeface="+mn-ea"/>
          <a:cs typeface="黑体" charset="0"/>
        </a:defRPr>
      </a:lvl2pPr>
      <a:lvl3pPr marL="11430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3pPr>
      <a:lvl4pPr marL="16002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4pPr>
      <a:lvl5pPr marL="20574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eg"/><Relationship Id="rId6" Type="http://schemas.openxmlformats.org/officeDocument/2006/relationships/image" Target="../media/image14.png"/><Relationship Id="rId7"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ChangeArrowheads="1"/>
          </p:cNvSpPr>
          <p:nvPr/>
        </p:nvSpPr>
        <p:spPr bwMode="auto">
          <a:xfrm>
            <a:off x="3429000" y="1785938"/>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dirty="0" err="1" smtClean="0">
                <a:latin typeface="Times New Roman" charset="0"/>
                <a:ea typeface="黑体" charset="0"/>
                <a:cs typeface="黑体" charset="0"/>
              </a:rPr>
              <a:t>Netty</a:t>
            </a:r>
            <a:endParaRPr lang="zh-CN" altLang="en-US" sz="4000" dirty="0">
              <a:latin typeface="Times New Roman" charset="0"/>
              <a:ea typeface="黑体" charset="0"/>
              <a:cs typeface="黑体" charset="0"/>
            </a:endParaRPr>
          </a:p>
        </p:txBody>
      </p:sp>
      <p:sp>
        <p:nvSpPr>
          <p:cNvPr id="4098" name="Rectangle 3"/>
          <p:cNvSpPr>
            <a:spLocks noChangeArrowheads="1"/>
          </p:cNvSpPr>
          <p:nvPr/>
        </p:nvSpPr>
        <p:spPr bwMode="auto">
          <a:xfrm>
            <a:off x="214313" y="5500688"/>
            <a:ext cx="1785937"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30000"/>
              </a:lnSpc>
            </a:pPr>
            <a:r>
              <a:rPr lang="zh-CN" altLang="en-US" sz="2400">
                <a:latin typeface="华文细黑" charset="0"/>
                <a:ea typeface="华文细黑" charset="0"/>
                <a:cs typeface="华文细黑" charset="0"/>
              </a:rPr>
              <a:t>曾江</a:t>
            </a:r>
            <a:endParaRPr lang="en-US" altLang="zh-CN" sz="2400">
              <a:latin typeface="华文细黑" charset="0"/>
              <a:ea typeface="华文细黑" charset="0"/>
              <a:cs typeface="华文细黑" charset="0"/>
            </a:endParaRPr>
          </a:p>
          <a:p>
            <a:pPr algn="r">
              <a:lnSpc>
                <a:spcPct val="130000"/>
              </a:lnSpc>
            </a:pPr>
            <a:r>
              <a:rPr lang="en-US" altLang="zh-CN" sz="2400">
                <a:latin typeface="华文细黑" charset="0"/>
                <a:ea typeface="华文细黑" charset="0"/>
                <a:cs typeface="华文细黑" charset="0"/>
              </a:rPr>
              <a:t>2015-06-16</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 Signal</a:t>
            </a:r>
            <a:r>
              <a:rPr lang="en-US" altLang="zh-CN" sz="3200" dirty="0" smtClean="0">
                <a:latin typeface="Arial" charset="0"/>
                <a:ea typeface="黑体" charset="0"/>
              </a:rPr>
              <a:t>-</a:t>
            </a:r>
            <a:r>
              <a:rPr lang="zh-CN" altLang="zh-CN" sz="3200" dirty="0" smtClean="0">
                <a:latin typeface="Arial" charset="0"/>
                <a:ea typeface="黑体" charset="0"/>
              </a:rPr>
              <a:t>D</a:t>
            </a:r>
            <a:r>
              <a:rPr lang="en-US" altLang="zh-CN" sz="3200" dirty="0" smtClean="0">
                <a:latin typeface="Arial" charset="0"/>
                <a:ea typeface="黑体" charset="0"/>
              </a:rPr>
              <a:t>rive</a:t>
            </a:r>
            <a:r>
              <a:rPr lang="en-US" altLang="zh-CN" sz="3200" dirty="0">
                <a:latin typeface="Arial" charset="0"/>
                <a:ea typeface="黑体" charset="0"/>
              </a:rPr>
              <a:t>n</a:t>
            </a:r>
            <a:r>
              <a:rPr lang="zh-CN" altLang="en-US" sz="3200" dirty="0" smtClean="0">
                <a:latin typeface="Arial" charset="0"/>
                <a:ea typeface="黑体" charset="0"/>
              </a:rPr>
              <a:t> </a:t>
            </a:r>
            <a:r>
              <a:rPr lang="en-US" altLang="zh-CN" sz="3200" dirty="0" smtClean="0">
                <a:latin typeface="Arial" charset="0"/>
                <a:ea typeface="黑体" charset="0"/>
              </a:rPr>
              <a:t>IO</a:t>
            </a:r>
            <a:endParaRPr lang="zh-CN" altLang="en-US" sz="3200" dirty="0">
              <a:latin typeface="Arial" charset="0"/>
              <a:ea typeface="黑体" charset="0"/>
            </a:endParaRPr>
          </a:p>
        </p:txBody>
      </p:sp>
      <p:pic>
        <p:nvPicPr>
          <p:cNvPr id="2" name="图片 1"/>
          <p:cNvPicPr>
            <a:picLocks noChangeAspect="1"/>
          </p:cNvPicPr>
          <p:nvPr/>
        </p:nvPicPr>
        <p:blipFill>
          <a:blip r:embed="rId2"/>
          <a:stretch>
            <a:fillRect/>
          </a:stretch>
        </p:blipFill>
        <p:spPr>
          <a:xfrm>
            <a:off x="971600" y="1871177"/>
            <a:ext cx="7092280" cy="4726175"/>
          </a:xfrm>
          <a:prstGeom prst="rect">
            <a:avLst/>
          </a:prstGeom>
        </p:spPr>
      </p:pic>
    </p:spTree>
    <p:extLst>
      <p:ext uri="{BB962C8B-B14F-4D97-AF65-F5344CB8AC3E}">
        <p14:creationId xmlns:p14="http://schemas.microsoft.com/office/powerpoint/2010/main" val="42646548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 Asynchronous </a:t>
            </a:r>
            <a:r>
              <a:rPr lang="en-US" altLang="zh-CN" sz="3200" dirty="0" smtClean="0">
                <a:latin typeface="Arial" charset="0"/>
                <a:ea typeface="黑体" charset="0"/>
              </a:rPr>
              <a:t>IO</a:t>
            </a:r>
            <a:endParaRPr lang="zh-CN" altLang="en-US" sz="3200" dirty="0">
              <a:latin typeface="Arial" charset="0"/>
              <a:ea typeface="黑体" charset="0"/>
            </a:endParaRPr>
          </a:p>
        </p:txBody>
      </p:sp>
      <p:pic>
        <p:nvPicPr>
          <p:cNvPr id="3" name="图片 2"/>
          <p:cNvPicPr>
            <a:picLocks noChangeAspect="1"/>
          </p:cNvPicPr>
          <p:nvPr/>
        </p:nvPicPr>
        <p:blipFill>
          <a:blip r:embed="rId2"/>
          <a:stretch>
            <a:fillRect/>
          </a:stretch>
        </p:blipFill>
        <p:spPr>
          <a:xfrm>
            <a:off x="755576" y="1798371"/>
            <a:ext cx="7740352" cy="4942997"/>
          </a:xfrm>
          <a:prstGeom prst="rect">
            <a:avLst/>
          </a:prstGeom>
        </p:spPr>
      </p:pic>
    </p:spTree>
    <p:extLst>
      <p:ext uri="{BB962C8B-B14F-4D97-AF65-F5344CB8AC3E}">
        <p14:creationId xmlns:p14="http://schemas.microsoft.com/office/powerpoint/2010/main" val="335013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desk2"/>
          <p:cNvSpPr>
            <a:spLocks noEditPoints="1" noChangeArrowheads="1"/>
          </p:cNvSpPr>
          <p:nvPr/>
        </p:nvSpPr>
        <p:spPr bwMode="auto">
          <a:xfrm rot="2652477">
            <a:off x="3216275" y="1412875"/>
            <a:ext cx="1809750" cy="1809750"/>
          </a:xfrm>
          <a:custGeom>
            <a:avLst/>
            <a:gdLst>
              <a:gd name="T0" fmla="*/ 10800 w 21600"/>
              <a:gd name="T1" fmla="*/ 0 h 21600"/>
              <a:gd name="T2" fmla="*/ 21600 w 21600"/>
              <a:gd name="T3" fmla="*/ 0 h 21600"/>
              <a:gd name="T4" fmla="*/ 21600 w 21600"/>
              <a:gd name="T5" fmla="*/ 12800 h 21600"/>
              <a:gd name="T6" fmla="*/ 12800 w 21600"/>
              <a:gd name="T7" fmla="*/ 21600 h 21600"/>
              <a:gd name="T8" fmla="*/ 0 w 21600"/>
              <a:gd name="T9" fmla="*/ 21600 h 21600"/>
              <a:gd name="T10" fmla="*/ 0 w 21600"/>
              <a:gd name="T11" fmla="*/ 10800 h 21600"/>
              <a:gd name="T12" fmla="*/ 5400 w 21600"/>
              <a:gd name="T13" fmla="*/ 10800 h 21600"/>
              <a:gd name="T14" fmla="*/ 10800 w 21600"/>
              <a:gd name="T15" fmla="*/ 5400 h 21600"/>
              <a:gd name="T16" fmla="*/ 10800 w 21600"/>
              <a:gd name="T17" fmla="*/ 0 h 21600"/>
              <a:gd name="T18" fmla="*/ 1000 w 21600"/>
              <a:gd name="T19" fmla="*/ 11800 h 21600"/>
              <a:gd name="T20" fmla="*/ 20600 w 21600"/>
              <a:gd name="T21" fmla="*/ 20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1600" h="21600">
                <a:moveTo>
                  <a:pt x="10800" y="0"/>
                </a:moveTo>
                <a:lnTo>
                  <a:pt x="21600" y="0"/>
                </a:lnTo>
                <a:lnTo>
                  <a:pt x="21600" y="12800"/>
                </a:lnTo>
                <a:lnTo>
                  <a:pt x="12800" y="21600"/>
                </a:lnTo>
                <a:lnTo>
                  <a:pt x="0" y="21600"/>
                </a:lnTo>
                <a:lnTo>
                  <a:pt x="0" y="10800"/>
                </a:lnTo>
                <a:lnTo>
                  <a:pt x="5400" y="10800"/>
                </a:lnTo>
                <a:lnTo>
                  <a:pt x="10800" y="5400"/>
                </a:lnTo>
                <a:lnTo>
                  <a:pt x="1080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48" name="组合 47"/>
          <p:cNvGrpSpPr/>
          <p:nvPr/>
        </p:nvGrpSpPr>
        <p:grpSpPr>
          <a:xfrm>
            <a:off x="4500562" y="3774048"/>
            <a:ext cx="857256" cy="1298026"/>
            <a:chOff x="4500562" y="3774048"/>
            <a:chExt cx="857256" cy="1298026"/>
          </a:xfrm>
        </p:grpSpPr>
        <p:sp>
          <p:nvSpPr>
            <p:cNvPr id="77" name="TextBox 76"/>
            <p:cNvSpPr txBox="1"/>
            <p:nvPr/>
          </p:nvSpPr>
          <p:spPr>
            <a:xfrm>
              <a:off x="4572000" y="3774048"/>
              <a:ext cx="646331" cy="369332"/>
            </a:xfrm>
            <a:prstGeom prst="rect">
              <a:avLst/>
            </a:prstGeom>
            <a:noFill/>
          </p:spPr>
          <p:txBody>
            <a:bodyPr wrap="none" rtlCol="0">
              <a:spAutoFit/>
            </a:bodyPr>
            <a:lstStyle/>
            <a:p>
              <a:r>
                <a:rPr lang="zh-CN" altLang="en-US" b="1" dirty="0" smtClean="0">
                  <a:solidFill>
                    <a:schemeClr val="tx1">
                      <a:lumMod val="95000"/>
                      <a:lumOff val="5000"/>
                    </a:schemeClr>
                  </a:solidFill>
                </a:rPr>
                <a:t>老板</a:t>
              </a:r>
              <a:endParaRPr lang="zh-CN" altLang="en-US" b="1" dirty="0">
                <a:solidFill>
                  <a:schemeClr val="tx1">
                    <a:lumMod val="95000"/>
                    <a:lumOff val="5000"/>
                  </a:schemeClr>
                </a:solidFill>
              </a:endParaRPr>
            </a:p>
          </p:txBody>
        </p:sp>
        <p:pic>
          <p:nvPicPr>
            <p:cNvPr id="1027" name="Picture 3" descr="C:\Users\asus\AppData\Local\Microsoft\Windows\Temporary Internet Files\Content.IE5\3C64AOQS\large-Abstract-person-166.6-10974[1].gif"/>
            <p:cNvPicPr>
              <a:picLocks noChangeAspect="1" noChangeArrowheads="1"/>
            </p:cNvPicPr>
            <p:nvPr/>
          </p:nvPicPr>
          <p:blipFill>
            <a:blip r:embed="rId2" cstate="print"/>
            <a:srcRect/>
            <a:stretch>
              <a:fillRect/>
            </a:stretch>
          </p:blipFill>
          <p:spPr bwMode="auto">
            <a:xfrm>
              <a:off x="4500562" y="4074799"/>
              <a:ext cx="857256" cy="997275"/>
            </a:xfrm>
            <a:prstGeom prst="rect">
              <a:avLst/>
            </a:prstGeom>
            <a:noFill/>
          </p:spPr>
        </p:pic>
      </p:grpSp>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a:t>
            </a:r>
            <a:r>
              <a:rPr lang="zh-CN" altLang="en-US" sz="3200" dirty="0" smtClean="0">
                <a:latin typeface="Arial" charset="0"/>
                <a:ea typeface="黑体" charset="0"/>
              </a:rPr>
              <a:t>餐厅</a:t>
            </a:r>
            <a:r>
              <a:rPr lang="en-US" altLang="zh-CN" sz="3200" dirty="0" smtClean="0">
                <a:latin typeface="Arial" charset="0"/>
                <a:ea typeface="黑体" charset="0"/>
              </a:rPr>
              <a:t>IO</a:t>
            </a:r>
            <a:endParaRPr lang="zh-CN" altLang="en-US" sz="3200" dirty="0">
              <a:latin typeface="Arial" charset="0"/>
              <a:ea typeface="黑体" charset="0"/>
            </a:endParaRPr>
          </a:p>
        </p:txBody>
      </p:sp>
      <p:pic>
        <p:nvPicPr>
          <p:cNvPr id="1029" name="Picture 5" descr="C:\Users\asus\AppData\Local\Microsoft\Windows\Temporary Internet Files\Content.IE5\D5P0FLUE\PngMedium-Abstract-person-10974[1].gif"/>
          <p:cNvPicPr>
            <a:picLocks noChangeAspect="1" noChangeArrowheads="1"/>
          </p:cNvPicPr>
          <p:nvPr/>
        </p:nvPicPr>
        <p:blipFill>
          <a:blip r:embed="rId3" cstate="print"/>
          <a:srcRect/>
          <a:stretch>
            <a:fillRect/>
          </a:stretch>
        </p:blipFill>
        <p:spPr bwMode="auto">
          <a:xfrm>
            <a:off x="1860351" y="530320"/>
            <a:ext cx="88340" cy="102769"/>
          </a:xfrm>
          <a:prstGeom prst="rect">
            <a:avLst/>
          </a:prstGeom>
          <a:noFill/>
        </p:spPr>
      </p:pic>
      <p:sp>
        <p:nvSpPr>
          <p:cNvPr id="1030" name="table"/>
          <p:cNvSpPr>
            <a:spLocks noEditPoints="1" noChangeArrowheads="1"/>
          </p:cNvSpPr>
          <p:nvPr/>
        </p:nvSpPr>
        <p:spPr bwMode="auto">
          <a:xfrm>
            <a:off x="1214414" y="3643314"/>
            <a:ext cx="1809750" cy="1809750"/>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32" name="desk1"/>
          <p:cNvSpPr>
            <a:spLocks noEditPoints="1" noChangeArrowheads="1"/>
          </p:cNvSpPr>
          <p:nvPr/>
        </p:nvSpPr>
        <p:spPr bwMode="auto">
          <a:xfrm rot="5400000">
            <a:off x="4167182" y="3976694"/>
            <a:ext cx="4000526" cy="90487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dirty="0"/>
          </a:p>
        </p:txBody>
      </p:sp>
      <p:cxnSp>
        <p:nvCxnSpPr>
          <p:cNvPr id="13" name="形状 12"/>
          <p:cNvCxnSpPr>
            <a:endCxn id="1026" idx="0"/>
          </p:cNvCxnSpPr>
          <p:nvPr/>
        </p:nvCxnSpPr>
        <p:spPr>
          <a:xfrm rot="5400000" flipH="1" flipV="1">
            <a:off x="6242099" y="2742265"/>
            <a:ext cx="80005" cy="2739361"/>
          </a:xfrm>
          <a:prstGeom prst="curvedConnector3">
            <a:avLst>
              <a:gd name="adj1" fmla="val 385732"/>
            </a:avLst>
          </a:prstGeom>
          <a:ln>
            <a:tailEnd type="arrow"/>
          </a:ln>
        </p:spPr>
        <p:style>
          <a:lnRef idx="2">
            <a:schemeClr val="dk1"/>
          </a:lnRef>
          <a:fillRef idx="0">
            <a:schemeClr val="dk1"/>
          </a:fillRef>
          <a:effectRef idx="1">
            <a:schemeClr val="dk1"/>
          </a:effectRef>
          <a:fontRef idx="minor">
            <a:schemeClr val="tx1"/>
          </a:fontRef>
        </p:style>
      </p:cxnSp>
      <p:pic>
        <p:nvPicPr>
          <p:cNvPr id="1034"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1785918" y="2786058"/>
            <a:ext cx="684344" cy="795888"/>
          </a:xfrm>
          <a:prstGeom prst="rect">
            <a:avLst/>
          </a:prstGeom>
          <a:noFill/>
        </p:spPr>
      </p:pic>
      <p:cxnSp>
        <p:nvCxnSpPr>
          <p:cNvPr id="20" name="曲线连接符 19"/>
          <p:cNvCxnSpPr>
            <a:stCxn id="1034" idx="3"/>
          </p:cNvCxnSpPr>
          <p:nvPr/>
        </p:nvCxnSpPr>
        <p:spPr>
          <a:xfrm>
            <a:off x="2470262" y="3184002"/>
            <a:ext cx="1996762" cy="1428009"/>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5136909" y="4000504"/>
            <a:ext cx="649537" cy="369332"/>
          </a:xfrm>
          <a:prstGeom prst="rect">
            <a:avLst/>
          </a:prstGeom>
          <a:noFill/>
        </p:spPr>
        <p:txBody>
          <a:bodyPr wrap="none" rtlCol="0">
            <a:spAutoFit/>
          </a:bodyPr>
          <a:lstStyle/>
          <a:p>
            <a:r>
              <a:rPr lang="zh-CN" altLang="en-US" b="1" dirty="0" smtClean="0">
                <a:solidFill>
                  <a:srgbClr val="FF0000"/>
                </a:solidFill>
              </a:rPr>
              <a:t>通知</a:t>
            </a:r>
            <a:endParaRPr lang="zh-CN" altLang="en-US" b="1" dirty="0">
              <a:solidFill>
                <a:srgbClr val="FF0000"/>
              </a:solidFill>
            </a:endParaRPr>
          </a:p>
        </p:txBody>
      </p:sp>
      <p:sp>
        <p:nvSpPr>
          <p:cNvPr id="22" name="TextBox 21"/>
          <p:cNvSpPr txBox="1"/>
          <p:nvPr/>
        </p:nvSpPr>
        <p:spPr>
          <a:xfrm>
            <a:off x="3071802" y="3488296"/>
            <a:ext cx="646331" cy="369332"/>
          </a:xfrm>
          <a:prstGeom prst="rect">
            <a:avLst/>
          </a:prstGeom>
          <a:noFill/>
        </p:spPr>
        <p:txBody>
          <a:bodyPr wrap="none" rtlCol="0">
            <a:spAutoFit/>
          </a:bodyPr>
          <a:lstStyle/>
          <a:p>
            <a:r>
              <a:rPr lang="zh-CN" altLang="en-US" b="1" dirty="0" smtClean="0">
                <a:solidFill>
                  <a:srgbClr val="FF0000"/>
                </a:solidFill>
              </a:rPr>
              <a:t>下单</a:t>
            </a:r>
            <a:endParaRPr lang="zh-CN" altLang="en-US" b="1" dirty="0">
              <a:solidFill>
                <a:srgbClr val="FF0000"/>
              </a:solidFill>
            </a:endParaRPr>
          </a:p>
        </p:txBody>
      </p:sp>
      <p:pic>
        <p:nvPicPr>
          <p:cNvPr id="1036" name="Picture 12" descr="C:\Users\asus\AppData\Local\Microsoft\Windows\Temporary Internet Files\Content.IE5\D5P0FLUE\1430052328-2673423524[1].jpg"/>
          <p:cNvPicPr>
            <a:picLocks noChangeAspect="1" noChangeArrowheads="1"/>
          </p:cNvPicPr>
          <p:nvPr/>
        </p:nvPicPr>
        <p:blipFill>
          <a:blip r:embed="rId5" cstate="print"/>
          <a:srcRect/>
          <a:stretch>
            <a:fillRect/>
          </a:stretch>
        </p:blipFill>
        <p:spPr bwMode="auto">
          <a:xfrm>
            <a:off x="6000760" y="4500570"/>
            <a:ext cx="428628" cy="408050"/>
          </a:xfrm>
          <a:prstGeom prst="rect">
            <a:avLst/>
          </a:prstGeom>
          <a:noFill/>
        </p:spPr>
      </p:pic>
      <p:cxnSp>
        <p:nvCxnSpPr>
          <p:cNvPr id="33" name="直接箭头连接符 32"/>
          <p:cNvCxnSpPr>
            <a:stCxn id="1026" idx="1"/>
            <a:endCxn id="1036" idx="3"/>
          </p:cNvCxnSpPr>
          <p:nvPr/>
        </p:nvCxnSpPr>
        <p:spPr>
          <a:xfrm rot="10800000" flipV="1">
            <a:off x="6429388" y="4496595"/>
            <a:ext cx="857256" cy="208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036" idx="1"/>
          </p:cNvCxnSpPr>
          <p:nvPr/>
        </p:nvCxnSpPr>
        <p:spPr>
          <a:xfrm rot="10800000" flipV="1">
            <a:off x="5072066" y="4704594"/>
            <a:ext cx="928694" cy="817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p:nvPr/>
        </p:nvCxnSpPr>
        <p:spPr>
          <a:xfrm rot="10800000">
            <a:off x="2214550" y="4500574"/>
            <a:ext cx="2500327" cy="2857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3214678" y="4786322"/>
            <a:ext cx="646331" cy="369332"/>
          </a:xfrm>
          <a:prstGeom prst="rect">
            <a:avLst/>
          </a:prstGeom>
          <a:noFill/>
        </p:spPr>
        <p:txBody>
          <a:bodyPr wrap="none" rtlCol="0">
            <a:spAutoFit/>
          </a:bodyPr>
          <a:lstStyle/>
          <a:p>
            <a:r>
              <a:rPr lang="zh-CN" altLang="en-US" b="1" dirty="0" smtClean="0">
                <a:solidFill>
                  <a:srgbClr val="FF0000"/>
                </a:solidFill>
              </a:rPr>
              <a:t>上菜</a:t>
            </a:r>
            <a:endParaRPr lang="zh-CN" altLang="en-US" b="1" dirty="0">
              <a:solidFill>
                <a:srgbClr val="FF0000"/>
              </a:solidFill>
            </a:endParaRPr>
          </a:p>
        </p:txBody>
      </p:sp>
      <p:sp>
        <p:nvSpPr>
          <p:cNvPr id="41" name="TextBox 40"/>
          <p:cNvSpPr txBox="1"/>
          <p:nvPr/>
        </p:nvSpPr>
        <p:spPr>
          <a:xfrm>
            <a:off x="6643702" y="4143380"/>
            <a:ext cx="646331" cy="369332"/>
          </a:xfrm>
          <a:prstGeom prst="rect">
            <a:avLst/>
          </a:prstGeom>
          <a:noFill/>
        </p:spPr>
        <p:txBody>
          <a:bodyPr wrap="none" rtlCol="0">
            <a:spAutoFit/>
          </a:bodyPr>
          <a:lstStyle/>
          <a:p>
            <a:r>
              <a:rPr lang="zh-CN" altLang="en-US" b="1" dirty="0" smtClean="0">
                <a:solidFill>
                  <a:srgbClr val="FF0000"/>
                </a:solidFill>
              </a:rPr>
              <a:t>做菜</a:t>
            </a:r>
            <a:endParaRPr lang="zh-CN" altLang="en-US" b="1" dirty="0">
              <a:solidFill>
                <a:srgbClr val="FF0000"/>
              </a:solidFill>
            </a:endParaRPr>
          </a:p>
        </p:txBody>
      </p:sp>
      <p:pic>
        <p:nvPicPr>
          <p:cNvPr id="51"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428596" y="4071942"/>
            <a:ext cx="684344" cy="795888"/>
          </a:xfrm>
          <a:prstGeom prst="rect">
            <a:avLst/>
          </a:prstGeom>
          <a:noFill/>
        </p:spPr>
      </p:pic>
      <p:pic>
        <p:nvPicPr>
          <p:cNvPr id="52"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1815954" y="5572140"/>
            <a:ext cx="684344" cy="795888"/>
          </a:xfrm>
          <a:prstGeom prst="rect">
            <a:avLst/>
          </a:prstGeom>
          <a:noFill/>
        </p:spPr>
      </p:pic>
      <p:pic>
        <p:nvPicPr>
          <p:cNvPr id="54" name="Picture 2" descr="C:\Users\asus\AppData\Local\Microsoft\Windows\Temporary Internet Files\Content.IE5\D5P0FLUE\large-Abstract-person-66.6-10974[1].gi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4572000" y="4143380"/>
            <a:ext cx="730275" cy="849306"/>
          </a:xfrm>
          <a:prstGeom prst="rect">
            <a:avLst/>
          </a:prstGeom>
          <a:noFill/>
        </p:spPr>
      </p:pic>
      <p:cxnSp>
        <p:nvCxnSpPr>
          <p:cNvPr id="59" name="直接箭头连接符 58"/>
          <p:cNvCxnSpPr/>
          <p:nvPr/>
        </p:nvCxnSpPr>
        <p:spPr>
          <a:xfrm flipV="1">
            <a:off x="5357818" y="4572008"/>
            <a:ext cx="714380" cy="400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4" idx="3"/>
          </p:cNvCxnSpPr>
          <p:nvPr/>
        </p:nvCxnSpPr>
        <p:spPr>
          <a:xfrm>
            <a:off x="5302275" y="4568033"/>
            <a:ext cx="912799" cy="1146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6" name="组合 65"/>
          <p:cNvGrpSpPr/>
          <p:nvPr/>
        </p:nvGrpSpPr>
        <p:grpSpPr>
          <a:xfrm>
            <a:off x="6286512" y="4429132"/>
            <a:ext cx="285752" cy="285752"/>
            <a:chOff x="6286512" y="3000372"/>
            <a:chExt cx="285752" cy="285752"/>
          </a:xfrm>
        </p:grpSpPr>
        <p:sp>
          <p:nvSpPr>
            <p:cNvPr id="67" name="椭圆 66"/>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68" name="流程图: 联系 67"/>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grpSp>
        <p:nvGrpSpPr>
          <p:cNvPr id="69" name="组合 68"/>
          <p:cNvGrpSpPr/>
          <p:nvPr/>
        </p:nvGrpSpPr>
        <p:grpSpPr>
          <a:xfrm>
            <a:off x="6286512" y="5572140"/>
            <a:ext cx="285752" cy="285752"/>
            <a:chOff x="6286512" y="3000372"/>
            <a:chExt cx="285752" cy="285752"/>
          </a:xfrm>
        </p:grpSpPr>
        <p:sp>
          <p:nvSpPr>
            <p:cNvPr id="70" name="椭圆 69"/>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71" name="流程图: 联系 70"/>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grpSp>
        <p:nvGrpSpPr>
          <p:cNvPr id="82" name="组合 81"/>
          <p:cNvGrpSpPr/>
          <p:nvPr/>
        </p:nvGrpSpPr>
        <p:grpSpPr>
          <a:xfrm>
            <a:off x="7270749" y="2416726"/>
            <a:ext cx="730275" cy="1147200"/>
            <a:chOff x="7270749" y="2416726"/>
            <a:chExt cx="730275" cy="1147200"/>
          </a:xfrm>
        </p:grpSpPr>
        <p:pic>
          <p:nvPicPr>
            <p:cNvPr id="8"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70749" y="2714620"/>
              <a:ext cx="730275" cy="849306"/>
            </a:xfrm>
            <a:prstGeom prst="rect">
              <a:avLst/>
            </a:prstGeom>
            <a:noFill/>
          </p:spPr>
        </p:pic>
        <p:sp>
          <p:nvSpPr>
            <p:cNvPr id="79" name="TextBox 78"/>
            <p:cNvSpPr txBox="1"/>
            <p:nvPr/>
          </p:nvSpPr>
          <p:spPr>
            <a:xfrm>
              <a:off x="7283255" y="2416726"/>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grpSp>
        <p:nvGrpSpPr>
          <p:cNvPr id="83" name="组合 82"/>
          <p:cNvGrpSpPr/>
          <p:nvPr/>
        </p:nvGrpSpPr>
        <p:grpSpPr>
          <a:xfrm>
            <a:off x="7286644" y="3714752"/>
            <a:ext cx="730275" cy="1206496"/>
            <a:chOff x="7286644" y="3714752"/>
            <a:chExt cx="730275" cy="1206496"/>
          </a:xfrm>
        </p:grpSpPr>
        <p:pic>
          <p:nvPicPr>
            <p:cNvPr id="1026"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86644" y="4071942"/>
              <a:ext cx="730275" cy="849306"/>
            </a:xfrm>
            <a:prstGeom prst="rect">
              <a:avLst/>
            </a:prstGeom>
            <a:noFill/>
          </p:spPr>
        </p:pic>
        <p:sp>
          <p:nvSpPr>
            <p:cNvPr id="80" name="TextBox 79"/>
            <p:cNvSpPr txBox="1"/>
            <p:nvPr/>
          </p:nvSpPr>
          <p:spPr>
            <a:xfrm>
              <a:off x="7286644" y="3714752"/>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grpSp>
        <p:nvGrpSpPr>
          <p:cNvPr id="84" name="组合 83"/>
          <p:cNvGrpSpPr/>
          <p:nvPr/>
        </p:nvGrpSpPr>
        <p:grpSpPr>
          <a:xfrm>
            <a:off x="7286644" y="5072074"/>
            <a:ext cx="730275" cy="1143008"/>
            <a:chOff x="7286644" y="5072074"/>
            <a:chExt cx="730275" cy="1143008"/>
          </a:xfrm>
        </p:grpSpPr>
        <p:pic>
          <p:nvPicPr>
            <p:cNvPr id="9"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86644" y="5365776"/>
              <a:ext cx="730275" cy="849306"/>
            </a:xfrm>
            <a:prstGeom prst="rect">
              <a:avLst/>
            </a:prstGeom>
            <a:noFill/>
          </p:spPr>
        </p:pic>
        <p:sp>
          <p:nvSpPr>
            <p:cNvPr id="81" name="TextBox 80"/>
            <p:cNvSpPr txBox="1"/>
            <p:nvPr/>
          </p:nvSpPr>
          <p:spPr>
            <a:xfrm>
              <a:off x="7286644" y="5072074"/>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pic>
        <p:nvPicPr>
          <p:cNvPr id="1028" name="Picture 4" descr="C:\Users\asus\AppData\Local\Microsoft\Windows\Temporary Internet Files\Content.IE5\D5P0FLUE\1430052328-2673423524[1].jpg"/>
          <p:cNvPicPr>
            <a:picLocks noChangeAspect="1" noChangeArrowheads="1"/>
          </p:cNvPicPr>
          <p:nvPr/>
        </p:nvPicPr>
        <p:blipFill>
          <a:blip r:embed="rId7" cstate="print"/>
          <a:srcRect/>
          <a:stretch>
            <a:fillRect/>
          </a:stretch>
        </p:blipFill>
        <p:spPr bwMode="auto">
          <a:xfrm>
            <a:off x="6000760" y="3143248"/>
            <a:ext cx="428628" cy="428628"/>
          </a:xfrm>
          <a:prstGeom prst="rect">
            <a:avLst/>
          </a:prstGeom>
          <a:noFill/>
        </p:spPr>
      </p:pic>
      <p:cxnSp>
        <p:nvCxnSpPr>
          <p:cNvPr id="56" name="直接箭头连接符 55"/>
          <p:cNvCxnSpPr>
            <a:stCxn id="54" idx="3"/>
          </p:cNvCxnSpPr>
          <p:nvPr/>
        </p:nvCxnSpPr>
        <p:spPr>
          <a:xfrm flipV="1">
            <a:off x="5302275" y="3286124"/>
            <a:ext cx="912799" cy="1281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5" name="组合 64"/>
          <p:cNvGrpSpPr/>
          <p:nvPr/>
        </p:nvGrpSpPr>
        <p:grpSpPr>
          <a:xfrm>
            <a:off x="6286512" y="3000372"/>
            <a:ext cx="285752" cy="285752"/>
            <a:chOff x="6286512" y="3000372"/>
            <a:chExt cx="285752" cy="285752"/>
          </a:xfrm>
        </p:grpSpPr>
        <p:sp>
          <p:nvSpPr>
            <p:cNvPr id="63" name="椭圆 62"/>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64" name="流程图: 联系 63"/>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cxnSp>
        <p:nvCxnSpPr>
          <p:cNvPr id="55" name="直接箭头连接符 54"/>
          <p:cNvCxnSpPr>
            <a:stCxn id="8" idx="1"/>
            <a:endCxn id="1028" idx="3"/>
          </p:cNvCxnSpPr>
          <p:nvPr/>
        </p:nvCxnSpPr>
        <p:spPr>
          <a:xfrm rot="10800000" flipV="1">
            <a:off x="6429389" y="3139272"/>
            <a:ext cx="841361" cy="218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1028" idx="1"/>
          </p:cNvCxnSpPr>
          <p:nvPr/>
        </p:nvCxnSpPr>
        <p:spPr>
          <a:xfrm rot="10800000" flipV="1">
            <a:off x="5072066" y="3357562"/>
            <a:ext cx="928694" cy="12144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p:nvPr/>
        </p:nvCxnSpPr>
        <p:spPr>
          <a:xfrm rot="10800000" flipV="1">
            <a:off x="2214546" y="4572008"/>
            <a:ext cx="2500330"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曲线连接符 72"/>
          <p:cNvCxnSpPr>
            <a:stCxn id="54" idx="0"/>
          </p:cNvCxnSpPr>
          <p:nvPr/>
        </p:nvCxnSpPr>
        <p:spPr>
          <a:xfrm rot="16200000" flipV="1">
            <a:off x="3325809" y="2532051"/>
            <a:ext cx="2214578" cy="100808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166058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 calcmode="lin" valueType="num">
                                      <p:cBhvr additive="base">
                                        <p:cTn id="7" dur="500" fill="hold"/>
                                        <p:tgtEl>
                                          <p:spTgt spid="1034"/>
                                        </p:tgtEl>
                                        <p:attrNameLst>
                                          <p:attrName>ppt_x</p:attrName>
                                        </p:attrNameLst>
                                      </p:cBhvr>
                                      <p:tavLst>
                                        <p:tav tm="0">
                                          <p:val>
                                            <p:strVal val="#ppt_x"/>
                                          </p:val>
                                        </p:tav>
                                        <p:tav tm="100000">
                                          <p:val>
                                            <p:strVal val="#ppt_x"/>
                                          </p:val>
                                        </p:tav>
                                      </p:tavLst>
                                    </p:anim>
                                    <p:anim calcmode="lin" valueType="num">
                                      <p:cBhvr additive="base">
                                        <p:cTn id="8"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dissolve">
                                      <p:cBhvr>
                                        <p:cTn id="29" dur="500"/>
                                        <p:tgtEl>
                                          <p:spTgt spid="41"/>
                                        </p:tgtEl>
                                      </p:cBhvr>
                                    </p:animEffect>
                                  </p:childTnLst>
                                </p:cTn>
                              </p:par>
                              <p:par>
                                <p:cTn id="30" presetID="9"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par>
                                <p:cTn id="33" presetID="4" presetClass="entr" presetSubtype="16" fill="hold" nodeType="with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box(in)">
                                      <p:cBhvr>
                                        <p:cTn id="35" dur="500"/>
                                        <p:tgtEl>
                                          <p:spTgt spid="103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dissolv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3.61111E-6 -2.48439E-6 L -0.12587 0.01041 " pathEditMode="relative" rAng="0" ptsTypes="AA">
                                      <p:cBhvr>
                                        <p:cTn id="44" dur="2000" fill="hold"/>
                                        <p:tgtEl>
                                          <p:spTgt spid="1036"/>
                                        </p:tgtEl>
                                        <p:attrNameLst>
                                          <p:attrName>ppt_x</p:attrName>
                                          <p:attrName>ppt_y</p:attrName>
                                        </p:attrNameLst>
                                      </p:cBhvr>
                                      <p:rCtr x="-6300" y="500"/>
                                    </p:animMotion>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par>
                                <p:cTn id="50" presetID="9"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dissolv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35" presetClass="path" presetSubtype="0" accel="50000" decel="50000" fill="hold" nodeType="clickEffect">
                                  <p:stCondLst>
                                    <p:cond delay="0"/>
                                  </p:stCondLst>
                                  <p:childTnLst>
                                    <p:animMotion origin="layout" path="M -0.12587 0.01041 L -0.44098 -0.0421 " pathEditMode="relative" rAng="0" ptsTypes="AA">
                                      <p:cBhvr>
                                        <p:cTn id="56" dur="2000" fill="hold"/>
                                        <p:tgtEl>
                                          <p:spTgt spid="1036"/>
                                        </p:tgtEl>
                                        <p:attrNameLst>
                                          <p:attrName>ppt_x</p:attrName>
                                          <p:attrName>ppt_y</p:attrName>
                                        </p:attrNameLst>
                                      </p:cBhvr>
                                      <p:rCtr x="-15800" y="-2600"/>
                                    </p:animMotion>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ppt_x"/>
                                          </p:val>
                                        </p:tav>
                                        <p:tav tm="100000">
                                          <p:val>
                                            <p:strVal val="#ppt_x"/>
                                          </p:val>
                                        </p:tav>
                                      </p:tavLst>
                                    </p:anim>
                                    <p:anim calcmode="lin" valueType="num">
                                      <p:cBhvr additive="base">
                                        <p:cTn id="6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2"/>
                                        </p:tgtEl>
                                        <p:attrNameLst>
                                          <p:attrName>style.visibility</p:attrName>
                                        </p:attrNameLst>
                                      </p:cBhvr>
                                      <p:to>
                                        <p:strVal val="visible"/>
                                      </p:to>
                                    </p:set>
                                    <p:anim calcmode="lin" valueType="num">
                                      <p:cBhvr additive="base">
                                        <p:cTn id="73" dur="500" fill="hold"/>
                                        <p:tgtEl>
                                          <p:spTgt spid="82"/>
                                        </p:tgtEl>
                                        <p:attrNameLst>
                                          <p:attrName>ppt_x</p:attrName>
                                        </p:attrNameLst>
                                      </p:cBhvr>
                                      <p:tavLst>
                                        <p:tav tm="0">
                                          <p:val>
                                            <p:strVal val="#ppt_x"/>
                                          </p:val>
                                        </p:tav>
                                        <p:tav tm="100000">
                                          <p:val>
                                            <p:strVal val="#ppt_x"/>
                                          </p:val>
                                        </p:tav>
                                      </p:tavLst>
                                    </p:anim>
                                    <p:anim calcmode="lin" valueType="num">
                                      <p:cBhvr additive="base">
                                        <p:cTn id="7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4"/>
                                        </p:tgtEl>
                                        <p:attrNameLst>
                                          <p:attrName>style.visibility</p:attrName>
                                        </p:attrNameLst>
                                      </p:cBhvr>
                                      <p:to>
                                        <p:strVal val="visible"/>
                                      </p:to>
                                    </p:set>
                                    <p:anim calcmode="lin" valueType="num">
                                      <p:cBhvr additive="base">
                                        <p:cTn id="79" dur="500" fill="hold"/>
                                        <p:tgtEl>
                                          <p:spTgt spid="84"/>
                                        </p:tgtEl>
                                        <p:attrNameLst>
                                          <p:attrName>ppt_x</p:attrName>
                                        </p:attrNameLst>
                                      </p:cBhvr>
                                      <p:tavLst>
                                        <p:tav tm="0">
                                          <p:val>
                                            <p:strVal val="#ppt_x"/>
                                          </p:val>
                                        </p:tav>
                                        <p:tav tm="100000">
                                          <p:val>
                                            <p:strVal val="#ppt_x"/>
                                          </p:val>
                                        </p:tav>
                                      </p:tavLst>
                                    </p:anim>
                                    <p:anim calcmode="lin" valueType="num">
                                      <p:cBhvr additive="base">
                                        <p:cTn id="80"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ppt_x"/>
                                          </p:val>
                                        </p:tav>
                                        <p:tav tm="100000">
                                          <p:val>
                                            <p:strVal val="#ppt_x"/>
                                          </p:val>
                                        </p:tav>
                                      </p:tavLst>
                                    </p:anim>
                                    <p:anim calcmode="lin" valueType="num">
                                      <p:cBhvr additive="base">
                                        <p:cTn id="8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037"/>
                                        </p:tgtEl>
                                        <p:attrNameLst>
                                          <p:attrName>style.visibility</p:attrName>
                                        </p:attrNameLst>
                                      </p:cBhvr>
                                      <p:to>
                                        <p:strVal val="visible"/>
                                      </p:to>
                                    </p:set>
                                    <p:animEffect transition="in" filter="dissolve">
                                      <p:cBhvr>
                                        <p:cTn id="91" dur="500"/>
                                        <p:tgtEl>
                                          <p:spTgt spid="1037"/>
                                        </p:tgtEl>
                                      </p:cBhvr>
                                    </p:animEffect>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01475 0.05135 L -0.07952 -0.35577 " pathEditMode="relative" rAng="0" ptsTypes="AA">
                                      <p:cBhvr>
                                        <p:cTn id="95" dur="2000" fill="hold"/>
                                        <p:tgtEl>
                                          <p:spTgt spid="48"/>
                                        </p:tgtEl>
                                        <p:attrNameLst>
                                          <p:attrName>ppt_x</p:attrName>
                                          <p:attrName>ppt_y</p:attrName>
                                        </p:attrNameLst>
                                      </p:cBhvr>
                                      <p:rCtr x="-4700" y="-20400"/>
                                    </p:animMotion>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dissolve">
                                      <p:cBhvr>
                                        <p:cTn id="105" dur="500"/>
                                        <p:tgtEl>
                                          <p:spTgt spid="59"/>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61"/>
                                        </p:tgtEl>
                                        <p:attrNameLst>
                                          <p:attrName>style.visibility</p:attrName>
                                        </p:attrNameLst>
                                      </p:cBhvr>
                                      <p:to>
                                        <p:strVal val="visible"/>
                                      </p:to>
                                    </p:set>
                                    <p:animEffect transition="in" filter="dissolve">
                                      <p:cBhvr>
                                        <p:cTn id="110" dur="500"/>
                                        <p:tgtEl>
                                          <p:spTgt spid="61"/>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dissolve">
                                      <p:cBhvr>
                                        <p:cTn id="115" dur="500"/>
                                        <p:tgtEl>
                                          <p:spTgt spid="55"/>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1028"/>
                                        </p:tgtEl>
                                        <p:attrNameLst>
                                          <p:attrName>style.visibility</p:attrName>
                                        </p:attrNameLst>
                                      </p:cBhvr>
                                      <p:to>
                                        <p:strVal val="visible"/>
                                      </p:to>
                                    </p:set>
                                    <p:animEffect transition="in" filter="dissolve">
                                      <p:cBhvr>
                                        <p:cTn id="120" dur="500"/>
                                        <p:tgtEl>
                                          <p:spTgt spid="10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nodeType="clickEffect">
                                  <p:stCondLst>
                                    <p:cond delay="0"/>
                                  </p:stCondLst>
                                  <p:childTnLst>
                                    <p:set>
                                      <p:cBhvr>
                                        <p:cTn id="124" dur="1" fill="hold">
                                          <p:stCondLst>
                                            <p:cond delay="0"/>
                                          </p:stCondLst>
                                        </p:cTn>
                                        <p:tgtEl>
                                          <p:spTgt spid="73"/>
                                        </p:tgtEl>
                                        <p:attrNameLst>
                                          <p:attrName>style.visibility</p:attrName>
                                        </p:attrNameLst>
                                      </p:cBhvr>
                                      <p:to>
                                        <p:strVal val="visible"/>
                                      </p:to>
                                    </p:set>
                                    <p:animEffect transition="in" filter="dissolve">
                                      <p:cBhvr>
                                        <p:cTn id="125" dur="500"/>
                                        <p:tgtEl>
                                          <p:spTgt spid="73"/>
                                        </p:tgtEl>
                                      </p:cBhvr>
                                    </p:animEffect>
                                  </p:childTnLst>
                                </p:cTn>
                              </p:par>
                            </p:childTnLst>
                          </p:cTn>
                        </p:par>
                      </p:childTnLst>
                    </p:cTn>
                  </p:par>
                  <p:par>
                    <p:cTn id="126" fill="hold">
                      <p:stCondLst>
                        <p:cond delay="indefinite"/>
                      </p:stCondLst>
                      <p:childTnLst>
                        <p:par>
                          <p:cTn id="127" fill="hold">
                            <p:stCondLst>
                              <p:cond delay="0"/>
                            </p:stCondLst>
                            <p:childTnLst>
                              <p:par>
                                <p:cTn id="128" presetID="49" presetClass="path" presetSubtype="0" accel="50000" decel="50000" fill="hold" nodeType="clickEffect">
                                  <p:stCondLst>
                                    <p:cond delay="0"/>
                                  </p:stCondLst>
                                  <p:childTnLst>
                                    <p:animMotion origin="layout" path="M -0.07951 -0.35569 L 0.00035 0.00208 " pathEditMode="relative" rAng="0" ptsTypes="AA">
                                      <p:cBhvr>
                                        <p:cTn id="129" dur="2000" fill="hold"/>
                                        <p:tgtEl>
                                          <p:spTgt spid="48"/>
                                        </p:tgtEl>
                                        <p:attrNameLst>
                                          <p:attrName>ppt_x</p:attrName>
                                          <p:attrName>ppt_y</p:attrName>
                                        </p:attrNameLst>
                                      </p:cBhvr>
                                      <p:rCtr x="4000" y="17900"/>
                                    </p:animMotion>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nodeType="click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dissolve">
                                      <p:cBhvr>
                                        <p:cTn id="134" dur="500"/>
                                        <p:tgtEl>
                                          <p:spTgt spid="58"/>
                                        </p:tgtEl>
                                      </p:cBhvr>
                                    </p:animEffect>
                                  </p:childTnLst>
                                </p:cTn>
                              </p:par>
                            </p:childTnLst>
                          </p:cTn>
                        </p:par>
                      </p:childTnLst>
                    </p:cTn>
                  </p:par>
                  <p:par>
                    <p:cTn id="135" fill="hold">
                      <p:stCondLst>
                        <p:cond delay="indefinite"/>
                      </p:stCondLst>
                      <p:childTnLst>
                        <p:par>
                          <p:cTn id="136" fill="hold">
                            <p:stCondLst>
                              <p:cond delay="0"/>
                            </p:stCondLst>
                            <p:childTnLst>
                              <p:par>
                                <p:cTn id="137" presetID="49" presetClass="path" presetSubtype="0" accel="50000" decel="50000" fill="hold" nodeType="clickEffect">
                                  <p:stCondLst>
                                    <p:cond delay="0"/>
                                  </p:stCondLst>
                                  <p:childTnLst>
                                    <p:animMotion origin="layout" path="M 2.5E-6 -4.34783E-7 L -0.10886 0.19912 " pathEditMode="relative" rAng="0" ptsTypes="AA">
                                      <p:cBhvr>
                                        <p:cTn id="138" dur="2000" fill="hold"/>
                                        <p:tgtEl>
                                          <p:spTgt spid="1028"/>
                                        </p:tgtEl>
                                        <p:attrNameLst>
                                          <p:attrName>ppt_x</p:attrName>
                                          <p:attrName>ppt_y</p:attrName>
                                        </p:attrNameLst>
                                      </p:cBhvr>
                                      <p:rCtr x="-5500" y="9900"/>
                                    </p:animMotion>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62"/>
                                        </p:tgtEl>
                                        <p:attrNameLst>
                                          <p:attrName>style.visibility</p:attrName>
                                        </p:attrNameLst>
                                      </p:cBhvr>
                                      <p:to>
                                        <p:strVal val="visible"/>
                                      </p:to>
                                    </p:set>
                                    <p:animEffect transition="in" filter="dissolve">
                                      <p:cBhvr>
                                        <p:cTn id="143" dur="500"/>
                                        <p:tgtEl>
                                          <p:spTgt spid="62"/>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path" presetSubtype="0" accel="50000" decel="50000" fill="hold" nodeType="clickEffect">
                                  <p:stCondLst>
                                    <p:cond delay="0"/>
                                  </p:stCondLst>
                                  <p:childTnLst>
                                    <p:animMotion origin="layout" path="M -0.10886 0.19912 L -0.43959 0.25162 " pathEditMode="relative" rAng="0" ptsTypes="AA">
                                      <p:cBhvr>
                                        <p:cTn id="147" dur="2000" fill="hold"/>
                                        <p:tgtEl>
                                          <p:spTgt spid="1028"/>
                                        </p:tgtEl>
                                        <p:attrNameLst>
                                          <p:attrName>ppt_x</p:attrName>
                                          <p:attrName>ppt_y</p:attrName>
                                        </p:attrNameLst>
                                      </p:cBhvr>
                                      <p:rCtr x="-16500" y="2600"/>
                                    </p:animMotion>
                                  </p:childTnLst>
                                </p:cTn>
                              </p:par>
                            </p:childTnLst>
                          </p:cTn>
                        </p:par>
                      </p:childTnLst>
                    </p:cTn>
                  </p:par>
                  <p:par>
                    <p:cTn id="148" fill="hold">
                      <p:stCondLst>
                        <p:cond delay="indefinite"/>
                      </p:stCondLst>
                      <p:childTnLst>
                        <p:par>
                          <p:cTn id="149" fill="hold">
                            <p:stCondLst>
                              <p:cond delay="0"/>
                            </p:stCondLst>
                            <p:childTnLst>
                              <p:par>
                                <p:cTn id="150" presetID="64" presetClass="path" presetSubtype="0" accel="50000" decel="50000" fill="hold" nodeType="clickEffect">
                                  <p:stCondLst>
                                    <p:cond delay="0"/>
                                  </p:stCondLst>
                                  <p:childTnLst>
                                    <p:animMotion origin="layout" path="M 0.01475 0.05134 L -0.07153 -0.34528 " pathEditMode="relative" rAng="0" ptsTypes="AA">
                                      <p:cBhvr>
                                        <p:cTn id="151" dur="2000" fill="hold"/>
                                        <p:tgtEl>
                                          <p:spTgt spid="48"/>
                                        </p:tgtEl>
                                        <p:attrNameLst>
                                          <p:attrName>ppt_x</p:attrName>
                                          <p:attrName>ppt_y</p:attrName>
                                        </p:attrNameLst>
                                      </p:cBhvr>
                                      <p:rCtr x="-4300" y="-19800"/>
                                    </p:animMotion>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cTn>
                              </p:par>
                              <p:par>
                                <p:cTn id="157" presetID="9" presetClass="entr" presetSubtype="0" fill="hold" nodeType="withEffect">
                                  <p:stCondLst>
                                    <p:cond delay="0"/>
                                  </p:stCondLst>
                                  <p:childTnLst>
                                    <p:set>
                                      <p:cBhvr>
                                        <p:cTn id="158" dur="1" fill="hold">
                                          <p:stCondLst>
                                            <p:cond delay="0"/>
                                          </p:stCondLst>
                                        </p:cTn>
                                        <p:tgtEl>
                                          <p:spTgt spid="66"/>
                                        </p:tgtEl>
                                        <p:attrNameLst>
                                          <p:attrName>style.visibility</p:attrName>
                                        </p:attrNameLst>
                                      </p:cBhvr>
                                      <p:to>
                                        <p:strVal val="visible"/>
                                      </p:to>
                                    </p:set>
                                    <p:animEffect transition="in" filter="dissolve">
                                      <p:cBhvr>
                                        <p:cTn id="159" dur="500"/>
                                        <p:tgtEl>
                                          <p:spTgt spid="66"/>
                                        </p:tgtEl>
                                      </p:cBhvr>
                                    </p:animEffect>
                                  </p:childTnLst>
                                </p:cTn>
                              </p:par>
                              <p:par>
                                <p:cTn id="160" presetID="9" presetClass="entr" presetSubtype="0" fill="hold" nodeType="withEffect">
                                  <p:stCondLst>
                                    <p:cond delay="0"/>
                                  </p:stCondLst>
                                  <p:childTnLst>
                                    <p:set>
                                      <p:cBhvr>
                                        <p:cTn id="161" dur="1" fill="hold">
                                          <p:stCondLst>
                                            <p:cond delay="0"/>
                                          </p:stCondLst>
                                        </p:cTn>
                                        <p:tgtEl>
                                          <p:spTgt spid="69"/>
                                        </p:tgtEl>
                                        <p:attrNameLst>
                                          <p:attrName>style.visibility</p:attrName>
                                        </p:attrNameLst>
                                      </p:cBhvr>
                                      <p:to>
                                        <p:strVal val="visible"/>
                                      </p:to>
                                    </p:set>
                                    <p:animEffect transition="in" filter="dissolve">
                                      <p:cBhvr>
                                        <p:cTn id="162" dur="500"/>
                                        <p:tgtEl>
                                          <p:spTgt spid="69"/>
                                        </p:tgtEl>
                                      </p:cBhvr>
                                    </p:animEffect>
                                  </p:childTnLst>
                                </p:cTn>
                              </p:par>
                            </p:childTnLst>
                          </p:cTn>
                        </p:par>
                      </p:childTnLst>
                    </p:cTn>
                  </p:par>
                  <p:par>
                    <p:cTn id="163" fill="hold">
                      <p:stCondLst>
                        <p:cond delay="indefinite"/>
                      </p:stCondLst>
                      <p:childTnLst>
                        <p:par>
                          <p:cTn id="164" fill="hold">
                            <p:stCondLst>
                              <p:cond delay="0"/>
                            </p:stCondLst>
                            <p:childTnLst>
                              <p:par>
                                <p:cTn id="165" presetID="2" presetClass="exit" presetSubtype="4" fill="hold" nodeType="clickEffect">
                                  <p:stCondLst>
                                    <p:cond delay="0"/>
                                  </p:stCondLst>
                                  <p:childTnLst>
                                    <p:anim calcmode="lin" valueType="num">
                                      <p:cBhvr additive="base">
                                        <p:cTn id="166" dur="500"/>
                                        <p:tgtEl>
                                          <p:spTgt spid="54"/>
                                        </p:tgtEl>
                                        <p:attrNameLst>
                                          <p:attrName>ppt_x</p:attrName>
                                        </p:attrNameLst>
                                      </p:cBhvr>
                                      <p:tavLst>
                                        <p:tav tm="0">
                                          <p:val>
                                            <p:strVal val="ppt_x"/>
                                          </p:val>
                                        </p:tav>
                                        <p:tav tm="100000">
                                          <p:val>
                                            <p:strVal val="ppt_x"/>
                                          </p:val>
                                        </p:tav>
                                      </p:tavLst>
                                    </p:anim>
                                    <p:anim calcmode="lin" valueType="num">
                                      <p:cBhvr additive="base">
                                        <p:cTn id="167" dur="500"/>
                                        <p:tgtEl>
                                          <p:spTgt spid="54"/>
                                        </p:tgtEl>
                                        <p:attrNameLst>
                                          <p:attrName>ppt_y</p:attrName>
                                        </p:attrNameLst>
                                      </p:cBhvr>
                                      <p:tavLst>
                                        <p:tav tm="0">
                                          <p:val>
                                            <p:strVal val="ppt_y"/>
                                          </p:val>
                                        </p:tav>
                                        <p:tav tm="100000">
                                          <p:val>
                                            <p:strVal val="1+ppt_h/2"/>
                                          </p:val>
                                        </p:tav>
                                      </p:tavLst>
                                    </p:anim>
                                    <p:set>
                                      <p:cBhvr>
                                        <p:cTn id="168" dur="1" fill="hold">
                                          <p:stCondLst>
                                            <p:cond delay="499"/>
                                          </p:stCondLst>
                                        </p:cTn>
                                        <p:tgtEl>
                                          <p:spTgt spid="5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nodeType="click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dissolve">
                                      <p:cBhvr>
                                        <p:cTn id="17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 grpId="0" animBg="1"/>
      <p:bldP spid="21" grpId="0"/>
      <p:bldP spid="22" grpId="0"/>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zh-CN" altLang="en-US" sz="3200" dirty="0" smtClean="0">
                <a:latin typeface="Arial" charset="0"/>
                <a:ea typeface="黑体" charset="0"/>
              </a:rPr>
              <a:t>线程模型</a:t>
            </a:r>
            <a:endParaRPr lang="zh-CN" altLang="en-US" sz="3200" dirty="0">
              <a:latin typeface="Arial" charset="0"/>
              <a:ea typeface="黑体" charset="0"/>
            </a:endParaRPr>
          </a:p>
        </p:txBody>
      </p:sp>
      <p:sp>
        <p:nvSpPr>
          <p:cNvPr id="50" name="文本框 49"/>
          <p:cNvSpPr txBox="1"/>
          <p:nvPr/>
        </p:nvSpPr>
        <p:spPr>
          <a:xfrm>
            <a:off x="395536" y="1700808"/>
            <a:ext cx="8352928" cy="4873130"/>
          </a:xfrm>
          <a:prstGeom prst="rect">
            <a:avLst/>
          </a:prstGeom>
          <a:noFill/>
        </p:spPr>
        <p:txBody>
          <a:bodyPr wrap="square" rtlCol="0">
            <a:spAutoFit/>
          </a:bodyPr>
          <a:lstStyle/>
          <a:p>
            <a:pPr marL="285750" indent="-285750">
              <a:lnSpc>
                <a:spcPct val="150000"/>
              </a:lnSpc>
              <a:buFont typeface="Symbol" charset="2"/>
              <a:buChar char="-"/>
            </a:pPr>
            <a:r>
              <a:rPr kumimoji="1" lang="zh-CN" altLang="en-US" sz="1600" b="1" dirty="0" smtClean="0">
                <a:latin typeface="宋体"/>
                <a:ea typeface="宋体"/>
                <a:cs typeface="宋体"/>
              </a:rPr>
              <a:t>单线程年代</a:t>
            </a:r>
            <a:endParaRPr kumimoji="1" lang="en-US" altLang="zh-CN" sz="1600" b="1" dirty="0" smtClean="0">
              <a:latin typeface="宋体"/>
              <a:ea typeface="宋体"/>
              <a:cs typeface="宋体"/>
            </a:endParaRPr>
          </a:p>
          <a:p>
            <a:pPr>
              <a:lnSpc>
                <a:spcPct val="150000"/>
              </a:lnSpc>
            </a:pPr>
            <a:r>
              <a:rPr kumimoji="1" lang="zh-CN" altLang="en-US" sz="1600" dirty="0" smtClean="0">
                <a:latin typeface="宋体"/>
                <a:ea typeface="宋体"/>
                <a:cs typeface="宋体"/>
              </a:rPr>
              <a:t>   时间回到十几</a:t>
            </a:r>
            <a:r>
              <a:rPr kumimoji="1" lang="zh-CN" altLang="en-US" sz="1600" dirty="0">
                <a:latin typeface="宋体"/>
                <a:ea typeface="宋体"/>
                <a:cs typeface="宋体"/>
              </a:rPr>
              <a:t>年前，那时主流的</a:t>
            </a:r>
            <a:r>
              <a:rPr kumimoji="1" lang="en-US" altLang="zh-CN" sz="1600" dirty="0">
                <a:latin typeface="宋体"/>
                <a:ea typeface="宋体"/>
                <a:cs typeface="宋体"/>
              </a:rPr>
              <a:t>CPU</a:t>
            </a:r>
            <a:r>
              <a:rPr kumimoji="1" lang="zh-CN" altLang="en-US" sz="1600" dirty="0">
                <a:latin typeface="宋体"/>
                <a:ea typeface="宋体"/>
                <a:cs typeface="宋体"/>
              </a:rPr>
              <a:t>都还是单核（除了商用高性能的小机），</a:t>
            </a:r>
            <a:r>
              <a:rPr kumimoji="1" lang="en-US" altLang="zh-CN" sz="1600" dirty="0">
                <a:latin typeface="宋体"/>
                <a:ea typeface="宋体"/>
                <a:cs typeface="宋体"/>
              </a:rPr>
              <a:t>CPU</a:t>
            </a:r>
            <a:r>
              <a:rPr kumimoji="1" lang="zh-CN" altLang="en-US" sz="1600" dirty="0">
                <a:latin typeface="宋体"/>
                <a:ea typeface="宋体"/>
                <a:cs typeface="宋体"/>
              </a:rPr>
              <a:t>的核心频率是机器最重要的指标之一</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a:lnSpc>
                <a:spcPct val="150000"/>
              </a:lnSpc>
            </a:pPr>
            <a:r>
              <a:rPr kumimoji="1" lang="zh-CN" altLang="zh-CN" sz="1600" dirty="0" smtClean="0">
                <a:latin typeface="宋体"/>
                <a:ea typeface="宋体"/>
                <a:cs typeface="宋体"/>
              </a:rPr>
              <a:t> </a:t>
            </a:r>
            <a:r>
              <a:rPr kumimoji="1" lang="zh-CN" altLang="en-US" sz="1600" dirty="0" smtClean="0">
                <a:latin typeface="宋体"/>
                <a:ea typeface="宋体"/>
                <a:cs typeface="宋体"/>
              </a:rPr>
              <a:t>   在</a:t>
            </a:r>
            <a:r>
              <a:rPr kumimoji="1" lang="en-US" altLang="zh-CN" sz="1600" dirty="0" smtClean="0">
                <a:latin typeface="宋体"/>
                <a:ea typeface="宋体"/>
                <a:cs typeface="宋体"/>
              </a:rPr>
              <a:t>Java</a:t>
            </a:r>
            <a:r>
              <a:rPr kumimoji="1" lang="zh-CN" altLang="en-US" sz="1600" dirty="0">
                <a:latin typeface="宋体"/>
                <a:ea typeface="宋体"/>
                <a:cs typeface="宋体"/>
              </a:rPr>
              <a:t>领域当时比较流行的是单线程编程，对于</a:t>
            </a:r>
            <a:r>
              <a:rPr kumimoji="1" lang="en-US" altLang="zh-CN" sz="1600" dirty="0">
                <a:latin typeface="宋体"/>
                <a:ea typeface="宋体"/>
                <a:cs typeface="宋体"/>
              </a:rPr>
              <a:t>CPU</a:t>
            </a:r>
            <a:r>
              <a:rPr kumimoji="1" lang="zh-CN" altLang="en-US" sz="1600" dirty="0">
                <a:latin typeface="宋体"/>
                <a:ea typeface="宋体"/>
                <a:cs typeface="宋体"/>
              </a:rPr>
              <a:t>密集型的应用程序而言，频繁的通过多线程进行协作和抢占时间片反而会降低性能</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多线程年代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随着硬</a:t>
            </a:r>
            <a:r>
              <a:rPr lang="zh-CN" altLang="en-US" sz="1600" dirty="0">
                <a:latin typeface="宋体"/>
                <a:ea typeface="宋体"/>
                <a:cs typeface="宋体"/>
              </a:rPr>
              <a:t>件性能的提升，</a:t>
            </a:r>
            <a:r>
              <a:rPr lang="en-US" altLang="zh-CN" sz="1600" dirty="0">
                <a:latin typeface="宋体"/>
                <a:ea typeface="宋体"/>
                <a:cs typeface="宋体"/>
              </a:rPr>
              <a:t>CPU</a:t>
            </a:r>
            <a:r>
              <a:rPr lang="zh-CN" altLang="en-US" sz="1600" dirty="0">
                <a:latin typeface="宋体"/>
                <a:ea typeface="宋体"/>
                <a:cs typeface="宋体"/>
              </a:rPr>
              <a:t>的核数越来越越多，很多服务器标配已经达到</a:t>
            </a:r>
            <a:r>
              <a:rPr lang="en-US" altLang="zh-CN" sz="1600" dirty="0">
                <a:latin typeface="宋体"/>
                <a:ea typeface="宋体"/>
                <a:cs typeface="宋体"/>
              </a:rPr>
              <a:t>32</a:t>
            </a:r>
            <a:r>
              <a:rPr lang="zh-CN" altLang="en-US" sz="1600" dirty="0">
                <a:latin typeface="宋体"/>
                <a:ea typeface="宋体"/>
                <a:cs typeface="宋体"/>
              </a:rPr>
              <a:t>或</a:t>
            </a:r>
            <a:r>
              <a:rPr lang="en-US" altLang="zh-CN" sz="1600" dirty="0">
                <a:latin typeface="宋体"/>
                <a:ea typeface="宋体"/>
                <a:cs typeface="宋体"/>
              </a:rPr>
              <a:t>64</a:t>
            </a:r>
            <a:r>
              <a:rPr lang="zh-CN" altLang="en-US" sz="1600" dirty="0">
                <a:latin typeface="宋体"/>
                <a:ea typeface="宋体"/>
                <a:cs typeface="宋体"/>
              </a:rPr>
              <a:t>核。通过多线程并发编程，可以充分利用多核</a:t>
            </a:r>
            <a:r>
              <a:rPr lang="en-US" altLang="zh-CN" sz="1600" dirty="0">
                <a:latin typeface="宋体"/>
                <a:ea typeface="宋体"/>
                <a:cs typeface="宋体"/>
              </a:rPr>
              <a:t>CPU</a:t>
            </a:r>
            <a:r>
              <a:rPr lang="zh-CN" altLang="en-US" sz="1600" dirty="0">
                <a:latin typeface="宋体"/>
                <a:ea typeface="宋体"/>
                <a:cs typeface="宋体"/>
              </a:rPr>
              <a:t>的处理能力，提升系统的处理效率和并发性能</a:t>
            </a:r>
            <a:r>
              <a:rPr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线程池年代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为了提</a:t>
            </a:r>
            <a:r>
              <a:rPr lang="zh-CN" altLang="en-US" sz="1600" dirty="0">
                <a:latin typeface="宋体"/>
                <a:ea typeface="宋体"/>
                <a:cs typeface="宋体"/>
              </a:rPr>
              <a:t>升</a:t>
            </a:r>
            <a:r>
              <a:rPr lang="en-US" altLang="zh-CN" sz="1600" dirty="0">
                <a:latin typeface="宋体"/>
                <a:ea typeface="宋体"/>
                <a:cs typeface="宋体"/>
              </a:rPr>
              <a:t>Java</a:t>
            </a:r>
            <a:r>
              <a:rPr lang="zh-CN" altLang="en-US" sz="1600" dirty="0">
                <a:latin typeface="宋体"/>
                <a:ea typeface="宋体"/>
                <a:cs typeface="宋体"/>
              </a:rPr>
              <a:t>多线程编程的效率和性能，降低用户开发难度。</a:t>
            </a:r>
            <a:r>
              <a:rPr lang="en-US" altLang="zh-CN" sz="1600" dirty="0">
                <a:latin typeface="宋体"/>
                <a:ea typeface="宋体"/>
                <a:cs typeface="宋体"/>
              </a:rPr>
              <a:t>JDK1.5</a:t>
            </a:r>
            <a:r>
              <a:rPr lang="zh-CN" altLang="en-US" sz="1600" dirty="0">
                <a:latin typeface="宋体"/>
                <a:ea typeface="宋体"/>
                <a:cs typeface="宋体"/>
              </a:rPr>
              <a:t>推出了</a:t>
            </a:r>
            <a:r>
              <a:rPr lang="en-US" altLang="zh-CN" sz="1600" dirty="0" err="1">
                <a:latin typeface="宋体"/>
                <a:ea typeface="宋体"/>
                <a:cs typeface="宋体"/>
              </a:rPr>
              <a:t>java.util.concurrent</a:t>
            </a:r>
            <a:r>
              <a:rPr lang="zh-CN" altLang="en-US" sz="1600" dirty="0">
                <a:latin typeface="宋体"/>
                <a:ea typeface="宋体"/>
                <a:cs typeface="宋体"/>
              </a:rPr>
              <a:t>并发编程包。在并发编程类库中，提供了线程池、线程安全容器、原子类等新的类库，极大的提升了</a:t>
            </a:r>
            <a:r>
              <a:rPr lang="en-US" altLang="zh-CN" sz="1600" dirty="0">
                <a:latin typeface="宋体"/>
                <a:ea typeface="宋体"/>
                <a:cs typeface="宋体"/>
              </a:rPr>
              <a:t>Java</a:t>
            </a:r>
            <a:r>
              <a:rPr lang="zh-CN" altLang="en-US" sz="1600" dirty="0">
                <a:latin typeface="宋体"/>
                <a:ea typeface="宋体"/>
                <a:cs typeface="宋体"/>
              </a:rPr>
              <a:t>多线程编程的效率，降低了开发难度。</a:t>
            </a:r>
          </a:p>
          <a:p>
            <a:pPr>
              <a:lnSpc>
                <a:spcPct val="150000"/>
              </a:lnSpc>
            </a:pPr>
            <a:r>
              <a:rPr lang="zh-CN" altLang="en-US" sz="1600" dirty="0" smtClean="0">
                <a:latin typeface="宋体"/>
                <a:ea typeface="宋体"/>
                <a:cs typeface="宋体"/>
              </a:rPr>
              <a:t>  从</a:t>
            </a:r>
            <a:r>
              <a:rPr lang="en-US" altLang="zh-CN" sz="1600" dirty="0">
                <a:latin typeface="宋体"/>
                <a:ea typeface="宋体"/>
                <a:cs typeface="宋体"/>
              </a:rPr>
              <a:t>JDK1.5</a:t>
            </a:r>
            <a:r>
              <a:rPr lang="zh-CN" altLang="en-US" sz="1600" dirty="0">
                <a:latin typeface="宋体"/>
                <a:ea typeface="宋体"/>
                <a:cs typeface="宋体"/>
              </a:rPr>
              <a:t>开始，基于线程池的并发编程已经成为</a:t>
            </a:r>
            <a:r>
              <a:rPr lang="en-US" altLang="zh-CN" sz="1600" dirty="0">
                <a:latin typeface="宋体"/>
                <a:ea typeface="宋体"/>
                <a:cs typeface="宋体"/>
              </a:rPr>
              <a:t>Java</a:t>
            </a:r>
            <a:r>
              <a:rPr lang="zh-CN" altLang="en-US" sz="1600" dirty="0">
                <a:latin typeface="宋体"/>
                <a:ea typeface="宋体"/>
                <a:cs typeface="宋体"/>
              </a:rPr>
              <a:t>多核编程的主流</a:t>
            </a:r>
            <a:r>
              <a:rPr lang="zh-CN" altLang="en-US" sz="1600" dirty="0" smtClean="0">
                <a:latin typeface="宋体"/>
                <a:ea typeface="宋体"/>
                <a:cs typeface="宋体"/>
              </a:rPr>
              <a:t>。</a:t>
            </a:r>
            <a:endParaRPr lang="zh-CN" altLang="en-US" sz="1600" dirty="0">
              <a:latin typeface="宋体"/>
              <a:ea typeface="宋体"/>
              <a:cs typeface="宋体"/>
            </a:endParaRPr>
          </a:p>
        </p:txBody>
      </p:sp>
    </p:spTree>
    <p:extLst>
      <p:ext uri="{BB962C8B-B14F-4D97-AF65-F5344CB8AC3E}">
        <p14:creationId xmlns:p14="http://schemas.microsoft.com/office/powerpoint/2010/main" val="2929941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628800"/>
            <a:ext cx="5544616" cy="4536504"/>
          </a:xfrm>
          <a:prstGeom prst="rect">
            <a:avLst/>
          </a:prstGeom>
          <a:solidFill>
            <a:srgbClr val="CCE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54273" name="标题 1"/>
          <p:cNvSpPr>
            <a:spLocks noGrp="1"/>
          </p:cNvSpPr>
          <p:nvPr>
            <p:ph type="title"/>
          </p:nvPr>
        </p:nvSpPr>
        <p:spPr/>
        <p:txBody>
          <a:bodyPr/>
          <a:lstStyle/>
          <a:p>
            <a:pPr algn="l"/>
            <a:r>
              <a:rPr lang="zh-CN" altLang="en-US" sz="3200" dirty="0" smtClean="0">
                <a:latin typeface="Arial" charset="0"/>
                <a:ea typeface="黑体" charset="0"/>
              </a:rPr>
              <a:t>线程模型</a:t>
            </a:r>
            <a:r>
              <a:rPr lang="en-US" altLang="zh-CN" sz="3200" dirty="0" smtClean="0">
                <a:latin typeface="Arial" charset="0"/>
                <a:ea typeface="黑体" charset="0"/>
              </a:rPr>
              <a:t> – </a:t>
            </a:r>
            <a:r>
              <a:rPr lang="zh-CN" altLang="en-US" sz="3200" dirty="0" smtClean="0">
                <a:latin typeface="Arial" charset="0"/>
                <a:ea typeface="黑体" charset="0"/>
              </a:rPr>
              <a:t>传统</a:t>
            </a:r>
            <a:r>
              <a:rPr lang="en-US" altLang="zh-CN" sz="3200" dirty="0" smtClean="0">
                <a:latin typeface="Arial" charset="0"/>
                <a:ea typeface="黑体" charset="0"/>
              </a:rPr>
              <a:t>BIO</a:t>
            </a:r>
            <a:endParaRPr lang="zh-CN" altLang="en-US" sz="3200" dirty="0">
              <a:latin typeface="Arial" charset="0"/>
              <a:ea typeface="黑体" charset="0"/>
            </a:endParaRPr>
          </a:p>
        </p:txBody>
      </p:sp>
      <p:sp>
        <p:nvSpPr>
          <p:cNvPr id="4" name="椭圆 3"/>
          <p:cNvSpPr/>
          <p:nvPr/>
        </p:nvSpPr>
        <p:spPr>
          <a:xfrm>
            <a:off x="323528" y="278092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5" name="椭圆 4"/>
          <p:cNvSpPr/>
          <p:nvPr/>
        </p:nvSpPr>
        <p:spPr>
          <a:xfrm>
            <a:off x="323528" y="335699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6" name="椭圆 5"/>
          <p:cNvSpPr/>
          <p:nvPr/>
        </p:nvSpPr>
        <p:spPr>
          <a:xfrm>
            <a:off x="323528" y="3933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圆角矩形 6"/>
          <p:cNvSpPr/>
          <p:nvPr/>
        </p:nvSpPr>
        <p:spPr>
          <a:xfrm>
            <a:off x="3851920" y="3212976"/>
            <a:ext cx="1944216" cy="720080"/>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8" name="圆角矩形 7"/>
          <p:cNvSpPr/>
          <p:nvPr/>
        </p:nvSpPr>
        <p:spPr>
          <a:xfrm>
            <a:off x="6660232" y="2060848"/>
            <a:ext cx="1944216" cy="720080"/>
          </a:xfrm>
          <a:prstGeom prst="roundRect">
            <a:avLst/>
          </a:prstGeom>
          <a:solidFill>
            <a:srgbClr val="FFB8BB"/>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New</a:t>
            </a:r>
            <a:r>
              <a:rPr kumimoji="1" lang="zh-CN" altLang="en-US" b="1" dirty="0" smtClean="0">
                <a:solidFill>
                  <a:srgbClr val="111111"/>
                </a:solidFill>
              </a:rPr>
              <a:t> </a:t>
            </a:r>
            <a:r>
              <a:rPr kumimoji="1" lang="en-US" altLang="zh-CN" b="1" dirty="0" smtClean="0">
                <a:solidFill>
                  <a:srgbClr val="111111"/>
                </a:solidFill>
              </a:rPr>
              <a:t>Thread1</a:t>
            </a:r>
          </a:p>
        </p:txBody>
      </p:sp>
      <p:sp>
        <p:nvSpPr>
          <p:cNvPr id="13" name="圆角矩形 12"/>
          <p:cNvSpPr/>
          <p:nvPr/>
        </p:nvSpPr>
        <p:spPr>
          <a:xfrm>
            <a:off x="6660232" y="3068960"/>
            <a:ext cx="1944216" cy="720080"/>
          </a:xfrm>
          <a:prstGeom prst="roundRect">
            <a:avLst/>
          </a:prstGeom>
          <a:solidFill>
            <a:srgbClr val="FFB8BB"/>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New</a:t>
            </a:r>
            <a:r>
              <a:rPr kumimoji="1" lang="zh-CN" altLang="en-US" b="1" dirty="0" smtClean="0">
                <a:solidFill>
                  <a:srgbClr val="111111"/>
                </a:solidFill>
              </a:rPr>
              <a:t> </a:t>
            </a:r>
            <a:r>
              <a:rPr kumimoji="1" lang="en-US" altLang="zh-CN" b="1" dirty="0" smtClean="0">
                <a:solidFill>
                  <a:srgbClr val="111111"/>
                </a:solidFill>
              </a:rPr>
              <a:t>Thread2</a:t>
            </a:r>
          </a:p>
        </p:txBody>
      </p:sp>
      <p:sp>
        <p:nvSpPr>
          <p:cNvPr id="14" name="圆角矩形 13"/>
          <p:cNvSpPr/>
          <p:nvPr/>
        </p:nvSpPr>
        <p:spPr>
          <a:xfrm>
            <a:off x="6660232" y="4077072"/>
            <a:ext cx="1944216" cy="720080"/>
          </a:xfrm>
          <a:prstGeom prst="roundRect">
            <a:avLst/>
          </a:prstGeom>
          <a:solidFill>
            <a:srgbClr val="FFB8BB"/>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New</a:t>
            </a:r>
            <a:r>
              <a:rPr kumimoji="1" lang="zh-CN" altLang="en-US" b="1" dirty="0" smtClean="0">
                <a:solidFill>
                  <a:srgbClr val="111111"/>
                </a:solidFill>
              </a:rPr>
              <a:t> </a:t>
            </a:r>
            <a:r>
              <a:rPr kumimoji="1" lang="en-US" altLang="zh-CN" b="1" dirty="0" smtClean="0">
                <a:solidFill>
                  <a:srgbClr val="111111"/>
                </a:solidFill>
              </a:rPr>
              <a:t>Thread3</a:t>
            </a:r>
          </a:p>
        </p:txBody>
      </p:sp>
      <p:sp>
        <p:nvSpPr>
          <p:cNvPr id="15" name="圆角矩形 14"/>
          <p:cNvSpPr/>
          <p:nvPr/>
        </p:nvSpPr>
        <p:spPr>
          <a:xfrm>
            <a:off x="6660232" y="5085184"/>
            <a:ext cx="1944216" cy="720080"/>
          </a:xfrm>
          <a:prstGeom prst="roundRect">
            <a:avLst/>
          </a:prstGeom>
          <a:solidFill>
            <a:srgbClr val="FFB8BB"/>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New</a:t>
            </a:r>
            <a:r>
              <a:rPr kumimoji="1" lang="zh-CN" altLang="en-US" b="1" dirty="0" smtClean="0">
                <a:solidFill>
                  <a:srgbClr val="111111"/>
                </a:solidFill>
              </a:rPr>
              <a:t> </a:t>
            </a:r>
            <a:r>
              <a:rPr kumimoji="1" lang="en-US" altLang="zh-CN" b="1" dirty="0" smtClean="0">
                <a:solidFill>
                  <a:srgbClr val="111111"/>
                </a:solidFill>
              </a:rPr>
              <a:t>Thread4</a:t>
            </a:r>
          </a:p>
        </p:txBody>
      </p:sp>
      <p:cxnSp>
        <p:nvCxnSpPr>
          <p:cNvPr id="26" name="直线箭头连接符 25"/>
          <p:cNvCxnSpPr>
            <a:stCxn id="4" idx="6"/>
          </p:cNvCxnSpPr>
          <p:nvPr/>
        </p:nvCxnSpPr>
        <p:spPr>
          <a:xfrm flipV="1">
            <a:off x="2195736" y="3068960"/>
            <a:ext cx="1008112" cy="3600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28" name="直线箭头连接符 27"/>
          <p:cNvCxnSpPr>
            <a:stCxn id="5" idx="6"/>
          </p:cNvCxnSpPr>
          <p:nvPr/>
        </p:nvCxnSpPr>
        <p:spPr>
          <a:xfrm flipV="1">
            <a:off x="2195736" y="3645024"/>
            <a:ext cx="1008112" cy="3600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0" name="直线箭头连接符 29"/>
          <p:cNvCxnSpPr>
            <a:stCxn id="6" idx="6"/>
          </p:cNvCxnSpPr>
          <p:nvPr/>
        </p:nvCxnSpPr>
        <p:spPr>
          <a:xfrm flipV="1">
            <a:off x="2195736" y="4221088"/>
            <a:ext cx="1008112" cy="3600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2" name="直线箭头连接符 31"/>
          <p:cNvCxnSpPr>
            <a:stCxn id="7" idx="3"/>
          </p:cNvCxnSpPr>
          <p:nvPr/>
        </p:nvCxnSpPr>
        <p:spPr>
          <a:xfrm flipV="1">
            <a:off x="5796136" y="2276872"/>
            <a:ext cx="864096" cy="1296144"/>
          </a:xfrm>
          <a:prstGeom prst="straightConnector1">
            <a:avLst/>
          </a:prstGeom>
          <a:ln w="38100" cmpd="dbl">
            <a:solidFill>
              <a:srgbClr val="1F10E0"/>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7" idx="3"/>
            <a:endCxn id="13" idx="1"/>
          </p:cNvCxnSpPr>
          <p:nvPr/>
        </p:nvCxnSpPr>
        <p:spPr>
          <a:xfrm flipV="1">
            <a:off x="5796136" y="3429000"/>
            <a:ext cx="864096" cy="144016"/>
          </a:xfrm>
          <a:prstGeom prst="straightConnector1">
            <a:avLst/>
          </a:prstGeom>
          <a:ln w="38100" cmpd="dbl">
            <a:solidFill>
              <a:srgbClr val="1F10E0"/>
            </a:solidFill>
            <a:tailEnd type="arrow"/>
          </a:ln>
        </p:spPr>
        <p:style>
          <a:lnRef idx="2">
            <a:schemeClr val="dk1"/>
          </a:lnRef>
          <a:fillRef idx="0">
            <a:schemeClr val="dk1"/>
          </a:fillRef>
          <a:effectRef idx="1">
            <a:schemeClr val="dk1"/>
          </a:effectRef>
          <a:fontRef idx="minor">
            <a:schemeClr val="tx1"/>
          </a:fontRef>
        </p:style>
      </p:cxnSp>
      <p:cxnSp>
        <p:nvCxnSpPr>
          <p:cNvPr id="36" name="直线箭头连接符 35"/>
          <p:cNvCxnSpPr>
            <a:stCxn id="7" idx="3"/>
            <a:endCxn id="14" idx="1"/>
          </p:cNvCxnSpPr>
          <p:nvPr/>
        </p:nvCxnSpPr>
        <p:spPr>
          <a:xfrm>
            <a:off x="5796136" y="3573016"/>
            <a:ext cx="864096" cy="864096"/>
          </a:xfrm>
          <a:prstGeom prst="straightConnector1">
            <a:avLst/>
          </a:prstGeom>
          <a:ln w="38100" cmpd="dbl">
            <a:solidFill>
              <a:srgbClr val="1F10E0"/>
            </a:solidFill>
            <a:tailEnd type="arrow"/>
          </a:ln>
        </p:spPr>
        <p:style>
          <a:lnRef idx="2">
            <a:schemeClr val="dk1"/>
          </a:lnRef>
          <a:fillRef idx="0">
            <a:schemeClr val="dk1"/>
          </a:fillRef>
          <a:effectRef idx="1">
            <a:schemeClr val="dk1"/>
          </a:effectRef>
          <a:fontRef idx="minor">
            <a:schemeClr val="tx1"/>
          </a:fontRef>
        </p:style>
      </p:cxnSp>
      <p:cxnSp>
        <p:nvCxnSpPr>
          <p:cNvPr id="38" name="直线箭头连接符 37"/>
          <p:cNvCxnSpPr>
            <a:stCxn id="7" idx="3"/>
            <a:endCxn id="15" idx="1"/>
          </p:cNvCxnSpPr>
          <p:nvPr/>
        </p:nvCxnSpPr>
        <p:spPr>
          <a:xfrm>
            <a:off x="5796136" y="3573016"/>
            <a:ext cx="864096" cy="1872208"/>
          </a:xfrm>
          <a:prstGeom prst="straightConnector1">
            <a:avLst/>
          </a:prstGeom>
          <a:ln w="38100" cmpd="dbl">
            <a:solidFill>
              <a:srgbClr val="1F10E0"/>
            </a:solidFill>
            <a:tailEnd type="arrow"/>
          </a:ln>
        </p:spPr>
        <p:style>
          <a:lnRef idx="2">
            <a:schemeClr val="dk1"/>
          </a:lnRef>
          <a:fillRef idx="0">
            <a:schemeClr val="dk1"/>
          </a:fillRef>
          <a:effectRef idx="1">
            <a:schemeClr val="dk1"/>
          </a:effectRef>
          <a:fontRef idx="minor">
            <a:schemeClr val="tx1"/>
          </a:fontRef>
        </p:style>
      </p:cxnSp>
      <p:cxnSp>
        <p:nvCxnSpPr>
          <p:cNvPr id="40" name="直线箭头连接符 39"/>
          <p:cNvCxnSpPr/>
          <p:nvPr/>
        </p:nvCxnSpPr>
        <p:spPr>
          <a:xfrm flipH="1">
            <a:off x="3203848" y="2348880"/>
            <a:ext cx="3384376" cy="720080"/>
          </a:xfrm>
          <a:prstGeom prst="straightConnector1">
            <a:avLst/>
          </a:prstGeom>
          <a:ln w="38100" cmpd="dbl">
            <a:solidFill>
              <a:srgbClr val="000090"/>
            </a:solidFill>
            <a:prstDash val="sysDash"/>
            <a:tailEnd type="arrow"/>
          </a:ln>
        </p:spPr>
        <p:style>
          <a:lnRef idx="2">
            <a:schemeClr val="dk1"/>
          </a:lnRef>
          <a:fillRef idx="0">
            <a:schemeClr val="dk1"/>
          </a:fillRef>
          <a:effectRef idx="1">
            <a:schemeClr val="dk1"/>
          </a:effectRef>
          <a:fontRef idx="minor">
            <a:schemeClr val="tx1"/>
          </a:fontRef>
        </p:style>
      </p:cxnSp>
      <p:cxnSp>
        <p:nvCxnSpPr>
          <p:cNvPr id="42" name="直线箭头连接符 41"/>
          <p:cNvCxnSpPr>
            <a:stCxn id="13" idx="1"/>
          </p:cNvCxnSpPr>
          <p:nvPr/>
        </p:nvCxnSpPr>
        <p:spPr>
          <a:xfrm flipH="1">
            <a:off x="3131840" y="3429000"/>
            <a:ext cx="3528392" cy="216024"/>
          </a:xfrm>
          <a:prstGeom prst="straightConnector1">
            <a:avLst/>
          </a:prstGeom>
          <a:ln w="38100" cmpd="dbl">
            <a:solidFill>
              <a:srgbClr val="1F10E0"/>
            </a:solidFill>
            <a:prstDash val="sysDash"/>
            <a:tailEnd type="arrow"/>
          </a:ln>
        </p:spPr>
        <p:style>
          <a:lnRef idx="2">
            <a:schemeClr val="dk1"/>
          </a:lnRef>
          <a:fillRef idx="0">
            <a:schemeClr val="dk1"/>
          </a:fillRef>
          <a:effectRef idx="1">
            <a:schemeClr val="dk1"/>
          </a:effectRef>
          <a:fontRef idx="minor">
            <a:schemeClr val="tx1"/>
          </a:fontRef>
        </p:style>
      </p:cxnSp>
      <p:cxnSp>
        <p:nvCxnSpPr>
          <p:cNvPr id="44" name="直线箭头连接符 43"/>
          <p:cNvCxnSpPr>
            <a:stCxn id="14" idx="1"/>
          </p:cNvCxnSpPr>
          <p:nvPr/>
        </p:nvCxnSpPr>
        <p:spPr>
          <a:xfrm flipH="1" flipV="1">
            <a:off x="3203848" y="4221088"/>
            <a:ext cx="3456384" cy="216024"/>
          </a:xfrm>
          <a:prstGeom prst="straightConnector1">
            <a:avLst/>
          </a:prstGeom>
          <a:ln w="38100" cmpd="dbl">
            <a:solidFill>
              <a:srgbClr val="1F10E0"/>
            </a:solidFill>
            <a:prstDash val="sysDash"/>
            <a:tailEnd type="arrow"/>
          </a:ln>
        </p:spPr>
        <p:style>
          <a:lnRef idx="2">
            <a:schemeClr val="dk1"/>
          </a:lnRef>
          <a:fillRef idx="0">
            <a:schemeClr val="dk1"/>
          </a:fillRef>
          <a:effectRef idx="1">
            <a:schemeClr val="dk1"/>
          </a:effectRef>
          <a:fontRef idx="minor">
            <a:schemeClr val="tx1"/>
          </a:fontRef>
        </p:style>
      </p:cxnSp>
      <p:cxnSp>
        <p:nvCxnSpPr>
          <p:cNvPr id="46" name="直线箭头连接符 45"/>
          <p:cNvCxnSpPr>
            <a:stCxn id="15" idx="1"/>
          </p:cNvCxnSpPr>
          <p:nvPr/>
        </p:nvCxnSpPr>
        <p:spPr>
          <a:xfrm flipH="1" flipV="1">
            <a:off x="3203848" y="4797152"/>
            <a:ext cx="3456384" cy="648072"/>
          </a:xfrm>
          <a:prstGeom prst="straightConnector1">
            <a:avLst/>
          </a:prstGeom>
          <a:ln w="38100" cmpd="dbl">
            <a:solidFill>
              <a:srgbClr val="1F10E0"/>
            </a:solidFill>
            <a:prstDash val="sysDash"/>
            <a:tailEnd type="arrow"/>
          </a:ln>
        </p:spPr>
        <p:style>
          <a:lnRef idx="2">
            <a:schemeClr val="dk1"/>
          </a:lnRef>
          <a:fillRef idx="0">
            <a:schemeClr val="dk1"/>
          </a:fillRef>
          <a:effectRef idx="1">
            <a:schemeClr val="dk1"/>
          </a:effectRef>
          <a:fontRef idx="minor">
            <a:schemeClr val="tx1"/>
          </a:fontRef>
        </p:style>
      </p:cxnSp>
      <p:sp>
        <p:nvSpPr>
          <p:cNvPr id="49" name="椭圆 48"/>
          <p:cNvSpPr/>
          <p:nvPr/>
        </p:nvSpPr>
        <p:spPr>
          <a:xfrm>
            <a:off x="323528" y="4509120"/>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cxnSp>
        <p:nvCxnSpPr>
          <p:cNvPr id="52" name="直线箭头连接符 51"/>
          <p:cNvCxnSpPr>
            <a:stCxn id="49" idx="6"/>
          </p:cNvCxnSpPr>
          <p:nvPr/>
        </p:nvCxnSpPr>
        <p:spPr>
          <a:xfrm flipV="1">
            <a:off x="2195736" y="4797152"/>
            <a:ext cx="1008112" cy="3600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58" name="曲线连接符 57"/>
          <p:cNvCxnSpPr>
            <a:endCxn id="7" idx="1"/>
          </p:cNvCxnSpPr>
          <p:nvPr/>
        </p:nvCxnSpPr>
        <p:spPr>
          <a:xfrm>
            <a:off x="3131840" y="3068960"/>
            <a:ext cx="720080" cy="504056"/>
          </a:xfrm>
          <a:prstGeom prst="curvedConnector3">
            <a:avLst/>
          </a:prstGeom>
          <a:ln w="38100" cmpd="dbl">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sp>
        <p:nvSpPr>
          <p:cNvPr id="59" name="文本框 58"/>
          <p:cNvSpPr txBox="1"/>
          <p:nvPr/>
        </p:nvSpPr>
        <p:spPr>
          <a:xfrm>
            <a:off x="1979712" y="3779748"/>
            <a:ext cx="1262184" cy="369332"/>
          </a:xfrm>
          <a:prstGeom prst="rect">
            <a:avLst/>
          </a:prstGeom>
          <a:noFill/>
        </p:spPr>
        <p:txBody>
          <a:bodyPr wrap="none" rtlCol="0">
            <a:spAutoFit/>
          </a:bodyPr>
          <a:lstStyle/>
          <a:p>
            <a:r>
              <a:rPr kumimoji="1" lang="en-US" altLang="zh-CN" b="1" dirty="0" smtClean="0"/>
              <a:t>1.connect</a:t>
            </a:r>
            <a:endParaRPr kumimoji="1" lang="zh-CN" altLang="en-US" b="1" dirty="0"/>
          </a:p>
        </p:txBody>
      </p:sp>
      <p:cxnSp>
        <p:nvCxnSpPr>
          <p:cNvPr id="64" name="曲线连接符 63"/>
          <p:cNvCxnSpPr>
            <a:endCxn id="7" idx="1"/>
          </p:cNvCxnSpPr>
          <p:nvPr/>
        </p:nvCxnSpPr>
        <p:spPr>
          <a:xfrm flipV="1">
            <a:off x="3131840" y="3573016"/>
            <a:ext cx="720080" cy="72008"/>
          </a:xfrm>
          <a:prstGeom prst="curvedConnector3">
            <a:avLst/>
          </a:prstGeom>
          <a:ln w="38100" cmpd="dbl">
            <a:solidFill>
              <a:srgbClr val="111111"/>
            </a:solidFill>
            <a:prstDash val="sysDash"/>
            <a:tailEnd type="arrow"/>
          </a:ln>
        </p:spPr>
        <p:style>
          <a:lnRef idx="2">
            <a:schemeClr val="dk1"/>
          </a:lnRef>
          <a:fillRef idx="0">
            <a:schemeClr val="dk1"/>
          </a:fillRef>
          <a:effectRef idx="1">
            <a:schemeClr val="dk1"/>
          </a:effectRef>
          <a:fontRef idx="minor">
            <a:schemeClr val="tx1"/>
          </a:fontRef>
        </p:style>
      </p:cxnSp>
      <p:cxnSp>
        <p:nvCxnSpPr>
          <p:cNvPr id="67" name="曲线连接符 66"/>
          <p:cNvCxnSpPr>
            <a:endCxn id="7" idx="1"/>
          </p:cNvCxnSpPr>
          <p:nvPr/>
        </p:nvCxnSpPr>
        <p:spPr>
          <a:xfrm flipV="1">
            <a:off x="3131840" y="3573016"/>
            <a:ext cx="720080" cy="648072"/>
          </a:xfrm>
          <a:prstGeom prst="curvedConnector3">
            <a:avLst/>
          </a:prstGeom>
          <a:ln w="38100" cmpd="dbl">
            <a:solidFill>
              <a:srgbClr val="111111"/>
            </a:solidFill>
            <a:prstDash val="sysDash"/>
            <a:tailEnd type="arrow"/>
          </a:ln>
        </p:spPr>
        <p:style>
          <a:lnRef idx="2">
            <a:schemeClr val="dk1"/>
          </a:lnRef>
          <a:fillRef idx="0">
            <a:schemeClr val="dk1"/>
          </a:fillRef>
          <a:effectRef idx="1">
            <a:schemeClr val="dk1"/>
          </a:effectRef>
          <a:fontRef idx="minor">
            <a:schemeClr val="tx1"/>
          </a:fontRef>
        </p:style>
      </p:cxnSp>
      <p:cxnSp>
        <p:nvCxnSpPr>
          <p:cNvPr id="70" name="曲线连接符 69"/>
          <p:cNvCxnSpPr>
            <a:endCxn id="7" idx="1"/>
          </p:cNvCxnSpPr>
          <p:nvPr/>
        </p:nvCxnSpPr>
        <p:spPr>
          <a:xfrm rot="5400000" flipH="1" flipV="1">
            <a:off x="2915816" y="3861048"/>
            <a:ext cx="1224136" cy="648072"/>
          </a:xfrm>
          <a:prstGeom prst="curvedConnector2">
            <a:avLst/>
          </a:prstGeom>
          <a:ln w="38100" cmpd="dbl">
            <a:solidFill>
              <a:srgbClr val="111111"/>
            </a:solidFill>
            <a:prstDash val="sysDash"/>
            <a:tailEnd type="arrow"/>
          </a:ln>
        </p:spPr>
        <p:style>
          <a:lnRef idx="2">
            <a:schemeClr val="dk1"/>
          </a:lnRef>
          <a:fillRef idx="0">
            <a:schemeClr val="dk1"/>
          </a:fillRef>
          <a:effectRef idx="1">
            <a:schemeClr val="dk1"/>
          </a:effectRef>
          <a:fontRef idx="minor">
            <a:schemeClr val="tx1"/>
          </a:fontRef>
        </p:style>
      </p:cxnSp>
      <p:sp>
        <p:nvSpPr>
          <p:cNvPr id="74" name="文本框 73"/>
          <p:cNvSpPr txBox="1"/>
          <p:nvPr/>
        </p:nvSpPr>
        <p:spPr>
          <a:xfrm>
            <a:off x="5220072" y="2708920"/>
            <a:ext cx="1608433" cy="369332"/>
          </a:xfrm>
          <a:prstGeom prst="rect">
            <a:avLst/>
          </a:prstGeom>
          <a:noFill/>
        </p:spPr>
        <p:txBody>
          <a:bodyPr wrap="none" rtlCol="0">
            <a:spAutoFit/>
          </a:bodyPr>
          <a:lstStyle/>
          <a:p>
            <a:r>
              <a:rPr kumimoji="1" lang="en-US" altLang="zh-CN" b="1" dirty="0" smtClean="0"/>
              <a:t>2.</a:t>
            </a:r>
            <a:r>
              <a:rPr kumimoji="1" lang="zh-CN" altLang="zh-CN" b="1" dirty="0" smtClean="0"/>
              <a:t>h</a:t>
            </a:r>
            <a:r>
              <a:rPr kumimoji="1" lang="en-US" altLang="zh-CN" b="1" dirty="0" err="1" smtClean="0"/>
              <a:t>andle</a:t>
            </a:r>
            <a:r>
              <a:rPr kumimoji="1" lang="en-US" altLang="zh-CN" b="1" dirty="0" smtClean="0"/>
              <a:t>(</a:t>
            </a:r>
            <a:r>
              <a:rPr kumimoji="1" lang="en-US" altLang="zh-CN" b="1" dirty="0" err="1" smtClean="0"/>
              <a:t>req</a:t>
            </a:r>
            <a:r>
              <a:rPr kumimoji="1" lang="en-US" altLang="zh-CN" b="1" dirty="0" smtClean="0"/>
              <a:t>)</a:t>
            </a:r>
            <a:endParaRPr kumimoji="1" lang="zh-CN" altLang="en-US" b="1" dirty="0"/>
          </a:p>
        </p:txBody>
      </p:sp>
      <p:sp>
        <p:nvSpPr>
          <p:cNvPr id="75" name="文本框 74"/>
          <p:cNvSpPr txBox="1"/>
          <p:nvPr/>
        </p:nvSpPr>
        <p:spPr>
          <a:xfrm>
            <a:off x="3563888" y="5373216"/>
            <a:ext cx="3121367" cy="369332"/>
          </a:xfrm>
          <a:prstGeom prst="rect">
            <a:avLst/>
          </a:prstGeom>
          <a:noFill/>
        </p:spPr>
        <p:txBody>
          <a:bodyPr wrap="none" rtlCol="0">
            <a:spAutoFit/>
          </a:bodyPr>
          <a:lstStyle/>
          <a:p>
            <a:r>
              <a:rPr kumimoji="1" lang="zh-CN" altLang="zh-CN" b="1" dirty="0"/>
              <a:t>3</a:t>
            </a:r>
            <a:r>
              <a:rPr kumimoji="1" lang="en-US" altLang="zh-CN" b="1" dirty="0" smtClean="0"/>
              <a:t>.Send</a:t>
            </a:r>
            <a:r>
              <a:rPr kumimoji="1" lang="zh-CN" altLang="en-US" b="1" dirty="0" smtClean="0"/>
              <a:t> </a:t>
            </a:r>
            <a:r>
              <a:rPr kumimoji="1" lang="en-US" altLang="zh-CN" b="1" dirty="0" smtClean="0"/>
              <a:t>Response</a:t>
            </a:r>
            <a:r>
              <a:rPr kumimoji="1" lang="zh-CN" altLang="en-US" b="1" dirty="0" smtClean="0"/>
              <a:t> </a:t>
            </a:r>
            <a:r>
              <a:rPr kumimoji="1" lang="en-US" altLang="zh-CN" b="1" dirty="0" smtClean="0"/>
              <a:t>to</a:t>
            </a:r>
            <a:r>
              <a:rPr kumimoji="1" lang="zh-CN" altLang="en-US" b="1" dirty="0" smtClean="0"/>
              <a:t> </a:t>
            </a:r>
            <a:r>
              <a:rPr kumimoji="1" lang="en-US" altLang="zh-CN" b="1" dirty="0" smtClean="0"/>
              <a:t>client</a:t>
            </a:r>
            <a:endParaRPr kumimoji="1" lang="zh-CN" altLang="en-US" b="1" dirty="0"/>
          </a:p>
        </p:txBody>
      </p:sp>
    </p:spTree>
    <p:extLst>
      <p:ext uri="{BB962C8B-B14F-4D97-AF65-F5344CB8AC3E}">
        <p14:creationId xmlns:p14="http://schemas.microsoft.com/office/powerpoint/2010/main" val="1042489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zh-CN" altLang="en-US" sz="3200" dirty="0">
                <a:latin typeface="Arial" charset="0"/>
                <a:ea typeface="黑体" charset="0"/>
              </a:rPr>
              <a:t>线程模型</a:t>
            </a:r>
            <a:r>
              <a:rPr lang="en-US" altLang="zh-CN" sz="3200" dirty="0">
                <a:latin typeface="Arial" charset="0"/>
                <a:ea typeface="黑体" charset="0"/>
              </a:rPr>
              <a:t> – </a:t>
            </a:r>
            <a:r>
              <a:rPr lang="zh-CN" altLang="en-US" sz="3200" dirty="0">
                <a:latin typeface="Arial" charset="0"/>
                <a:ea typeface="黑体" charset="0"/>
              </a:rPr>
              <a:t>传统</a:t>
            </a:r>
            <a:r>
              <a:rPr lang="en-US" altLang="zh-CN" sz="3200" dirty="0">
                <a:latin typeface="Arial" charset="0"/>
                <a:ea typeface="黑体" charset="0"/>
              </a:rPr>
              <a:t>BIO</a:t>
            </a:r>
            <a:endParaRPr lang="zh-CN" altLang="en-US" sz="3200" dirty="0">
              <a:latin typeface="Arial" charset="0"/>
              <a:ea typeface="黑体" charset="0"/>
            </a:endParaRPr>
          </a:p>
        </p:txBody>
      </p:sp>
      <p:sp>
        <p:nvSpPr>
          <p:cNvPr id="2" name="矩形 1"/>
          <p:cNvSpPr/>
          <p:nvPr/>
        </p:nvSpPr>
        <p:spPr>
          <a:xfrm>
            <a:off x="323528" y="1700808"/>
            <a:ext cx="8568952" cy="4639732"/>
          </a:xfrm>
          <a:prstGeom prst="rect">
            <a:avLst/>
          </a:prstGeom>
        </p:spPr>
        <p:txBody>
          <a:bodyPr wrap="square">
            <a:spAutoFit/>
          </a:bodyPr>
          <a:lstStyle/>
          <a:p>
            <a:pPr>
              <a:lnSpc>
                <a:spcPct val="150000"/>
              </a:lnSpc>
            </a:pPr>
            <a:r>
              <a:rPr lang="zh-CN" altLang="en-US" dirty="0" smtClean="0">
                <a:latin typeface="宋体"/>
                <a:ea typeface="宋体"/>
                <a:cs typeface="宋体"/>
              </a:rPr>
              <a:t>    示例：</a:t>
            </a:r>
            <a:r>
              <a:rPr lang="en-US" altLang="zh-CN" dirty="0" err="1" smtClean="0">
                <a:latin typeface="宋体"/>
                <a:ea typeface="宋体"/>
                <a:cs typeface="宋体"/>
              </a:rPr>
              <a:t>com.yilong.bio</a:t>
            </a:r>
            <a:r>
              <a:rPr lang="en-US" altLang="zh-CN" dirty="0" smtClean="0">
                <a:latin typeface="宋体"/>
                <a:ea typeface="宋体"/>
                <a:cs typeface="宋体"/>
              </a:rPr>
              <a:t>/</a:t>
            </a:r>
            <a:r>
              <a:rPr lang="en-US" altLang="zh-CN" dirty="0" err="1" smtClean="0">
                <a:latin typeface="宋体"/>
                <a:ea typeface="宋体"/>
                <a:cs typeface="宋体"/>
              </a:rPr>
              <a:t>com.yilong.pio</a:t>
            </a:r>
            <a:endParaRPr lang="en-US" altLang="zh-CN" dirty="0" smtClean="0">
              <a:latin typeface="宋体"/>
              <a:ea typeface="宋体"/>
              <a:cs typeface="宋体"/>
            </a:endParaRPr>
          </a:p>
          <a:p>
            <a:pPr>
              <a:lnSpc>
                <a:spcPct val="150000"/>
              </a:lnSpc>
            </a:pPr>
            <a:r>
              <a:rPr lang="en-US" altLang="zh-CN" dirty="0">
                <a:latin typeface="宋体"/>
                <a:ea typeface="宋体"/>
                <a:cs typeface="宋体"/>
              </a:rPr>
              <a:t> </a:t>
            </a:r>
            <a:r>
              <a:rPr lang="en-US" altLang="zh-CN" dirty="0" smtClean="0">
                <a:latin typeface="宋体"/>
                <a:ea typeface="宋体"/>
                <a:cs typeface="宋体"/>
              </a:rPr>
              <a:t>   </a:t>
            </a:r>
            <a:r>
              <a:rPr lang="zh-CN" altLang="en-US" dirty="0" smtClean="0">
                <a:latin typeface="宋体"/>
                <a:ea typeface="宋体"/>
                <a:cs typeface="宋体"/>
              </a:rPr>
              <a:t>采用</a:t>
            </a:r>
            <a:r>
              <a:rPr lang="en-US" altLang="zh-CN" dirty="0">
                <a:latin typeface="宋体"/>
                <a:ea typeface="宋体"/>
                <a:cs typeface="宋体"/>
              </a:rPr>
              <a:t>BIO</a:t>
            </a:r>
            <a:r>
              <a:rPr lang="zh-CN" altLang="en-US" dirty="0">
                <a:latin typeface="宋体"/>
                <a:ea typeface="宋体"/>
                <a:cs typeface="宋体"/>
              </a:rPr>
              <a:t>通信模型的服务端，通常由一个独立的</a:t>
            </a:r>
            <a:r>
              <a:rPr lang="en-US" altLang="zh-CN" dirty="0">
                <a:latin typeface="宋体"/>
                <a:ea typeface="宋体"/>
                <a:cs typeface="宋体"/>
              </a:rPr>
              <a:t>Acceptor</a:t>
            </a:r>
            <a:r>
              <a:rPr lang="zh-CN" altLang="en-US" dirty="0">
                <a:latin typeface="宋体"/>
                <a:ea typeface="宋体"/>
                <a:cs typeface="宋体"/>
              </a:rPr>
              <a:t>线程负责监听客户端的连接，接收到客户端连接之后为客户端连接创建一个新的线程处理请求消息，处理完成之后，返回应答消息给客户端，线程销毁，这就是典型的一请求一应答模型</a:t>
            </a:r>
            <a:r>
              <a:rPr lang="zh-CN" altLang="en-US" dirty="0" smtClean="0">
                <a:latin typeface="宋体"/>
                <a:ea typeface="宋体"/>
                <a:cs typeface="宋体"/>
              </a:rPr>
              <a:t>。    </a:t>
            </a:r>
            <a:endParaRPr lang="en-US" altLang="zh-CN" dirty="0" smtClean="0">
              <a:latin typeface="宋体"/>
              <a:ea typeface="宋体"/>
              <a:cs typeface="宋体"/>
            </a:endParaRPr>
          </a:p>
          <a:p>
            <a:pPr>
              <a:lnSpc>
                <a:spcPct val="150000"/>
              </a:lnSpc>
            </a:pPr>
            <a:r>
              <a:rPr lang="zh-CN" altLang="zh-CN" dirty="0">
                <a:latin typeface="宋体"/>
                <a:ea typeface="宋体"/>
                <a:cs typeface="宋体"/>
              </a:rPr>
              <a:t> </a:t>
            </a:r>
            <a:r>
              <a:rPr lang="zh-CN" altLang="en-US" dirty="0" smtClean="0">
                <a:latin typeface="宋体"/>
                <a:ea typeface="宋体"/>
                <a:cs typeface="宋体"/>
              </a:rPr>
              <a:t>    该架构</a:t>
            </a:r>
            <a:r>
              <a:rPr lang="zh-CN" altLang="en-US" dirty="0">
                <a:latin typeface="宋体"/>
                <a:ea typeface="宋体"/>
                <a:cs typeface="宋体"/>
              </a:rPr>
              <a:t>最大的问题就是不具备弹性伸缩能力，当并发访问量增加后，服务端的线程个数和并发访问数成线性正比，由于线程是</a:t>
            </a:r>
            <a:r>
              <a:rPr lang="en-US" altLang="zh-CN" dirty="0">
                <a:latin typeface="宋体"/>
                <a:ea typeface="宋体"/>
                <a:cs typeface="宋体"/>
              </a:rPr>
              <a:t>JAVA</a:t>
            </a:r>
            <a:r>
              <a:rPr lang="zh-CN" altLang="en-US" dirty="0">
                <a:latin typeface="宋体"/>
                <a:ea typeface="宋体"/>
                <a:cs typeface="宋体"/>
              </a:rPr>
              <a:t>虚拟机非常宝贵的系统资源，当线程数膨胀之后，系统的性能急剧下降，随着并发量的继续增加，可能会发生句柄溢出、线程堆栈溢出等问题，并导致服务器最终宕机</a:t>
            </a:r>
            <a:r>
              <a:rPr lang="zh-CN" altLang="en-US" dirty="0" smtClean="0">
                <a:latin typeface="宋体"/>
                <a:ea typeface="宋体"/>
                <a:cs typeface="宋体"/>
              </a:rPr>
              <a:t>。</a:t>
            </a:r>
            <a:endParaRPr lang="en-US" altLang="zh-CN" dirty="0" smtClean="0">
              <a:latin typeface="宋体"/>
              <a:ea typeface="宋体"/>
              <a:cs typeface="宋体"/>
            </a:endParaRPr>
          </a:p>
          <a:p>
            <a:pPr>
              <a:lnSpc>
                <a:spcPct val="150000"/>
              </a:lnSpc>
            </a:pPr>
            <a:r>
              <a:rPr lang="zh-CN" altLang="en-US" dirty="0" smtClean="0">
                <a:latin typeface="宋体"/>
                <a:ea typeface="宋体"/>
                <a:cs typeface="宋体"/>
              </a:rPr>
              <a:t>    由于</a:t>
            </a:r>
            <a:r>
              <a:rPr lang="zh-CN" altLang="en-US" dirty="0">
                <a:latin typeface="宋体"/>
                <a:ea typeface="宋体"/>
                <a:cs typeface="宋体"/>
              </a:rPr>
              <a:t>采用同步阻塞</a:t>
            </a:r>
            <a:r>
              <a:rPr lang="en-US" altLang="zh-CN" dirty="0">
                <a:latin typeface="宋体"/>
                <a:ea typeface="宋体"/>
                <a:cs typeface="宋体"/>
              </a:rPr>
              <a:t>IO</a:t>
            </a:r>
            <a:r>
              <a:rPr lang="zh-CN" altLang="en-US" dirty="0">
                <a:latin typeface="宋体"/>
                <a:ea typeface="宋体"/>
                <a:cs typeface="宋体"/>
              </a:rPr>
              <a:t>，这会导致每个</a:t>
            </a:r>
            <a:r>
              <a:rPr lang="en-US" altLang="zh-CN" dirty="0">
                <a:latin typeface="宋体"/>
                <a:ea typeface="宋体"/>
                <a:cs typeface="宋体"/>
              </a:rPr>
              <a:t>TCP</a:t>
            </a:r>
            <a:r>
              <a:rPr lang="zh-CN" altLang="en-US" dirty="0">
                <a:latin typeface="宋体"/>
                <a:ea typeface="宋体"/>
                <a:cs typeface="宋体"/>
              </a:rPr>
              <a:t>连接都占用</a:t>
            </a:r>
            <a:r>
              <a:rPr lang="en-US" altLang="zh-CN" dirty="0">
                <a:latin typeface="宋体"/>
                <a:ea typeface="宋体"/>
                <a:cs typeface="宋体"/>
              </a:rPr>
              <a:t>1</a:t>
            </a:r>
            <a:r>
              <a:rPr lang="zh-CN" altLang="en-US" dirty="0">
                <a:latin typeface="宋体"/>
                <a:ea typeface="宋体"/>
                <a:cs typeface="宋体"/>
              </a:rPr>
              <a:t>个线程，由于线程资源是</a:t>
            </a:r>
            <a:r>
              <a:rPr lang="en-US" altLang="zh-CN" dirty="0">
                <a:latin typeface="宋体"/>
                <a:ea typeface="宋体"/>
                <a:cs typeface="宋体"/>
              </a:rPr>
              <a:t>JVM</a:t>
            </a:r>
            <a:r>
              <a:rPr lang="zh-CN" altLang="en-US" dirty="0">
                <a:latin typeface="宋体"/>
                <a:ea typeface="宋体"/>
                <a:cs typeface="宋体"/>
              </a:rPr>
              <a:t>虚拟机非常宝贵的资源，当</a:t>
            </a:r>
            <a:r>
              <a:rPr lang="en-US" altLang="zh-CN" dirty="0">
                <a:latin typeface="宋体"/>
                <a:ea typeface="宋体"/>
                <a:cs typeface="宋体"/>
              </a:rPr>
              <a:t>IO</a:t>
            </a:r>
            <a:r>
              <a:rPr lang="zh-CN" altLang="en-US" dirty="0">
                <a:latin typeface="宋体"/>
                <a:ea typeface="宋体"/>
                <a:cs typeface="宋体"/>
              </a:rPr>
              <a:t>读写阻塞导致线程无法及时释放时，会导致系统性能急剧下降，严重的甚至会导致虚拟机无法创建新的线程。</a:t>
            </a:r>
          </a:p>
        </p:txBody>
      </p:sp>
    </p:spTree>
    <p:extLst>
      <p:ext uri="{BB962C8B-B14F-4D97-AF65-F5344CB8AC3E}">
        <p14:creationId xmlns:p14="http://schemas.microsoft.com/office/powerpoint/2010/main" val="15392009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smtClean="0">
                <a:latin typeface="Arial" charset="0"/>
                <a:ea typeface="黑体" charset="0"/>
              </a:rPr>
              <a:t>Reactor</a:t>
            </a:r>
            <a:endParaRPr lang="zh-CN" altLang="en-US" sz="3200" dirty="0">
              <a:latin typeface="Arial" charset="0"/>
              <a:ea typeface="黑体" charset="0"/>
            </a:endParaRPr>
          </a:p>
        </p:txBody>
      </p:sp>
      <p:sp>
        <p:nvSpPr>
          <p:cNvPr id="3" name="文本框 2"/>
          <p:cNvSpPr txBox="1"/>
          <p:nvPr/>
        </p:nvSpPr>
        <p:spPr>
          <a:xfrm>
            <a:off x="251520" y="1772816"/>
            <a:ext cx="8640960" cy="4639732"/>
          </a:xfrm>
          <a:prstGeom prst="rect">
            <a:avLst/>
          </a:prstGeom>
          <a:noFill/>
        </p:spPr>
        <p:txBody>
          <a:bodyPr wrap="square" rtlCol="0">
            <a:spAutoFit/>
          </a:bodyPr>
          <a:lstStyle/>
          <a:p>
            <a:pPr>
              <a:lnSpc>
                <a:spcPct val="150000"/>
              </a:lnSpc>
            </a:pPr>
            <a:r>
              <a:rPr kumimoji="1" lang="zh-CN" altLang="en-US" dirty="0" smtClean="0">
                <a:latin typeface="宋体"/>
                <a:ea typeface="宋体"/>
                <a:cs typeface="宋体"/>
              </a:rPr>
              <a:t>    无论</a:t>
            </a:r>
            <a:r>
              <a:rPr kumimoji="1" lang="zh-CN" altLang="en-US" dirty="0">
                <a:latin typeface="宋体"/>
                <a:ea typeface="宋体"/>
                <a:cs typeface="宋体"/>
              </a:rPr>
              <a:t>是</a:t>
            </a:r>
            <a:r>
              <a:rPr kumimoji="1" lang="en-US" altLang="zh-CN" dirty="0">
                <a:latin typeface="宋体"/>
                <a:ea typeface="宋体"/>
                <a:cs typeface="宋体"/>
              </a:rPr>
              <a:t>C++</a:t>
            </a:r>
            <a:r>
              <a:rPr kumimoji="1" lang="zh-CN" altLang="en-US" dirty="0">
                <a:latin typeface="宋体"/>
                <a:ea typeface="宋体"/>
                <a:cs typeface="宋体"/>
              </a:rPr>
              <a:t>还是</a:t>
            </a:r>
            <a:r>
              <a:rPr kumimoji="1" lang="en-US" altLang="zh-CN" dirty="0">
                <a:latin typeface="宋体"/>
                <a:ea typeface="宋体"/>
                <a:cs typeface="宋体"/>
              </a:rPr>
              <a:t>JAVA</a:t>
            </a:r>
            <a:r>
              <a:rPr kumimoji="1" lang="zh-CN" altLang="en-US" dirty="0">
                <a:latin typeface="宋体"/>
                <a:ea typeface="宋体"/>
                <a:cs typeface="宋体"/>
              </a:rPr>
              <a:t>编写的网络框架，</a:t>
            </a:r>
            <a:r>
              <a:rPr kumimoji="1" lang="zh-CN" altLang="en-US" dirty="0" smtClean="0">
                <a:latin typeface="宋体"/>
                <a:ea typeface="宋体"/>
                <a:cs typeface="宋体"/>
              </a:rPr>
              <a:t>大多数都是基于</a:t>
            </a:r>
            <a:r>
              <a:rPr kumimoji="1" lang="en-US" altLang="zh-CN" dirty="0" smtClean="0">
                <a:latin typeface="宋体"/>
                <a:ea typeface="宋体"/>
                <a:cs typeface="宋体"/>
              </a:rPr>
              <a:t>Reactor</a:t>
            </a:r>
            <a:r>
              <a:rPr kumimoji="1" lang="zh-CN" altLang="en-US" dirty="0" smtClean="0">
                <a:latin typeface="宋体"/>
                <a:ea typeface="宋体"/>
                <a:cs typeface="宋体"/>
              </a:rPr>
              <a:t>模式进行设计和开发</a:t>
            </a:r>
            <a:r>
              <a:rPr kumimoji="1" lang="zh-CN" altLang="zh-CN" dirty="0" smtClean="0">
                <a:latin typeface="宋体"/>
                <a:ea typeface="宋体"/>
                <a:cs typeface="宋体"/>
              </a:rPr>
              <a:t>。</a:t>
            </a:r>
            <a:r>
              <a:rPr kumimoji="1" lang="en-US" altLang="zh-CN" dirty="0" smtClean="0">
                <a:latin typeface="宋体"/>
                <a:ea typeface="宋体"/>
                <a:cs typeface="宋体"/>
              </a:rPr>
              <a:t>Reactor</a:t>
            </a:r>
            <a:r>
              <a:rPr kumimoji="1" lang="zh-CN" altLang="en-US" dirty="0">
                <a:latin typeface="宋体"/>
                <a:ea typeface="宋体"/>
                <a:cs typeface="宋体"/>
              </a:rPr>
              <a:t>模式基于事件驱动，特别适合处理海量的</a:t>
            </a:r>
            <a:r>
              <a:rPr kumimoji="1" lang="en-US" altLang="zh-CN" dirty="0">
                <a:latin typeface="宋体"/>
                <a:ea typeface="宋体"/>
                <a:cs typeface="宋体"/>
              </a:rPr>
              <a:t>IO</a:t>
            </a:r>
            <a:r>
              <a:rPr kumimoji="1" lang="zh-CN" altLang="en-US" dirty="0" smtClean="0">
                <a:latin typeface="宋体"/>
                <a:ea typeface="宋体"/>
                <a:cs typeface="宋体"/>
              </a:rPr>
              <a:t>事件</a:t>
            </a:r>
            <a:r>
              <a:rPr kumimoji="1" lang="en-US" altLang="zh-CN" dirty="0">
                <a:latin typeface="宋体"/>
                <a:ea typeface="宋体"/>
                <a:cs typeface="宋体"/>
              </a:rPr>
              <a:t>；</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CPU</a:t>
            </a:r>
            <a:r>
              <a:rPr kumimoji="1" lang="zh-CN" altLang="en-US" dirty="0" smtClean="0">
                <a:latin typeface="宋体"/>
                <a:ea typeface="宋体"/>
                <a:cs typeface="宋体"/>
              </a:rPr>
              <a:t>处理速度远远快于</a:t>
            </a:r>
            <a:r>
              <a:rPr kumimoji="1" lang="en-US" altLang="zh-CN" dirty="0" smtClean="0">
                <a:latin typeface="宋体"/>
                <a:ea typeface="宋体"/>
                <a:cs typeface="宋体"/>
              </a:rPr>
              <a:t>IO</a:t>
            </a:r>
            <a:r>
              <a:rPr kumimoji="1" lang="zh-CN" altLang="en-US" dirty="0" smtClean="0">
                <a:latin typeface="宋体"/>
                <a:ea typeface="宋体"/>
                <a:cs typeface="宋体"/>
              </a:rPr>
              <a:t>，如果</a:t>
            </a:r>
            <a:r>
              <a:rPr kumimoji="1" lang="en-US" altLang="zh-CN" dirty="0" smtClean="0">
                <a:latin typeface="宋体"/>
                <a:ea typeface="宋体"/>
                <a:cs typeface="宋体"/>
              </a:rPr>
              <a:t>CPU</a:t>
            </a:r>
            <a:r>
              <a:rPr kumimoji="1" lang="zh-CN" altLang="en-US" dirty="0" smtClean="0">
                <a:latin typeface="宋体"/>
                <a:ea typeface="宋体"/>
                <a:cs typeface="宋体"/>
              </a:rPr>
              <a:t>为了</a:t>
            </a:r>
            <a:r>
              <a:rPr kumimoji="1" lang="en-US" altLang="zh-CN" dirty="0" smtClean="0">
                <a:latin typeface="宋体"/>
                <a:ea typeface="宋体"/>
                <a:cs typeface="宋体"/>
              </a:rPr>
              <a:t>IO</a:t>
            </a:r>
            <a:r>
              <a:rPr kumimoji="1" lang="zh-CN" altLang="en-US" dirty="0" smtClean="0">
                <a:latin typeface="宋体"/>
                <a:ea typeface="宋体"/>
                <a:cs typeface="宋体"/>
              </a:rPr>
              <a:t>操作阻塞或者做了过多的无谓的线程切换</a:t>
            </a:r>
            <a:r>
              <a:rPr kumimoji="1" lang="en-US" altLang="zh-CN" dirty="0" smtClean="0">
                <a:latin typeface="宋体"/>
                <a:ea typeface="宋体"/>
                <a:cs typeface="宋体"/>
              </a:rPr>
              <a:t>，</a:t>
            </a:r>
            <a:r>
              <a:rPr kumimoji="1" lang="zh-CN" altLang="en-US" dirty="0" smtClean="0">
                <a:latin typeface="宋体"/>
                <a:ea typeface="宋体"/>
                <a:cs typeface="宋体"/>
              </a:rPr>
              <a:t>其实都是不划算的；</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a:t>
            </a:r>
            <a:r>
              <a:rPr kumimoji="1" lang="zh-CN" altLang="en-US" dirty="0" smtClean="0">
                <a:latin typeface="宋体"/>
                <a:ea typeface="宋体"/>
                <a:cs typeface="宋体"/>
              </a:rPr>
              <a:t>于是出现了事件驱动，或者叫回调的方式，来完成这件事。这种方式是，应用业务想一个中间人注册一个回调</a:t>
            </a:r>
            <a:r>
              <a:rPr kumimoji="1" lang="en-US" altLang="zh-CN" dirty="0" smtClean="0">
                <a:latin typeface="宋体"/>
                <a:ea typeface="宋体"/>
                <a:cs typeface="宋体"/>
              </a:rPr>
              <a:t>(event</a:t>
            </a:r>
            <a:r>
              <a:rPr kumimoji="1" lang="zh-CN" altLang="en-US" dirty="0" smtClean="0">
                <a:latin typeface="宋体"/>
                <a:ea typeface="宋体"/>
                <a:cs typeface="宋体"/>
              </a:rPr>
              <a:t> </a:t>
            </a:r>
            <a:r>
              <a:rPr kumimoji="1" lang="en-US" altLang="zh-CN" dirty="0" smtClean="0">
                <a:latin typeface="宋体"/>
                <a:ea typeface="宋体"/>
                <a:cs typeface="宋体"/>
              </a:rPr>
              <a:t>handler)</a:t>
            </a:r>
            <a:r>
              <a:rPr kumimoji="1" lang="zh-CN" altLang="en-US" dirty="0" smtClean="0">
                <a:latin typeface="宋体"/>
                <a:ea typeface="宋体"/>
                <a:cs typeface="宋体"/>
              </a:rPr>
              <a:t>，当</a:t>
            </a:r>
            <a:r>
              <a:rPr kumimoji="1" lang="en-US" altLang="zh-CN" dirty="0" smtClean="0">
                <a:latin typeface="宋体"/>
                <a:ea typeface="宋体"/>
                <a:cs typeface="宋体"/>
              </a:rPr>
              <a:t>IO</a:t>
            </a:r>
            <a:r>
              <a:rPr kumimoji="1" lang="zh-CN" altLang="en-US" dirty="0" smtClean="0">
                <a:latin typeface="宋体"/>
                <a:ea typeface="宋体"/>
                <a:cs typeface="宋体"/>
              </a:rPr>
              <a:t>就绪后，就这个中间人产生一个事件，并通知</a:t>
            </a:r>
            <a:r>
              <a:rPr kumimoji="1" lang="en-US" altLang="zh-CN" dirty="0" smtClean="0">
                <a:latin typeface="宋体"/>
                <a:ea typeface="宋体"/>
                <a:cs typeface="宋体"/>
              </a:rPr>
              <a:t>handler</a:t>
            </a:r>
            <a:r>
              <a:rPr kumimoji="1" lang="zh-CN" altLang="en-US" dirty="0" smtClean="0">
                <a:latin typeface="宋体"/>
                <a:ea typeface="宋体"/>
                <a:cs typeface="宋体"/>
              </a:rPr>
              <a:t>进行处理；</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我们如何知道</a:t>
            </a:r>
            <a:r>
              <a:rPr kumimoji="1" lang="en-US" altLang="zh-CN" dirty="0" smtClean="0">
                <a:latin typeface="宋体"/>
                <a:ea typeface="宋体"/>
                <a:cs typeface="宋体"/>
              </a:rPr>
              <a:t>IO</a:t>
            </a:r>
            <a:r>
              <a:rPr kumimoji="1" lang="zh-CN" altLang="en-US" dirty="0" smtClean="0">
                <a:latin typeface="宋体"/>
                <a:ea typeface="宋体"/>
                <a:cs typeface="宋体"/>
              </a:rPr>
              <a:t>就绪这个事件？</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谁来充当这个中间人？</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由一个不断等待和循环的单独线程来接受所有</a:t>
            </a:r>
            <a:r>
              <a:rPr kumimoji="1" lang="en-US" altLang="zh-CN" dirty="0" smtClean="0">
                <a:latin typeface="宋体"/>
                <a:ea typeface="宋体"/>
                <a:cs typeface="宋体"/>
              </a:rPr>
              <a:t>handler</a:t>
            </a:r>
            <a:r>
              <a:rPr kumimoji="1" lang="zh-CN" altLang="en-US" dirty="0" smtClean="0">
                <a:latin typeface="宋体"/>
                <a:ea typeface="宋体"/>
                <a:cs typeface="宋体"/>
              </a:rPr>
              <a:t>的注册，并负责查询</a:t>
            </a:r>
            <a:r>
              <a:rPr kumimoji="1" lang="en-US" altLang="zh-CN" dirty="0" smtClean="0">
                <a:latin typeface="宋体"/>
                <a:ea typeface="宋体"/>
                <a:cs typeface="宋体"/>
              </a:rPr>
              <a:t>IO</a:t>
            </a:r>
            <a:r>
              <a:rPr kumimoji="1" lang="zh-CN" altLang="en-US" dirty="0" smtClean="0">
                <a:latin typeface="宋体"/>
                <a:ea typeface="宋体"/>
                <a:cs typeface="宋体"/>
              </a:rPr>
              <a:t>是否就绪，在就绪后，调用制定的</a:t>
            </a:r>
            <a:r>
              <a:rPr kumimoji="1" lang="en-US" altLang="zh-CN" dirty="0" smtClean="0">
                <a:latin typeface="宋体"/>
                <a:ea typeface="宋体"/>
                <a:cs typeface="宋体"/>
              </a:rPr>
              <a:t>handler</a:t>
            </a:r>
            <a:r>
              <a:rPr kumimoji="1" lang="zh-CN" altLang="en-US" dirty="0" smtClean="0">
                <a:latin typeface="宋体"/>
                <a:ea typeface="宋体"/>
                <a:cs typeface="宋体"/>
              </a:rPr>
              <a:t>进行处理，这个角色名称就叫</a:t>
            </a:r>
            <a:r>
              <a:rPr kumimoji="1" lang="en-US" altLang="zh-CN" dirty="0" smtClean="0">
                <a:latin typeface="宋体"/>
                <a:ea typeface="宋体"/>
                <a:cs typeface="宋体"/>
              </a:rPr>
              <a:t>Reactor</a:t>
            </a:r>
          </a:p>
        </p:txBody>
      </p:sp>
    </p:spTree>
    <p:extLst>
      <p:ext uri="{BB962C8B-B14F-4D97-AF65-F5344CB8AC3E}">
        <p14:creationId xmlns:p14="http://schemas.microsoft.com/office/powerpoint/2010/main" val="26632845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smtClean="0">
                <a:latin typeface="Arial" charset="0"/>
                <a:ea typeface="黑体" charset="0"/>
              </a:rPr>
              <a:t>Reactor</a:t>
            </a:r>
            <a:r>
              <a:rPr lang="zh-CN" altLang="en-US" sz="3200" dirty="0" smtClean="0">
                <a:latin typeface="Arial" charset="0"/>
                <a:ea typeface="黑体" charset="0"/>
              </a:rPr>
              <a:t>单线程模型</a:t>
            </a:r>
            <a:endParaRPr lang="zh-CN" altLang="en-US" sz="3200" dirty="0">
              <a:latin typeface="Arial" charset="0"/>
              <a:ea typeface="黑体" charset="0"/>
            </a:endParaRPr>
          </a:p>
        </p:txBody>
      </p:sp>
      <p:sp>
        <p:nvSpPr>
          <p:cNvPr id="2" name="椭圆 1"/>
          <p:cNvSpPr/>
          <p:nvPr/>
        </p:nvSpPr>
        <p:spPr>
          <a:xfrm>
            <a:off x="323528" y="263691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539552" y="321297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683568" y="3789040"/>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3203848" y="2132856"/>
            <a:ext cx="5256584" cy="1584176"/>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Reactor</a:t>
            </a:r>
            <a:r>
              <a:rPr kumimoji="1" lang="zh-CN" altLang="en-US" b="1" dirty="0" smtClean="0">
                <a:solidFill>
                  <a:srgbClr val="111111"/>
                </a:solidFill>
              </a:rPr>
              <a:t> </a:t>
            </a:r>
            <a:r>
              <a:rPr kumimoji="1" lang="en-US" altLang="zh-CN" b="1"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9" name="圆角矩形 8"/>
          <p:cNvSpPr/>
          <p:nvPr/>
        </p:nvSpPr>
        <p:spPr>
          <a:xfrm>
            <a:off x="5580112" y="2996952"/>
            <a:ext cx="2376264" cy="576064"/>
          </a:xfrm>
          <a:prstGeom prst="roundRect">
            <a:avLst/>
          </a:prstGeom>
          <a:solidFill>
            <a:srgbClr val="CCE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Dispatcher</a:t>
            </a:r>
            <a:endParaRPr kumimoji="1" lang="zh-CN" altLang="en-US" b="1" dirty="0" smtClean="0">
              <a:solidFill>
                <a:srgbClr val="111111"/>
              </a:solidFill>
            </a:endParaRPr>
          </a:p>
        </p:txBody>
      </p:sp>
      <p:sp>
        <p:nvSpPr>
          <p:cNvPr id="13" name="圆角矩形 12"/>
          <p:cNvSpPr/>
          <p:nvPr/>
        </p:nvSpPr>
        <p:spPr>
          <a:xfrm>
            <a:off x="4067944" y="472514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handler1</a:t>
            </a:r>
            <a:endParaRPr kumimoji="1" lang="zh-CN" altLang="en-US" b="1" dirty="0" smtClean="0">
              <a:solidFill>
                <a:srgbClr val="111111"/>
              </a:solidFill>
            </a:endParaRPr>
          </a:p>
        </p:txBody>
      </p:sp>
      <p:cxnSp>
        <p:nvCxnSpPr>
          <p:cNvPr id="21" name="直线箭头连接符 20"/>
          <p:cNvCxnSpPr>
            <a:stCxn id="2" idx="6"/>
            <a:endCxn id="4" idx="1"/>
          </p:cNvCxnSpPr>
          <p:nvPr/>
        </p:nvCxnSpPr>
        <p:spPr>
          <a:xfrm flipV="1">
            <a:off x="2195736" y="2924944"/>
            <a:ext cx="1008112" cy="3600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4283968" y="5301208"/>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handler2</a:t>
            </a:r>
            <a:endParaRPr kumimoji="1" lang="zh-CN" altLang="en-US" b="1" dirty="0" smtClean="0">
              <a:solidFill>
                <a:srgbClr val="111111"/>
              </a:solidFill>
            </a:endParaRPr>
          </a:p>
        </p:txBody>
      </p:sp>
      <p:sp>
        <p:nvSpPr>
          <p:cNvPr id="28" name="圆角矩形 27"/>
          <p:cNvSpPr/>
          <p:nvPr/>
        </p:nvSpPr>
        <p:spPr>
          <a:xfrm>
            <a:off x="6444208" y="472514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handler3</a:t>
            </a:r>
            <a:endParaRPr kumimoji="1" lang="zh-CN" altLang="en-US" b="1" dirty="0" smtClean="0">
              <a:solidFill>
                <a:srgbClr val="111111"/>
              </a:solidFill>
            </a:endParaRPr>
          </a:p>
        </p:txBody>
      </p:sp>
      <p:sp>
        <p:nvSpPr>
          <p:cNvPr id="29" name="圆角矩形 28"/>
          <p:cNvSpPr/>
          <p:nvPr/>
        </p:nvSpPr>
        <p:spPr>
          <a:xfrm>
            <a:off x="6660232" y="5301208"/>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handler4</a:t>
            </a:r>
            <a:endParaRPr kumimoji="1" lang="zh-CN" altLang="en-US" b="1" dirty="0" smtClean="0">
              <a:solidFill>
                <a:srgbClr val="111111"/>
              </a:solidFill>
            </a:endParaRPr>
          </a:p>
        </p:txBody>
      </p:sp>
      <p:cxnSp>
        <p:nvCxnSpPr>
          <p:cNvPr id="30" name="直线箭头连接符 29"/>
          <p:cNvCxnSpPr>
            <a:stCxn id="7" idx="6"/>
            <a:endCxn id="4" idx="1"/>
          </p:cNvCxnSpPr>
          <p:nvPr/>
        </p:nvCxnSpPr>
        <p:spPr>
          <a:xfrm flipV="1">
            <a:off x="2411760" y="2924944"/>
            <a:ext cx="792088" cy="61206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555776" y="2924944"/>
            <a:ext cx="648072" cy="118813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2" name="直线箭头连接符 31"/>
          <p:cNvCxnSpPr>
            <a:stCxn id="47" idx="0"/>
          </p:cNvCxnSpPr>
          <p:nvPr/>
        </p:nvCxnSpPr>
        <p:spPr>
          <a:xfrm flipV="1">
            <a:off x="2807804" y="3717032"/>
            <a:ext cx="1332148" cy="122413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3" name="直线箭头连接符 32"/>
          <p:cNvCxnSpPr>
            <a:stCxn id="4" idx="2"/>
            <a:endCxn id="13" idx="0"/>
          </p:cNvCxnSpPr>
          <p:nvPr/>
        </p:nvCxnSpPr>
        <p:spPr>
          <a:xfrm flipH="1">
            <a:off x="5040052" y="3717032"/>
            <a:ext cx="792088"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28" idx="0"/>
          </p:cNvCxnSpPr>
          <p:nvPr/>
        </p:nvCxnSpPr>
        <p:spPr>
          <a:xfrm flipH="1" flipV="1">
            <a:off x="6948264" y="3717032"/>
            <a:ext cx="468052"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1835696" y="4941168"/>
            <a:ext cx="1944216" cy="720080"/>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19" name="TextBox 18"/>
          <p:cNvSpPr txBox="1"/>
          <p:nvPr/>
        </p:nvSpPr>
        <p:spPr>
          <a:xfrm>
            <a:off x="5000628" y="3856488"/>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20" name="TextBox 19"/>
          <p:cNvSpPr txBox="1"/>
          <p:nvPr/>
        </p:nvSpPr>
        <p:spPr>
          <a:xfrm>
            <a:off x="5000628" y="4201536"/>
            <a:ext cx="992579" cy="369332"/>
          </a:xfrm>
          <a:prstGeom prst="rect">
            <a:avLst/>
          </a:prstGeom>
          <a:noFill/>
        </p:spPr>
        <p:txBody>
          <a:bodyPr wrap="none" rtlCol="0">
            <a:spAutoFit/>
          </a:bodyPr>
          <a:lstStyle/>
          <a:p>
            <a:r>
              <a:rPr lang="en-US" altLang="zh-CN" b="1" dirty="0" smtClean="0"/>
              <a:t>encode</a:t>
            </a:r>
            <a:endParaRPr lang="zh-CN" altLang="en-US" b="1" dirty="0"/>
          </a:p>
        </p:txBody>
      </p:sp>
      <p:sp>
        <p:nvSpPr>
          <p:cNvPr id="23" name="TextBox 22"/>
          <p:cNvSpPr txBox="1"/>
          <p:nvPr/>
        </p:nvSpPr>
        <p:spPr>
          <a:xfrm>
            <a:off x="7215206" y="4285116"/>
            <a:ext cx="992579" cy="369332"/>
          </a:xfrm>
          <a:prstGeom prst="rect">
            <a:avLst/>
          </a:prstGeom>
          <a:noFill/>
        </p:spPr>
        <p:txBody>
          <a:bodyPr wrap="none" rtlCol="0">
            <a:spAutoFit/>
          </a:bodyPr>
          <a:lstStyle/>
          <a:p>
            <a:r>
              <a:rPr lang="en-US" altLang="zh-CN" b="1" dirty="0" smtClean="0"/>
              <a:t>decode</a:t>
            </a:r>
            <a:endParaRPr lang="zh-CN" altLang="en-US" b="1" dirty="0"/>
          </a:p>
        </p:txBody>
      </p:sp>
      <p:sp>
        <p:nvSpPr>
          <p:cNvPr id="24" name="TextBox 23"/>
          <p:cNvSpPr txBox="1"/>
          <p:nvPr/>
        </p:nvSpPr>
        <p:spPr>
          <a:xfrm>
            <a:off x="7215206" y="3856488"/>
            <a:ext cx="723275" cy="369332"/>
          </a:xfrm>
          <a:prstGeom prst="rect">
            <a:avLst/>
          </a:prstGeom>
          <a:noFill/>
        </p:spPr>
        <p:txBody>
          <a:bodyPr wrap="none" rtlCol="0">
            <a:spAutoFit/>
          </a:bodyPr>
          <a:lstStyle/>
          <a:p>
            <a:r>
              <a:rPr lang="en-US" altLang="zh-CN" b="1" dirty="0" smtClean="0"/>
              <a:t>write</a:t>
            </a:r>
            <a:endParaRPr lang="zh-CN" altLang="en-US" b="1" dirty="0"/>
          </a:p>
        </p:txBody>
      </p:sp>
    </p:spTree>
    <p:extLst>
      <p:ext uri="{BB962C8B-B14F-4D97-AF65-F5344CB8AC3E}">
        <p14:creationId xmlns:p14="http://schemas.microsoft.com/office/powerpoint/2010/main" val="32282906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smtClean="0">
                <a:latin typeface="Arial" charset="0"/>
                <a:ea typeface="黑体" charset="0"/>
              </a:rPr>
              <a:t>Reactor</a:t>
            </a:r>
            <a:r>
              <a:rPr lang="zh-CN" altLang="en-US" sz="3200" dirty="0" smtClean="0">
                <a:latin typeface="Arial" charset="0"/>
                <a:ea typeface="黑体" charset="0"/>
              </a:rPr>
              <a:t>多线程模型</a:t>
            </a:r>
            <a:endParaRPr lang="zh-CN" altLang="en-US" sz="3200" dirty="0">
              <a:latin typeface="Arial" charset="0"/>
              <a:ea typeface="黑体" charset="0"/>
            </a:endParaRPr>
          </a:p>
        </p:txBody>
      </p:sp>
      <p:sp>
        <p:nvSpPr>
          <p:cNvPr id="2" name="椭圆 1"/>
          <p:cNvSpPr/>
          <p:nvPr/>
        </p:nvSpPr>
        <p:spPr>
          <a:xfrm>
            <a:off x="214282" y="2486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430306" y="3062120"/>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574322" y="3638184"/>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2714612" y="1928802"/>
            <a:ext cx="2368284" cy="1723632"/>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Reactor</a:t>
            </a:r>
            <a:r>
              <a:rPr kumimoji="1" lang="zh-CN" altLang="en-US" b="1" dirty="0" smtClean="0">
                <a:solidFill>
                  <a:srgbClr val="111111"/>
                </a:solidFill>
              </a:rPr>
              <a:t> </a:t>
            </a:r>
            <a:r>
              <a:rPr kumimoji="1" lang="en-US" altLang="zh-CN" b="1"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13" name="圆角矩形 12"/>
          <p:cNvSpPr/>
          <p:nvPr/>
        </p:nvSpPr>
        <p:spPr>
          <a:xfrm>
            <a:off x="1984842"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handler1</a:t>
            </a:r>
            <a:endParaRPr kumimoji="1" lang="zh-CN" altLang="en-US" b="1" dirty="0" smtClean="0">
              <a:solidFill>
                <a:srgbClr val="111111"/>
              </a:solidFill>
            </a:endParaRPr>
          </a:p>
        </p:txBody>
      </p:sp>
      <p:cxnSp>
        <p:nvCxnSpPr>
          <p:cNvPr id="21" name="直线箭头连接符 20"/>
          <p:cNvCxnSpPr>
            <a:stCxn id="2" idx="6"/>
            <a:endCxn id="4" idx="1"/>
          </p:cNvCxnSpPr>
          <p:nvPr/>
        </p:nvCxnSpPr>
        <p:spPr>
          <a:xfrm flipV="1">
            <a:off x="2086490" y="2790618"/>
            <a:ext cx="628122" cy="1947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2200866"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handler2</a:t>
            </a:r>
            <a:endParaRPr kumimoji="1" lang="zh-CN" altLang="en-US" b="1" dirty="0" smtClean="0">
              <a:solidFill>
                <a:srgbClr val="111111"/>
              </a:solidFill>
            </a:endParaRPr>
          </a:p>
        </p:txBody>
      </p:sp>
      <p:sp>
        <p:nvSpPr>
          <p:cNvPr id="28" name="圆角矩形 27"/>
          <p:cNvSpPr/>
          <p:nvPr/>
        </p:nvSpPr>
        <p:spPr>
          <a:xfrm>
            <a:off x="4361106"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handler3</a:t>
            </a:r>
            <a:endParaRPr kumimoji="1" lang="zh-CN" altLang="en-US" b="1" dirty="0" smtClean="0">
              <a:solidFill>
                <a:srgbClr val="111111"/>
              </a:solidFill>
            </a:endParaRPr>
          </a:p>
        </p:txBody>
      </p:sp>
      <p:sp>
        <p:nvSpPr>
          <p:cNvPr id="29" name="圆角矩形 28"/>
          <p:cNvSpPr/>
          <p:nvPr/>
        </p:nvSpPr>
        <p:spPr>
          <a:xfrm>
            <a:off x="4577130"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handler4</a:t>
            </a:r>
            <a:endParaRPr kumimoji="1" lang="zh-CN" altLang="en-US" b="1" dirty="0" smtClean="0">
              <a:solidFill>
                <a:srgbClr val="111111"/>
              </a:solidFill>
            </a:endParaRPr>
          </a:p>
        </p:txBody>
      </p:sp>
      <p:cxnSp>
        <p:nvCxnSpPr>
          <p:cNvPr id="30" name="直线箭头连接符 29"/>
          <p:cNvCxnSpPr>
            <a:stCxn id="7" idx="6"/>
            <a:endCxn id="4" idx="1"/>
          </p:cNvCxnSpPr>
          <p:nvPr/>
        </p:nvCxnSpPr>
        <p:spPr>
          <a:xfrm flipV="1">
            <a:off x="2302514" y="2790618"/>
            <a:ext cx="412098" cy="59553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446530" y="2790618"/>
            <a:ext cx="268082" cy="117160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46" idx="3"/>
            <a:endCxn id="13" idx="0"/>
          </p:cNvCxnSpPr>
          <p:nvPr/>
        </p:nvCxnSpPr>
        <p:spPr>
          <a:xfrm rot="5400000">
            <a:off x="3685697" y="2745384"/>
            <a:ext cx="1395030" cy="2852523"/>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2924366" y="2789478"/>
            <a:ext cx="1944216" cy="720080"/>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46" name="椭圆 45"/>
          <p:cNvSpPr/>
          <p:nvPr/>
        </p:nvSpPr>
        <p:spPr>
          <a:xfrm>
            <a:off x="5286380" y="2071678"/>
            <a:ext cx="3571900" cy="1643074"/>
          </a:xfrm>
          <a:prstGeom prst="ellipse">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Reactor Thread Pool</a:t>
            </a:r>
            <a:endParaRPr kumimoji="1" lang="zh-CN" altLang="en-US" b="1" dirty="0" smtClean="0">
              <a:solidFill>
                <a:srgbClr val="111111"/>
              </a:solidFill>
            </a:endParaRPr>
          </a:p>
        </p:txBody>
      </p:sp>
      <p:cxnSp>
        <p:nvCxnSpPr>
          <p:cNvPr id="49" name="曲线连接符 48"/>
          <p:cNvCxnSpPr>
            <a:stCxn id="4" idx="0"/>
            <a:endCxn id="46" idx="0"/>
          </p:cNvCxnSpPr>
          <p:nvPr/>
        </p:nvCxnSpPr>
        <p:spPr>
          <a:xfrm rot="16200000" flipH="1">
            <a:off x="5414104" y="413452"/>
            <a:ext cx="142876" cy="3173576"/>
          </a:xfrm>
          <a:prstGeom prst="curvedConnector3">
            <a:avLst>
              <a:gd name="adj1" fmla="val -159999"/>
            </a:avLst>
          </a:prstGeom>
          <a:ln w="38100">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4929190" y="1500174"/>
            <a:ext cx="1377300" cy="369332"/>
          </a:xfrm>
          <a:prstGeom prst="rect">
            <a:avLst/>
          </a:prstGeom>
          <a:noFill/>
        </p:spPr>
        <p:txBody>
          <a:bodyPr wrap="none" rtlCol="0">
            <a:spAutoFit/>
          </a:bodyPr>
          <a:lstStyle/>
          <a:p>
            <a:r>
              <a:rPr lang="en-US" altLang="zh-CN" b="1" dirty="0" smtClean="0"/>
              <a:t>Dispatcher</a:t>
            </a:r>
            <a:endParaRPr lang="zh-CN" altLang="en-US" b="1" dirty="0"/>
          </a:p>
        </p:txBody>
      </p:sp>
      <p:sp>
        <p:nvSpPr>
          <p:cNvPr id="51" name="圆角矩形 50"/>
          <p:cNvSpPr/>
          <p:nvPr/>
        </p:nvSpPr>
        <p:spPr>
          <a:xfrm>
            <a:off x="6699750" y="521495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handler5</a:t>
            </a:r>
            <a:endParaRPr kumimoji="1" lang="zh-CN" altLang="en-US" b="1" dirty="0" smtClean="0">
              <a:solidFill>
                <a:srgbClr val="111111"/>
              </a:solidFill>
            </a:endParaRPr>
          </a:p>
        </p:txBody>
      </p:sp>
      <p:sp>
        <p:nvSpPr>
          <p:cNvPr id="20" name="TextBox 18"/>
          <p:cNvSpPr txBox="1"/>
          <p:nvPr/>
        </p:nvSpPr>
        <p:spPr>
          <a:xfrm>
            <a:off x="3635896" y="3876040"/>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22" name="TextBox 19"/>
          <p:cNvSpPr txBox="1"/>
          <p:nvPr/>
        </p:nvSpPr>
        <p:spPr>
          <a:xfrm>
            <a:off x="3635896" y="4221088"/>
            <a:ext cx="992579" cy="369332"/>
          </a:xfrm>
          <a:prstGeom prst="rect">
            <a:avLst/>
          </a:prstGeom>
          <a:noFill/>
        </p:spPr>
        <p:txBody>
          <a:bodyPr wrap="none" rtlCol="0">
            <a:spAutoFit/>
          </a:bodyPr>
          <a:lstStyle/>
          <a:p>
            <a:r>
              <a:rPr lang="en-US" altLang="zh-CN" b="1" dirty="0" smtClean="0"/>
              <a:t>encode</a:t>
            </a:r>
            <a:endParaRPr lang="zh-CN" altLang="en-US" b="1" dirty="0"/>
          </a:p>
        </p:txBody>
      </p:sp>
      <p:cxnSp>
        <p:nvCxnSpPr>
          <p:cNvPr id="23" name="直线箭头连接符 22"/>
          <p:cNvCxnSpPr>
            <a:endCxn id="28" idx="0"/>
          </p:cNvCxnSpPr>
          <p:nvPr/>
        </p:nvCxnSpPr>
        <p:spPr>
          <a:xfrm flipH="1">
            <a:off x="5333214" y="3717033"/>
            <a:ext cx="1875285" cy="1152127"/>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24" name="直线箭头连接符 23"/>
          <p:cNvCxnSpPr>
            <a:stCxn id="51" idx="0"/>
            <a:endCxn id="46" idx="5"/>
          </p:cNvCxnSpPr>
          <p:nvPr/>
        </p:nvCxnSpPr>
        <p:spPr>
          <a:xfrm flipV="1">
            <a:off x="7671858" y="3474129"/>
            <a:ext cx="663329" cy="1740821"/>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32" name="TextBox 18"/>
          <p:cNvSpPr txBox="1"/>
          <p:nvPr/>
        </p:nvSpPr>
        <p:spPr>
          <a:xfrm>
            <a:off x="5796136" y="3876040"/>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33" name="TextBox 19"/>
          <p:cNvSpPr txBox="1"/>
          <p:nvPr/>
        </p:nvSpPr>
        <p:spPr>
          <a:xfrm>
            <a:off x="5796136" y="4221088"/>
            <a:ext cx="992579" cy="369332"/>
          </a:xfrm>
          <a:prstGeom prst="rect">
            <a:avLst/>
          </a:prstGeom>
          <a:noFill/>
        </p:spPr>
        <p:txBody>
          <a:bodyPr wrap="none" rtlCol="0">
            <a:spAutoFit/>
          </a:bodyPr>
          <a:lstStyle/>
          <a:p>
            <a:r>
              <a:rPr lang="en-US" altLang="zh-CN" b="1" dirty="0" smtClean="0"/>
              <a:t>encode</a:t>
            </a:r>
            <a:endParaRPr lang="zh-CN" altLang="en-US" b="1" dirty="0"/>
          </a:p>
        </p:txBody>
      </p:sp>
      <p:sp>
        <p:nvSpPr>
          <p:cNvPr id="35" name="TextBox 18"/>
          <p:cNvSpPr txBox="1"/>
          <p:nvPr/>
        </p:nvSpPr>
        <p:spPr>
          <a:xfrm>
            <a:off x="7668344" y="3876040"/>
            <a:ext cx="723425" cy="369332"/>
          </a:xfrm>
          <a:prstGeom prst="rect">
            <a:avLst/>
          </a:prstGeom>
          <a:noFill/>
        </p:spPr>
        <p:txBody>
          <a:bodyPr wrap="none" rtlCol="0">
            <a:spAutoFit/>
          </a:bodyPr>
          <a:lstStyle/>
          <a:p>
            <a:r>
              <a:rPr lang="en-US" altLang="zh-CN" b="1" dirty="0" smtClean="0"/>
              <a:t>write</a:t>
            </a:r>
            <a:endParaRPr lang="zh-CN" altLang="en-US" b="1" dirty="0"/>
          </a:p>
        </p:txBody>
      </p:sp>
      <p:sp>
        <p:nvSpPr>
          <p:cNvPr id="36" name="TextBox 19"/>
          <p:cNvSpPr txBox="1"/>
          <p:nvPr/>
        </p:nvSpPr>
        <p:spPr>
          <a:xfrm>
            <a:off x="7668344" y="4221088"/>
            <a:ext cx="992805" cy="369332"/>
          </a:xfrm>
          <a:prstGeom prst="rect">
            <a:avLst/>
          </a:prstGeom>
          <a:noFill/>
        </p:spPr>
        <p:txBody>
          <a:bodyPr wrap="none" rtlCol="0">
            <a:spAutoFit/>
          </a:bodyPr>
          <a:lstStyle/>
          <a:p>
            <a:r>
              <a:rPr lang="en-US" altLang="zh-CN" b="1" dirty="0" smtClean="0"/>
              <a:t>decode</a:t>
            </a:r>
            <a:endParaRPr lang="zh-CN" altLang="en-US" b="1" dirty="0"/>
          </a:p>
        </p:txBody>
      </p:sp>
    </p:spTree>
    <p:extLst>
      <p:ext uri="{BB962C8B-B14F-4D97-AF65-F5344CB8AC3E}">
        <p14:creationId xmlns:p14="http://schemas.microsoft.com/office/powerpoint/2010/main" val="475927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err="1" smtClean="0">
                <a:latin typeface="Arial" charset="0"/>
                <a:ea typeface="黑体" charset="0"/>
              </a:rPr>
              <a:t>Reactor</a:t>
            </a:r>
            <a:r>
              <a:rPr lang="en-US" altLang="en-US" sz="3200" dirty="0" err="1" smtClean="0">
                <a:latin typeface="Arial" charset="0"/>
                <a:ea typeface="黑体" charset="0"/>
              </a:rPr>
              <a:t>主从</a:t>
            </a:r>
            <a:r>
              <a:rPr lang="zh-CN" altLang="en-US" sz="3200" dirty="0" smtClean="0">
                <a:latin typeface="Arial" charset="0"/>
                <a:ea typeface="黑体" charset="0"/>
              </a:rPr>
              <a:t>线程模型</a:t>
            </a:r>
            <a:endParaRPr lang="zh-CN" altLang="en-US" sz="3200" dirty="0">
              <a:latin typeface="Arial" charset="0"/>
              <a:ea typeface="黑体" charset="0"/>
            </a:endParaRPr>
          </a:p>
        </p:txBody>
      </p:sp>
      <p:sp>
        <p:nvSpPr>
          <p:cNvPr id="2" name="椭圆 1"/>
          <p:cNvSpPr/>
          <p:nvPr/>
        </p:nvSpPr>
        <p:spPr>
          <a:xfrm>
            <a:off x="214282" y="2024844"/>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430306" y="260090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574322" y="321297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13" name="圆角矩形 12"/>
          <p:cNvSpPr/>
          <p:nvPr/>
        </p:nvSpPr>
        <p:spPr>
          <a:xfrm>
            <a:off x="6876256" y="5013176"/>
            <a:ext cx="1584176"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H</a:t>
            </a:r>
            <a:r>
              <a:rPr kumimoji="1" lang="en-US" altLang="zh-CN" b="1" dirty="0" smtClean="0">
                <a:solidFill>
                  <a:srgbClr val="111111"/>
                </a:solidFill>
              </a:rPr>
              <a:t>andler1</a:t>
            </a:r>
            <a:endParaRPr kumimoji="1" lang="zh-CN" altLang="en-US" b="1" dirty="0" smtClean="0">
              <a:solidFill>
                <a:srgbClr val="111111"/>
              </a:solidFill>
            </a:endParaRPr>
          </a:p>
        </p:txBody>
      </p:sp>
      <p:cxnSp>
        <p:nvCxnSpPr>
          <p:cNvPr id="21" name="直线箭头连接符 20"/>
          <p:cNvCxnSpPr>
            <a:stCxn id="2" idx="6"/>
          </p:cNvCxnSpPr>
          <p:nvPr/>
        </p:nvCxnSpPr>
        <p:spPr>
          <a:xfrm flipV="1">
            <a:off x="2086490" y="2329406"/>
            <a:ext cx="628122" cy="1947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6876256" y="5589240"/>
            <a:ext cx="1584176"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H</a:t>
            </a:r>
            <a:r>
              <a:rPr kumimoji="1" lang="en-US" altLang="zh-CN" b="1" dirty="0" smtClean="0">
                <a:solidFill>
                  <a:srgbClr val="111111"/>
                </a:solidFill>
              </a:rPr>
              <a:t>andler2</a:t>
            </a:r>
            <a:endParaRPr kumimoji="1" lang="zh-CN" altLang="en-US" b="1" dirty="0" smtClean="0">
              <a:solidFill>
                <a:srgbClr val="111111"/>
              </a:solidFill>
            </a:endParaRPr>
          </a:p>
        </p:txBody>
      </p:sp>
      <p:cxnSp>
        <p:nvCxnSpPr>
          <p:cNvPr id="30" name="直线箭头连接符 29"/>
          <p:cNvCxnSpPr>
            <a:stCxn id="7" idx="6"/>
          </p:cNvCxnSpPr>
          <p:nvPr/>
        </p:nvCxnSpPr>
        <p:spPr>
          <a:xfrm flipV="1">
            <a:off x="2302514" y="2329406"/>
            <a:ext cx="412098" cy="59553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p:nvPr/>
        </p:nvCxnSpPr>
        <p:spPr>
          <a:xfrm flipV="1">
            <a:off x="2446530" y="2329406"/>
            <a:ext cx="268082" cy="117160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46" idx="3"/>
            <a:endCxn id="39" idx="0"/>
          </p:cNvCxnSpPr>
          <p:nvPr/>
        </p:nvCxnSpPr>
        <p:spPr>
          <a:xfrm flipH="1">
            <a:off x="4608004" y="2499823"/>
            <a:ext cx="1206334" cy="857169"/>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2699792" y="1959676"/>
            <a:ext cx="1944216" cy="720080"/>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46" name="椭圆 45"/>
          <p:cNvSpPr/>
          <p:nvPr/>
        </p:nvSpPr>
        <p:spPr>
          <a:xfrm>
            <a:off x="5292080" y="1700808"/>
            <a:ext cx="3566200" cy="936104"/>
          </a:xfrm>
          <a:prstGeom prst="ellipse">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Main</a:t>
            </a:r>
            <a:r>
              <a:rPr kumimoji="1" lang="zh-CN" altLang="en-US" b="1" dirty="0" smtClean="0">
                <a:solidFill>
                  <a:srgbClr val="111111"/>
                </a:solidFill>
              </a:rPr>
              <a:t> </a:t>
            </a:r>
            <a:r>
              <a:rPr kumimoji="1" lang="en-US" altLang="zh-CN" b="1" dirty="0" smtClean="0">
                <a:solidFill>
                  <a:srgbClr val="111111"/>
                </a:solidFill>
              </a:rPr>
              <a:t>Reactor Thread Pool(Accept</a:t>
            </a:r>
            <a:r>
              <a:rPr kumimoji="1" lang="zh-CN" altLang="en-US" b="1" dirty="0" smtClean="0">
                <a:solidFill>
                  <a:srgbClr val="111111"/>
                </a:solidFill>
              </a:rPr>
              <a:t> </a:t>
            </a:r>
            <a:r>
              <a:rPr kumimoji="1" lang="en-US" altLang="zh-CN" b="1" dirty="0" smtClean="0">
                <a:solidFill>
                  <a:srgbClr val="111111"/>
                </a:solidFill>
              </a:rPr>
              <a:t>Pool)</a:t>
            </a:r>
            <a:endParaRPr kumimoji="1" lang="zh-CN" altLang="en-US" b="1" dirty="0" smtClean="0">
              <a:solidFill>
                <a:srgbClr val="111111"/>
              </a:solidFill>
            </a:endParaRPr>
          </a:p>
        </p:txBody>
      </p:sp>
      <p:cxnSp>
        <p:nvCxnSpPr>
          <p:cNvPr id="49" name="曲线连接符 48"/>
          <p:cNvCxnSpPr>
            <a:stCxn id="47" idx="0"/>
            <a:endCxn id="46" idx="0"/>
          </p:cNvCxnSpPr>
          <p:nvPr/>
        </p:nvCxnSpPr>
        <p:spPr>
          <a:xfrm rot="5400000" flipH="1" flipV="1">
            <a:off x="5244106" y="128602"/>
            <a:ext cx="258868" cy="3403280"/>
          </a:xfrm>
          <a:prstGeom prst="curvedConnector3">
            <a:avLst>
              <a:gd name="adj1" fmla="val 188308"/>
            </a:avLst>
          </a:prstGeom>
          <a:ln w="38100">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4499992" y="1500174"/>
            <a:ext cx="1377300" cy="369332"/>
          </a:xfrm>
          <a:prstGeom prst="rect">
            <a:avLst/>
          </a:prstGeom>
          <a:noFill/>
        </p:spPr>
        <p:txBody>
          <a:bodyPr wrap="none" rtlCol="0">
            <a:spAutoFit/>
          </a:bodyPr>
          <a:lstStyle/>
          <a:p>
            <a:r>
              <a:rPr lang="en-US" altLang="zh-CN" b="1" dirty="0" smtClean="0"/>
              <a:t>Dispatcher</a:t>
            </a:r>
            <a:endParaRPr lang="zh-CN" altLang="en-US" b="1" dirty="0"/>
          </a:p>
        </p:txBody>
      </p:sp>
      <p:sp>
        <p:nvSpPr>
          <p:cNvPr id="39" name="圆角矩形 38"/>
          <p:cNvSpPr/>
          <p:nvPr/>
        </p:nvSpPr>
        <p:spPr>
          <a:xfrm>
            <a:off x="3923928" y="3356992"/>
            <a:ext cx="1368152" cy="576064"/>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err="1" smtClean="0">
                <a:solidFill>
                  <a:srgbClr val="111111"/>
                </a:solidFill>
              </a:rPr>
              <a:t>auth</a:t>
            </a:r>
            <a:endParaRPr kumimoji="1" lang="zh-CN" altLang="en-US" b="1" dirty="0" smtClean="0">
              <a:solidFill>
                <a:srgbClr val="111111"/>
              </a:solidFill>
            </a:endParaRPr>
          </a:p>
        </p:txBody>
      </p:sp>
      <p:sp>
        <p:nvSpPr>
          <p:cNvPr id="45" name="圆角矩形 44"/>
          <p:cNvSpPr/>
          <p:nvPr/>
        </p:nvSpPr>
        <p:spPr>
          <a:xfrm>
            <a:off x="4067944" y="3861048"/>
            <a:ext cx="1368152" cy="576064"/>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smtClean="0">
                <a:solidFill>
                  <a:srgbClr val="111111"/>
                </a:solidFill>
              </a:rPr>
              <a:t>l</a:t>
            </a:r>
            <a:r>
              <a:rPr kumimoji="1" lang="en-US" altLang="zh-CN" b="1" dirty="0" err="1" smtClean="0">
                <a:solidFill>
                  <a:srgbClr val="111111"/>
                </a:solidFill>
              </a:rPr>
              <a:t>ogin</a:t>
            </a:r>
            <a:endParaRPr kumimoji="1" lang="zh-CN" altLang="en-US" b="1" dirty="0" smtClean="0">
              <a:solidFill>
                <a:srgbClr val="111111"/>
              </a:solidFill>
            </a:endParaRPr>
          </a:p>
        </p:txBody>
      </p:sp>
      <p:sp>
        <p:nvSpPr>
          <p:cNvPr id="48" name="TextBox 18"/>
          <p:cNvSpPr txBox="1"/>
          <p:nvPr/>
        </p:nvSpPr>
        <p:spPr>
          <a:xfrm>
            <a:off x="4932040" y="2507888"/>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52" name="TextBox 19"/>
          <p:cNvSpPr txBox="1"/>
          <p:nvPr/>
        </p:nvSpPr>
        <p:spPr>
          <a:xfrm>
            <a:off x="4932040" y="2852936"/>
            <a:ext cx="992579" cy="369332"/>
          </a:xfrm>
          <a:prstGeom prst="rect">
            <a:avLst/>
          </a:prstGeom>
          <a:noFill/>
        </p:spPr>
        <p:txBody>
          <a:bodyPr wrap="none" rtlCol="0">
            <a:spAutoFit/>
          </a:bodyPr>
          <a:lstStyle/>
          <a:p>
            <a:r>
              <a:rPr lang="en-US" altLang="zh-CN" b="1" dirty="0" smtClean="0"/>
              <a:t>encode</a:t>
            </a:r>
            <a:endParaRPr lang="zh-CN" altLang="en-US" b="1" dirty="0"/>
          </a:p>
        </p:txBody>
      </p:sp>
      <p:sp>
        <p:nvSpPr>
          <p:cNvPr id="53" name="圆角矩形 52"/>
          <p:cNvSpPr/>
          <p:nvPr/>
        </p:nvSpPr>
        <p:spPr>
          <a:xfrm>
            <a:off x="6012160" y="3356992"/>
            <a:ext cx="2016224" cy="576064"/>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Shake-hand</a:t>
            </a:r>
            <a:endParaRPr kumimoji="1" lang="zh-CN" altLang="en-US" b="1" dirty="0" smtClean="0">
              <a:solidFill>
                <a:srgbClr val="111111"/>
              </a:solidFill>
            </a:endParaRPr>
          </a:p>
        </p:txBody>
      </p:sp>
      <p:cxnSp>
        <p:nvCxnSpPr>
          <p:cNvPr id="54" name="直线箭头连接符 53"/>
          <p:cNvCxnSpPr>
            <a:stCxn id="46" idx="4"/>
            <a:endCxn id="53" idx="0"/>
          </p:cNvCxnSpPr>
          <p:nvPr/>
        </p:nvCxnSpPr>
        <p:spPr>
          <a:xfrm flipH="1">
            <a:off x="7020272" y="2636912"/>
            <a:ext cx="54908" cy="72008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55" name="TextBox 18"/>
          <p:cNvSpPr txBox="1"/>
          <p:nvPr/>
        </p:nvSpPr>
        <p:spPr>
          <a:xfrm>
            <a:off x="6660232" y="2636912"/>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56" name="TextBox 19"/>
          <p:cNvSpPr txBox="1"/>
          <p:nvPr/>
        </p:nvSpPr>
        <p:spPr>
          <a:xfrm>
            <a:off x="6660232" y="2924944"/>
            <a:ext cx="992579" cy="369332"/>
          </a:xfrm>
          <a:prstGeom prst="rect">
            <a:avLst/>
          </a:prstGeom>
          <a:noFill/>
        </p:spPr>
        <p:txBody>
          <a:bodyPr wrap="none" rtlCol="0">
            <a:spAutoFit/>
          </a:bodyPr>
          <a:lstStyle/>
          <a:p>
            <a:r>
              <a:rPr lang="en-US" altLang="zh-CN" b="1" dirty="0" smtClean="0"/>
              <a:t>encode</a:t>
            </a:r>
            <a:endParaRPr lang="zh-CN" altLang="en-US" b="1" dirty="0"/>
          </a:p>
        </p:txBody>
      </p:sp>
      <p:sp>
        <p:nvSpPr>
          <p:cNvPr id="57" name="圆角矩形 56"/>
          <p:cNvSpPr/>
          <p:nvPr/>
        </p:nvSpPr>
        <p:spPr>
          <a:xfrm>
            <a:off x="6164560" y="3861048"/>
            <a:ext cx="2016224" cy="576064"/>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smtClean="0">
                <a:solidFill>
                  <a:srgbClr val="111111"/>
                </a:solidFill>
              </a:rPr>
              <a:t>S</a:t>
            </a:r>
            <a:r>
              <a:rPr kumimoji="1" lang="en-US" altLang="zh-CN" b="1" dirty="0" smtClean="0">
                <a:solidFill>
                  <a:srgbClr val="111111"/>
                </a:solidFill>
              </a:rPr>
              <a:t>LA</a:t>
            </a:r>
            <a:endParaRPr kumimoji="1" lang="zh-CN" altLang="en-US" b="1" dirty="0" smtClean="0">
              <a:solidFill>
                <a:srgbClr val="111111"/>
              </a:solidFill>
            </a:endParaRPr>
          </a:p>
        </p:txBody>
      </p:sp>
      <p:sp>
        <p:nvSpPr>
          <p:cNvPr id="58" name="椭圆 57"/>
          <p:cNvSpPr/>
          <p:nvPr/>
        </p:nvSpPr>
        <p:spPr>
          <a:xfrm>
            <a:off x="323528" y="4077072"/>
            <a:ext cx="3566200" cy="936104"/>
          </a:xfrm>
          <a:prstGeom prst="ellipse">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smtClean="0">
                <a:solidFill>
                  <a:srgbClr val="111111"/>
                </a:solidFill>
              </a:rPr>
              <a:t>S</a:t>
            </a:r>
            <a:r>
              <a:rPr kumimoji="1" lang="en-US" altLang="zh-CN" b="1" dirty="0" err="1" smtClean="0">
                <a:solidFill>
                  <a:srgbClr val="111111"/>
                </a:solidFill>
              </a:rPr>
              <a:t>ub</a:t>
            </a:r>
            <a:r>
              <a:rPr kumimoji="1" lang="zh-CN" altLang="en-US" b="1" dirty="0" smtClean="0">
                <a:solidFill>
                  <a:srgbClr val="111111"/>
                </a:solidFill>
              </a:rPr>
              <a:t> </a:t>
            </a:r>
            <a:r>
              <a:rPr kumimoji="1" lang="en-US" altLang="zh-CN" b="1" dirty="0" smtClean="0">
                <a:solidFill>
                  <a:srgbClr val="111111"/>
                </a:solidFill>
              </a:rPr>
              <a:t>Reactor Thread Pool(IO</a:t>
            </a:r>
            <a:r>
              <a:rPr kumimoji="1" lang="zh-CN" altLang="en-US" b="1" dirty="0" smtClean="0">
                <a:solidFill>
                  <a:srgbClr val="111111"/>
                </a:solidFill>
              </a:rPr>
              <a:t> </a:t>
            </a:r>
            <a:r>
              <a:rPr kumimoji="1" lang="en-US" altLang="zh-CN" b="1" dirty="0" smtClean="0">
                <a:solidFill>
                  <a:srgbClr val="111111"/>
                </a:solidFill>
              </a:rPr>
              <a:t>Pool)</a:t>
            </a:r>
            <a:endParaRPr kumimoji="1" lang="zh-CN" altLang="en-US" b="1" dirty="0" smtClean="0">
              <a:solidFill>
                <a:srgbClr val="111111"/>
              </a:solidFill>
            </a:endParaRPr>
          </a:p>
        </p:txBody>
      </p:sp>
      <p:sp>
        <p:nvSpPr>
          <p:cNvPr id="59" name="圆角矩形 58"/>
          <p:cNvSpPr/>
          <p:nvPr/>
        </p:nvSpPr>
        <p:spPr>
          <a:xfrm>
            <a:off x="6876256" y="6165304"/>
            <a:ext cx="1584176"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smtClean="0">
                <a:solidFill>
                  <a:srgbClr val="111111"/>
                </a:solidFill>
              </a:rPr>
              <a:t>H</a:t>
            </a:r>
            <a:r>
              <a:rPr kumimoji="1" lang="en-US" altLang="zh-CN" b="1" dirty="0" err="1" smtClean="0">
                <a:solidFill>
                  <a:srgbClr val="111111"/>
                </a:solidFill>
              </a:rPr>
              <a:t>andler</a:t>
            </a:r>
            <a:r>
              <a:rPr kumimoji="1" lang="en-US" altLang="zh-CN" b="1" dirty="0" smtClean="0">
                <a:solidFill>
                  <a:srgbClr val="111111"/>
                </a:solidFill>
              </a:rPr>
              <a:t>…</a:t>
            </a:r>
            <a:endParaRPr kumimoji="1" lang="zh-CN" altLang="en-US" b="1" dirty="0" smtClean="0">
              <a:solidFill>
                <a:srgbClr val="111111"/>
              </a:solidFill>
            </a:endParaRPr>
          </a:p>
        </p:txBody>
      </p:sp>
      <p:sp>
        <p:nvSpPr>
          <p:cNvPr id="60" name="圆角矩形 59"/>
          <p:cNvSpPr/>
          <p:nvPr/>
        </p:nvSpPr>
        <p:spPr>
          <a:xfrm>
            <a:off x="3419872" y="5085184"/>
            <a:ext cx="1872208"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NIO-Thread1</a:t>
            </a:r>
          </a:p>
        </p:txBody>
      </p:sp>
      <p:sp>
        <p:nvSpPr>
          <p:cNvPr id="61" name="圆角矩形 60"/>
          <p:cNvSpPr/>
          <p:nvPr/>
        </p:nvSpPr>
        <p:spPr>
          <a:xfrm>
            <a:off x="3203848" y="5517232"/>
            <a:ext cx="1872208"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NIO-Thread2</a:t>
            </a:r>
          </a:p>
        </p:txBody>
      </p:sp>
      <p:sp>
        <p:nvSpPr>
          <p:cNvPr id="62" name="圆角矩形 61"/>
          <p:cNvSpPr/>
          <p:nvPr/>
        </p:nvSpPr>
        <p:spPr>
          <a:xfrm>
            <a:off x="2987824" y="5949280"/>
            <a:ext cx="1872208"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NIO-Thread…</a:t>
            </a:r>
          </a:p>
        </p:txBody>
      </p:sp>
      <p:cxnSp>
        <p:nvCxnSpPr>
          <p:cNvPr id="63" name="直线箭头连接符 62"/>
          <p:cNvCxnSpPr>
            <a:stCxn id="60" idx="1"/>
          </p:cNvCxnSpPr>
          <p:nvPr/>
        </p:nvCxnSpPr>
        <p:spPr>
          <a:xfrm flipH="1" flipV="1">
            <a:off x="2915816" y="5013176"/>
            <a:ext cx="504056" cy="32403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64" name="直线箭头连接符 63"/>
          <p:cNvCxnSpPr>
            <a:stCxn id="61" idx="1"/>
            <a:endCxn id="58" idx="4"/>
          </p:cNvCxnSpPr>
          <p:nvPr/>
        </p:nvCxnSpPr>
        <p:spPr>
          <a:xfrm flipH="1" flipV="1">
            <a:off x="2106628" y="5013176"/>
            <a:ext cx="1097220" cy="75608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66" name="直线箭头连接符 65"/>
          <p:cNvCxnSpPr>
            <a:stCxn id="62" idx="1"/>
          </p:cNvCxnSpPr>
          <p:nvPr/>
        </p:nvCxnSpPr>
        <p:spPr>
          <a:xfrm flipH="1" flipV="1">
            <a:off x="1331640" y="5013176"/>
            <a:ext cx="1656184" cy="118813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71" name="直线箭头连接符 70"/>
          <p:cNvCxnSpPr>
            <a:stCxn id="60" idx="3"/>
            <a:endCxn id="13" idx="1"/>
          </p:cNvCxnSpPr>
          <p:nvPr/>
        </p:nvCxnSpPr>
        <p:spPr>
          <a:xfrm flipV="1">
            <a:off x="5292080" y="5265204"/>
            <a:ext cx="1584176" cy="7200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74" name="直线箭头连接符 73"/>
          <p:cNvCxnSpPr>
            <a:stCxn id="61" idx="3"/>
            <a:endCxn id="27" idx="1"/>
          </p:cNvCxnSpPr>
          <p:nvPr/>
        </p:nvCxnSpPr>
        <p:spPr>
          <a:xfrm>
            <a:off x="5076056" y="5769260"/>
            <a:ext cx="1800200" cy="7200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77" name="直线箭头连接符 76"/>
          <p:cNvCxnSpPr>
            <a:stCxn id="59" idx="1"/>
            <a:endCxn id="62" idx="3"/>
          </p:cNvCxnSpPr>
          <p:nvPr/>
        </p:nvCxnSpPr>
        <p:spPr>
          <a:xfrm flipH="1" flipV="1">
            <a:off x="4860032" y="6201308"/>
            <a:ext cx="2016224" cy="21602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81" name="直线箭头连接符 80"/>
          <p:cNvCxnSpPr>
            <a:stCxn id="45" idx="2"/>
            <a:endCxn id="60" idx="0"/>
          </p:cNvCxnSpPr>
          <p:nvPr/>
        </p:nvCxnSpPr>
        <p:spPr>
          <a:xfrm flipH="1">
            <a:off x="4355976" y="4437112"/>
            <a:ext cx="396044" cy="64807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84" name="直线箭头连接符 83"/>
          <p:cNvCxnSpPr>
            <a:stCxn id="57" idx="2"/>
          </p:cNvCxnSpPr>
          <p:nvPr/>
        </p:nvCxnSpPr>
        <p:spPr>
          <a:xfrm flipH="1">
            <a:off x="4860032" y="4437112"/>
            <a:ext cx="2312640" cy="64807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54290" name="文本框 54289"/>
          <p:cNvSpPr txBox="1"/>
          <p:nvPr/>
        </p:nvSpPr>
        <p:spPr>
          <a:xfrm>
            <a:off x="4860032" y="4571836"/>
            <a:ext cx="1352015" cy="369332"/>
          </a:xfrm>
          <a:prstGeom prst="rect">
            <a:avLst/>
          </a:prstGeom>
          <a:noFill/>
        </p:spPr>
        <p:txBody>
          <a:bodyPr wrap="none" rtlCol="0">
            <a:spAutoFit/>
          </a:bodyPr>
          <a:lstStyle/>
          <a:p>
            <a:r>
              <a:rPr kumimoji="1" lang="en-US" altLang="zh-CN" b="1" dirty="0" smtClean="0"/>
              <a:t>dispatcher</a:t>
            </a:r>
            <a:endParaRPr kumimoji="1" lang="zh-CN" altLang="en-US" b="1" dirty="0"/>
          </a:p>
        </p:txBody>
      </p:sp>
      <p:sp>
        <p:nvSpPr>
          <p:cNvPr id="90" name="文本框 89"/>
          <p:cNvSpPr txBox="1"/>
          <p:nvPr/>
        </p:nvSpPr>
        <p:spPr>
          <a:xfrm>
            <a:off x="5292080" y="4931876"/>
            <a:ext cx="1582484" cy="369332"/>
          </a:xfrm>
          <a:prstGeom prst="rect">
            <a:avLst/>
          </a:prstGeom>
          <a:noFill/>
        </p:spPr>
        <p:txBody>
          <a:bodyPr wrap="none" rtlCol="0">
            <a:spAutoFit/>
          </a:bodyPr>
          <a:lstStyle/>
          <a:p>
            <a:r>
              <a:rPr kumimoji="1" lang="zh-CN" altLang="zh-CN" b="1" dirty="0"/>
              <a:t>r</a:t>
            </a:r>
            <a:r>
              <a:rPr kumimoji="1" lang="en-US" altLang="zh-CN" b="1" dirty="0" err="1" smtClean="0"/>
              <a:t>ead</a:t>
            </a:r>
            <a:r>
              <a:rPr kumimoji="1" lang="en-US" altLang="zh-CN" b="1" dirty="0" smtClean="0"/>
              <a:t>/encode</a:t>
            </a:r>
            <a:endParaRPr kumimoji="1" lang="zh-CN" altLang="en-US" b="1" dirty="0"/>
          </a:p>
        </p:txBody>
      </p:sp>
      <p:sp>
        <p:nvSpPr>
          <p:cNvPr id="101" name="文本框 100"/>
          <p:cNvSpPr txBox="1"/>
          <p:nvPr/>
        </p:nvSpPr>
        <p:spPr>
          <a:xfrm>
            <a:off x="5508104" y="5517232"/>
            <a:ext cx="1185315" cy="369332"/>
          </a:xfrm>
          <a:prstGeom prst="rect">
            <a:avLst/>
          </a:prstGeom>
          <a:noFill/>
        </p:spPr>
        <p:txBody>
          <a:bodyPr wrap="none" rtlCol="0">
            <a:spAutoFit/>
          </a:bodyPr>
          <a:lstStyle/>
          <a:p>
            <a:r>
              <a:rPr kumimoji="1" lang="en-US" altLang="zh-CN" b="1" dirty="0" smtClean="0"/>
              <a:t>business</a:t>
            </a:r>
            <a:endParaRPr kumimoji="1" lang="zh-CN" altLang="en-US" b="1" dirty="0"/>
          </a:p>
        </p:txBody>
      </p:sp>
      <p:sp>
        <p:nvSpPr>
          <p:cNvPr id="102" name="文本框 101"/>
          <p:cNvSpPr txBox="1"/>
          <p:nvPr/>
        </p:nvSpPr>
        <p:spPr>
          <a:xfrm>
            <a:off x="5004048" y="6237312"/>
            <a:ext cx="1595697" cy="369332"/>
          </a:xfrm>
          <a:prstGeom prst="rect">
            <a:avLst/>
          </a:prstGeom>
          <a:noFill/>
        </p:spPr>
        <p:txBody>
          <a:bodyPr wrap="none" rtlCol="0">
            <a:spAutoFit/>
          </a:bodyPr>
          <a:lstStyle/>
          <a:p>
            <a:r>
              <a:rPr kumimoji="1" lang="en-US" altLang="zh-CN" b="1" dirty="0"/>
              <a:t>w</a:t>
            </a:r>
            <a:r>
              <a:rPr kumimoji="1" lang="en-US" altLang="zh-CN" b="1" dirty="0" smtClean="0"/>
              <a:t>rite/decode</a:t>
            </a:r>
            <a:endParaRPr kumimoji="1" lang="zh-CN" altLang="en-US" b="1" dirty="0"/>
          </a:p>
        </p:txBody>
      </p:sp>
    </p:spTree>
    <p:extLst>
      <p:ext uri="{BB962C8B-B14F-4D97-AF65-F5344CB8AC3E}">
        <p14:creationId xmlns:p14="http://schemas.microsoft.com/office/powerpoint/2010/main" val="2078581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zh-CN" altLang="zh-CN" sz="3200" b="1" smtClean="0">
                <a:latin typeface="Arial" charset="0"/>
                <a:ea typeface="黑体" charset="0"/>
              </a:rPr>
              <a:t>N</a:t>
            </a:r>
            <a:r>
              <a:rPr kumimoji="0" lang="en-US" altLang="zh-CN" sz="3200" b="1" smtClean="0">
                <a:latin typeface="Arial" charset="0"/>
                <a:ea typeface="黑体" charset="0"/>
              </a:rPr>
              <a:t>etty</a:t>
            </a:r>
            <a:r>
              <a:rPr kumimoji="0" lang="zh-CN" altLang="en-US" sz="3200" b="1" smtClean="0">
                <a:latin typeface="Arial" charset="0"/>
                <a:ea typeface="黑体" charset="0"/>
              </a:rPr>
              <a:t> </a:t>
            </a:r>
            <a:r>
              <a:rPr kumimoji="0" lang="en-US" altLang="zh-CN" sz="3200" b="1" smtClean="0">
                <a:latin typeface="Arial" charset="0"/>
                <a:ea typeface="黑体" charset="0"/>
              </a:rPr>
              <a:t>–</a:t>
            </a:r>
            <a:r>
              <a:rPr kumimoji="0" lang="zh-CN" altLang="en-US" sz="3200" b="1" smtClean="0">
                <a:latin typeface="Arial" charset="0"/>
                <a:ea typeface="黑体" charset="0"/>
              </a:rPr>
              <a:t> </a:t>
            </a:r>
            <a:r>
              <a:rPr kumimoji="0" lang="zh-CN" altLang="en-US" sz="3200" b="1" dirty="0" smtClean="0">
                <a:latin typeface="Arial" charset="0"/>
                <a:ea typeface="黑体" charset="0"/>
              </a:rPr>
              <a:t>介绍</a:t>
            </a:r>
            <a:endParaRPr kumimoji="0" lang="zh-CN" altLang="en-US" sz="3200" b="1" dirty="0">
              <a:latin typeface="Arial" charset="0"/>
              <a:ea typeface="黑体" charset="0"/>
            </a:endParaRPr>
          </a:p>
        </p:txBody>
      </p:sp>
      <p:sp>
        <p:nvSpPr>
          <p:cNvPr id="2" name="矩形 1"/>
          <p:cNvSpPr/>
          <p:nvPr/>
        </p:nvSpPr>
        <p:spPr>
          <a:xfrm>
            <a:off x="251520" y="1556792"/>
            <a:ext cx="8712968" cy="900246"/>
          </a:xfrm>
          <a:prstGeom prst="rect">
            <a:avLst/>
          </a:prstGeom>
        </p:spPr>
        <p:txBody>
          <a:bodyPr wrap="square">
            <a:spAutoFit/>
          </a:bodyPr>
          <a:lstStyle/>
          <a:p>
            <a:pPr marL="285750" indent="-285750">
              <a:lnSpc>
                <a:spcPct val="150000"/>
              </a:lnSpc>
              <a:buFont typeface="Symbol" charset="2"/>
              <a:buChar char="-"/>
            </a:pPr>
            <a:r>
              <a:rPr lang="zh-CN" altLang="zh-CN" dirty="0">
                <a:latin typeface="宋体"/>
                <a:ea typeface="宋体"/>
                <a:cs typeface="宋体"/>
              </a:rPr>
              <a:t> </a:t>
            </a:r>
            <a:r>
              <a:rPr lang="en-US" altLang="zh-CN" dirty="0" err="1" smtClean="0">
                <a:latin typeface="宋体"/>
                <a:ea typeface="宋体"/>
                <a:cs typeface="宋体"/>
              </a:rPr>
              <a:t>Netty</a:t>
            </a:r>
            <a:r>
              <a:rPr lang="zh-CN" altLang="en-US" dirty="0">
                <a:latin typeface="宋体"/>
                <a:ea typeface="宋体"/>
                <a:cs typeface="宋体"/>
              </a:rPr>
              <a:t>是一个高性能、异步事件驱动的</a:t>
            </a:r>
            <a:r>
              <a:rPr lang="en-US" altLang="zh-CN" dirty="0">
                <a:latin typeface="宋体"/>
                <a:ea typeface="宋体"/>
                <a:cs typeface="宋体"/>
              </a:rPr>
              <a:t>NIO</a:t>
            </a:r>
            <a:r>
              <a:rPr lang="zh-CN" altLang="en-US" dirty="0" smtClean="0">
                <a:latin typeface="宋体"/>
                <a:ea typeface="宋体"/>
                <a:cs typeface="宋体"/>
              </a:rPr>
              <a:t>框架。</a:t>
            </a:r>
            <a:endParaRPr lang="en-US" altLang="zh-CN" dirty="0" smtClean="0">
              <a:latin typeface="宋体"/>
              <a:ea typeface="宋体"/>
              <a:cs typeface="宋体"/>
            </a:endParaRPr>
          </a:p>
          <a:p>
            <a:pPr marL="285750" indent="-285750">
              <a:lnSpc>
                <a:spcPct val="150000"/>
              </a:lnSpc>
              <a:buFont typeface="Symbol" charset="2"/>
              <a:buChar char="-"/>
            </a:pPr>
            <a:r>
              <a:rPr lang="zh-CN" altLang="zh-CN" dirty="0">
                <a:latin typeface="宋体"/>
                <a:ea typeface="宋体"/>
                <a:cs typeface="宋体"/>
              </a:rPr>
              <a:t> </a:t>
            </a:r>
            <a:r>
              <a:rPr lang="zh-CN" altLang="en-US" dirty="0" smtClean="0">
                <a:latin typeface="宋体"/>
                <a:ea typeface="宋体"/>
                <a:cs typeface="宋体"/>
              </a:rPr>
              <a:t>基于</a:t>
            </a:r>
            <a:r>
              <a:rPr lang="en-US" altLang="zh-CN" dirty="0" err="1" smtClean="0">
                <a:latin typeface="宋体"/>
                <a:ea typeface="宋体"/>
                <a:cs typeface="宋体"/>
              </a:rPr>
              <a:t>Netty</a:t>
            </a:r>
            <a:r>
              <a:rPr lang="zh-CN" altLang="en-US" dirty="0" smtClean="0">
                <a:latin typeface="宋体"/>
                <a:ea typeface="宋体"/>
                <a:cs typeface="宋体"/>
              </a:rPr>
              <a:t>，可以快速开发和部署高性能、高可用的网络服务端和客户端应用。</a:t>
            </a:r>
            <a:endParaRPr lang="en-US" altLang="zh-CN" dirty="0">
              <a:latin typeface="宋体"/>
              <a:ea typeface="宋体"/>
              <a:cs typeface="宋体"/>
            </a:endParaRPr>
          </a:p>
        </p:txBody>
      </p:sp>
      <p:pic>
        <p:nvPicPr>
          <p:cNvPr id="3" name="图片 2" descr="netty-componen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84" y="2492896"/>
            <a:ext cx="7863656" cy="4392488"/>
          </a:xfrm>
          <a:prstGeom prst="rect">
            <a:avLst/>
          </a:prstGeom>
        </p:spPr>
      </p:pic>
    </p:spTree>
    <p:extLst>
      <p:ext uri="{BB962C8B-B14F-4D97-AF65-F5344CB8AC3E}">
        <p14:creationId xmlns:p14="http://schemas.microsoft.com/office/powerpoint/2010/main" val="9023351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可定制的序列化框架</a:t>
            </a:r>
            <a:endParaRPr kumimoji="0" lang="zh-CN" altLang="en-US" sz="3200" b="1" dirty="0">
              <a:latin typeface="Arial" charset="0"/>
              <a:ea typeface="黑体" charset="0"/>
            </a:endParaRPr>
          </a:p>
        </p:txBody>
      </p:sp>
      <p:sp>
        <p:nvSpPr>
          <p:cNvPr id="12290" name="TextBox 9"/>
          <p:cNvSpPr txBox="1">
            <a:spLocks noChangeArrowheads="1"/>
          </p:cNvSpPr>
          <p:nvPr/>
        </p:nvSpPr>
        <p:spPr bwMode="auto">
          <a:xfrm>
            <a:off x="395288" y="3068960"/>
            <a:ext cx="8353425"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defRPr/>
            </a:pPr>
            <a:r>
              <a:rPr kumimoji="0" lang="en-US" altLang="zh-CN" sz="1800" dirty="0">
                <a:latin typeface="宋体"/>
                <a:ea typeface="宋体"/>
                <a:cs typeface="宋体"/>
              </a:rPr>
              <a:t> </a:t>
            </a:r>
            <a:r>
              <a:rPr kumimoji="0" lang="en-US" altLang="zh-CN" sz="1800" dirty="0" smtClean="0">
                <a:latin typeface="宋体"/>
                <a:ea typeface="宋体"/>
                <a:cs typeface="宋体"/>
              </a:rPr>
              <a:t>  </a:t>
            </a:r>
            <a:r>
              <a:rPr kumimoji="0" lang="en-US" altLang="zh-CN" sz="2000" b="1" dirty="0" err="1" smtClean="0">
                <a:latin typeface="宋体"/>
                <a:ea typeface="宋体"/>
                <a:cs typeface="宋体"/>
              </a:rPr>
              <a:t>Netty</a:t>
            </a:r>
            <a:r>
              <a:rPr kumimoji="0" lang="zh-CN" altLang="en-US" sz="2000" b="1" dirty="0" smtClean="0">
                <a:latin typeface="宋体"/>
                <a:ea typeface="宋体"/>
                <a:cs typeface="宋体"/>
              </a:rPr>
              <a:t>支持的序列化：</a:t>
            </a:r>
            <a:endParaRPr kumimoji="0" lang="en-US" altLang="zh-CN" sz="2000" b="1" dirty="0" smtClean="0">
              <a:latin typeface="宋体"/>
              <a:ea typeface="宋体"/>
              <a:cs typeface="宋体"/>
            </a:endParaRPr>
          </a:p>
          <a:p>
            <a:pPr marL="285750" indent="-285750">
              <a:lnSpc>
                <a:spcPct val="150000"/>
              </a:lnSpc>
              <a:buFont typeface="Wingdings" charset="2"/>
              <a:buChar char="p"/>
              <a:defRPr/>
            </a:pPr>
            <a:r>
              <a:rPr kumimoji="0" lang="en-US" altLang="zh-CN" sz="1800" dirty="0" err="1" smtClean="0">
                <a:latin typeface="宋体"/>
                <a:ea typeface="宋体"/>
                <a:cs typeface="宋体"/>
              </a:rPr>
              <a:t>Protobuf</a:t>
            </a:r>
            <a:endParaRPr kumimoji="0" lang="en-US" altLang="zh-CN" sz="1800" dirty="0" smtClean="0">
              <a:latin typeface="宋体"/>
              <a:ea typeface="宋体"/>
              <a:cs typeface="宋体"/>
            </a:endParaRPr>
          </a:p>
          <a:p>
            <a:pPr marL="285750" indent="-285750">
              <a:lnSpc>
                <a:spcPct val="150000"/>
              </a:lnSpc>
              <a:buFont typeface="Wingdings" charset="2"/>
              <a:buChar char="p"/>
              <a:defRPr/>
            </a:pPr>
            <a:r>
              <a:rPr kumimoji="0" lang="en-US" altLang="zh-CN" sz="1800" dirty="0" smtClean="0">
                <a:latin typeface="宋体"/>
                <a:ea typeface="宋体"/>
                <a:cs typeface="宋体"/>
              </a:rPr>
              <a:t>Java</a:t>
            </a:r>
            <a:r>
              <a:rPr kumimoji="0" lang="zh-CN" altLang="en-US" sz="1800" dirty="0" smtClean="0">
                <a:latin typeface="宋体"/>
                <a:ea typeface="宋体"/>
                <a:cs typeface="宋体"/>
              </a:rPr>
              <a:t>序列化</a:t>
            </a:r>
            <a:endParaRPr kumimoji="0" lang="en-US" altLang="zh-CN" sz="1800" dirty="0" smtClean="0">
              <a:latin typeface="宋体"/>
              <a:ea typeface="宋体"/>
              <a:cs typeface="宋体"/>
            </a:endParaRPr>
          </a:p>
          <a:p>
            <a:pPr marL="285750" indent="-285750">
              <a:lnSpc>
                <a:spcPct val="150000"/>
              </a:lnSpc>
              <a:buFont typeface="Wingdings" charset="2"/>
              <a:buChar char="p"/>
              <a:defRPr/>
            </a:pPr>
            <a:r>
              <a:rPr kumimoji="0" lang="en-US" altLang="zh-CN" sz="1800" dirty="0" smtClean="0">
                <a:latin typeface="宋体"/>
                <a:ea typeface="宋体"/>
                <a:cs typeface="宋体"/>
              </a:rPr>
              <a:t>XML</a:t>
            </a:r>
          </a:p>
          <a:p>
            <a:pPr marL="285750" indent="-285750">
              <a:lnSpc>
                <a:spcPct val="150000"/>
              </a:lnSpc>
              <a:buFont typeface="Wingdings" charset="2"/>
              <a:buChar char="p"/>
              <a:defRPr/>
            </a:pPr>
            <a:r>
              <a:rPr kumimoji="0" lang="zh-CN" altLang="en-US" sz="1800" dirty="0" smtClean="0">
                <a:latin typeface="宋体"/>
                <a:ea typeface="宋体"/>
                <a:cs typeface="宋体"/>
              </a:rPr>
              <a:t>用户自定义序列化框架</a:t>
            </a:r>
            <a:endParaRPr kumimoji="0" lang="en-US" altLang="zh-CN" sz="1800" dirty="0" smtClean="0">
              <a:latin typeface="宋体"/>
              <a:ea typeface="宋体"/>
              <a:cs typeface="宋体"/>
            </a:endParaRPr>
          </a:p>
        </p:txBody>
      </p:sp>
      <p:sp>
        <p:nvSpPr>
          <p:cNvPr id="3" name="文本框 2"/>
          <p:cNvSpPr txBox="1"/>
          <p:nvPr/>
        </p:nvSpPr>
        <p:spPr>
          <a:xfrm>
            <a:off x="395536" y="1700808"/>
            <a:ext cx="8352927" cy="1361911"/>
          </a:xfrm>
          <a:prstGeom prst="rect">
            <a:avLst/>
          </a:prstGeom>
          <a:noFill/>
        </p:spPr>
        <p:txBody>
          <a:bodyPr wrap="square" rtlCol="0">
            <a:spAutoFit/>
          </a:bodyPr>
          <a:lstStyle/>
          <a:p>
            <a:pPr>
              <a:lnSpc>
                <a:spcPct val="150000"/>
              </a:lnSpc>
            </a:pPr>
            <a:r>
              <a:rPr kumimoji="1" lang="zh-CN" altLang="en-US" dirty="0" smtClean="0">
                <a:latin typeface="宋体"/>
                <a:ea typeface="宋体"/>
                <a:cs typeface="宋体"/>
              </a:rPr>
              <a:t>   </a:t>
            </a:r>
            <a:r>
              <a:rPr kumimoji="1" lang="zh-CN" altLang="en-US" sz="2000" b="1" dirty="0" smtClean="0">
                <a:latin typeface="宋体"/>
                <a:ea typeface="宋体"/>
                <a:cs typeface="宋体"/>
              </a:rPr>
              <a:t>影响</a:t>
            </a:r>
            <a:r>
              <a:rPr kumimoji="1" lang="zh-CN" altLang="en-US" sz="2000" b="1" dirty="0">
                <a:latin typeface="宋体"/>
                <a:ea typeface="宋体"/>
                <a:cs typeface="宋体"/>
              </a:rPr>
              <a:t>序列化</a:t>
            </a:r>
            <a:r>
              <a:rPr kumimoji="1" lang="zh-CN" altLang="en-US" sz="2000" b="1" dirty="0" smtClean="0">
                <a:latin typeface="宋体"/>
                <a:ea typeface="宋体"/>
                <a:cs typeface="宋体"/>
              </a:rPr>
              <a:t>性能的关键因素总结如下</a:t>
            </a:r>
            <a:r>
              <a:rPr kumimoji="1" lang="zh-CN" altLang="zh-CN" sz="2000" b="1" dirty="0">
                <a:latin typeface="宋体"/>
                <a:ea typeface="宋体"/>
                <a:cs typeface="宋体"/>
              </a:rPr>
              <a:t>：</a:t>
            </a:r>
            <a:endParaRPr kumimoji="1" lang="en-US" altLang="zh-CN" sz="2000" b="1" dirty="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序列化</a:t>
            </a:r>
            <a:r>
              <a:rPr kumimoji="1" lang="zh-CN" altLang="en-US" dirty="0">
                <a:latin typeface="宋体"/>
                <a:ea typeface="宋体"/>
                <a:cs typeface="宋体"/>
              </a:rPr>
              <a:t>后的码流大小</a:t>
            </a:r>
            <a:r>
              <a:rPr kumimoji="1" lang="en-US" altLang="zh-CN" dirty="0">
                <a:latin typeface="宋体"/>
                <a:ea typeface="宋体"/>
                <a:cs typeface="宋体"/>
              </a:rPr>
              <a:t>(</a:t>
            </a:r>
            <a:r>
              <a:rPr kumimoji="1" lang="zh-CN" altLang="en-US" dirty="0">
                <a:latin typeface="宋体"/>
                <a:ea typeface="宋体"/>
                <a:cs typeface="宋体"/>
              </a:rPr>
              <a:t>网络带宽的占用</a:t>
            </a:r>
            <a:r>
              <a:rPr kumimoji="1" lang="en-US" altLang="zh-CN" dirty="0" smtClean="0">
                <a:latin typeface="宋体"/>
                <a:ea typeface="宋体"/>
                <a:cs typeface="宋体"/>
              </a:rPr>
              <a:t>)</a:t>
            </a:r>
            <a:endParaRPr kumimoji="1" lang="en-US" altLang="zh-CN" dirty="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序列化和反序列化的</a:t>
            </a:r>
            <a:r>
              <a:rPr kumimoji="1" lang="zh-CN" altLang="en-US" dirty="0">
                <a:latin typeface="宋体"/>
                <a:ea typeface="宋体"/>
                <a:cs typeface="宋体"/>
              </a:rPr>
              <a:t>性能</a:t>
            </a:r>
            <a:r>
              <a:rPr kumimoji="1" lang="en-US" altLang="zh-CN" dirty="0">
                <a:latin typeface="宋体"/>
                <a:ea typeface="宋体"/>
                <a:cs typeface="宋体"/>
              </a:rPr>
              <a:t>(CPU</a:t>
            </a:r>
            <a:r>
              <a:rPr kumimoji="1" lang="zh-CN" altLang="en-US" dirty="0">
                <a:latin typeface="宋体"/>
                <a:ea typeface="宋体"/>
                <a:cs typeface="宋体"/>
              </a:rPr>
              <a:t>资源占用</a:t>
            </a:r>
            <a:r>
              <a:rPr kumimoji="1" lang="en-US" altLang="zh-CN" dirty="0" smtClean="0">
                <a:latin typeface="宋体"/>
                <a:ea typeface="宋体"/>
                <a:cs typeface="宋体"/>
              </a:rPr>
              <a:t>)</a:t>
            </a:r>
            <a:r>
              <a:rPr kumimoji="1" lang="zh-CN" altLang="en-US" dirty="0" smtClean="0">
                <a:latin typeface="宋体"/>
                <a:ea typeface="宋体"/>
                <a:cs typeface="宋体"/>
              </a:rPr>
              <a:t> </a:t>
            </a:r>
            <a:endParaRPr kumimoji="1" lang="zh-CN" altLang="en-US" dirty="0">
              <a:latin typeface="宋体"/>
              <a:ea typeface="宋体"/>
              <a:cs typeface="宋体"/>
            </a:endParaRPr>
          </a:p>
        </p:txBody>
      </p:sp>
    </p:spTree>
    <p:extLst>
      <p:ext uri="{BB962C8B-B14F-4D97-AF65-F5344CB8AC3E}">
        <p14:creationId xmlns:p14="http://schemas.microsoft.com/office/powerpoint/2010/main" val="1752690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可定制的序列化框架</a:t>
            </a:r>
            <a:endParaRPr kumimoji="0" lang="zh-CN" altLang="en-US" sz="3200" b="1" dirty="0">
              <a:latin typeface="Arial" charset="0"/>
              <a:ea typeface="黑体" charset="0"/>
            </a:endParaRPr>
          </a:p>
        </p:txBody>
      </p:sp>
      <p:pic>
        <p:nvPicPr>
          <p:cNvPr id="5" name="图片 4"/>
          <p:cNvPicPr>
            <a:picLocks noChangeAspect="1"/>
          </p:cNvPicPr>
          <p:nvPr/>
        </p:nvPicPr>
        <p:blipFill>
          <a:blip r:embed="rId3"/>
          <a:stretch>
            <a:fillRect/>
          </a:stretch>
        </p:blipFill>
        <p:spPr>
          <a:xfrm>
            <a:off x="146496" y="1628800"/>
            <a:ext cx="8890000" cy="5177408"/>
          </a:xfrm>
          <a:prstGeom prst="rect">
            <a:avLst/>
          </a:prstGeom>
        </p:spPr>
      </p:pic>
    </p:spTree>
    <p:extLst>
      <p:ext uri="{BB962C8B-B14F-4D97-AF65-F5344CB8AC3E}">
        <p14:creationId xmlns:p14="http://schemas.microsoft.com/office/powerpoint/2010/main" val="29813517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en-US" altLang="en-US" sz="3200" b="1" dirty="0" err="1" smtClean="0">
                <a:latin typeface="Arial" charset="0"/>
                <a:ea typeface="黑体" charset="0"/>
              </a:rPr>
              <a:t>Hello</a:t>
            </a:r>
            <a:r>
              <a:rPr kumimoji="0" lang="en-US" altLang="zh-CN" sz="3200" b="1" dirty="0" err="1" smtClean="0">
                <a:latin typeface="Arial" charset="0"/>
                <a:ea typeface="黑体" charset="0"/>
              </a:rPr>
              <a:t>W</a:t>
            </a:r>
            <a:r>
              <a:rPr kumimoji="0" lang="en-US" altLang="en-US" sz="3200" b="1" dirty="0" err="1" smtClean="0">
                <a:latin typeface="Arial" charset="0"/>
                <a:ea typeface="黑体" charset="0"/>
              </a:rPr>
              <a:t>orld</a:t>
            </a:r>
            <a:endParaRPr kumimoji="0" lang="zh-CN" altLang="en-US" sz="3200" b="1" dirty="0">
              <a:latin typeface="Arial" charset="0"/>
              <a:ea typeface="黑体" charset="0"/>
            </a:endParaRPr>
          </a:p>
        </p:txBody>
      </p:sp>
      <p:pic>
        <p:nvPicPr>
          <p:cNvPr id="2" name="图片 1"/>
          <p:cNvPicPr>
            <a:picLocks noChangeAspect="1"/>
          </p:cNvPicPr>
          <p:nvPr/>
        </p:nvPicPr>
        <p:blipFill>
          <a:blip r:embed="rId3"/>
          <a:stretch>
            <a:fillRect/>
          </a:stretch>
        </p:blipFill>
        <p:spPr>
          <a:xfrm>
            <a:off x="35496" y="1628800"/>
            <a:ext cx="4464496" cy="5184576"/>
          </a:xfrm>
          <a:prstGeom prst="rect">
            <a:avLst/>
          </a:prstGeom>
          <a:ln>
            <a:solidFill>
              <a:srgbClr val="99CCFF"/>
            </a:solidFill>
          </a:ln>
        </p:spPr>
      </p:pic>
      <p:pic>
        <p:nvPicPr>
          <p:cNvPr id="3" name="图片 2"/>
          <p:cNvPicPr>
            <a:picLocks noChangeAspect="1"/>
          </p:cNvPicPr>
          <p:nvPr/>
        </p:nvPicPr>
        <p:blipFill>
          <a:blip r:embed="rId4"/>
          <a:stretch>
            <a:fillRect/>
          </a:stretch>
        </p:blipFill>
        <p:spPr>
          <a:xfrm>
            <a:off x="4499992" y="1628800"/>
            <a:ext cx="4619277" cy="5184576"/>
          </a:xfrm>
          <a:prstGeom prst="rect">
            <a:avLst/>
          </a:prstGeom>
          <a:ln>
            <a:solidFill>
              <a:srgbClr val="99CCFF"/>
            </a:solidFill>
          </a:ln>
        </p:spPr>
      </p:pic>
    </p:spTree>
    <p:extLst>
      <p:ext uri="{BB962C8B-B14F-4D97-AF65-F5344CB8AC3E}">
        <p14:creationId xmlns:p14="http://schemas.microsoft.com/office/powerpoint/2010/main" val="32400998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逻辑架构</a:t>
            </a:r>
            <a:endParaRPr kumimoji="0" lang="zh-CN" altLang="en-US" sz="3200" b="1" dirty="0">
              <a:latin typeface="Arial" charset="0"/>
              <a:ea typeface="黑体" charset="0"/>
            </a:endParaRPr>
          </a:p>
        </p:txBody>
      </p:sp>
      <p:pic>
        <p:nvPicPr>
          <p:cNvPr id="4" name="图片 3"/>
          <p:cNvPicPr>
            <a:picLocks noChangeAspect="1"/>
          </p:cNvPicPr>
          <p:nvPr/>
        </p:nvPicPr>
        <p:blipFill>
          <a:blip r:embed="rId3"/>
          <a:stretch>
            <a:fillRect/>
          </a:stretch>
        </p:blipFill>
        <p:spPr>
          <a:xfrm>
            <a:off x="0" y="1765740"/>
            <a:ext cx="9144000" cy="5119644"/>
          </a:xfrm>
          <a:prstGeom prst="rect">
            <a:avLst/>
          </a:prstGeom>
        </p:spPr>
      </p:pic>
    </p:spTree>
    <p:extLst>
      <p:ext uri="{BB962C8B-B14F-4D97-AF65-F5344CB8AC3E}">
        <p14:creationId xmlns:p14="http://schemas.microsoft.com/office/powerpoint/2010/main" val="35582740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可靠性</a:t>
            </a:r>
            <a:r>
              <a:rPr kumimoji="0" lang="en-US" altLang="zh-CN" sz="3200" b="1" dirty="0" smtClean="0">
                <a:latin typeface="Arial" charset="0"/>
                <a:ea typeface="黑体" charset="0"/>
              </a:rPr>
              <a:t> - </a:t>
            </a:r>
            <a:r>
              <a:rPr kumimoji="0" lang="en-US" altLang="en-US" sz="3200" b="1" dirty="0" smtClean="0">
                <a:latin typeface="Arial" charset="0"/>
                <a:ea typeface="黑体" charset="0"/>
              </a:rPr>
              <a:t>心跳检测</a:t>
            </a:r>
            <a:endParaRPr kumimoji="0" lang="zh-CN" altLang="en-US" sz="3200" b="1" dirty="0">
              <a:latin typeface="Arial" charset="0"/>
              <a:ea typeface="黑体" charset="0"/>
            </a:endParaRPr>
          </a:p>
        </p:txBody>
      </p:sp>
      <p:sp>
        <p:nvSpPr>
          <p:cNvPr id="6" name="矩形 5"/>
          <p:cNvSpPr/>
          <p:nvPr/>
        </p:nvSpPr>
        <p:spPr>
          <a:xfrm>
            <a:off x="251520" y="1628800"/>
            <a:ext cx="8640960" cy="5055230"/>
          </a:xfrm>
          <a:prstGeom prst="rect">
            <a:avLst/>
          </a:prstGeom>
        </p:spPr>
        <p:txBody>
          <a:bodyPr wrap="square">
            <a:spAutoFit/>
          </a:bodyPr>
          <a:lstStyle/>
          <a:p>
            <a:pPr>
              <a:lnSpc>
                <a:spcPct val="150000"/>
              </a:lnSpc>
            </a:pPr>
            <a:r>
              <a:rPr lang="zh-CN" altLang="en-US" dirty="0" smtClean="0"/>
              <a:t> </a:t>
            </a:r>
            <a:r>
              <a:rPr lang="zh-CN" altLang="en-US" dirty="0"/>
              <a:t> </a:t>
            </a:r>
            <a:r>
              <a:rPr lang="zh-CN" altLang="en-US" dirty="0" smtClean="0"/>
              <a:t>   不同的协议</a:t>
            </a:r>
            <a:r>
              <a:rPr lang="zh-CN" altLang="en-US" dirty="0"/>
              <a:t>，心跳检测机制也存在差异，归纳起来主要分为两类</a:t>
            </a:r>
            <a:r>
              <a:rPr lang="zh-CN" altLang="en-US" dirty="0" smtClean="0"/>
              <a:t>：</a:t>
            </a:r>
            <a:endParaRPr lang="zh-CN" altLang="en-US" dirty="0"/>
          </a:p>
          <a:p>
            <a:pPr marL="285750" indent="-285750">
              <a:lnSpc>
                <a:spcPct val="150000"/>
              </a:lnSpc>
              <a:buFont typeface="Wingdings" charset="2"/>
              <a:buChar char="p"/>
            </a:pPr>
            <a:r>
              <a:rPr lang="en-US" altLang="zh-CN" dirty="0" smtClean="0"/>
              <a:t>Ping</a:t>
            </a:r>
            <a:r>
              <a:rPr lang="en-US" altLang="zh-CN" dirty="0"/>
              <a:t>-Pong</a:t>
            </a:r>
            <a:r>
              <a:rPr lang="zh-CN" altLang="en-US" dirty="0"/>
              <a:t>型心跳：由通信一方定时发送</a:t>
            </a:r>
            <a:r>
              <a:rPr lang="en-US" altLang="zh-CN" dirty="0"/>
              <a:t>Ping</a:t>
            </a:r>
            <a:r>
              <a:rPr lang="zh-CN" altLang="en-US" dirty="0"/>
              <a:t>消息，对方接收到</a:t>
            </a:r>
            <a:r>
              <a:rPr lang="en-US" altLang="zh-CN" dirty="0"/>
              <a:t>Ping</a:t>
            </a:r>
            <a:r>
              <a:rPr lang="zh-CN" altLang="en-US" dirty="0"/>
              <a:t>消息之后，立即返回</a:t>
            </a:r>
            <a:r>
              <a:rPr lang="en-US" altLang="zh-CN" dirty="0"/>
              <a:t>Pong</a:t>
            </a:r>
            <a:r>
              <a:rPr lang="zh-CN" altLang="en-US" dirty="0"/>
              <a:t>应答消息给对方，属于</a:t>
            </a:r>
            <a:r>
              <a:rPr lang="zh-CN" altLang="en-US" b="1" dirty="0">
                <a:solidFill>
                  <a:srgbClr val="FF0000"/>
                </a:solidFill>
              </a:rPr>
              <a:t>请求</a:t>
            </a:r>
            <a:r>
              <a:rPr lang="en-US" altLang="zh-CN" b="1" dirty="0">
                <a:solidFill>
                  <a:srgbClr val="FF0000"/>
                </a:solidFill>
              </a:rPr>
              <a:t>-</a:t>
            </a:r>
            <a:r>
              <a:rPr lang="zh-CN" altLang="en-US" b="1" dirty="0">
                <a:solidFill>
                  <a:srgbClr val="FF0000"/>
                </a:solidFill>
              </a:rPr>
              <a:t>响应型</a:t>
            </a:r>
            <a:r>
              <a:rPr lang="zh-CN" altLang="en-US" dirty="0"/>
              <a:t>心跳</a:t>
            </a:r>
            <a:r>
              <a:rPr lang="zh-CN" altLang="en-US" dirty="0" smtClean="0"/>
              <a:t>；</a:t>
            </a:r>
            <a:endParaRPr lang="zh-CN" altLang="en-US" dirty="0"/>
          </a:p>
          <a:p>
            <a:pPr marL="285750" indent="-285750">
              <a:lnSpc>
                <a:spcPct val="150000"/>
              </a:lnSpc>
              <a:buFont typeface="Wingdings" charset="2"/>
              <a:buChar char="p"/>
            </a:pPr>
            <a:r>
              <a:rPr lang="en-US" altLang="zh-CN" dirty="0" smtClean="0"/>
              <a:t>Ping</a:t>
            </a:r>
            <a:r>
              <a:rPr lang="en-US" altLang="zh-CN" dirty="0"/>
              <a:t>-Ping</a:t>
            </a:r>
            <a:r>
              <a:rPr lang="zh-CN" altLang="en-US" dirty="0"/>
              <a:t>型心跳：不区分心跳请求和应答，由通信双方按照约定定时向对方发送心跳</a:t>
            </a:r>
            <a:r>
              <a:rPr lang="en-US" altLang="zh-CN" dirty="0"/>
              <a:t>Ping</a:t>
            </a:r>
            <a:r>
              <a:rPr lang="zh-CN" altLang="en-US" dirty="0"/>
              <a:t>消息，它属于</a:t>
            </a:r>
            <a:r>
              <a:rPr lang="zh-CN" altLang="en-US" b="1" dirty="0">
                <a:solidFill>
                  <a:srgbClr val="FF0000"/>
                </a:solidFill>
              </a:rPr>
              <a:t>双向心跳</a:t>
            </a:r>
            <a:r>
              <a:rPr lang="zh-CN" altLang="en-US" dirty="0" smtClean="0"/>
              <a:t>。</a:t>
            </a:r>
            <a:endParaRPr lang="zh-CN" altLang="en-US" dirty="0"/>
          </a:p>
          <a:p>
            <a:pPr>
              <a:lnSpc>
                <a:spcPct val="150000"/>
              </a:lnSpc>
            </a:pPr>
            <a:r>
              <a:rPr lang="zh-CN" altLang="en-US" dirty="0" smtClean="0"/>
              <a:t> </a:t>
            </a:r>
            <a:r>
              <a:rPr lang="zh-CN" altLang="en-US" dirty="0"/>
              <a:t> </a:t>
            </a:r>
            <a:r>
              <a:rPr lang="zh-CN" altLang="en-US" dirty="0" smtClean="0"/>
              <a:t>  心跳检测策略如下：</a:t>
            </a:r>
            <a:endParaRPr lang="zh-CN" altLang="en-US" dirty="0"/>
          </a:p>
          <a:p>
            <a:pPr marL="285750" indent="-285750">
              <a:lnSpc>
                <a:spcPct val="150000"/>
              </a:lnSpc>
              <a:buFont typeface="Wingdings" charset="2"/>
              <a:buChar char="p"/>
            </a:pPr>
            <a:r>
              <a:rPr lang="zh-CN" altLang="en-US" dirty="0" smtClean="0"/>
              <a:t>连续</a:t>
            </a:r>
            <a:r>
              <a:rPr lang="en-US" altLang="zh-CN" dirty="0"/>
              <a:t>N</a:t>
            </a:r>
            <a:r>
              <a:rPr lang="zh-CN" altLang="en-US" dirty="0"/>
              <a:t>次心跳检测都没有收到对方的</a:t>
            </a:r>
            <a:r>
              <a:rPr lang="en-US" altLang="zh-CN" dirty="0"/>
              <a:t>Pong</a:t>
            </a:r>
            <a:r>
              <a:rPr lang="zh-CN" altLang="en-US" dirty="0"/>
              <a:t>应答消息或者</a:t>
            </a:r>
            <a:r>
              <a:rPr lang="en-US" altLang="zh-CN" dirty="0"/>
              <a:t>Ping</a:t>
            </a:r>
            <a:r>
              <a:rPr lang="zh-CN" altLang="en-US" dirty="0"/>
              <a:t>请求消息，则认为链路已经发生逻辑失效，这被称作心跳超时</a:t>
            </a:r>
            <a:r>
              <a:rPr lang="zh-CN" altLang="en-US" dirty="0" smtClean="0"/>
              <a:t>；</a:t>
            </a:r>
            <a:endParaRPr lang="zh-CN" altLang="en-US" dirty="0"/>
          </a:p>
          <a:p>
            <a:pPr marL="285750" indent="-285750">
              <a:lnSpc>
                <a:spcPct val="150000"/>
              </a:lnSpc>
              <a:buFont typeface="Wingdings" charset="2"/>
              <a:buChar char="p"/>
            </a:pPr>
            <a:r>
              <a:rPr lang="zh-CN" altLang="en-US" dirty="0" smtClean="0"/>
              <a:t>读取和发送心跳</a:t>
            </a:r>
            <a:r>
              <a:rPr lang="zh-CN" altLang="en-US" dirty="0"/>
              <a:t>消息的时候如何直接发生了</a:t>
            </a:r>
            <a:r>
              <a:rPr lang="en-US" altLang="zh-CN" dirty="0"/>
              <a:t>IO</a:t>
            </a:r>
            <a:r>
              <a:rPr lang="zh-CN" altLang="en-US" dirty="0"/>
              <a:t>异常，说明链路已经失效，这被称为心跳失败</a:t>
            </a:r>
            <a:r>
              <a:rPr lang="zh-CN" altLang="en-US" dirty="0" smtClean="0"/>
              <a:t>。</a:t>
            </a:r>
            <a:endParaRPr lang="zh-CN" altLang="en-US" dirty="0"/>
          </a:p>
          <a:p>
            <a:pPr>
              <a:lnSpc>
                <a:spcPct val="150000"/>
              </a:lnSpc>
            </a:pPr>
            <a:r>
              <a:rPr lang="zh-CN" altLang="en-US" dirty="0" smtClean="0"/>
              <a:t>    无论发生心跳超时还是心跳失败</a:t>
            </a:r>
            <a:r>
              <a:rPr lang="zh-CN" altLang="en-US" dirty="0"/>
              <a:t>，都需要关闭链路，由客户端发起重连操作，保证链路能够恢复正常。</a:t>
            </a:r>
          </a:p>
        </p:txBody>
      </p:sp>
    </p:spTree>
    <p:extLst>
      <p:ext uri="{BB962C8B-B14F-4D97-AF65-F5344CB8AC3E}">
        <p14:creationId xmlns:p14="http://schemas.microsoft.com/office/powerpoint/2010/main" val="13351168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可靠性</a:t>
            </a:r>
            <a:r>
              <a:rPr kumimoji="0" lang="en-US" altLang="zh-CN" sz="3200" b="1" dirty="0" smtClean="0">
                <a:latin typeface="Arial" charset="0"/>
                <a:ea typeface="黑体" charset="0"/>
              </a:rPr>
              <a:t> - </a:t>
            </a:r>
            <a:r>
              <a:rPr kumimoji="0" lang="en-US" altLang="en-US" sz="3200" b="1" dirty="0" smtClean="0">
                <a:latin typeface="Arial" charset="0"/>
                <a:ea typeface="黑体" charset="0"/>
              </a:rPr>
              <a:t>心跳检测</a:t>
            </a:r>
            <a:endParaRPr kumimoji="0" lang="zh-CN" altLang="en-US" sz="3200" b="1" dirty="0">
              <a:latin typeface="Arial" charset="0"/>
              <a:ea typeface="黑体" charset="0"/>
            </a:endParaRPr>
          </a:p>
        </p:txBody>
      </p:sp>
      <p:sp>
        <p:nvSpPr>
          <p:cNvPr id="2" name="矩形 1"/>
          <p:cNvSpPr/>
          <p:nvPr/>
        </p:nvSpPr>
        <p:spPr>
          <a:xfrm>
            <a:off x="323528" y="1628800"/>
            <a:ext cx="8568952" cy="2977739"/>
          </a:xfrm>
          <a:prstGeom prst="rect">
            <a:avLst/>
          </a:prstGeom>
        </p:spPr>
        <p:txBody>
          <a:bodyPr wrap="square">
            <a:spAutoFit/>
          </a:bodyPr>
          <a:lstStyle/>
          <a:p>
            <a:pPr>
              <a:lnSpc>
                <a:spcPct val="150000"/>
              </a:lnSpc>
            </a:pPr>
            <a:r>
              <a:rPr lang="zh-CN" altLang="en-US" dirty="0" smtClean="0"/>
              <a:t>   </a:t>
            </a:r>
            <a:r>
              <a:rPr lang="en-US" altLang="zh-CN" dirty="0" err="1" smtClean="0"/>
              <a:t>Netty</a:t>
            </a:r>
            <a:r>
              <a:rPr lang="zh-CN" altLang="en-US" dirty="0"/>
              <a:t>的心跳检测实际上是利用了链路空闲检测机制实现</a:t>
            </a:r>
            <a:r>
              <a:rPr lang="zh-CN" altLang="en-US" dirty="0" smtClean="0"/>
              <a:t>的</a:t>
            </a:r>
            <a:r>
              <a:rPr lang="zh-CN" altLang="zh-CN" dirty="0" smtClean="0"/>
              <a:t>：</a:t>
            </a:r>
            <a:endParaRPr lang="en-US" altLang="zh-CN" dirty="0" smtClean="0"/>
          </a:p>
          <a:p>
            <a:pPr marL="285750" indent="-285750">
              <a:lnSpc>
                <a:spcPct val="150000"/>
              </a:lnSpc>
              <a:buFont typeface="Wingdings" charset="2"/>
              <a:buChar char="p"/>
            </a:pPr>
            <a:r>
              <a:rPr lang="zh-CN" altLang="en-US" dirty="0" smtClean="0"/>
              <a:t>读空闲</a:t>
            </a:r>
            <a:r>
              <a:rPr lang="zh-CN" altLang="en-US" dirty="0"/>
              <a:t>，链路持续时间</a:t>
            </a:r>
            <a:r>
              <a:rPr lang="en-US" altLang="zh-CN" dirty="0"/>
              <a:t>t</a:t>
            </a:r>
            <a:r>
              <a:rPr lang="zh-CN" altLang="en-US" dirty="0"/>
              <a:t>没有读取到任何消息</a:t>
            </a:r>
            <a:r>
              <a:rPr lang="zh-CN" altLang="en-US" dirty="0" smtClean="0"/>
              <a:t>；</a:t>
            </a:r>
            <a:endParaRPr lang="en-US" altLang="zh-CN" dirty="0"/>
          </a:p>
          <a:p>
            <a:pPr marL="285750" indent="-285750">
              <a:lnSpc>
                <a:spcPct val="150000"/>
              </a:lnSpc>
              <a:buFont typeface="Wingdings" charset="2"/>
              <a:buChar char="p"/>
            </a:pPr>
            <a:r>
              <a:rPr lang="zh-CN" altLang="en-US" dirty="0" smtClean="0"/>
              <a:t>写空闲</a:t>
            </a:r>
            <a:r>
              <a:rPr lang="zh-CN" altLang="en-US" dirty="0"/>
              <a:t>，链路持续时间</a:t>
            </a:r>
            <a:r>
              <a:rPr lang="en-US" altLang="zh-CN" dirty="0"/>
              <a:t>t</a:t>
            </a:r>
            <a:r>
              <a:rPr lang="zh-CN" altLang="en-US" dirty="0"/>
              <a:t>没有发送任何消息</a:t>
            </a:r>
            <a:r>
              <a:rPr lang="zh-CN" altLang="en-US" dirty="0" smtClean="0"/>
              <a:t>；</a:t>
            </a:r>
            <a:endParaRPr lang="zh-CN" altLang="en-US" dirty="0"/>
          </a:p>
          <a:p>
            <a:pPr marL="285750" indent="-285750">
              <a:lnSpc>
                <a:spcPct val="150000"/>
              </a:lnSpc>
              <a:buFont typeface="Wingdings" charset="2"/>
              <a:buChar char="p"/>
            </a:pPr>
            <a:r>
              <a:rPr lang="zh-CN" altLang="en-US" dirty="0" smtClean="0"/>
              <a:t>读写空闲</a:t>
            </a:r>
            <a:r>
              <a:rPr lang="zh-CN" altLang="en-US" dirty="0"/>
              <a:t>，链路持续时间</a:t>
            </a:r>
            <a:r>
              <a:rPr lang="en-US" altLang="zh-CN" dirty="0"/>
              <a:t>t</a:t>
            </a:r>
            <a:r>
              <a:rPr lang="zh-CN" altLang="en-US" dirty="0"/>
              <a:t>没有接收或者发送任何</a:t>
            </a:r>
            <a:r>
              <a:rPr lang="zh-CN" altLang="en-US" dirty="0" smtClean="0"/>
              <a:t>消息</a:t>
            </a:r>
            <a:r>
              <a:rPr lang="zh-CN" altLang="en-US" dirty="0"/>
              <a:t>；</a:t>
            </a:r>
          </a:p>
          <a:p>
            <a:pPr>
              <a:lnSpc>
                <a:spcPct val="150000"/>
              </a:lnSpc>
            </a:pPr>
            <a:r>
              <a:rPr lang="zh-CN" altLang="zh-CN" dirty="0" smtClean="0"/>
              <a:t> </a:t>
            </a:r>
            <a:r>
              <a:rPr lang="zh-CN" altLang="en-US" dirty="0" smtClean="0"/>
              <a:t>   </a:t>
            </a:r>
            <a:r>
              <a:rPr lang="en-US" altLang="zh-CN" dirty="0" err="1" smtClean="0"/>
              <a:t>Netty</a:t>
            </a:r>
            <a:r>
              <a:rPr lang="zh-CN" altLang="en-US" dirty="0"/>
              <a:t>的默认读写空闲机制是发生超时异常，关闭连接，但是，我们可以定制它的超时实现机制，以便支持不同的用户场景</a:t>
            </a:r>
            <a:r>
              <a:rPr lang="zh-CN" altLang="en-US" dirty="0" smtClean="0"/>
              <a:t>。</a:t>
            </a:r>
            <a:endParaRPr lang="en-US" altLang="zh-CN" dirty="0" smtClean="0"/>
          </a:p>
          <a:p>
            <a:pPr>
              <a:lnSpc>
                <a:spcPct val="150000"/>
              </a:lnSpc>
            </a:pPr>
            <a:r>
              <a:rPr lang="zh-CN" altLang="en-US" dirty="0" smtClean="0"/>
              <a:t>     示例：</a:t>
            </a:r>
            <a:r>
              <a:rPr lang="en-US" altLang="zh-CN" dirty="0" err="1"/>
              <a:t>com.yilong.netty.heartbeat</a:t>
            </a:r>
            <a:endParaRPr lang="zh-CN" altLang="en-US" dirty="0"/>
          </a:p>
        </p:txBody>
      </p:sp>
    </p:spTree>
    <p:extLst>
      <p:ext uri="{BB962C8B-B14F-4D97-AF65-F5344CB8AC3E}">
        <p14:creationId xmlns:p14="http://schemas.microsoft.com/office/powerpoint/2010/main" val="16158994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a:latin typeface="Arial" charset="0"/>
                <a:ea typeface="黑体" charset="0"/>
              </a:rPr>
              <a:t>N</a:t>
            </a:r>
            <a:r>
              <a:rPr kumimoji="0" lang="en-US" altLang="zh-CN" sz="3200" b="1" dirty="0" err="1" smtClean="0">
                <a:latin typeface="Arial" charset="0"/>
                <a:ea typeface="黑体" charset="0"/>
              </a:rPr>
              <a:t>etty</a:t>
            </a:r>
            <a:r>
              <a:rPr kumimoji="0" lang="en-US" altLang="zh-CN" sz="3200" b="1" dirty="0" smtClean="0">
                <a:latin typeface="Arial" charset="0"/>
                <a:ea typeface="黑体" charset="0"/>
              </a:rPr>
              <a:t> </a:t>
            </a:r>
            <a:r>
              <a:rPr kumimoji="0" lang="en-US" altLang="zh-CN" sz="3200" b="1" dirty="0">
                <a:latin typeface="Arial" charset="0"/>
                <a:ea typeface="黑体" charset="0"/>
              </a:rPr>
              <a:t>– zero copy</a:t>
            </a:r>
            <a:endParaRPr kumimoji="0" lang="zh-CN" altLang="en-US" sz="3200" b="1" dirty="0">
              <a:latin typeface="Arial" charset="0"/>
              <a:ea typeface="黑体" charset="0"/>
            </a:endParaRPr>
          </a:p>
        </p:txBody>
      </p:sp>
      <p:sp>
        <p:nvSpPr>
          <p:cNvPr id="2" name="矩形 1"/>
          <p:cNvSpPr/>
          <p:nvPr/>
        </p:nvSpPr>
        <p:spPr>
          <a:xfrm>
            <a:off x="323528" y="1772816"/>
            <a:ext cx="8496944" cy="90024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en-US" altLang="zh-CN" dirty="0">
                <a:latin typeface="宋体"/>
                <a:ea typeface="宋体"/>
                <a:cs typeface="宋体"/>
              </a:rPr>
              <a:t>“Zero-copy” describes computer operations in which the CPU does not perform the task of copying data from one memory area to another</a:t>
            </a:r>
            <a:r>
              <a:rPr lang="en-US" altLang="zh-CN" dirty="0" smtClean="0">
                <a:latin typeface="宋体"/>
                <a:ea typeface="宋体"/>
                <a:cs typeface="宋体"/>
              </a:rPr>
              <a:t>.</a:t>
            </a:r>
            <a:endParaRPr lang="zh-CN" altLang="en-US" dirty="0">
              <a:latin typeface="宋体"/>
              <a:ea typeface="宋体"/>
              <a:cs typeface="宋体"/>
            </a:endParaRPr>
          </a:p>
        </p:txBody>
      </p:sp>
      <p:pic>
        <p:nvPicPr>
          <p:cNvPr id="4" name="图片 3"/>
          <p:cNvPicPr>
            <a:picLocks noChangeAspect="1"/>
          </p:cNvPicPr>
          <p:nvPr/>
        </p:nvPicPr>
        <p:blipFill>
          <a:blip r:embed="rId3"/>
          <a:stretch>
            <a:fillRect/>
          </a:stretch>
        </p:blipFill>
        <p:spPr>
          <a:xfrm>
            <a:off x="251520" y="2852936"/>
            <a:ext cx="8640960" cy="3816424"/>
          </a:xfrm>
          <a:prstGeom prst="rect">
            <a:avLst/>
          </a:prstGeom>
        </p:spPr>
      </p:pic>
    </p:spTree>
    <p:extLst>
      <p:ext uri="{BB962C8B-B14F-4D97-AF65-F5344CB8AC3E}">
        <p14:creationId xmlns:p14="http://schemas.microsoft.com/office/powerpoint/2010/main" val="3971165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a:latin typeface="Arial" charset="0"/>
                <a:ea typeface="黑体" charset="0"/>
              </a:rPr>
              <a:t>N</a:t>
            </a:r>
            <a:r>
              <a:rPr kumimoji="0" lang="en-US" altLang="zh-CN" sz="3200" b="1" dirty="0" err="1" smtClean="0">
                <a:latin typeface="Arial" charset="0"/>
                <a:ea typeface="黑体" charset="0"/>
              </a:rPr>
              <a:t>etty</a:t>
            </a:r>
            <a:r>
              <a:rPr kumimoji="0" lang="en-US" altLang="zh-CN" sz="3200" b="1" dirty="0" smtClean="0">
                <a:latin typeface="Arial" charset="0"/>
                <a:ea typeface="黑体" charset="0"/>
              </a:rPr>
              <a:t> </a:t>
            </a:r>
            <a:r>
              <a:rPr kumimoji="0" lang="en-US" altLang="zh-CN" sz="3200" b="1" dirty="0">
                <a:latin typeface="Arial" charset="0"/>
                <a:ea typeface="黑体" charset="0"/>
              </a:rPr>
              <a:t>– zero copy</a:t>
            </a:r>
            <a:endParaRPr kumimoji="0" lang="zh-CN" altLang="en-US" sz="3200" b="1" dirty="0">
              <a:latin typeface="Arial" charset="0"/>
              <a:ea typeface="黑体" charset="0"/>
            </a:endParaRPr>
          </a:p>
        </p:txBody>
      </p:sp>
      <p:pic>
        <p:nvPicPr>
          <p:cNvPr id="3" name="图片 2"/>
          <p:cNvPicPr>
            <a:picLocks noChangeAspect="1"/>
          </p:cNvPicPr>
          <p:nvPr/>
        </p:nvPicPr>
        <p:blipFill>
          <a:blip r:embed="rId3"/>
          <a:stretch>
            <a:fillRect/>
          </a:stretch>
        </p:blipFill>
        <p:spPr>
          <a:xfrm>
            <a:off x="251520" y="1790700"/>
            <a:ext cx="8640960" cy="3438500"/>
          </a:xfrm>
          <a:prstGeom prst="rect">
            <a:avLst/>
          </a:prstGeom>
        </p:spPr>
      </p:pic>
      <p:sp>
        <p:nvSpPr>
          <p:cNvPr id="5" name="矩形 4"/>
          <p:cNvSpPr/>
          <p:nvPr/>
        </p:nvSpPr>
        <p:spPr>
          <a:xfrm>
            <a:off x="251520" y="5409074"/>
            <a:ext cx="8568952" cy="90024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zh-CN" altLang="en-US" dirty="0" smtClean="0">
                <a:latin typeface="宋体"/>
                <a:ea typeface="宋体"/>
                <a:cs typeface="宋体"/>
              </a:rPr>
              <a:t>  </a:t>
            </a:r>
            <a:r>
              <a:rPr lang="zh-CN" altLang="en-US" dirty="0" smtClean="0">
                <a:latin typeface="宋体"/>
                <a:ea typeface="宋体"/>
                <a:cs typeface="宋体"/>
              </a:rPr>
              <a:t>从上图中可以</a:t>
            </a:r>
            <a:r>
              <a:rPr lang="zh-CN" altLang="en-US" dirty="0">
                <a:latin typeface="宋体"/>
                <a:ea typeface="宋体"/>
                <a:cs typeface="宋体"/>
              </a:rPr>
              <a:t>清楚的看到，</a:t>
            </a:r>
            <a:r>
              <a:rPr lang="en-US" altLang="zh-CN" dirty="0">
                <a:latin typeface="宋体"/>
                <a:ea typeface="宋体"/>
                <a:cs typeface="宋体"/>
              </a:rPr>
              <a:t>Zero Copy</a:t>
            </a:r>
            <a:r>
              <a:rPr lang="zh-CN" altLang="en-US" dirty="0">
                <a:latin typeface="宋体"/>
                <a:ea typeface="宋体"/>
                <a:cs typeface="宋体"/>
              </a:rPr>
              <a:t>的模式中，避免了数据在用户空间和内存空间之间的拷贝，从而提高了系统的整体性能。</a:t>
            </a:r>
          </a:p>
        </p:txBody>
      </p:sp>
    </p:spTree>
    <p:extLst>
      <p:ext uri="{BB962C8B-B14F-4D97-AF65-F5344CB8AC3E}">
        <p14:creationId xmlns:p14="http://schemas.microsoft.com/office/powerpoint/2010/main" val="13450645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a:latin typeface="Arial" charset="0"/>
                <a:ea typeface="黑体" charset="0"/>
              </a:rPr>
              <a:t>N</a:t>
            </a:r>
            <a:r>
              <a:rPr kumimoji="0" lang="en-US" altLang="zh-CN" sz="3200" b="1" dirty="0" err="1" smtClean="0">
                <a:latin typeface="Arial" charset="0"/>
                <a:ea typeface="黑体" charset="0"/>
              </a:rPr>
              <a:t>etty</a:t>
            </a:r>
            <a:r>
              <a:rPr kumimoji="0" lang="en-US" altLang="zh-CN" sz="3200" b="1" dirty="0" smtClean="0">
                <a:latin typeface="Arial" charset="0"/>
                <a:ea typeface="黑体" charset="0"/>
              </a:rPr>
              <a:t> </a:t>
            </a:r>
            <a:r>
              <a:rPr kumimoji="0" lang="en-US" altLang="zh-CN" sz="3200" b="1" dirty="0">
                <a:latin typeface="Arial" charset="0"/>
                <a:ea typeface="黑体" charset="0"/>
              </a:rPr>
              <a:t>– zero copy</a:t>
            </a:r>
            <a:endParaRPr kumimoji="0" lang="zh-CN" altLang="en-US" sz="3200" b="1" dirty="0">
              <a:latin typeface="Arial" charset="0"/>
              <a:ea typeface="黑体" charset="0"/>
            </a:endParaRPr>
          </a:p>
        </p:txBody>
      </p:sp>
      <p:sp>
        <p:nvSpPr>
          <p:cNvPr id="12290" name="TextBox 9"/>
          <p:cNvSpPr txBox="1">
            <a:spLocks noChangeArrowheads="1"/>
          </p:cNvSpPr>
          <p:nvPr/>
        </p:nvSpPr>
        <p:spPr bwMode="auto">
          <a:xfrm>
            <a:off x="395288" y="1785938"/>
            <a:ext cx="8353425" cy="256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marL="285750" indent="-285750">
              <a:lnSpc>
                <a:spcPct val="150000"/>
              </a:lnSpc>
              <a:buFont typeface="Wingdings" charset="2"/>
              <a:buChar char="p"/>
              <a:defRPr/>
            </a:pPr>
            <a:r>
              <a:rPr kumimoji="0" lang="en-US" altLang="zh-CN" sz="1800" dirty="0" smtClean="0"/>
              <a:t> </a:t>
            </a:r>
            <a:r>
              <a:rPr kumimoji="0" lang="en-US" altLang="zh-CN" sz="1800" dirty="0" err="1" smtClean="0"/>
              <a:t>netty</a:t>
            </a:r>
            <a:r>
              <a:rPr kumimoji="0" lang="zh-CN" altLang="en-US" sz="1800" dirty="0" smtClean="0"/>
              <a:t>的接受和发送</a:t>
            </a:r>
            <a:r>
              <a:rPr kumimoji="0" lang="en-US" altLang="zh-CN" sz="1800" dirty="0" err="1" smtClean="0"/>
              <a:t>ByteBuffer</a:t>
            </a:r>
            <a:r>
              <a:rPr kumimoji="0" lang="zh-CN" altLang="en-US" sz="1800" dirty="0" smtClean="0"/>
              <a:t>采用</a:t>
            </a:r>
            <a:r>
              <a:rPr kumimoji="0" lang="en-US" altLang="zh-CN" sz="1800" dirty="0" err="1" smtClean="0"/>
              <a:t>driect</a:t>
            </a:r>
            <a:r>
              <a:rPr kumimoji="0" lang="en-US" altLang="zh-CN" sz="1800" dirty="0" smtClean="0"/>
              <a:t> buffers</a:t>
            </a:r>
            <a:r>
              <a:rPr kumimoji="0" lang="zh-CN" altLang="en-US" sz="1800" dirty="0" smtClean="0"/>
              <a:t>；</a:t>
            </a:r>
            <a:endParaRPr kumimoji="0" lang="en-US" altLang="zh-CN" sz="1800" dirty="0" smtClean="0"/>
          </a:p>
          <a:p>
            <a:pPr>
              <a:lnSpc>
                <a:spcPct val="150000"/>
              </a:lnSpc>
              <a:defRPr/>
            </a:pPr>
            <a:endParaRPr kumimoji="0" lang="en-US" altLang="zh-CN" sz="1800" dirty="0" smtClean="0"/>
          </a:p>
          <a:p>
            <a:pPr marL="285750" indent="-285750">
              <a:lnSpc>
                <a:spcPct val="150000"/>
              </a:lnSpc>
              <a:buFont typeface="Wingdings" charset="2"/>
              <a:buChar char="p"/>
              <a:defRPr/>
            </a:pPr>
            <a:r>
              <a:rPr kumimoji="0" lang="en-US" altLang="zh-CN" sz="1800" dirty="0" smtClean="0"/>
              <a:t> </a:t>
            </a:r>
            <a:r>
              <a:rPr kumimoji="0" lang="en-US" altLang="zh-CN" sz="1800" dirty="0" err="1" smtClean="0"/>
              <a:t>netty</a:t>
            </a:r>
            <a:r>
              <a:rPr kumimoji="0" lang="zh-CN" altLang="en-US" sz="1800" dirty="0" smtClean="0"/>
              <a:t>提供了组合</a:t>
            </a:r>
            <a:r>
              <a:rPr kumimoji="0" lang="en-US" altLang="zh-CN" sz="1800" dirty="0" smtClean="0"/>
              <a:t>buffer</a:t>
            </a:r>
            <a:r>
              <a:rPr kumimoji="0" lang="zh-CN" altLang="en-US" sz="1800" dirty="0" smtClean="0"/>
              <a:t>对象，可以聚合多个</a:t>
            </a:r>
            <a:r>
              <a:rPr kumimoji="0" lang="en-US" altLang="zh-CN" sz="1800" dirty="0" err="1" smtClean="0"/>
              <a:t>ByteBuffer</a:t>
            </a:r>
            <a:r>
              <a:rPr kumimoji="0" lang="zh-CN" altLang="en-US" sz="1800" dirty="0" smtClean="0"/>
              <a:t>对象，用户可以操作一个</a:t>
            </a:r>
            <a:r>
              <a:rPr kumimoji="0" lang="en-US" altLang="zh-CN" sz="1800" dirty="0" smtClean="0"/>
              <a:t>Buffer</a:t>
            </a:r>
            <a:r>
              <a:rPr kumimoji="0" lang="zh-CN" altLang="en-US" sz="1800" dirty="0" smtClean="0"/>
              <a:t>那样方便地对组合</a:t>
            </a:r>
            <a:r>
              <a:rPr kumimoji="0" lang="en-US" altLang="zh-CN" sz="1800" dirty="0" smtClean="0"/>
              <a:t>Buffer</a:t>
            </a:r>
            <a:r>
              <a:rPr kumimoji="0" lang="zh-CN" altLang="en-US" sz="1800" dirty="0" smtClean="0"/>
              <a:t>进行操作；</a:t>
            </a:r>
            <a:endParaRPr kumimoji="0" lang="en-US" altLang="zh-CN" sz="1800" dirty="0" smtClean="0"/>
          </a:p>
          <a:p>
            <a:pPr marL="285750" indent="-285750">
              <a:lnSpc>
                <a:spcPct val="150000"/>
              </a:lnSpc>
              <a:buFont typeface="Wingdings" charset="2"/>
              <a:buChar char="p"/>
              <a:defRPr/>
            </a:pPr>
            <a:r>
              <a:rPr kumimoji="0" lang="zh-CN" altLang="zh-CN" sz="1800" dirty="0" smtClean="0"/>
              <a:t> </a:t>
            </a:r>
            <a:r>
              <a:rPr kumimoji="0" lang="en-US" altLang="zh-CN" sz="1800" dirty="0" err="1" smtClean="0"/>
              <a:t>netty</a:t>
            </a:r>
            <a:r>
              <a:rPr kumimoji="0" lang="zh-CN" altLang="en-US" sz="1800" dirty="0" smtClean="0"/>
              <a:t>的文件传输采用了</a:t>
            </a:r>
            <a:r>
              <a:rPr kumimoji="0" lang="en-US" altLang="zh-CN" sz="1800" dirty="0" err="1" smtClean="0"/>
              <a:t>transferTo</a:t>
            </a:r>
            <a:r>
              <a:rPr kumimoji="0" lang="zh-CN" altLang="en-US" sz="1800" dirty="0" smtClean="0"/>
              <a:t>方法</a:t>
            </a:r>
            <a:r>
              <a:rPr kumimoji="0" lang="zh-CN" altLang="en-US" sz="1800" dirty="0" smtClean="0"/>
              <a:t>；</a:t>
            </a:r>
            <a:endParaRPr kumimoji="0" lang="en-US" altLang="zh-CN" sz="1800" dirty="0" smtClean="0"/>
          </a:p>
          <a:p>
            <a:pPr>
              <a:lnSpc>
                <a:spcPct val="150000"/>
              </a:lnSpc>
              <a:defRPr/>
            </a:pPr>
            <a:r>
              <a:rPr kumimoji="0" lang="zh-CN" altLang="en-US" sz="1800" dirty="0" smtClean="0"/>
              <a:t>示例：</a:t>
            </a:r>
            <a:r>
              <a:rPr kumimoji="0" lang="en-US" altLang="zh-CN" sz="1800" dirty="0" err="1"/>
              <a:t>com.yilong.zerocopy.transferto.Main</a:t>
            </a:r>
            <a:endParaRPr kumimoji="0" lang="en-US" altLang="zh-CN" sz="1800" dirty="0" smtClean="0"/>
          </a:p>
        </p:txBody>
      </p:sp>
    </p:spTree>
    <p:extLst>
      <p:ext uri="{BB962C8B-B14F-4D97-AF65-F5344CB8AC3E}">
        <p14:creationId xmlns:p14="http://schemas.microsoft.com/office/powerpoint/2010/main" val="12408683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内存池</a:t>
            </a:r>
            <a:endParaRPr kumimoji="0" lang="zh-CN" altLang="en-US" sz="3200" b="1" dirty="0">
              <a:latin typeface="Arial" charset="0"/>
              <a:ea typeface="黑体" charset="0"/>
            </a:endParaRPr>
          </a:p>
        </p:txBody>
      </p:sp>
    </p:spTree>
    <p:extLst>
      <p:ext uri="{BB962C8B-B14F-4D97-AF65-F5344CB8AC3E}">
        <p14:creationId xmlns:p14="http://schemas.microsoft.com/office/powerpoint/2010/main" val="28044182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zh-CN" altLang="zh-CN" sz="3200" b="1" dirty="0" err="1">
                <a:latin typeface="Arial" charset="0"/>
                <a:ea typeface="黑体" charset="0"/>
              </a:rPr>
              <a:t>N</a:t>
            </a:r>
            <a:r>
              <a:rPr kumimoji="0" lang="en-US" altLang="zh-CN" sz="3200" b="1" dirty="0" err="1" smtClean="0">
                <a:latin typeface="Arial" charset="0"/>
                <a:ea typeface="黑体" charset="0"/>
              </a:rPr>
              <a:t>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性能模型</a:t>
            </a:r>
            <a:endParaRPr kumimoji="0" lang="zh-CN" altLang="en-US" sz="3200" b="1" dirty="0">
              <a:latin typeface="Arial" charset="0"/>
              <a:ea typeface="黑体" charset="0"/>
            </a:endParaRPr>
          </a:p>
        </p:txBody>
      </p:sp>
      <p:pic>
        <p:nvPicPr>
          <p:cNvPr id="4" name="图片 3" descr="io-three-ele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1522065"/>
            <a:ext cx="4191000" cy="4067175"/>
          </a:xfrm>
          <a:prstGeom prst="rect">
            <a:avLst/>
          </a:prstGeom>
        </p:spPr>
      </p:pic>
      <p:sp>
        <p:nvSpPr>
          <p:cNvPr id="2" name="右箭头标注 1"/>
          <p:cNvSpPr/>
          <p:nvPr/>
        </p:nvSpPr>
        <p:spPr>
          <a:xfrm>
            <a:off x="899592" y="2492896"/>
            <a:ext cx="2376264" cy="864096"/>
          </a:xfrm>
          <a:prstGeom prst="rightArrowCallou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dirty="0" smtClean="0">
                <a:solidFill>
                  <a:srgbClr val="111111"/>
                </a:solidFill>
              </a:rPr>
              <a:t>异步非阻塞</a:t>
            </a:r>
          </a:p>
        </p:txBody>
      </p:sp>
      <p:sp>
        <p:nvSpPr>
          <p:cNvPr id="3" name="左箭头标注 2"/>
          <p:cNvSpPr/>
          <p:nvPr/>
        </p:nvSpPr>
        <p:spPr>
          <a:xfrm>
            <a:off x="5940152" y="2492896"/>
            <a:ext cx="2376264" cy="936104"/>
          </a:xfrm>
          <a:prstGeom prst="leftArrowCallou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dirty="0" smtClean="0">
                <a:solidFill>
                  <a:srgbClr val="111111"/>
                </a:solidFill>
              </a:rPr>
              <a:t>可定制的编解码框架</a:t>
            </a:r>
          </a:p>
        </p:txBody>
      </p:sp>
      <p:sp>
        <p:nvSpPr>
          <p:cNvPr id="5" name="上箭头标注 4"/>
          <p:cNvSpPr/>
          <p:nvPr/>
        </p:nvSpPr>
        <p:spPr>
          <a:xfrm>
            <a:off x="3635896" y="5229200"/>
            <a:ext cx="2088232" cy="1368152"/>
          </a:xfrm>
          <a:prstGeom prst="upArrowCallou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Reactor</a:t>
            </a:r>
            <a:r>
              <a:rPr kumimoji="1" lang="zh-CN" altLang="en-US" dirty="0" smtClean="0">
                <a:solidFill>
                  <a:srgbClr val="111111"/>
                </a:solidFill>
              </a:rPr>
              <a:t>线程模型</a:t>
            </a:r>
          </a:p>
        </p:txBody>
      </p:sp>
    </p:spTree>
    <p:extLst>
      <p:ext uri="{BB962C8B-B14F-4D97-AF65-F5344CB8AC3E}">
        <p14:creationId xmlns:p14="http://schemas.microsoft.com/office/powerpoint/2010/main" val="360198480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smtClean="0">
                <a:latin typeface="Arial" charset="0"/>
                <a:ea typeface="黑体" charset="0"/>
              </a:rPr>
              <a:t>Mina VS </a:t>
            </a:r>
            <a:r>
              <a:rPr kumimoji="0" lang="en-US" altLang="zh-CN" sz="3200" b="1" dirty="0" err="1" smtClean="0">
                <a:latin typeface="Arial" charset="0"/>
                <a:ea typeface="黑体" charset="0"/>
              </a:rPr>
              <a:t>Netty</a:t>
            </a:r>
            <a:endParaRPr kumimoji="0" lang="zh-CN" altLang="en-US" sz="3200" b="1" dirty="0">
              <a:latin typeface="Arial" charset="0"/>
              <a:ea typeface="黑体" charset="0"/>
            </a:endParaRPr>
          </a:p>
        </p:txBody>
      </p:sp>
      <p:sp>
        <p:nvSpPr>
          <p:cNvPr id="3" name="文本框 2"/>
          <p:cNvSpPr txBox="1"/>
          <p:nvPr/>
        </p:nvSpPr>
        <p:spPr>
          <a:xfrm>
            <a:off x="323528" y="1556792"/>
            <a:ext cx="8568952" cy="5147563"/>
          </a:xfrm>
          <a:prstGeom prst="rect">
            <a:avLst/>
          </a:prstGeom>
          <a:noFill/>
        </p:spPr>
        <p:txBody>
          <a:bodyPr wrap="square" rtlCol="0">
            <a:spAutoFit/>
          </a:bodyPr>
          <a:lstStyle/>
          <a:p>
            <a:pPr>
              <a:lnSpc>
                <a:spcPct val="150000"/>
              </a:lnSpc>
            </a:pPr>
            <a:r>
              <a:rPr kumimoji="1" lang="zh-CN" altLang="en-US" sz="2000" b="1" dirty="0" smtClean="0">
                <a:solidFill>
                  <a:srgbClr val="FF0000"/>
                </a:solidFill>
                <a:latin typeface="宋体"/>
                <a:ea typeface="宋体"/>
                <a:cs typeface="宋体"/>
              </a:rPr>
              <a:t>相同点：</a:t>
            </a:r>
            <a:endParaRPr kumimoji="1" lang="en-US" altLang="zh-CN" sz="2000" b="1" dirty="0" smtClean="0">
              <a:solidFill>
                <a:srgbClr val="FF0000"/>
              </a:solidFill>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基于</a:t>
            </a:r>
            <a:r>
              <a:rPr kumimoji="1" lang="en-US" altLang="zh-CN" dirty="0" smtClean="0">
                <a:latin typeface="宋体"/>
                <a:ea typeface="宋体"/>
                <a:cs typeface="宋体"/>
              </a:rPr>
              <a:t>Reactor</a:t>
            </a:r>
            <a:r>
              <a:rPr kumimoji="1" lang="zh-CN" altLang="en-US" dirty="0" smtClean="0">
                <a:latin typeface="宋体"/>
                <a:ea typeface="宋体"/>
                <a:cs typeface="宋体"/>
              </a:rPr>
              <a:t>模型的</a:t>
            </a:r>
            <a:r>
              <a:rPr kumimoji="1" lang="en-US" altLang="zh-CN" dirty="0" smtClean="0">
                <a:latin typeface="宋体"/>
                <a:ea typeface="宋体"/>
                <a:cs typeface="宋体"/>
              </a:rPr>
              <a:t>NIO</a:t>
            </a:r>
            <a:r>
              <a:rPr kumimoji="1" lang="zh-CN" altLang="en-US" dirty="0" smtClean="0">
                <a:latin typeface="宋体"/>
                <a:ea typeface="宋体"/>
                <a:cs typeface="宋体"/>
              </a:rPr>
              <a:t>框架</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基于链式的</a:t>
            </a:r>
            <a:r>
              <a:rPr kumimoji="1" lang="en-US" altLang="zh-CN" dirty="0" smtClean="0">
                <a:latin typeface="宋体"/>
                <a:ea typeface="宋体"/>
                <a:cs typeface="宋体"/>
              </a:rPr>
              <a:t>Handler</a:t>
            </a:r>
            <a:r>
              <a:rPr kumimoji="1" lang="zh-CN" altLang="en-US" dirty="0" smtClean="0">
                <a:latin typeface="宋体"/>
                <a:ea typeface="宋体"/>
                <a:cs typeface="宋体"/>
              </a:rPr>
              <a:t>编排机制</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对</a:t>
            </a:r>
            <a:r>
              <a:rPr kumimoji="1" lang="en-US" altLang="zh-CN" dirty="0" smtClean="0">
                <a:latin typeface="宋体"/>
                <a:ea typeface="宋体"/>
                <a:cs typeface="宋体"/>
              </a:rPr>
              <a:t>JDK</a:t>
            </a:r>
            <a:r>
              <a:rPr kumimoji="1" lang="zh-CN" altLang="en-US" dirty="0" smtClean="0">
                <a:latin typeface="宋体"/>
                <a:ea typeface="宋体"/>
                <a:cs typeface="宋体"/>
              </a:rPr>
              <a:t>的</a:t>
            </a:r>
            <a:r>
              <a:rPr kumimoji="1" lang="en-US" altLang="zh-CN" dirty="0" smtClean="0">
                <a:latin typeface="宋体"/>
                <a:ea typeface="宋体"/>
                <a:cs typeface="宋体"/>
              </a:rPr>
              <a:t>NIO</a:t>
            </a:r>
            <a:r>
              <a:rPr kumimoji="1" lang="zh-CN" altLang="en-US" dirty="0" smtClean="0">
                <a:latin typeface="宋体"/>
                <a:ea typeface="宋体"/>
                <a:cs typeface="宋体"/>
              </a:rPr>
              <a:t>类库进行了封装，屏蔽底层细节</a:t>
            </a:r>
            <a:endParaRPr kumimoji="1" lang="en-US" altLang="zh-CN" dirty="0" smtClean="0">
              <a:latin typeface="宋体"/>
              <a:ea typeface="宋体"/>
              <a:cs typeface="宋体"/>
            </a:endParaRPr>
          </a:p>
          <a:p>
            <a:pPr>
              <a:lnSpc>
                <a:spcPct val="150000"/>
              </a:lnSpc>
            </a:pPr>
            <a:r>
              <a:rPr kumimoji="1" lang="zh-CN" altLang="en-US" sz="2000" b="1" dirty="0" smtClean="0">
                <a:solidFill>
                  <a:srgbClr val="FF0000"/>
                </a:solidFill>
                <a:latin typeface="宋体"/>
                <a:ea typeface="宋体"/>
                <a:cs typeface="宋体"/>
              </a:rPr>
              <a:t>不同点：</a:t>
            </a:r>
            <a:endParaRPr kumimoji="1" lang="en-US" altLang="zh-CN" sz="2000" b="1" dirty="0" smtClean="0">
              <a:solidFill>
                <a:srgbClr val="FF0000"/>
              </a:solidFill>
              <a:latin typeface="宋体"/>
              <a:ea typeface="宋体"/>
              <a:cs typeface="宋体"/>
            </a:endParaRPr>
          </a:p>
          <a:p>
            <a:pPr marL="285750" indent="-285750">
              <a:lnSpc>
                <a:spcPct val="150000"/>
              </a:lnSpc>
              <a:buFont typeface="Wingdings" charset="2"/>
              <a:buChar char="p"/>
            </a:pPr>
            <a:r>
              <a:rPr kumimoji="1" lang="en-US" altLang="zh-CN" dirty="0" err="1" smtClean="0">
                <a:latin typeface="宋体"/>
                <a:ea typeface="宋体"/>
                <a:cs typeface="宋体"/>
              </a:rPr>
              <a:t>ByteBuffer</a:t>
            </a:r>
            <a:r>
              <a:rPr kumimoji="1" lang="zh-CN" altLang="en-US" dirty="0" smtClean="0">
                <a:latin typeface="宋体"/>
                <a:ea typeface="宋体"/>
                <a:cs typeface="宋体"/>
              </a:rPr>
              <a:t>的封装和功能不同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en-US" altLang="zh-CN" dirty="0" smtClean="0">
                <a:latin typeface="宋体"/>
                <a:ea typeface="宋体"/>
                <a:cs typeface="宋体"/>
              </a:rPr>
              <a:t>IO</a:t>
            </a:r>
            <a:r>
              <a:rPr kumimoji="1" lang="zh-CN" altLang="en-US" dirty="0" smtClean="0">
                <a:latin typeface="宋体"/>
                <a:ea typeface="宋体"/>
                <a:cs typeface="宋体"/>
              </a:rPr>
              <a:t>线程模型不同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内置的编解码能力不同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内置的应用层协议不同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当前活跃度不同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功能的丰富度不同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未来的前景不同</a:t>
            </a:r>
            <a:endParaRPr kumimoji="1" lang="en-US" altLang="zh-CN" dirty="0">
              <a:latin typeface="宋体"/>
              <a:ea typeface="宋体"/>
              <a:cs typeface="宋体"/>
            </a:endParaRPr>
          </a:p>
        </p:txBody>
      </p:sp>
    </p:spTree>
    <p:extLst>
      <p:ext uri="{BB962C8B-B14F-4D97-AF65-F5344CB8AC3E}">
        <p14:creationId xmlns:p14="http://schemas.microsoft.com/office/powerpoint/2010/main" val="10404311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Netty互联网应用</a:t>
            </a:r>
            <a:r>
              <a:rPr kumimoji="0" lang="en-US" altLang="en-US" sz="3200" b="1" dirty="0" smtClean="0">
                <a:latin typeface="Arial" charset="0"/>
                <a:ea typeface="黑体" charset="0"/>
              </a:rPr>
              <a:t> – </a:t>
            </a:r>
            <a:r>
              <a:rPr kumimoji="0" lang="en-US" altLang="zh-CN" sz="3200" b="1" dirty="0" err="1" smtClean="0">
                <a:latin typeface="Arial" charset="0"/>
                <a:ea typeface="黑体" charset="0"/>
              </a:rPr>
              <a:t>dubbo</a:t>
            </a:r>
            <a:endParaRPr kumimoji="0" lang="zh-CN" altLang="en-US" sz="3200" b="1" dirty="0">
              <a:latin typeface="Arial" charset="0"/>
              <a:ea typeface="黑体" charset="0"/>
            </a:endParaRPr>
          </a:p>
        </p:txBody>
      </p:sp>
      <p:sp>
        <p:nvSpPr>
          <p:cNvPr id="2" name="文本框 1"/>
          <p:cNvSpPr txBox="1"/>
          <p:nvPr/>
        </p:nvSpPr>
        <p:spPr>
          <a:xfrm>
            <a:off x="395536" y="1772816"/>
            <a:ext cx="8424936" cy="2277547"/>
          </a:xfrm>
          <a:prstGeom prst="rect">
            <a:avLst/>
          </a:prstGeom>
          <a:noFill/>
        </p:spPr>
        <p:txBody>
          <a:bodyPr wrap="square" rtlCol="0">
            <a:spAutoFit/>
          </a:bodyPr>
          <a:lstStyle/>
          <a:p>
            <a:pPr>
              <a:lnSpc>
                <a:spcPct val="150000"/>
              </a:lnSpc>
            </a:pPr>
            <a:r>
              <a:rPr lang="en-US" altLang="zh-CN" sz="2400" b="1" dirty="0" err="1">
                <a:latin typeface="宋体"/>
                <a:ea typeface="宋体"/>
                <a:cs typeface="宋体"/>
              </a:rPr>
              <a:t>Dubbo</a:t>
            </a:r>
            <a:r>
              <a:rPr lang="zh-CN" altLang="en-US" sz="2400" dirty="0">
                <a:latin typeface="宋体"/>
                <a:ea typeface="宋体"/>
                <a:cs typeface="宋体"/>
              </a:rPr>
              <a:t>的</a:t>
            </a:r>
            <a:r>
              <a:rPr lang="en-US" altLang="zh-CN" sz="2400" b="1" dirty="0">
                <a:latin typeface="宋体"/>
                <a:ea typeface="宋体"/>
                <a:cs typeface="宋体"/>
              </a:rPr>
              <a:t>RPC</a:t>
            </a:r>
            <a:r>
              <a:rPr lang="zh-CN" altLang="en-US" sz="2400" dirty="0">
                <a:latin typeface="宋体"/>
                <a:ea typeface="宋体"/>
                <a:cs typeface="宋体"/>
              </a:rPr>
              <a:t>远程服务调用默认使用</a:t>
            </a:r>
            <a:r>
              <a:rPr lang="en-US" altLang="zh-CN" sz="2400" b="1" dirty="0" err="1" smtClean="0">
                <a:latin typeface="宋体"/>
                <a:ea typeface="宋体"/>
                <a:cs typeface="宋体"/>
              </a:rPr>
              <a:t>Netty</a:t>
            </a:r>
            <a:r>
              <a:rPr lang="zh-CN" altLang="zh-CN" sz="2400" b="1" dirty="0">
                <a:latin typeface="宋体"/>
                <a:ea typeface="宋体"/>
                <a:cs typeface="宋体"/>
              </a:rPr>
              <a:t> </a:t>
            </a:r>
            <a:r>
              <a:rPr lang="en-US" altLang="zh-CN" sz="2400" b="1" dirty="0" smtClean="0">
                <a:latin typeface="宋体"/>
                <a:ea typeface="宋体"/>
                <a:cs typeface="宋体"/>
              </a:rPr>
              <a:t>+</a:t>
            </a:r>
            <a:r>
              <a:rPr lang="zh-CN" altLang="en-US" sz="2400" b="1" dirty="0" smtClean="0">
                <a:latin typeface="宋体"/>
                <a:ea typeface="宋体"/>
                <a:cs typeface="宋体"/>
              </a:rPr>
              <a:t> </a:t>
            </a:r>
            <a:r>
              <a:rPr lang="en-US" altLang="zh-CN" sz="2400" b="1" dirty="0" err="1" smtClean="0">
                <a:latin typeface="宋体"/>
                <a:ea typeface="宋体"/>
                <a:cs typeface="宋体"/>
              </a:rPr>
              <a:t>Dubbo</a:t>
            </a:r>
            <a:r>
              <a:rPr lang="zh-CN" altLang="en-US" sz="2400" dirty="0">
                <a:latin typeface="宋体"/>
                <a:ea typeface="宋体"/>
                <a:cs typeface="宋体"/>
              </a:rPr>
              <a:t>协议实现</a:t>
            </a:r>
            <a:r>
              <a:rPr lang="en-US" altLang="zh-CN" sz="2400" dirty="0" smtClean="0">
                <a:latin typeface="宋体"/>
                <a:ea typeface="宋体"/>
                <a:cs typeface="宋体"/>
              </a:rPr>
              <a:t>:</a:t>
            </a:r>
            <a:endParaRPr lang="en-US" altLang="zh-CN" sz="2400" b="1" dirty="0">
              <a:latin typeface="宋体"/>
              <a:ea typeface="宋体"/>
              <a:cs typeface="宋体"/>
            </a:endParaRPr>
          </a:p>
          <a:p>
            <a:pPr marL="342900" indent="-342900">
              <a:lnSpc>
                <a:spcPct val="150000"/>
              </a:lnSpc>
              <a:buFont typeface="Wingdings" charset="2"/>
              <a:buChar char="p"/>
            </a:pPr>
            <a:r>
              <a:rPr lang="en-US" altLang="zh-CN" sz="2400" b="1" dirty="0" err="1" smtClean="0">
                <a:latin typeface="宋体"/>
                <a:ea typeface="宋体"/>
                <a:cs typeface="宋体"/>
              </a:rPr>
              <a:t>Dubbo</a:t>
            </a:r>
            <a:r>
              <a:rPr lang="en-US" altLang="zh-CN" sz="2400" b="1" dirty="0" smtClean="0">
                <a:latin typeface="宋体"/>
                <a:ea typeface="宋体"/>
                <a:cs typeface="宋体"/>
              </a:rPr>
              <a:t> </a:t>
            </a:r>
            <a:r>
              <a:rPr lang="en-US" altLang="zh-CN" sz="2400" b="1" dirty="0">
                <a:latin typeface="宋体"/>
                <a:ea typeface="宋体"/>
                <a:cs typeface="宋体"/>
              </a:rPr>
              <a:t>RCP</a:t>
            </a:r>
            <a:r>
              <a:rPr lang="zh-CN" altLang="en-US" sz="2400" dirty="0">
                <a:latin typeface="宋体"/>
                <a:ea typeface="宋体"/>
                <a:cs typeface="宋体"/>
              </a:rPr>
              <a:t>框架默认推荐使用</a:t>
            </a:r>
            <a:r>
              <a:rPr lang="en-US" altLang="zh-CN" sz="2400" b="1" dirty="0" err="1">
                <a:latin typeface="宋体"/>
                <a:ea typeface="宋体"/>
                <a:cs typeface="宋体"/>
              </a:rPr>
              <a:t>Dubbo</a:t>
            </a:r>
            <a:r>
              <a:rPr lang="zh-CN" altLang="en-US" sz="2400" dirty="0" smtClean="0">
                <a:latin typeface="宋体"/>
                <a:ea typeface="宋体"/>
                <a:cs typeface="宋体"/>
              </a:rPr>
              <a:t>协议进行通信和数据传输</a:t>
            </a:r>
            <a:r>
              <a:rPr lang="en-US" altLang="zh-CN" sz="2400" dirty="0">
                <a:latin typeface="宋体"/>
                <a:ea typeface="宋体"/>
                <a:cs typeface="宋体"/>
              </a:rPr>
              <a:t>,</a:t>
            </a:r>
            <a:r>
              <a:rPr lang="zh-CN" altLang="en-US" sz="2400" dirty="0">
                <a:latin typeface="宋体"/>
                <a:ea typeface="宋体"/>
                <a:cs typeface="宋体"/>
              </a:rPr>
              <a:t>相比于老的 </a:t>
            </a:r>
            <a:r>
              <a:rPr lang="en-US" altLang="zh-CN" sz="2400" b="1" dirty="0">
                <a:latin typeface="宋体"/>
                <a:ea typeface="宋体"/>
                <a:cs typeface="宋体"/>
              </a:rPr>
              <a:t>Hessian</a:t>
            </a:r>
            <a:r>
              <a:rPr lang="zh-CN" altLang="en-US" sz="2400" dirty="0">
                <a:latin typeface="宋体"/>
                <a:ea typeface="宋体"/>
                <a:cs typeface="宋体"/>
              </a:rPr>
              <a:t>协议性能</a:t>
            </a:r>
            <a:r>
              <a:rPr lang="zh-CN" altLang="en-US" sz="2400" dirty="0" smtClean="0">
                <a:latin typeface="宋体"/>
                <a:ea typeface="宋体"/>
                <a:cs typeface="宋体"/>
              </a:rPr>
              <a:t>更高</a:t>
            </a:r>
            <a:endParaRPr lang="en-US" altLang="zh-CN" sz="2400" b="1" dirty="0">
              <a:latin typeface="宋体"/>
              <a:ea typeface="宋体"/>
              <a:cs typeface="宋体"/>
            </a:endParaRPr>
          </a:p>
          <a:p>
            <a:pPr marL="342900" indent="-342900">
              <a:lnSpc>
                <a:spcPct val="150000"/>
              </a:lnSpc>
              <a:buFont typeface="Wingdings" charset="2"/>
              <a:buChar char="p"/>
            </a:pPr>
            <a:r>
              <a:rPr lang="zh-CN" altLang="en-US" sz="2400" dirty="0" smtClean="0">
                <a:latin typeface="宋体"/>
                <a:ea typeface="宋体"/>
                <a:cs typeface="宋体"/>
              </a:rPr>
              <a:t>支持异步</a:t>
            </a:r>
            <a:r>
              <a:rPr lang="en-US" altLang="zh-CN" sz="2400" b="1" dirty="0">
                <a:latin typeface="宋体"/>
                <a:ea typeface="宋体"/>
                <a:cs typeface="宋体"/>
              </a:rPr>
              <a:t>I/O</a:t>
            </a:r>
            <a:r>
              <a:rPr lang="zh-CN" altLang="en-US" sz="2400" dirty="0">
                <a:latin typeface="宋体"/>
                <a:ea typeface="宋体"/>
                <a:cs typeface="宋体"/>
              </a:rPr>
              <a:t>通信 </a:t>
            </a:r>
          </a:p>
        </p:txBody>
      </p:sp>
    </p:spTree>
    <p:extLst>
      <p:ext uri="{BB962C8B-B14F-4D97-AF65-F5344CB8AC3E}">
        <p14:creationId xmlns:p14="http://schemas.microsoft.com/office/powerpoint/2010/main" val="36561444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Netty互联网应用</a:t>
            </a:r>
            <a:r>
              <a:rPr kumimoji="0" lang="en-US" altLang="en-US" sz="3200" b="1" dirty="0" smtClean="0">
                <a:latin typeface="Arial" charset="0"/>
                <a:ea typeface="黑体" charset="0"/>
              </a:rPr>
              <a:t> – </a:t>
            </a:r>
            <a:r>
              <a:rPr kumimoji="0" lang="en-US" altLang="zh-CN" sz="3200" b="1" dirty="0" smtClean="0">
                <a:latin typeface="Arial" charset="0"/>
                <a:ea typeface="黑体" charset="0"/>
              </a:rPr>
              <a:t>Twitter</a:t>
            </a:r>
            <a:endParaRPr kumimoji="0" lang="zh-CN" altLang="en-US" sz="3200" b="1" dirty="0">
              <a:latin typeface="Arial" charset="0"/>
              <a:ea typeface="黑体" charset="0"/>
            </a:endParaRPr>
          </a:p>
        </p:txBody>
      </p:sp>
      <p:sp>
        <p:nvSpPr>
          <p:cNvPr id="2" name="文本框 1"/>
          <p:cNvSpPr txBox="1"/>
          <p:nvPr/>
        </p:nvSpPr>
        <p:spPr>
          <a:xfrm>
            <a:off x="395536" y="1772816"/>
            <a:ext cx="8424936" cy="3939539"/>
          </a:xfrm>
          <a:prstGeom prst="rect">
            <a:avLst/>
          </a:prstGeom>
          <a:noFill/>
        </p:spPr>
        <p:txBody>
          <a:bodyPr wrap="square" rtlCol="0">
            <a:spAutoFit/>
          </a:bodyPr>
          <a:lstStyle/>
          <a:p>
            <a:pPr>
              <a:lnSpc>
                <a:spcPct val="150000"/>
              </a:lnSpc>
            </a:pPr>
            <a:r>
              <a:rPr lang="en-US" altLang="zh-CN" sz="2400" b="1" dirty="0" err="1">
                <a:latin typeface="宋体"/>
                <a:ea typeface="宋体"/>
                <a:cs typeface="宋体"/>
              </a:rPr>
              <a:t>Netty</a:t>
            </a:r>
            <a:r>
              <a:rPr lang="zh-CN" altLang="en-US" sz="2400" dirty="0">
                <a:latin typeface="宋体"/>
                <a:ea typeface="宋体"/>
                <a:cs typeface="宋体"/>
              </a:rPr>
              <a:t>在</a:t>
            </a:r>
            <a:r>
              <a:rPr lang="en-US" altLang="zh-CN" sz="2400" b="1" dirty="0">
                <a:latin typeface="宋体"/>
                <a:ea typeface="宋体"/>
                <a:cs typeface="宋体"/>
              </a:rPr>
              <a:t>Twitter</a:t>
            </a:r>
            <a:r>
              <a:rPr lang="zh-CN" altLang="en-US" sz="2400" dirty="0">
                <a:latin typeface="宋体"/>
                <a:ea typeface="宋体"/>
                <a:cs typeface="宋体"/>
              </a:rPr>
              <a:t>得到了大量的应</a:t>
            </a:r>
            <a:r>
              <a:rPr lang="zh-CN" altLang="en-US" sz="2400" dirty="0" smtClean="0">
                <a:latin typeface="宋体"/>
                <a:ea typeface="宋体"/>
                <a:cs typeface="宋体"/>
              </a:rPr>
              <a:t>用</a:t>
            </a:r>
            <a:r>
              <a:rPr lang="en-US" altLang="zh-CN" sz="2400" dirty="0" smtClean="0">
                <a:latin typeface="宋体"/>
                <a:ea typeface="宋体"/>
                <a:cs typeface="宋体"/>
              </a:rPr>
              <a:t>:</a:t>
            </a:r>
          </a:p>
          <a:p>
            <a:pPr marL="342900" indent="-342900">
              <a:lnSpc>
                <a:spcPct val="150000"/>
              </a:lnSpc>
              <a:buFont typeface="Wingdings" charset="2"/>
              <a:buChar char="p"/>
            </a:pPr>
            <a:r>
              <a:rPr lang="en-US" altLang="zh-CN" sz="2400" b="1" dirty="0" smtClean="0">
                <a:latin typeface="宋体"/>
                <a:ea typeface="宋体"/>
                <a:cs typeface="宋体"/>
              </a:rPr>
              <a:t>Finagle</a:t>
            </a:r>
            <a:r>
              <a:rPr lang="zh-CN" altLang="en-US" sz="2400" dirty="0">
                <a:latin typeface="宋体"/>
                <a:ea typeface="宋体"/>
                <a:cs typeface="宋体"/>
              </a:rPr>
              <a:t>是</a:t>
            </a:r>
            <a:r>
              <a:rPr lang="en-US" altLang="zh-CN" sz="2400" b="1" dirty="0">
                <a:latin typeface="宋体"/>
                <a:ea typeface="宋体"/>
                <a:cs typeface="宋体"/>
              </a:rPr>
              <a:t>Twitter</a:t>
            </a:r>
            <a:r>
              <a:rPr lang="zh-CN" altLang="en-US" sz="2400" dirty="0">
                <a:latin typeface="宋体"/>
                <a:ea typeface="宋体"/>
                <a:cs typeface="宋体"/>
              </a:rPr>
              <a:t>协议无关的</a:t>
            </a:r>
            <a:r>
              <a:rPr lang="en-US" altLang="zh-CN" sz="2400" b="1" dirty="0">
                <a:latin typeface="宋体"/>
                <a:ea typeface="宋体"/>
                <a:cs typeface="宋体"/>
              </a:rPr>
              <a:t>RPC</a:t>
            </a:r>
            <a:r>
              <a:rPr lang="zh-CN" altLang="en-US" sz="2400" dirty="0">
                <a:latin typeface="宋体"/>
                <a:ea typeface="宋体"/>
                <a:cs typeface="宋体"/>
              </a:rPr>
              <a:t>框架</a:t>
            </a:r>
            <a:r>
              <a:rPr lang="en-US" altLang="zh-CN" sz="2400" dirty="0">
                <a:latin typeface="宋体"/>
                <a:ea typeface="宋体"/>
                <a:cs typeface="宋体"/>
              </a:rPr>
              <a:t>,</a:t>
            </a:r>
            <a:r>
              <a:rPr lang="zh-CN" altLang="en-US" sz="2400" dirty="0" smtClean="0">
                <a:latin typeface="宋体"/>
                <a:ea typeface="宋体"/>
                <a:cs typeface="宋体"/>
              </a:rPr>
              <a:t>用于实现</a:t>
            </a:r>
            <a:r>
              <a:rPr lang="zh-CN" altLang="en-US" sz="2400" dirty="0">
                <a:latin typeface="宋体"/>
                <a:ea typeface="宋体"/>
                <a:cs typeface="宋体"/>
              </a:rPr>
              <a:t>大部分内部服务</a:t>
            </a:r>
            <a:r>
              <a:rPr lang="en-US" altLang="zh-CN" sz="2400" dirty="0">
                <a:latin typeface="宋体"/>
                <a:ea typeface="宋体"/>
                <a:cs typeface="宋体"/>
              </a:rPr>
              <a:t>,</a:t>
            </a:r>
            <a:r>
              <a:rPr lang="zh-CN" altLang="en-US" sz="2400" dirty="0">
                <a:latin typeface="宋体"/>
                <a:ea typeface="宋体"/>
                <a:cs typeface="宋体"/>
              </a:rPr>
              <a:t>如搜索</a:t>
            </a:r>
            <a:r>
              <a:rPr lang="en-US" altLang="zh-CN" sz="2400" dirty="0">
                <a:latin typeface="宋体"/>
                <a:ea typeface="宋体"/>
                <a:cs typeface="宋体"/>
              </a:rPr>
              <a:t>,</a:t>
            </a:r>
            <a:r>
              <a:rPr lang="zh-CN" altLang="en-US" sz="2400" dirty="0">
                <a:latin typeface="宋体"/>
                <a:ea typeface="宋体"/>
                <a:cs typeface="宋体"/>
              </a:rPr>
              <a:t>它的传输层建立在 </a:t>
            </a:r>
            <a:r>
              <a:rPr lang="en-US" altLang="zh-CN" sz="2400" b="1" dirty="0" err="1">
                <a:latin typeface="宋体"/>
                <a:ea typeface="宋体"/>
                <a:cs typeface="宋体"/>
              </a:rPr>
              <a:t>Netty</a:t>
            </a:r>
            <a:r>
              <a:rPr lang="zh-CN" altLang="en-US" sz="2400" dirty="0" smtClean="0">
                <a:latin typeface="宋体"/>
                <a:ea typeface="宋体"/>
                <a:cs typeface="宋体"/>
              </a:rPr>
              <a:t>之上</a:t>
            </a:r>
            <a:endParaRPr lang="en-US" altLang="zh-CN" sz="2400" b="1" dirty="0">
              <a:latin typeface="宋体"/>
              <a:ea typeface="宋体"/>
              <a:cs typeface="宋体"/>
            </a:endParaRPr>
          </a:p>
          <a:p>
            <a:pPr marL="342900" indent="-342900">
              <a:lnSpc>
                <a:spcPct val="150000"/>
              </a:lnSpc>
              <a:buFont typeface="Wingdings" charset="2"/>
              <a:buChar char="p"/>
            </a:pPr>
            <a:r>
              <a:rPr lang="zh-CN" altLang="en-US" sz="2400" dirty="0" smtClean="0">
                <a:latin typeface="宋体"/>
                <a:ea typeface="宋体"/>
                <a:cs typeface="宋体"/>
              </a:rPr>
              <a:t> </a:t>
            </a:r>
            <a:r>
              <a:rPr lang="en-US" altLang="zh-CN" sz="2400" b="1" dirty="0">
                <a:latin typeface="宋体"/>
                <a:ea typeface="宋体"/>
                <a:cs typeface="宋体"/>
              </a:rPr>
              <a:t>TFE</a:t>
            </a:r>
            <a:r>
              <a:rPr lang="en-US" altLang="zh-CN" sz="2400" dirty="0">
                <a:latin typeface="宋体"/>
                <a:ea typeface="宋体"/>
                <a:cs typeface="宋体"/>
              </a:rPr>
              <a:t>(</a:t>
            </a:r>
            <a:r>
              <a:rPr lang="en-US" altLang="zh-CN" sz="2400" b="1" dirty="0">
                <a:latin typeface="宋体"/>
                <a:ea typeface="宋体"/>
                <a:cs typeface="宋体"/>
              </a:rPr>
              <a:t>Twitter</a:t>
            </a:r>
            <a:r>
              <a:rPr lang="zh-CN" altLang="en-US" sz="2400" dirty="0">
                <a:latin typeface="宋体"/>
                <a:ea typeface="宋体"/>
                <a:cs typeface="宋体"/>
              </a:rPr>
              <a:t>前端</a:t>
            </a:r>
            <a:r>
              <a:rPr lang="en-US" altLang="zh-CN" sz="2400" dirty="0">
                <a:latin typeface="宋体"/>
                <a:ea typeface="宋体"/>
                <a:cs typeface="宋体"/>
              </a:rPr>
              <a:t>)</a:t>
            </a:r>
            <a:r>
              <a:rPr lang="zh-CN" altLang="en-US" sz="2400" dirty="0">
                <a:latin typeface="宋体"/>
                <a:ea typeface="宋体"/>
                <a:cs typeface="宋体"/>
              </a:rPr>
              <a:t>是专有的填鸭式反向代理</a:t>
            </a:r>
            <a:r>
              <a:rPr lang="en-US" altLang="zh-CN" sz="2400" dirty="0">
                <a:latin typeface="宋体"/>
                <a:ea typeface="宋体"/>
                <a:cs typeface="宋体"/>
              </a:rPr>
              <a:t>, </a:t>
            </a:r>
            <a:r>
              <a:rPr lang="zh-CN" altLang="en-US" sz="2400" dirty="0">
                <a:latin typeface="宋体"/>
                <a:ea typeface="宋体"/>
                <a:cs typeface="宋体"/>
              </a:rPr>
              <a:t>它使用</a:t>
            </a:r>
            <a:r>
              <a:rPr lang="en-US" altLang="zh-CN" sz="2400" b="1" dirty="0" err="1" smtClean="0">
                <a:latin typeface="宋体"/>
                <a:ea typeface="宋体"/>
                <a:cs typeface="宋体"/>
              </a:rPr>
              <a:t>Netty</a:t>
            </a:r>
            <a:r>
              <a:rPr lang="zh-CN" altLang="en-US" sz="2400" dirty="0" smtClean="0">
                <a:latin typeface="宋体"/>
                <a:ea typeface="宋体"/>
                <a:cs typeface="宋体"/>
              </a:rPr>
              <a:t>为大部分面向公众</a:t>
            </a:r>
            <a:r>
              <a:rPr lang="zh-CN" altLang="en-US" sz="2400" dirty="0">
                <a:latin typeface="宋体"/>
                <a:ea typeface="宋体"/>
                <a:cs typeface="宋体"/>
              </a:rPr>
              <a:t>的</a:t>
            </a:r>
            <a:r>
              <a:rPr lang="en-US" altLang="zh-CN" sz="2400" b="1" dirty="0" smtClean="0">
                <a:latin typeface="宋体"/>
                <a:ea typeface="宋体"/>
                <a:cs typeface="宋体"/>
              </a:rPr>
              <a:t>HTTP</a:t>
            </a:r>
            <a:r>
              <a:rPr lang="zh-CN" altLang="en-US" sz="2400" dirty="0" smtClean="0">
                <a:latin typeface="宋体"/>
                <a:ea typeface="宋体"/>
                <a:cs typeface="宋体"/>
              </a:rPr>
              <a:t>和</a:t>
            </a:r>
            <a:r>
              <a:rPr lang="en-US" altLang="zh-CN" sz="2400" b="1" dirty="0" smtClean="0">
                <a:latin typeface="宋体"/>
                <a:ea typeface="宋体"/>
                <a:cs typeface="宋体"/>
              </a:rPr>
              <a:t>SPDY</a:t>
            </a:r>
            <a:r>
              <a:rPr lang="zh-CN" altLang="en-US" sz="2400" dirty="0" smtClean="0">
                <a:latin typeface="宋体"/>
                <a:ea typeface="宋体"/>
                <a:cs typeface="宋体"/>
              </a:rPr>
              <a:t>流量提供服务</a:t>
            </a:r>
            <a:endParaRPr lang="en-US" altLang="zh-CN" sz="2400" b="1" dirty="0">
              <a:latin typeface="宋体"/>
              <a:ea typeface="宋体"/>
              <a:cs typeface="宋体"/>
            </a:endParaRPr>
          </a:p>
          <a:p>
            <a:pPr marL="342900" indent="-342900">
              <a:lnSpc>
                <a:spcPct val="150000"/>
              </a:lnSpc>
              <a:buFont typeface="Wingdings" charset="2"/>
              <a:buChar char="p"/>
            </a:pPr>
            <a:r>
              <a:rPr lang="en-US" altLang="zh-CN" sz="2400" b="1" dirty="0" err="1" smtClean="0">
                <a:latin typeface="宋体"/>
                <a:ea typeface="宋体"/>
                <a:cs typeface="宋体"/>
              </a:rPr>
              <a:t>Cloudhopper</a:t>
            </a:r>
            <a:r>
              <a:rPr lang="zh-CN" altLang="en-US" sz="2400" dirty="0">
                <a:latin typeface="宋体"/>
                <a:ea typeface="宋体"/>
                <a:cs typeface="宋体"/>
              </a:rPr>
              <a:t>每月使用</a:t>
            </a:r>
            <a:r>
              <a:rPr lang="en-US" altLang="zh-CN" sz="2400" b="1" dirty="0" err="1">
                <a:latin typeface="宋体"/>
                <a:ea typeface="宋体"/>
                <a:cs typeface="宋体"/>
              </a:rPr>
              <a:t>Netty</a:t>
            </a:r>
            <a:r>
              <a:rPr lang="zh-CN" altLang="en-US" sz="2400" dirty="0" smtClean="0">
                <a:latin typeface="宋体"/>
                <a:ea typeface="宋体"/>
                <a:cs typeface="宋体"/>
              </a:rPr>
              <a:t>向遍布世界各地数以百计</a:t>
            </a:r>
            <a:r>
              <a:rPr lang="zh-CN" altLang="en-US" sz="2400" dirty="0">
                <a:latin typeface="宋体"/>
                <a:ea typeface="宋体"/>
                <a:cs typeface="宋体"/>
              </a:rPr>
              <a:t>的运营商发送数十亿条短信息 </a:t>
            </a:r>
          </a:p>
        </p:txBody>
      </p:sp>
    </p:spTree>
    <p:extLst>
      <p:ext uri="{BB962C8B-B14F-4D97-AF65-F5344CB8AC3E}">
        <p14:creationId xmlns:p14="http://schemas.microsoft.com/office/powerpoint/2010/main" val="41131495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Netty互联网应用</a:t>
            </a:r>
            <a:r>
              <a:rPr kumimoji="0" lang="en-US" altLang="en-US" sz="3200" b="1" dirty="0" smtClean="0">
                <a:latin typeface="Arial" charset="0"/>
                <a:ea typeface="黑体" charset="0"/>
              </a:rPr>
              <a:t> – </a:t>
            </a:r>
            <a:r>
              <a:rPr kumimoji="0" lang="en-US" altLang="zh-CN" sz="3200" b="1" dirty="0" err="1" smtClean="0">
                <a:latin typeface="Arial" charset="0"/>
                <a:ea typeface="黑体" charset="0"/>
              </a:rPr>
              <a:t>FaceBook</a:t>
            </a:r>
            <a:endParaRPr kumimoji="0" lang="zh-CN" altLang="en-US" sz="3200" b="1" dirty="0">
              <a:latin typeface="Arial" charset="0"/>
              <a:ea typeface="黑体" charset="0"/>
            </a:endParaRPr>
          </a:p>
        </p:txBody>
      </p:sp>
      <p:sp>
        <p:nvSpPr>
          <p:cNvPr id="2" name="文本框 1"/>
          <p:cNvSpPr txBox="1"/>
          <p:nvPr/>
        </p:nvSpPr>
        <p:spPr>
          <a:xfrm>
            <a:off x="395536" y="1772816"/>
            <a:ext cx="8424936" cy="2277547"/>
          </a:xfrm>
          <a:prstGeom prst="rect">
            <a:avLst/>
          </a:prstGeom>
          <a:noFill/>
        </p:spPr>
        <p:txBody>
          <a:bodyPr wrap="square" rtlCol="0">
            <a:spAutoFit/>
          </a:bodyPr>
          <a:lstStyle/>
          <a:p>
            <a:pPr marL="342900" indent="-342900">
              <a:lnSpc>
                <a:spcPct val="150000"/>
              </a:lnSpc>
              <a:buFont typeface="Wingdings" charset="2"/>
              <a:buChar char="p"/>
            </a:pPr>
            <a:r>
              <a:rPr lang="en-US" altLang="zh-CN" sz="2400" dirty="0" smtClean="0">
                <a:latin typeface="宋体"/>
                <a:ea typeface="宋体"/>
                <a:cs typeface="宋体"/>
              </a:rPr>
              <a:t>Nifty</a:t>
            </a:r>
            <a:r>
              <a:rPr lang="zh-CN" altLang="en-US" sz="2400" dirty="0" smtClean="0">
                <a:latin typeface="宋体"/>
                <a:ea typeface="宋体"/>
                <a:cs typeface="宋体"/>
              </a:rPr>
              <a:t>是</a:t>
            </a:r>
            <a:r>
              <a:rPr lang="en-US" altLang="zh-CN" sz="2400" dirty="0" err="1" smtClean="0">
                <a:latin typeface="宋体"/>
                <a:ea typeface="宋体"/>
                <a:cs typeface="宋体"/>
              </a:rPr>
              <a:t>facebook</a:t>
            </a:r>
            <a:r>
              <a:rPr lang="zh-CN" altLang="en-US" sz="2400" dirty="0" smtClean="0">
                <a:latin typeface="宋体"/>
                <a:ea typeface="宋体"/>
                <a:cs typeface="宋体"/>
              </a:rPr>
              <a:t>公司开源的，基于</a:t>
            </a:r>
            <a:r>
              <a:rPr lang="en-US" altLang="zh-CN" sz="2400" dirty="0" err="1" smtClean="0">
                <a:latin typeface="宋体"/>
                <a:ea typeface="宋体"/>
                <a:cs typeface="宋体"/>
              </a:rPr>
              <a:t>Netty</a:t>
            </a:r>
            <a:r>
              <a:rPr lang="zh-CN" altLang="en-US" sz="2400" dirty="0" smtClean="0">
                <a:latin typeface="宋体"/>
                <a:ea typeface="宋体"/>
                <a:cs typeface="宋体"/>
              </a:rPr>
              <a:t>的</a:t>
            </a:r>
            <a:r>
              <a:rPr lang="en-US" altLang="zh-CN" sz="2400" dirty="0" smtClean="0">
                <a:latin typeface="宋体"/>
                <a:ea typeface="宋体"/>
                <a:cs typeface="宋体"/>
              </a:rPr>
              <a:t>thrift</a:t>
            </a:r>
            <a:r>
              <a:rPr lang="zh-CN" altLang="en-US" sz="2400" dirty="0" smtClean="0">
                <a:latin typeface="宋体"/>
                <a:ea typeface="宋体"/>
                <a:cs typeface="宋体"/>
              </a:rPr>
              <a:t>服务端和客户端实现；</a:t>
            </a:r>
            <a:endParaRPr lang="en-US" altLang="zh-CN" sz="2400" dirty="0" smtClean="0">
              <a:latin typeface="宋体"/>
              <a:ea typeface="宋体"/>
              <a:cs typeface="宋体"/>
            </a:endParaRPr>
          </a:p>
          <a:p>
            <a:pPr marL="342900" indent="-342900">
              <a:lnSpc>
                <a:spcPct val="150000"/>
              </a:lnSpc>
              <a:buFont typeface="Wingdings" charset="2"/>
              <a:buChar char="p"/>
            </a:pPr>
            <a:r>
              <a:rPr lang="en-US" altLang="zh-CN" sz="2400" dirty="0" smtClean="0">
                <a:latin typeface="宋体"/>
                <a:ea typeface="宋体"/>
                <a:cs typeface="宋体"/>
              </a:rPr>
              <a:t>Thrift</a:t>
            </a:r>
            <a:r>
              <a:rPr lang="zh-CN" altLang="en-US" sz="2400" dirty="0" smtClean="0">
                <a:latin typeface="宋体"/>
                <a:ea typeface="宋体"/>
                <a:cs typeface="宋体"/>
              </a:rPr>
              <a:t>是一个可伸缩的跨语言的服务开发框架，利用</a:t>
            </a:r>
            <a:r>
              <a:rPr lang="en-US" altLang="zh-CN" sz="2400" dirty="0" smtClean="0">
                <a:latin typeface="宋体"/>
                <a:ea typeface="宋体"/>
                <a:cs typeface="宋体"/>
              </a:rPr>
              <a:t>Nifty</a:t>
            </a:r>
            <a:r>
              <a:rPr lang="zh-CN" altLang="en-US" sz="2400" dirty="0" smtClean="0">
                <a:latin typeface="宋体"/>
                <a:ea typeface="宋体"/>
                <a:cs typeface="宋体"/>
              </a:rPr>
              <a:t>可以快速开发基于</a:t>
            </a:r>
            <a:r>
              <a:rPr lang="en-US" altLang="zh-CN" sz="2400" dirty="0" err="1" smtClean="0">
                <a:latin typeface="宋体"/>
                <a:ea typeface="宋体"/>
                <a:cs typeface="宋体"/>
              </a:rPr>
              <a:t>Netty</a:t>
            </a:r>
            <a:r>
              <a:rPr lang="zh-CN" altLang="en-US" sz="2400" dirty="0" smtClean="0">
                <a:latin typeface="宋体"/>
                <a:ea typeface="宋体"/>
                <a:cs typeface="宋体"/>
              </a:rPr>
              <a:t>的</a:t>
            </a:r>
            <a:r>
              <a:rPr lang="en-US" altLang="zh-CN" sz="2400" dirty="0" smtClean="0">
                <a:latin typeface="宋体"/>
                <a:ea typeface="宋体"/>
                <a:cs typeface="宋体"/>
              </a:rPr>
              <a:t>thrift</a:t>
            </a:r>
            <a:r>
              <a:rPr lang="zh-CN" altLang="en-US" sz="2400" dirty="0" smtClean="0">
                <a:latin typeface="宋体"/>
                <a:ea typeface="宋体"/>
                <a:cs typeface="宋体"/>
              </a:rPr>
              <a:t>服务端和客户端程序。</a:t>
            </a:r>
            <a:endParaRPr lang="zh-CN" altLang="en-US" sz="2400" dirty="0">
              <a:latin typeface="宋体"/>
              <a:ea typeface="宋体"/>
              <a:cs typeface="宋体"/>
            </a:endParaRPr>
          </a:p>
        </p:txBody>
      </p:sp>
    </p:spTree>
    <p:extLst>
      <p:ext uri="{BB962C8B-B14F-4D97-AF65-F5344CB8AC3E}">
        <p14:creationId xmlns:p14="http://schemas.microsoft.com/office/powerpoint/2010/main" val="1760114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Netty互联网应用</a:t>
            </a:r>
            <a:r>
              <a:rPr kumimoji="0" lang="en-US" altLang="en-US" sz="3200" b="1" dirty="0" smtClean="0">
                <a:latin typeface="Arial" charset="0"/>
                <a:ea typeface="黑体" charset="0"/>
              </a:rPr>
              <a:t> – 雅虎</a:t>
            </a:r>
            <a:endParaRPr kumimoji="0" lang="zh-CN" altLang="en-US" sz="3200" b="1" dirty="0">
              <a:latin typeface="Arial" charset="0"/>
              <a:ea typeface="黑体" charset="0"/>
            </a:endParaRPr>
          </a:p>
        </p:txBody>
      </p:sp>
      <p:sp>
        <p:nvSpPr>
          <p:cNvPr id="2" name="文本框 1"/>
          <p:cNvSpPr txBox="1"/>
          <p:nvPr/>
        </p:nvSpPr>
        <p:spPr>
          <a:xfrm>
            <a:off x="395536" y="1772816"/>
            <a:ext cx="8424936" cy="3385542"/>
          </a:xfrm>
          <a:prstGeom prst="rect">
            <a:avLst/>
          </a:prstGeom>
          <a:noFill/>
        </p:spPr>
        <p:txBody>
          <a:bodyPr wrap="square" rtlCol="0">
            <a:spAutoFit/>
          </a:bodyPr>
          <a:lstStyle/>
          <a:p>
            <a:pPr>
              <a:lnSpc>
                <a:spcPct val="150000"/>
              </a:lnSpc>
            </a:pPr>
            <a:r>
              <a:rPr lang="en-US" altLang="zh-CN" sz="2400" dirty="0" smtClean="0">
                <a:latin typeface="宋体"/>
                <a:ea typeface="宋体"/>
                <a:cs typeface="宋体"/>
              </a:rPr>
              <a:t>Yahoo</a:t>
            </a:r>
            <a:r>
              <a:rPr lang="zh-CN" altLang="en-US" sz="2400" dirty="0" smtClean="0">
                <a:latin typeface="宋体"/>
                <a:ea typeface="宋体"/>
                <a:cs typeface="宋体"/>
              </a:rPr>
              <a:t>工程师</a:t>
            </a:r>
            <a:r>
              <a:rPr lang="en-US" altLang="zh-CN" sz="2400" dirty="0" smtClean="0">
                <a:latin typeface="宋体"/>
                <a:ea typeface="宋体"/>
                <a:cs typeface="宋体"/>
              </a:rPr>
              <a:t>Bobby</a:t>
            </a:r>
            <a:r>
              <a:rPr lang="zh-CN" altLang="en-US" sz="2400" dirty="0" smtClean="0">
                <a:latin typeface="宋体"/>
                <a:ea typeface="宋体"/>
                <a:cs typeface="宋体"/>
              </a:rPr>
              <a:t> </a:t>
            </a:r>
            <a:r>
              <a:rPr lang="en-US" altLang="zh-CN" sz="2400" dirty="0" smtClean="0">
                <a:latin typeface="宋体"/>
                <a:ea typeface="宋体"/>
                <a:cs typeface="宋体"/>
              </a:rPr>
              <a:t>Evans</a:t>
            </a:r>
            <a:r>
              <a:rPr lang="zh-CN" altLang="en-US" sz="2400" dirty="0" smtClean="0">
                <a:latin typeface="宋体"/>
                <a:ea typeface="宋体"/>
                <a:cs typeface="宋体"/>
              </a:rPr>
              <a:t> </a:t>
            </a:r>
            <a:r>
              <a:rPr lang="en-US" altLang="zh-CN" sz="2400" dirty="0" smtClean="0">
                <a:latin typeface="宋体"/>
                <a:ea typeface="宋体"/>
                <a:cs typeface="宋体"/>
              </a:rPr>
              <a:t>:</a:t>
            </a:r>
            <a:r>
              <a:rPr lang="zh-CN" altLang="en-US" sz="2400" dirty="0" smtClean="0">
                <a:latin typeface="宋体"/>
                <a:ea typeface="宋体"/>
                <a:cs typeface="宋体"/>
              </a:rPr>
              <a:t> </a:t>
            </a:r>
            <a:r>
              <a:rPr lang="en-US" altLang="zh-CN" sz="2400" dirty="0" err="1" smtClean="0">
                <a:latin typeface="宋体"/>
                <a:ea typeface="宋体"/>
                <a:cs typeface="宋体"/>
              </a:rPr>
              <a:t>Netty</a:t>
            </a:r>
            <a:r>
              <a:rPr lang="zh-CN" altLang="en-US" sz="2400" dirty="0" smtClean="0">
                <a:latin typeface="宋体"/>
                <a:ea typeface="宋体"/>
                <a:cs typeface="宋体"/>
              </a:rPr>
              <a:t>让</a:t>
            </a:r>
            <a:r>
              <a:rPr lang="en-US" altLang="zh-CN" sz="2400" dirty="0" smtClean="0">
                <a:latin typeface="宋体"/>
                <a:ea typeface="宋体"/>
                <a:cs typeface="宋体"/>
              </a:rPr>
              <a:t>Storm</a:t>
            </a:r>
            <a:r>
              <a:rPr lang="zh-CN" altLang="en-US" sz="2400" dirty="0" smtClean="0">
                <a:latin typeface="宋体"/>
                <a:ea typeface="宋体"/>
                <a:cs typeface="宋体"/>
              </a:rPr>
              <a:t>飞速运行：</a:t>
            </a:r>
            <a:endParaRPr lang="en-US" altLang="zh-CN" sz="2400" dirty="0" smtClean="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在小规模测试中</a:t>
            </a:r>
            <a:r>
              <a:rPr lang="en-US" altLang="zh-CN" sz="2400" dirty="0" smtClean="0">
                <a:latin typeface="宋体"/>
                <a:ea typeface="宋体"/>
                <a:cs typeface="宋体"/>
              </a:rPr>
              <a:t>(</a:t>
            </a:r>
            <a:r>
              <a:rPr lang="zh-CN" altLang="en-US" sz="2400" dirty="0" smtClean="0">
                <a:latin typeface="宋体"/>
                <a:ea typeface="宋体"/>
                <a:cs typeface="宋体"/>
              </a:rPr>
              <a:t>没有资源冲突</a:t>
            </a:r>
            <a:r>
              <a:rPr lang="en-US" altLang="zh-CN" sz="2400" dirty="0" smtClean="0">
                <a:latin typeface="宋体"/>
                <a:ea typeface="宋体"/>
                <a:cs typeface="宋体"/>
              </a:rPr>
              <a:t>)</a:t>
            </a:r>
            <a:r>
              <a:rPr lang="zh-CN" altLang="en-US" sz="2400" dirty="0" smtClean="0">
                <a:latin typeface="宋体"/>
                <a:ea typeface="宋体"/>
                <a:cs typeface="宋体"/>
              </a:rPr>
              <a:t>，</a:t>
            </a:r>
            <a:r>
              <a:rPr lang="en-US" altLang="zh-CN" sz="2400" dirty="0" err="1" smtClean="0">
                <a:latin typeface="宋体"/>
                <a:ea typeface="宋体"/>
                <a:cs typeface="宋体"/>
              </a:rPr>
              <a:t>Netty</a:t>
            </a:r>
            <a:r>
              <a:rPr lang="zh-CN" altLang="en-US" sz="2400" dirty="0" smtClean="0">
                <a:latin typeface="宋体"/>
                <a:ea typeface="宋体"/>
                <a:cs typeface="宋体"/>
              </a:rPr>
              <a:t>比</a:t>
            </a:r>
            <a:r>
              <a:rPr lang="en-US" altLang="zh-CN" sz="2400" dirty="0" err="1" smtClean="0">
                <a:latin typeface="宋体"/>
                <a:ea typeface="宋体"/>
                <a:cs typeface="宋体"/>
              </a:rPr>
              <a:t>zeromq</a:t>
            </a:r>
            <a:r>
              <a:rPr lang="zh-CN" altLang="en-US" sz="2400" dirty="0" smtClean="0">
                <a:latin typeface="宋体"/>
                <a:ea typeface="宋体"/>
                <a:cs typeface="宋体"/>
              </a:rPr>
              <a:t>更快</a:t>
            </a:r>
            <a:r>
              <a:rPr lang="en-US" altLang="zh-CN" sz="2400" dirty="0" smtClean="0">
                <a:latin typeface="宋体"/>
                <a:ea typeface="宋体"/>
                <a:cs typeface="宋体"/>
              </a:rPr>
              <a:t>(40~100%)</a:t>
            </a:r>
            <a:r>
              <a:rPr lang="zh-CN" altLang="en-US" sz="2400" dirty="0" smtClean="0">
                <a:latin typeface="宋体"/>
                <a:ea typeface="宋体"/>
                <a:cs typeface="宋体"/>
              </a:rPr>
              <a:t>；</a:t>
            </a:r>
            <a:endParaRPr lang="en-US" altLang="zh-CN" sz="2400" dirty="0" smtClean="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在大规模测试中，当把它限制在单线程上，我们每秒能够获得比</a:t>
            </a:r>
            <a:r>
              <a:rPr lang="en-US" altLang="zh-CN" sz="2400" dirty="0" err="1" smtClean="0">
                <a:latin typeface="宋体"/>
                <a:ea typeface="宋体"/>
                <a:cs typeface="宋体"/>
              </a:rPr>
              <a:t>zeromq</a:t>
            </a:r>
            <a:r>
              <a:rPr lang="zh-CN" altLang="en-US" sz="2400" dirty="0" smtClean="0">
                <a:latin typeface="宋体"/>
                <a:ea typeface="宋体"/>
                <a:cs typeface="宋体"/>
              </a:rPr>
              <a:t>多</a:t>
            </a:r>
            <a:r>
              <a:rPr lang="en-US" altLang="zh-CN" sz="2400" dirty="0" smtClean="0">
                <a:latin typeface="宋体"/>
                <a:ea typeface="宋体"/>
                <a:cs typeface="宋体"/>
              </a:rPr>
              <a:t>85%</a:t>
            </a:r>
            <a:r>
              <a:rPr lang="zh-CN" altLang="en-US" sz="2400" dirty="0" smtClean="0">
                <a:latin typeface="宋体"/>
                <a:ea typeface="宋体"/>
                <a:cs typeface="宋体"/>
              </a:rPr>
              <a:t>到</a:t>
            </a:r>
            <a:r>
              <a:rPr lang="en-US" altLang="zh-CN" sz="2400" dirty="0" smtClean="0">
                <a:latin typeface="宋体"/>
                <a:ea typeface="宋体"/>
                <a:cs typeface="宋体"/>
              </a:rPr>
              <a:t>111%</a:t>
            </a:r>
            <a:r>
              <a:rPr lang="zh-CN" altLang="en-US" sz="2400" dirty="0" smtClean="0">
                <a:latin typeface="宋体"/>
                <a:ea typeface="宋体"/>
                <a:cs typeface="宋体"/>
              </a:rPr>
              <a:t>的消息；</a:t>
            </a:r>
            <a:endParaRPr lang="en-US" altLang="zh-CN" sz="2400" dirty="0" smtClean="0">
              <a:latin typeface="宋体"/>
              <a:ea typeface="宋体"/>
              <a:cs typeface="宋体"/>
            </a:endParaRPr>
          </a:p>
          <a:p>
            <a:pPr marL="285750" indent="-285750">
              <a:lnSpc>
                <a:spcPct val="150000"/>
              </a:lnSpc>
              <a:buFont typeface="Wingdings" charset="2"/>
              <a:buChar char="p"/>
            </a:pPr>
            <a:r>
              <a:rPr lang="en-US" altLang="zh-CN" sz="2400" dirty="0" err="1" smtClean="0">
                <a:latin typeface="宋体"/>
                <a:ea typeface="宋体"/>
                <a:cs typeface="宋体"/>
              </a:rPr>
              <a:t>Netty</a:t>
            </a:r>
            <a:r>
              <a:rPr lang="zh-CN" altLang="en-US" sz="2400" dirty="0" smtClean="0">
                <a:latin typeface="宋体"/>
                <a:ea typeface="宋体"/>
                <a:cs typeface="宋体"/>
              </a:rPr>
              <a:t>现在是</a:t>
            </a:r>
            <a:r>
              <a:rPr lang="en-US" altLang="zh-CN" sz="2400" dirty="0" smtClean="0">
                <a:latin typeface="宋体"/>
                <a:ea typeface="宋体"/>
                <a:cs typeface="宋体"/>
              </a:rPr>
              <a:t>Yahoo</a:t>
            </a:r>
            <a:r>
              <a:rPr lang="zh-CN" altLang="en-US" sz="2400" dirty="0" smtClean="0">
                <a:latin typeface="宋体"/>
                <a:ea typeface="宋体"/>
                <a:cs typeface="宋体"/>
              </a:rPr>
              <a:t> </a:t>
            </a:r>
            <a:r>
              <a:rPr lang="en-US" altLang="zh-CN" sz="2400" dirty="0" smtClean="0">
                <a:latin typeface="宋体"/>
                <a:ea typeface="宋体"/>
                <a:cs typeface="宋体"/>
              </a:rPr>
              <a:t>Storm</a:t>
            </a:r>
            <a:r>
              <a:rPr lang="zh-CN" altLang="en-US" sz="2400" dirty="0" smtClean="0">
                <a:latin typeface="宋体"/>
                <a:ea typeface="宋体"/>
                <a:cs typeface="宋体"/>
              </a:rPr>
              <a:t>集群默认消息层框架。</a:t>
            </a:r>
            <a:endParaRPr lang="zh-CN" altLang="en-US" sz="2400" dirty="0">
              <a:latin typeface="宋体"/>
              <a:ea typeface="宋体"/>
              <a:cs typeface="宋体"/>
            </a:endParaRPr>
          </a:p>
        </p:txBody>
      </p:sp>
    </p:spTree>
    <p:extLst>
      <p:ext uri="{BB962C8B-B14F-4D97-AF65-F5344CB8AC3E}">
        <p14:creationId xmlns:p14="http://schemas.microsoft.com/office/powerpoint/2010/main" val="10985570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Netty行业应用</a:t>
            </a:r>
            <a:r>
              <a:rPr kumimoji="0" lang="en-US" altLang="en-US" sz="3200" b="1" dirty="0">
                <a:latin typeface="Arial" charset="0"/>
                <a:ea typeface="黑体" charset="0"/>
              </a:rPr>
              <a:t> </a:t>
            </a:r>
            <a:r>
              <a:rPr kumimoji="0" lang="en-US" altLang="en-US" sz="3200" b="1" dirty="0" smtClean="0">
                <a:latin typeface="Arial" charset="0"/>
                <a:ea typeface="黑体" charset="0"/>
              </a:rPr>
              <a:t>– 大数据</a:t>
            </a:r>
            <a:endParaRPr kumimoji="0" lang="zh-CN" altLang="en-US" sz="3200" b="1" dirty="0">
              <a:latin typeface="Arial" charset="0"/>
              <a:ea typeface="黑体" charset="0"/>
            </a:endParaRPr>
          </a:p>
        </p:txBody>
      </p:sp>
      <p:sp>
        <p:nvSpPr>
          <p:cNvPr id="2" name="文本框 1"/>
          <p:cNvSpPr txBox="1"/>
          <p:nvPr/>
        </p:nvSpPr>
        <p:spPr>
          <a:xfrm>
            <a:off x="395536" y="1772816"/>
            <a:ext cx="8424936" cy="2277547"/>
          </a:xfrm>
          <a:prstGeom prst="rect">
            <a:avLst/>
          </a:prstGeom>
          <a:noFill/>
        </p:spPr>
        <p:txBody>
          <a:bodyPr wrap="square" rtlCol="0">
            <a:spAutoFit/>
          </a:bodyPr>
          <a:lstStyle/>
          <a:p>
            <a:pPr marL="342900" indent="-342900">
              <a:lnSpc>
                <a:spcPct val="150000"/>
              </a:lnSpc>
              <a:buFont typeface="Wingdings" charset="2"/>
              <a:buChar char="p"/>
            </a:pPr>
            <a:r>
              <a:rPr lang="en-US" altLang="zh-CN" sz="2400" b="1" dirty="0">
                <a:latin typeface="宋体"/>
                <a:ea typeface="宋体"/>
                <a:cs typeface="宋体"/>
              </a:rPr>
              <a:t>Apache Avro</a:t>
            </a:r>
            <a:r>
              <a:rPr lang="zh-CN" altLang="en-US" sz="2400" dirty="0">
                <a:latin typeface="宋体"/>
                <a:ea typeface="宋体"/>
                <a:cs typeface="宋体"/>
              </a:rPr>
              <a:t>是</a:t>
            </a:r>
            <a:r>
              <a:rPr lang="en-US" altLang="zh-CN" sz="2400" b="1" dirty="0" err="1">
                <a:latin typeface="宋体"/>
                <a:ea typeface="宋体"/>
                <a:cs typeface="宋体"/>
              </a:rPr>
              <a:t>Hadoop</a:t>
            </a:r>
            <a:r>
              <a:rPr lang="zh-CN" altLang="en-US" sz="2400" dirty="0">
                <a:latin typeface="宋体"/>
                <a:ea typeface="宋体"/>
                <a:cs typeface="宋体"/>
              </a:rPr>
              <a:t>、</a:t>
            </a:r>
            <a:r>
              <a:rPr lang="en-US" altLang="zh-CN" sz="2400" b="1" dirty="0">
                <a:latin typeface="宋体"/>
                <a:ea typeface="宋体"/>
                <a:cs typeface="宋体"/>
              </a:rPr>
              <a:t>Flume</a:t>
            </a:r>
            <a:r>
              <a:rPr lang="zh-CN" altLang="en-US" sz="2400" dirty="0" smtClean="0">
                <a:latin typeface="宋体"/>
                <a:ea typeface="宋体"/>
                <a:cs typeface="宋体"/>
              </a:rPr>
              <a:t>等的底层序列化和数据传输框架；</a:t>
            </a:r>
            <a:endParaRPr lang="zh-CN" altLang="en-US" sz="2400" dirty="0">
              <a:latin typeface="宋体"/>
              <a:ea typeface="宋体"/>
              <a:cs typeface="宋体"/>
            </a:endParaRPr>
          </a:p>
          <a:p>
            <a:pPr marL="342900" indent="-342900">
              <a:lnSpc>
                <a:spcPct val="150000"/>
              </a:lnSpc>
              <a:buFont typeface="Wingdings" charset="2"/>
              <a:buChar char="p"/>
            </a:pPr>
            <a:r>
              <a:rPr lang="zh-CN" altLang="en-US" sz="2400" dirty="0" smtClean="0">
                <a:latin typeface="宋体"/>
                <a:ea typeface="宋体"/>
                <a:cs typeface="宋体"/>
              </a:rPr>
              <a:t>老版本的</a:t>
            </a:r>
            <a:r>
              <a:rPr lang="en-US" altLang="zh-CN" sz="2400" b="1" dirty="0">
                <a:latin typeface="宋体"/>
                <a:ea typeface="宋体"/>
                <a:cs typeface="宋体"/>
              </a:rPr>
              <a:t>A </a:t>
            </a:r>
            <a:r>
              <a:rPr lang="en-US" altLang="zh-CN" sz="2400" b="1" dirty="0" err="1">
                <a:latin typeface="宋体"/>
                <a:ea typeface="宋体"/>
                <a:cs typeface="宋体"/>
              </a:rPr>
              <a:t>vro</a:t>
            </a:r>
            <a:r>
              <a:rPr lang="zh-CN" altLang="en-US" sz="2400" dirty="0">
                <a:latin typeface="宋体"/>
                <a:ea typeface="宋体"/>
                <a:cs typeface="宋体"/>
              </a:rPr>
              <a:t>基于</a:t>
            </a:r>
            <a:r>
              <a:rPr lang="en-US" altLang="zh-CN" sz="2400" b="1" dirty="0">
                <a:latin typeface="宋体"/>
                <a:ea typeface="宋体"/>
                <a:cs typeface="宋体"/>
              </a:rPr>
              <a:t>HT TP</a:t>
            </a:r>
            <a:r>
              <a:rPr lang="zh-CN" altLang="en-US" sz="2400" dirty="0">
                <a:latin typeface="宋体"/>
                <a:ea typeface="宋体"/>
                <a:cs typeface="宋体"/>
              </a:rPr>
              <a:t>协议提供服务</a:t>
            </a:r>
            <a:r>
              <a:rPr lang="en-US" altLang="zh-CN" sz="2400" dirty="0">
                <a:latin typeface="宋体"/>
                <a:ea typeface="宋体"/>
                <a:cs typeface="宋体"/>
              </a:rPr>
              <a:t>,</a:t>
            </a:r>
            <a:r>
              <a:rPr lang="zh-CN" altLang="en-US" sz="2400" dirty="0">
                <a:latin typeface="宋体"/>
                <a:ea typeface="宋体"/>
                <a:cs typeface="宋体"/>
              </a:rPr>
              <a:t>新版本 默认基于</a:t>
            </a:r>
            <a:r>
              <a:rPr lang="en-US" altLang="zh-CN" sz="2400" b="1" dirty="0" err="1">
                <a:latin typeface="宋体"/>
                <a:ea typeface="宋体"/>
                <a:cs typeface="宋体"/>
              </a:rPr>
              <a:t>Netty</a:t>
            </a:r>
            <a:r>
              <a:rPr lang="zh-CN" altLang="en-US" sz="2400" dirty="0">
                <a:latin typeface="宋体"/>
                <a:ea typeface="宋体"/>
                <a:cs typeface="宋体"/>
              </a:rPr>
              <a:t>提供序列化和数据传输</a:t>
            </a:r>
            <a:r>
              <a:rPr lang="zh-CN" altLang="en-US" sz="2400" dirty="0" smtClean="0">
                <a:latin typeface="宋体"/>
                <a:ea typeface="宋体"/>
                <a:cs typeface="宋体"/>
              </a:rPr>
              <a:t>能力</a:t>
            </a:r>
            <a:r>
              <a:rPr lang="zh-CN" altLang="en-US" sz="2400" dirty="0">
                <a:latin typeface="宋体"/>
                <a:ea typeface="宋体"/>
                <a:cs typeface="宋体"/>
              </a:rPr>
              <a:t>。</a:t>
            </a:r>
          </a:p>
        </p:txBody>
      </p:sp>
    </p:spTree>
    <p:extLst>
      <p:ext uri="{BB962C8B-B14F-4D97-AF65-F5344CB8AC3E}">
        <p14:creationId xmlns:p14="http://schemas.microsoft.com/office/powerpoint/2010/main" val="8526301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smtClean="0">
                <a:latin typeface="Arial" charset="0"/>
                <a:ea typeface="黑体" charset="0"/>
              </a:rPr>
              <a:t>总结</a:t>
            </a:r>
            <a:endParaRPr kumimoji="0" lang="zh-CN" altLang="en-US" sz="3200" b="1" dirty="0">
              <a:latin typeface="Arial" charset="0"/>
              <a:ea typeface="黑体" charset="0"/>
            </a:endParaRPr>
          </a:p>
        </p:txBody>
      </p:sp>
      <p:sp>
        <p:nvSpPr>
          <p:cNvPr id="2" name="文本框 1"/>
          <p:cNvSpPr txBox="1"/>
          <p:nvPr/>
        </p:nvSpPr>
        <p:spPr>
          <a:xfrm>
            <a:off x="395536" y="1772816"/>
            <a:ext cx="8424936" cy="3939539"/>
          </a:xfrm>
          <a:prstGeom prst="rect">
            <a:avLst/>
          </a:prstGeom>
          <a:noFill/>
        </p:spPr>
        <p:txBody>
          <a:bodyPr wrap="square" rtlCol="0">
            <a:spAutoFit/>
          </a:bodyPr>
          <a:lstStyle/>
          <a:p>
            <a:pPr marL="285750" indent="-285750">
              <a:lnSpc>
                <a:spcPct val="150000"/>
              </a:lnSpc>
              <a:buFont typeface="Wingdings" charset="2"/>
              <a:buChar char="p"/>
            </a:pPr>
            <a:r>
              <a:rPr lang="zh-CN" altLang="en-US" sz="2400" dirty="0">
                <a:latin typeface="宋体"/>
                <a:ea typeface="宋体"/>
                <a:cs typeface="宋体"/>
              </a:rPr>
              <a:t>高并发</a:t>
            </a:r>
            <a:r>
              <a:rPr lang="en-US" altLang="zh-CN" sz="2400" dirty="0">
                <a:latin typeface="宋体"/>
                <a:ea typeface="宋体"/>
                <a:cs typeface="宋体"/>
              </a:rPr>
              <a:t>:</a:t>
            </a:r>
            <a:r>
              <a:rPr lang="zh-CN" altLang="en-US" sz="2400" dirty="0">
                <a:latin typeface="宋体"/>
                <a:ea typeface="宋体"/>
                <a:cs typeface="宋体"/>
              </a:rPr>
              <a:t>由于采用异步非阻塞模式</a:t>
            </a:r>
            <a:r>
              <a:rPr lang="en-US" altLang="zh-CN" sz="2400" dirty="0">
                <a:latin typeface="宋体"/>
                <a:ea typeface="宋体"/>
                <a:cs typeface="宋体"/>
              </a:rPr>
              <a:t>,</a:t>
            </a:r>
            <a:r>
              <a:rPr lang="zh-CN" altLang="en-US" sz="2400" dirty="0">
                <a:latin typeface="宋体"/>
                <a:ea typeface="宋体"/>
                <a:cs typeface="宋体"/>
              </a:rPr>
              <a:t>一个</a:t>
            </a:r>
            <a:r>
              <a:rPr lang="en-US" altLang="zh-CN" sz="2400" b="1" dirty="0" err="1">
                <a:latin typeface="宋体"/>
                <a:ea typeface="宋体"/>
                <a:cs typeface="宋体"/>
              </a:rPr>
              <a:t>Netty</a:t>
            </a:r>
            <a:r>
              <a:rPr lang="en-US" altLang="zh-CN" sz="2400" b="1" dirty="0">
                <a:latin typeface="宋体"/>
                <a:ea typeface="宋体"/>
                <a:cs typeface="宋体"/>
              </a:rPr>
              <a:t> </a:t>
            </a:r>
            <a:r>
              <a:rPr lang="zh-CN" altLang="en-US" sz="2400" dirty="0">
                <a:latin typeface="宋体"/>
                <a:ea typeface="宋体"/>
                <a:cs typeface="宋体"/>
              </a:rPr>
              <a:t>服务端可以同时处理成千上</a:t>
            </a:r>
            <a:r>
              <a:rPr lang="zh-CN" altLang="en-US" sz="2400" dirty="0" smtClean="0">
                <a:latin typeface="宋体"/>
                <a:ea typeface="宋体"/>
                <a:cs typeface="宋体"/>
              </a:rPr>
              <a:t>万的客户端</a:t>
            </a:r>
            <a:r>
              <a:rPr lang="zh-CN" altLang="zh-CN" sz="2400" dirty="0">
                <a:latin typeface="宋体"/>
                <a:ea typeface="宋体"/>
                <a:cs typeface="宋体"/>
              </a:rPr>
              <a:t>；</a:t>
            </a:r>
            <a:endParaRPr lang="en-US" altLang="zh-CN" sz="2400" b="1" dirty="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高性能</a:t>
            </a:r>
            <a:r>
              <a:rPr lang="en-US" altLang="zh-CN" sz="2400" dirty="0">
                <a:latin typeface="宋体"/>
                <a:ea typeface="宋体"/>
                <a:cs typeface="宋体"/>
              </a:rPr>
              <a:t>:</a:t>
            </a:r>
            <a:r>
              <a:rPr lang="en-US" altLang="zh-CN" sz="2400" b="1" dirty="0" err="1">
                <a:latin typeface="宋体"/>
                <a:ea typeface="宋体"/>
                <a:cs typeface="宋体"/>
              </a:rPr>
              <a:t>Netty</a:t>
            </a:r>
            <a:r>
              <a:rPr lang="zh-CN" altLang="en-US" sz="2400" dirty="0">
                <a:latin typeface="宋体"/>
                <a:ea typeface="宋体"/>
                <a:cs typeface="宋体"/>
              </a:rPr>
              <a:t>的综合性能在各个</a:t>
            </a:r>
            <a:r>
              <a:rPr lang="en-US" altLang="zh-CN" sz="2400" b="1" dirty="0">
                <a:latin typeface="宋体"/>
                <a:ea typeface="宋体"/>
                <a:cs typeface="宋体"/>
              </a:rPr>
              <a:t>NIO</a:t>
            </a:r>
            <a:r>
              <a:rPr lang="zh-CN" altLang="en-US" sz="2400" dirty="0">
                <a:latin typeface="宋体"/>
                <a:ea typeface="宋体"/>
                <a:cs typeface="宋体"/>
              </a:rPr>
              <a:t>框架中最 高</a:t>
            </a:r>
            <a:r>
              <a:rPr lang="en-US" altLang="zh-CN" sz="2400" dirty="0">
                <a:latin typeface="宋体"/>
                <a:ea typeface="宋体"/>
                <a:cs typeface="宋体"/>
              </a:rPr>
              <a:t>,</a:t>
            </a:r>
            <a:r>
              <a:rPr lang="zh-CN" altLang="en-US" sz="2400" dirty="0">
                <a:latin typeface="宋体"/>
                <a:ea typeface="宋体"/>
                <a:cs typeface="宋体"/>
              </a:rPr>
              <a:t>它的单节点吞吐量非常</a:t>
            </a:r>
            <a:r>
              <a:rPr lang="zh-CN" altLang="en-US" sz="2400" dirty="0" smtClean="0">
                <a:latin typeface="宋体"/>
                <a:ea typeface="宋体"/>
                <a:cs typeface="宋体"/>
              </a:rPr>
              <a:t>高；</a:t>
            </a:r>
            <a:endParaRPr lang="en-US" altLang="zh-CN" sz="2400" b="1" dirty="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安全性</a:t>
            </a:r>
            <a:r>
              <a:rPr lang="en-US" altLang="zh-CN" sz="2400" dirty="0">
                <a:latin typeface="宋体"/>
                <a:ea typeface="宋体"/>
                <a:cs typeface="宋体"/>
              </a:rPr>
              <a:t>:</a:t>
            </a:r>
            <a:r>
              <a:rPr lang="zh-CN" altLang="en-US" sz="2400" dirty="0">
                <a:latin typeface="宋体"/>
                <a:ea typeface="宋体"/>
                <a:cs typeface="宋体"/>
              </a:rPr>
              <a:t>支持</a:t>
            </a:r>
            <a:r>
              <a:rPr lang="en-US" altLang="zh-CN" sz="2400" b="1" dirty="0">
                <a:latin typeface="宋体"/>
                <a:ea typeface="宋体"/>
                <a:cs typeface="宋体"/>
              </a:rPr>
              <a:t>HT TPS</a:t>
            </a:r>
            <a:r>
              <a:rPr lang="zh-CN" altLang="en-US" sz="2400" dirty="0">
                <a:latin typeface="宋体"/>
                <a:ea typeface="宋体"/>
                <a:cs typeface="宋体"/>
              </a:rPr>
              <a:t>、</a:t>
            </a:r>
            <a:r>
              <a:rPr lang="en-US" altLang="zh-CN" sz="2400" b="1" dirty="0">
                <a:latin typeface="宋体"/>
                <a:ea typeface="宋体"/>
                <a:cs typeface="宋体"/>
              </a:rPr>
              <a:t>SSL</a:t>
            </a:r>
            <a:r>
              <a:rPr lang="zh-CN" altLang="en-US" sz="2400" dirty="0">
                <a:latin typeface="宋体"/>
                <a:ea typeface="宋体"/>
                <a:cs typeface="宋体"/>
              </a:rPr>
              <a:t>等</a:t>
            </a:r>
            <a:r>
              <a:rPr lang="en-US" altLang="zh-CN" sz="2400" dirty="0">
                <a:latin typeface="宋体"/>
                <a:ea typeface="宋体"/>
                <a:cs typeface="宋体"/>
              </a:rPr>
              <a:t>,</a:t>
            </a:r>
            <a:r>
              <a:rPr lang="zh-CN" altLang="en-US" sz="2400" dirty="0">
                <a:latin typeface="宋体"/>
                <a:ea typeface="宋体"/>
                <a:cs typeface="宋体"/>
              </a:rPr>
              <a:t>可以在传输层 进行安全</a:t>
            </a:r>
            <a:r>
              <a:rPr lang="zh-CN" altLang="en-US" sz="2400" dirty="0" smtClean="0">
                <a:latin typeface="宋体"/>
                <a:ea typeface="宋体"/>
                <a:cs typeface="宋体"/>
              </a:rPr>
              <a:t>控制</a:t>
            </a:r>
            <a:r>
              <a:rPr lang="zh-CN" altLang="zh-CN" sz="2400" dirty="0" smtClean="0">
                <a:latin typeface="宋体"/>
                <a:ea typeface="宋体"/>
                <a:cs typeface="宋体"/>
              </a:rPr>
              <a:t>；</a:t>
            </a:r>
            <a:endParaRPr lang="en-US" altLang="zh-CN" sz="2400" dirty="0" smtClean="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定制性</a:t>
            </a:r>
            <a:r>
              <a:rPr lang="en-US" altLang="zh-CN" sz="2400" dirty="0">
                <a:latin typeface="宋体"/>
                <a:ea typeface="宋体"/>
                <a:cs typeface="宋体"/>
              </a:rPr>
              <a:t>:</a:t>
            </a:r>
            <a:r>
              <a:rPr lang="zh-CN" altLang="en-US" sz="2400" dirty="0">
                <a:latin typeface="宋体"/>
                <a:ea typeface="宋体"/>
                <a:cs typeface="宋体"/>
              </a:rPr>
              <a:t>可以方便的实现业务逻辑</a:t>
            </a:r>
            <a:r>
              <a:rPr lang="zh-CN" altLang="en-US" sz="2400" dirty="0" smtClean="0">
                <a:latin typeface="宋体"/>
                <a:ea typeface="宋体"/>
                <a:cs typeface="宋体"/>
              </a:rPr>
              <a:t>的定制</a:t>
            </a:r>
            <a:r>
              <a:rPr lang="zh-CN" altLang="zh-CN" sz="2400" b="1" dirty="0" smtClean="0">
                <a:latin typeface="宋体"/>
                <a:ea typeface="宋体"/>
                <a:cs typeface="宋体"/>
              </a:rPr>
              <a:t>；</a:t>
            </a:r>
            <a:endParaRPr lang="en-US" altLang="zh-CN" sz="2400" b="1" dirty="0" smtClean="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可靠</a:t>
            </a:r>
            <a:r>
              <a:rPr lang="zh-CN" altLang="en-US" sz="2400" dirty="0">
                <a:latin typeface="宋体"/>
                <a:ea typeface="宋体"/>
                <a:cs typeface="宋体"/>
              </a:rPr>
              <a:t>性</a:t>
            </a:r>
            <a:r>
              <a:rPr lang="en-US" altLang="zh-CN" sz="2400" dirty="0">
                <a:latin typeface="宋体"/>
                <a:ea typeface="宋体"/>
                <a:cs typeface="宋体"/>
              </a:rPr>
              <a:t>:</a:t>
            </a:r>
            <a:r>
              <a:rPr lang="zh-CN" altLang="en-US" sz="2400" dirty="0">
                <a:latin typeface="宋体"/>
                <a:ea typeface="宋体"/>
                <a:cs typeface="宋体"/>
              </a:rPr>
              <a:t>内存保护、流量整形</a:t>
            </a:r>
            <a:r>
              <a:rPr lang="zh-CN" altLang="en-US" sz="2400" dirty="0" smtClean="0">
                <a:latin typeface="宋体"/>
                <a:ea typeface="宋体"/>
                <a:cs typeface="宋体"/>
              </a:rPr>
              <a:t>等</a:t>
            </a:r>
            <a:endParaRPr lang="zh-CN" altLang="en-US" sz="2400" dirty="0">
              <a:latin typeface="宋体"/>
              <a:ea typeface="宋体"/>
              <a:cs typeface="宋体"/>
            </a:endParaRPr>
          </a:p>
        </p:txBody>
      </p:sp>
    </p:spTree>
    <p:extLst>
      <p:ext uri="{BB962C8B-B14F-4D97-AF65-F5344CB8AC3E}">
        <p14:creationId xmlns:p14="http://schemas.microsoft.com/office/powerpoint/2010/main" val="8526301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130000"/>
              </a:lnSpc>
            </a:pPr>
            <a:endParaRPr lang="zh-CN" altLang="en-US" sz="1200">
              <a:solidFill>
                <a:schemeClr val="bg1"/>
              </a:solidFill>
            </a:endParaRPr>
          </a:p>
        </p:txBody>
      </p:sp>
      <p:sp>
        <p:nvSpPr>
          <p:cNvPr id="51202" name="Rectangle 3"/>
          <p:cNvSpPr>
            <a:spLocks noChangeArrowheads="1"/>
          </p:cNvSpPr>
          <p:nvPr/>
        </p:nvSpPr>
        <p:spPr bwMode="auto">
          <a:xfrm>
            <a:off x="0" y="2065338"/>
            <a:ext cx="91440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a:solidFill>
                  <a:schemeClr val="bg1"/>
                </a:solidFill>
                <a:ea typeface="黑体" charset="0"/>
                <a:cs typeface="黑体" charset="0"/>
              </a:rPr>
              <a:t>THANK YOU </a:t>
            </a:r>
            <a:r>
              <a:rPr lang="zh-CN" altLang="en-US" sz="3200">
                <a:solidFill>
                  <a:schemeClr val="bg1"/>
                </a:solidFill>
                <a:ea typeface="黑体" charset="0"/>
                <a:cs typeface="黑体" charset="0"/>
              </a:rPr>
              <a:t>！</a:t>
            </a:r>
            <a:r>
              <a:rPr lang="en-US" altLang="zh-CN" sz="3200">
                <a:solidFill>
                  <a:schemeClr val="bg1"/>
                </a:solidFill>
                <a:ea typeface="黑体" charset="0"/>
                <a:cs typeface="黑体" charset="0"/>
              </a:rPr>
              <a:t> </a:t>
            </a:r>
            <a:endParaRPr lang="zh-CN" altLang="en-US" sz="3200">
              <a:solidFill>
                <a:schemeClr val="bg1"/>
              </a:solidFill>
              <a:ea typeface="黑体" charset="0"/>
              <a:cs typeface="黑体"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a:lstStyle/>
          <a:p>
            <a:pPr algn="l"/>
            <a:r>
              <a:rPr kumimoji="0" lang="en-US" altLang="zh-CN" sz="3200" b="1" dirty="0" smtClean="0">
                <a:latin typeface="Arial" charset="0"/>
                <a:ea typeface="黑体" charset="0"/>
              </a:rPr>
              <a:t>IO</a:t>
            </a:r>
            <a:r>
              <a:rPr kumimoji="0" lang="zh-CN" altLang="en-US" sz="3200" b="1" dirty="0" smtClean="0">
                <a:latin typeface="Arial" charset="0"/>
                <a:ea typeface="黑体" charset="0"/>
              </a:rPr>
              <a:t>模型</a:t>
            </a:r>
            <a:r>
              <a:rPr kumimoji="0" lang="en-US" altLang="zh-CN" sz="3200" b="1" dirty="0" smtClean="0">
                <a:latin typeface="Arial" charset="0"/>
                <a:ea typeface="黑体" charset="0"/>
              </a:rPr>
              <a:t> – </a:t>
            </a:r>
            <a:r>
              <a:rPr kumimoji="0" lang="zh-CN" altLang="en-US" sz="3200" b="1" dirty="0" smtClean="0">
                <a:latin typeface="Arial" charset="0"/>
                <a:ea typeface="黑体" charset="0"/>
              </a:rPr>
              <a:t>什么是</a:t>
            </a:r>
            <a:r>
              <a:rPr kumimoji="0" lang="en-US" altLang="zh-CN" sz="3200" b="1" dirty="0" smtClean="0">
                <a:latin typeface="Arial" charset="0"/>
                <a:ea typeface="黑体" charset="0"/>
              </a:rPr>
              <a:t>IO</a:t>
            </a:r>
            <a:endParaRPr kumimoji="0" lang="zh-CN" altLang="en-US" sz="3200" b="1" dirty="0">
              <a:latin typeface="Arial" charset="0"/>
              <a:ea typeface="黑体" charset="0"/>
            </a:endParaRPr>
          </a:p>
        </p:txBody>
      </p:sp>
      <p:graphicFrame>
        <p:nvGraphicFramePr>
          <p:cNvPr id="13" name="图表 12"/>
          <p:cNvGraphicFramePr/>
          <p:nvPr/>
        </p:nvGraphicFramePr>
        <p:xfrm>
          <a:off x="539750" y="2650034"/>
          <a:ext cx="8064500" cy="279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23332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a:lstStyle/>
          <a:p>
            <a:pPr algn="l"/>
            <a:r>
              <a:rPr kumimoji="0" lang="en-US" altLang="zh-CN" sz="3200" b="1" dirty="0" smtClean="0">
                <a:latin typeface="Arial" charset="0"/>
                <a:ea typeface="黑体" charset="0"/>
              </a:rPr>
              <a:t>IO</a:t>
            </a:r>
            <a:r>
              <a:rPr kumimoji="0" lang="zh-CN" altLang="en-US" sz="3200" b="1" dirty="0" smtClean="0">
                <a:latin typeface="Arial" charset="0"/>
                <a:ea typeface="黑体" charset="0"/>
              </a:rPr>
              <a:t>模型 </a:t>
            </a:r>
            <a:r>
              <a:rPr kumimoji="0" lang="en-US" altLang="zh-CN" sz="3200" b="1" dirty="0" smtClean="0">
                <a:latin typeface="Arial" charset="0"/>
                <a:ea typeface="黑体" charset="0"/>
              </a:rPr>
              <a:t>-</a:t>
            </a:r>
            <a:r>
              <a:rPr kumimoji="0" lang="zh-CN" altLang="en-US" sz="3200" b="1" dirty="0" smtClean="0">
                <a:latin typeface="Arial" charset="0"/>
                <a:ea typeface="黑体" charset="0"/>
              </a:rPr>
              <a:t> 用户空间</a:t>
            </a:r>
            <a:r>
              <a:rPr kumimoji="0" lang="en-US" altLang="zh-CN" sz="3200" b="1" dirty="0">
                <a:latin typeface="Arial" charset="0"/>
                <a:ea typeface="黑体" charset="0"/>
              </a:rPr>
              <a:t>&amp;</a:t>
            </a:r>
            <a:r>
              <a:rPr kumimoji="0" lang="zh-CN" altLang="en-US" sz="3200" b="1" dirty="0">
                <a:latin typeface="Arial" charset="0"/>
                <a:ea typeface="黑体" charset="0"/>
              </a:rPr>
              <a:t>内核空间</a:t>
            </a:r>
          </a:p>
        </p:txBody>
      </p:sp>
      <p:sp>
        <p:nvSpPr>
          <p:cNvPr id="15" name="同侧圆角矩形 14"/>
          <p:cNvSpPr/>
          <p:nvPr/>
        </p:nvSpPr>
        <p:spPr>
          <a:xfrm rot="16200000">
            <a:off x="576262" y="2600326"/>
            <a:ext cx="2879725" cy="2952750"/>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19" name="同侧圆角矩形 18"/>
          <p:cNvSpPr/>
          <p:nvPr/>
        </p:nvSpPr>
        <p:spPr>
          <a:xfrm rot="5400000">
            <a:off x="3708400" y="2420938"/>
            <a:ext cx="2879725" cy="3311525"/>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5" name="矩形 4"/>
          <p:cNvSpPr/>
          <p:nvPr/>
        </p:nvSpPr>
        <p:spPr>
          <a:xfrm>
            <a:off x="900113" y="3429000"/>
            <a:ext cx="2232025" cy="1728788"/>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kumimoji="1" lang="zh-CN" altLang="en-US" dirty="0">
              <a:solidFill>
                <a:srgbClr val="111111"/>
              </a:solidFill>
            </a:endParaRPr>
          </a:p>
        </p:txBody>
      </p:sp>
      <p:sp>
        <p:nvSpPr>
          <p:cNvPr id="8197" name="文本框 6"/>
          <p:cNvSpPr txBox="1">
            <a:spLocks noChangeArrowheads="1"/>
          </p:cNvSpPr>
          <p:nvPr/>
        </p:nvSpPr>
        <p:spPr bwMode="auto">
          <a:xfrm>
            <a:off x="1476375" y="28432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用户空间</a:t>
            </a:r>
          </a:p>
        </p:txBody>
      </p:sp>
      <p:sp>
        <p:nvSpPr>
          <p:cNvPr id="8198" name="文本框 19"/>
          <p:cNvSpPr txBox="1">
            <a:spLocks noChangeArrowheads="1"/>
          </p:cNvSpPr>
          <p:nvPr/>
        </p:nvSpPr>
        <p:spPr bwMode="auto">
          <a:xfrm>
            <a:off x="4643438" y="2852738"/>
            <a:ext cx="1441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内核空间</a:t>
            </a:r>
          </a:p>
        </p:txBody>
      </p:sp>
      <p:sp>
        <p:nvSpPr>
          <p:cNvPr id="9" name="矩形 8"/>
          <p:cNvSpPr/>
          <p:nvPr/>
        </p:nvSpPr>
        <p:spPr>
          <a:xfrm>
            <a:off x="1116013" y="3644900"/>
            <a:ext cx="1727200"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24" name="矩形 23"/>
          <p:cNvSpPr/>
          <p:nvPr/>
        </p:nvSpPr>
        <p:spPr>
          <a:xfrm>
            <a:off x="4067175" y="4652963"/>
            <a:ext cx="1728788"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8201" name="文本框 9"/>
          <p:cNvSpPr txBox="1">
            <a:spLocks noChangeArrowheads="1"/>
          </p:cNvSpPr>
          <p:nvPr/>
        </p:nvSpPr>
        <p:spPr bwMode="auto">
          <a:xfrm>
            <a:off x="1692275" y="4581525"/>
            <a:ext cx="792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进程</a:t>
            </a:r>
          </a:p>
        </p:txBody>
      </p:sp>
      <p:sp>
        <p:nvSpPr>
          <p:cNvPr id="11" name="矩形 10"/>
          <p:cNvSpPr/>
          <p:nvPr/>
        </p:nvSpPr>
        <p:spPr>
          <a:xfrm>
            <a:off x="6084888" y="3573463"/>
            <a:ext cx="1366837" cy="503237"/>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磁盘控制器</a:t>
            </a:r>
          </a:p>
        </p:txBody>
      </p:sp>
      <p:sp>
        <p:nvSpPr>
          <p:cNvPr id="26" name="罐形 25"/>
          <p:cNvSpPr/>
          <p:nvPr/>
        </p:nvSpPr>
        <p:spPr>
          <a:xfrm>
            <a:off x="7812088" y="4292600"/>
            <a:ext cx="823912" cy="823913"/>
          </a:xfrm>
          <a:prstGeom prst="can">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zh-CN" altLang="en-US" b="1" dirty="0">
                <a:solidFill>
                  <a:schemeClr val="tx1"/>
                </a:solidFill>
                <a:latin typeface="宋体"/>
                <a:ea typeface="宋体"/>
                <a:cs typeface="宋体"/>
              </a:rPr>
              <a:t>磁盘</a:t>
            </a:r>
          </a:p>
        </p:txBody>
      </p:sp>
      <p:cxnSp>
        <p:nvCxnSpPr>
          <p:cNvPr id="22" name="肘形连接符 21"/>
          <p:cNvCxnSpPr>
            <a:stCxn id="26" idx="1"/>
            <a:endCxn id="11" idx="3"/>
          </p:cNvCxnSpPr>
          <p:nvPr/>
        </p:nvCxnSpPr>
        <p:spPr>
          <a:xfrm rot="16200000" flipV="1">
            <a:off x="7603332" y="3672681"/>
            <a:ext cx="468312" cy="771525"/>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8205" name="文本框 24"/>
          <p:cNvSpPr txBox="1">
            <a:spLocks noChangeArrowheads="1"/>
          </p:cNvSpPr>
          <p:nvPr/>
        </p:nvSpPr>
        <p:spPr bwMode="auto">
          <a:xfrm>
            <a:off x="7667625" y="34194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硬件操作</a:t>
            </a:r>
          </a:p>
        </p:txBody>
      </p:sp>
      <p:cxnSp>
        <p:nvCxnSpPr>
          <p:cNvPr id="29" name="肘形连接符 28"/>
          <p:cNvCxnSpPr>
            <a:stCxn id="11" idx="1"/>
          </p:cNvCxnSpPr>
          <p:nvPr/>
        </p:nvCxnSpPr>
        <p:spPr>
          <a:xfrm rot="10800000" flipV="1">
            <a:off x="5219700" y="3824288"/>
            <a:ext cx="865188" cy="828675"/>
          </a:xfrm>
          <a:prstGeom prst="bentConnector3">
            <a:avLst>
              <a:gd name="adj1" fmla="val 102144"/>
            </a:avLst>
          </a:prstGeom>
          <a:ln>
            <a:tailEnd type="arrow"/>
          </a:ln>
        </p:spPr>
        <p:style>
          <a:lnRef idx="2">
            <a:schemeClr val="dk1"/>
          </a:lnRef>
          <a:fillRef idx="0">
            <a:schemeClr val="dk1"/>
          </a:fillRef>
          <a:effectRef idx="1">
            <a:schemeClr val="dk1"/>
          </a:effectRef>
          <a:fontRef idx="minor">
            <a:schemeClr val="tx1"/>
          </a:fontRef>
        </p:style>
      </p:cxnSp>
      <p:sp>
        <p:nvSpPr>
          <p:cNvPr id="8207" name="文本框 30"/>
          <p:cNvSpPr txBox="1">
            <a:spLocks noChangeArrowheads="1"/>
          </p:cNvSpPr>
          <p:nvPr/>
        </p:nvSpPr>
        <p:spPr bwMode="auto">
          <a:xfrm>
            <a:off x="5292725" y="3419475"/>
            <a:ext cx="71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a:t>DMA</a:t>
            </a:r>
          </a:p>
        </p:txBody>
      </p:sp>
      <p:sp>
        <p:nvSpPr>
          <p:cNvPr id="8208" name="文本框 35"/>
          <p:cNvSpPr txBox="1">
            <a:spLocks noChangeArrowheads="1"/>
          </p:cNvSpPr>
          <p:nvPr/>
        </p:nvSpPr>
        <p:spPr bwMode="auto">
          <a:xfrm>
            <a:off x="3708400" y="34290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sz="1800">
                <a:latin typeface="宋体" charset="0"/>
              </a:rPr>
              <a:t>r</a:t>
            </a:r>
            <a:r>
              <a:rPr lang="en-US" altLang="zh-CN" sz="1800">
                <a:latin typeface="宋体" charset="0"/>
              </a:rPr>
              <a:t>ead</a:t>
            </a:r>
            <a:r>
              <a:rPr lang="en-US" altLang="zh-CN" sz="1800"/>
              <a:t>()</a:t>
            </a:r>
          </a:p>
        </p:txBody>
      </p:sp>
      <p:cxnSp>
        <p:nvCxnSpPr>
          <p:cNvPr id="33" name="肘形连接符 32"/>
          <p:cNvCxnSpPr>
            <a:endCxn id="9" idx="3"/>
          </p:cNvCxnSpPr>
          <p:nvPr/>
        </p:nvCxnSpPr>
        <p:spPr>
          <a:xfrm rot="10800000">
            <a:off x="2843213" y="3860800"/>
            <a:ext cx="1800225" cy="792163"/>
          </a:xfrm>
          <a:prstGeom prst="bentConnector3">
            <a:avLst>
              <a:gd name="adj1" fmla="val -51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646894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lstStyle/>
          <a:p>
            <a:pPr algn="l"/>
            <a:r>
              <a:rPr lang="en-US" altLang="zh-CN" sz="3200" dirty="0" smtClean="0">
                <a:latin typeface="Arial" charset="0"/>
                <a:ea typeface="黑体" charset="0"/>
              </a:rPr>
              <a:t>IO</a:t>
            </a:r>
            <a:r>
              <a:rPr lang="zh-CN" altLang="en-US" sz="3200" dirty="0" smtClean="0">
                <a:latin typeface="Arial" charset="0"/>
                <a:ea typeface="黑体" charset="0"/>
              </a:rPr>
              <a:t>模型 </a:t>
            </a:r>
            <a:r>
              <a:rPr lang="en-US" altLang="zh-CN" sz="3200" dirty="0" smtClean="0">
                <a:latin typeface="Arial" charset="0"/>
                <a:ea typeface="黑体" charset="0"/>
              </a:rPr>
              <a:t>–</a:t>
            </a:r>
            <a:r>
              <a:rPr lang="zh-CN" altLang="en-US" sz="3200" dirty="0" smtClean="0">
                <a:latin typeface="Arial" charset="0"/>
                <a:ea typeface="黑体" charset="0"/>
              </a:rPr>
              <a:t> 介绍</a:t>
            </a:r>
            <a:endParaRPr lang="zh-CN" altLang="en-US" sz="3200" dirty="0">
              <a:latin typeface="Arial" charset="0"/>
              <a:ea typeface="黑体" charset="0"/>
            </a:endParaRPr>
          </a:p>
        </p:txBody>
      </p:sp>
      <p:graphicFrame>
        <p:nvGraphicFramePr>
          <p:cNvPr id="9" name="图表 8"/>
          <p:cNvGraphicFramePr/>
          <p:nvPr/>
        </p:nvGraphicFramePr>
        <p:xfrm>
          <a:off x="611560" y="4365104"/>
          <a:ext cx="7632848" cy="1909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3" name="文本框 1"/>
          <p:cNvSpPr txBox="1">
            <a:spLocks noChangeArrowheads="1"/>
          </p:cNvSpPr>
          <p:nvPr/>
        </p:nvSpPr>
        <p:spPr bwMode="auto">
          <a:xfrm>
            <a:off x="215900" y="1557338"/>
            <a:ext cx="8748713" cy="256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zh-CN" altLang="en-US" sz="1800" dirty="0">
                <a:latin typeface="宋体" charset="0"/>
              </a:rPr>
              <a:t> </a:t>
            </a:r>
            <a:r>
              <a:rPr kumimoji="0" lang="en-US" altLang="zh-CN" sz="1800" dirty="0">
                <a:latin typeface="宋体" charset="0"/>
              </a:rPr>
              <a:t>    </a:t>
            </a:r>
            <a:r>
              <a:rPr kumimoji="0" lang="zh-CN" altLang="en-US" sz="1800" dirty="0">
                <a:latin typeface="宋体" charset="0"/>
              </a:rPr>
              <a:t>对于一个</a:t>
            </a:r>
            <a:r>
              <a:rPr kumimoji="0" lang="en-US" altLang="zh-CN" sz="1800" dirty="0">
                <a:latin typeface="宋体" charset="0"/>
              </a:rPr>
              <a:t>network IO (</a:t>
            </a:r>
            <a:r>
              <a:rPr kumimoji="0" lang="zh-CN" altLang="en-US" sz="1800" dirty="0">
                <a:latin typeface="宋体" charset="0"/>
              </a:rPr>
              <a:t>这里我们以</a:t>
            </a:r>
            <a:r>
              <a:rPr kumimoji="0" lang="en-US" altLang="zh-CN" sz="1800" dirty="0">
                <a:latin typeface="宋体" charset="0"/>
              </a:rPr>
              <a:t>read</a:t>
            </a:r>
            <a:r>
              <a:rPr kumimoji="0" lang="zh-CN" altLang="en-US" sz="1800" dirty="0">
                <a:latin typeface="宋体" charset="0"/>
              </a:rPr>
              <a:t>举例</a:t>
            </a:r>
            <a:r>
              <a:rPr kumimoji="0" lang="en-US" altLang="zh-CN" sz="1800" dirty="0">
                <a:latin typeface="宋体" charset="0"/>
              </a:rPr>
              <a:t>)</a:t>
            </a:r>
            <a:r>
              <a:rPr kumimoji="0" lang="zh-CN" altLang="en-US" sz="1800" dirty="0">
                <a:latin typeface="宋体" charset="0"/>
              </a:rPr>
              <a:t>，它会涉及到两个系统对象，一个是调用这个</a:t>
            </a:r>
            <a:r>
              <a:rPr kumimoji="0" lang="en-US" altLang="zh-CN" sz="1800" dirty="0">
                <a:latin typeface="宋体" charset="0"/>
              </a:rPr>
              <a:t>IO</a:t>
            </a:r>
            <a:r>
              <a:rPr kumimoji="0" lang="zh-CN" altLang="en-US" sz="1800" dirty="0">
                <a:latin typeface="宋体" charset="0"/>
              </a:rPr>
              <a:t>的</a:t>
            </a:r>
            <a:r>
              <a:rPr kumimoji="0" lang="en-US" altLang="zh-CN" sz="1800" dirty="0">
                <a:latin typeface="宋体" charset="0"/>
              </a:rPr>
              <a:t>process (or thread)</a:t>
            </a:r>
            <a:r>
              <a:rPr kumimoji="0" lang="zh-CN" altLang="en-US" sz="1800" dirty="0">
                <a:latin typeface="宋体" charset="0"/>
              </a:rPr>
              <a:t>，另一个就是系统内核</a:t>
            </a:r>
            <a:r>
              <a:rPr kumimoji="0" lang="en-US" altLang="zh-CN" sz="1800" dirty="0">
                <a:latin typeface="宋体" charset="0"/>
              </a:rPr>
              <a:t>(kernel)</a:t>
            </a:r>
            <a:r>
              <a:rPr kumimoji="0" lang="zh-CN" altLang="en-US" sz="1800" dirty="0">
                <a:latin typeface="宋体" charset="0"/>
              </a:rPr>
              <a:t>。当一个</a:t>
            </a:r>
            <a:r>
              <a:rPr kumimoji="0" lang="en-US" altLang="zh-CN" sz="1800" dirty="0">
                <a:latin typeface="宋体" charset="0"/>
              </a:rPr>
              <a:t>read</a:t>
            </a:r>
            <a:r>
              <a:rPr kumimoji="0" lang="zh-CN" altLang="en-US" sz="1800" dirty="0">
                <a:latin typeface="宋体" charset="0"/>
              </a:rPr>
              <a:t>操作发生时，它会经历两个阶段：</a:t>
            </a:r>
            <a:r>
              <a:rPr kumimoji="0" lang="en-US" altLang="zh-CN" sz="1800" dirty="0">
                <a:latin typeface="宋体" charset="0"/>
              </a:rPr>
              <a:t/>
            </a:r>
            <a:br>
              <a:rPr kumimoji="0" lang="en-US" altLang="zh-CN" sz="1800" dirty="0">
                <a:latin typeface="宋体" charset="0"/>
              </a:rPr>
            </a:br>
            <a:r>
              <a:rPr kumimoji="0" lang="en-US" altLang="zh-CN" sz="1800" dirty="0">
                <a:latin typeface="宋体" charset="0"/>
              </a:rPr>
              <a:t> 1 </a:t>
            </a:r>
            <a:r>
              <a:rPr kumimoji="0" lang="zh-CN" altLang="en-US" sz="1800" dirty="0">
                <a:latin typeface="宋体" charset="0"/>
              </a:rPr>
              <a:t>等待数据准备 </a:t>
            </a:r>
            <a:r>
              <a:rPr kumimoji="0" lang="en-US" altLang="zh-CN" sz="1800" dirty="0">
                <a:latin typeface="宋体" charset="0"/>
              </a:rPr>
              <a:t>(Waiting for the data to be ready)</a:t>
            </a:r>
            <a:br>
              <a:rPr kumimoji="0" lang="en-US" altLang="zh-CN" sz="1800" dirty="0">
                <a:latin typeface="宋体" charset="0"/>
              </a:rPr>
            </a:br>
            <a:r>
              <a:rPr kumimoji="0" lang="en-US" altLang="zh-CN" sz="1800" dirty="0">
                <a:latin typeface="宋体" charset="0"/>
              </a:rPr>
              <a:t> 2 </a:t>
            </a:r>
            <a:r>
              <a:rPr kumimoji="0" lang="zh-CN" altLang="en-US" sz="1800" dirty="0">
                <a:latin typeface="宋体" charset="0"/>
              </a:rPr>
              <a:t>将数据从内核拷贝到进程中 </a:t>
            </a:r>
            <a:r>
              <a:rPr kumimoji="0" lang="en-US" altLang="zh-CN" sz="1800" dirty="0">
                <a:latin typeface="宋体" charset="0"/>
              </a:rPr>
              <a:t>(Copying the data from the kernel to the process</a:t>
            </a:r>
            <a:r>
              <a:rPr kumimoji="0" lang="en-US" altLang="zh-CN" sz="1800" dirty="0" smtClean="0">
                <a:latin typeface="宋体" charset="0"/>
              </a:rPr>
              <a:t>)</a:t>
            </a:r>
            <a:endParaRPr kumimoji="0" lang="zh-CN" altLang="en-US" sz="18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smtClean="0">
                <a:latin typeface="Arial" charset="0"/>
                <a:ea typeface="黑体" charset="0"/>
              </a:rPr>
              <a:t>IO</a:t>
            </a:r>
            <a:r>
              <a:rPr lang="zh-CN" altLang="en-US" sz="3200" dirty="0" smtClean="0">
                <a:latin typeface="Arial" charset="0"/>
                <a:ea typeface="黑体" charset="0"/>
              </a:rPr>
              <a:t>模型</a:t>
            </a:r>
            <a:r>
              <a:rPr lang="en-US" altLang="zh-CN" sz="3200" dirty="0" smtClean="0">
                <a:latin typeface="Arial" charset="0"/>
                <a:ea typeface="黑体" charset="0"/>
              </a:rPr>
              <a:t> - Blocking IO</a:t>
            </a:r>
            <a:endParaRPr lang="zh-CN" altLang="en-US" sz="3200" dirty="0">
              <a:latin typeface="Arial" charset="0"/>
              <a:ea typeface="黑体" charset="0"/>
            </a:endParaRPr>
          </a:p>
        </p:txBody>
      </p:sp>
      <p:pic>
        <p:nvPicPr>
          <p:cNvPr id="7" name="图片 6"/>
          <p:cNvPicPr>
            <a:picLocks noChangeAspect="1"/>
          </p:cNvPicPr>
          <p:nvPr/>
        </p:nvPicPr>
        <p:blipFill>
          <a:blip r:embed="rId3"/>
          <a:stretch>
            <a:fillRect/>
          </a:stretch>
        </p:blipFill>
        <p:spPr>
          <a:xfrm>
            <a:off x="899592" y="1772816"/>
            <a:ext cx="7412760" cy="4968552"/>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 Non</a:t>
            </a:r>
            <a:r>
              <a:rPr lang="en-US" altLang="zh-CN" sz="3200" dirty="0" smtClean="0">
                <a:latin typeface="Arial" charset="0"/>
                <a:ea typeface="黑体" charset="0"/>
              </a:rPr>
              <a:t>-blocking IO</a:t>
            </a:r>
            <a:endParaRPr lang="zh-CN" altLang="en-US" sz="3200" dirty="0">
              <a:latin typeface="Arial" charset="0"/>
              <a:ea typeface="黑体" charset="0"/>
            </a:endParaRPr>
          </a:p>
        </p:txBody>
      </p:sp>
      <p:pic>
        <p:nvPicPr>
          <p:cNvPr id="3" name="图片 2"/>
          <p:cNvPicPr>
            <a:picLocks noChangeAspect="1"/>
          </p:cNvPicPr>
          <p:nvPr/>
        </p:nvPicPr>
        <p:blipFill>
          <a:blip r:embed="rId2"/>
          <a:stretch>
            <a:fillRect/>
          </a:stretch>
        </p:blipFill>
        <p:spPr>
          <a:xfrm>
            <a:off x="827584" y="1736159"/>
            <a:ext cx="7668344" cy="4933201"/>
          </a:xfrm>
          <a:prstGeom prst="rect">
            <a:avLst/>
          </a:prstGeom>
        </p:spPr>
      </p:pic>
    </p:spTree>
    <p:extLst>
      <p:ext uri="{BB962C8B-B14F-4D97-AF65-F5344CB8AC3E}">
        <p14:creationId xmlns:p14="http://schemas.microsoft.com/office/powerpoint/2010/main" val="335013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 IO </a:t>
            </a:r>
            <a:r>
              <a:rPr lang="en-US" altLang="zh-CN" sz="3200" dirty="0" smtClean="0">
                <a:latin typeface="Arial" charset="0"/>
                <a:ea typeface="黑体" charset="0"/>
              </a:rPr>
              <a:t>multiplexing (select, </a:t>
            </a:r>
            <a:r>
              <a:rPr lang="en-US" altLang="zh-CN" sz="3200" dirty="0" err="1" smtClean="0">
                <a:latin typeface="Arial" charset="0"/>
                <a:ea typeface="黑体" charset="0"/>
              </a:rPr>
              <a:t>epoll</a:t>
            </a:r>
            <a:r>
              <a:rPr lang="en-US" altLang="zh-CN" sz="3200" dirty="0" smtClean="0">
                <a:latin typeface="Arial" charset="0"/>
                <a:ea typeface="黑体" charset="0"/>
              </a:rPr>
              <a:t>)</a:t>
            </a:r>
            <a:endParaRPr lang="zh-CN" altLang="en-US" sz="3200" dirty="0">
              <a:latin typeface="Arial" charset="0"/>
              <a:ea typeface="黑体" charset="0"/>
            </a:endParaRPr>
          </a:p>
        </p:txBody>
      </p:sp>
      <p:pic>
        <p:nvPicPr>
          <p:cNvPr id="4" name="图片 3"/>
          <p:cNvPicPr>
            <a:picLocks noChangeAspect="1"/>
          </p:cNvPicPr>
          <p:nvPr/>
        </p:nvPicPr>
        <p:blipFill>
          <a:blip r:embed="rId2"/>
          <a:stretch>
            <a:fillRect/>
          </a:stretch>
        </p:blipFill>
        <p:spPr>
          <a:xfrm>
            <a:off x="899592" y="1700808"/>
            <a:ext cx="7524328" cy="4885927"/>
          </a:xfrm>
          <a:prstGeom prst="rect">
            <a:avLst/>
          </a:prstGeom>
        </p:spPr>
      </p:pic>
    </p:spTree>
    <p:extLst>
      <p:ext uri="{BB962C8B-B14F-4D97-AF65-F5344CB8AC3E}">
        <p14:creationId xmlns:p14="http://schemas.microsoft.com/office/powerpoint/2010/main" val="335013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CCFF"/>
        </a:solidFill>
        <a:ln>
          <a:solidFill>
            <a:schemeClr val="tx1">
              <a:alpha val="0"/>
            </a:schemeClr>
          </a:solidFill>
        </a:ln>
        <a:effectLst>
          <a:outerShdw blurRad="50800" dist="38100" dir="2700000" sx="101000" sy="101000" algn="tl" rotWithShape="0">
            <a:prstClr val="black">
              <a:alpha val="40000"/>
            </a:prstClr>
          </a:outerShdw>
        </a:effectLst>
      </a:spPr>
      <a:bodyPr rtlCol="0" anchor="ctr"/>
      <a:lstStyle>
        <a:defPPr algn="ctr">
          <a:defRPr kumimoji="1" dirty="0" smtClean="0">
            <a:solidFill>
              <a:srgbClr val="111111"/>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38100" cmpd="dbl">
          <a:solidFill>
            <a:srgbClr val="99CCFF"/>
          </a:solidFill>
          <a:tailEnd type="arrow"/>
        </a:ln>
      </a:spPr>
      <a:bodyPr/>
      <a:lstStyle/>
      <a:style>
        <a:lnRef idx="2">
          <a:schemeClr val="dk1"/>
        </a:lnRef>
        <a:fillRef idx="0">
          <a:schemeClr val="dk1"/>
        </a:fillRef>
        <a:effectRef idx="1">
          <a:schemeClr val="dk1"/>
        </a:effectRef>
        <a:fontRef idx="minor">
          <a:schemeClr val="tx1"/>
        </a:fontRef>
      </a:style>
    </a:lnDef>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16113</TotalTime>
  <Pages>0</Pages>
  <Words>3054</Words>
  <Characters>0</Characters>
  <Application>Microsoft Macintosh PowerPoint</Application>
  <DocSecurity>0</DocSecurity>
  <PresentationFormat>全屏显示(4:3)</PresentationFormat>
  <Lines>0</Lines>
  <Paragraphs>361</Paragraphs>
  <Slides>37</Slides>
  <Notes>32</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上海Nordri专业商务幻灯演示设计</vt:lpstr>
      <vt:lpstr>PowerPoint 演示文稿</vt:lpstr>
      <vt:lpstr>Netty – 介绍</vt:lpstr>
      <vt:lpstr>Netty – 性能模型</vt:lpstr>
      <vt:lpstr>IO模型 – 什么是IO</vt:lpstr>
      <vt:lpstr>IO模型 - 用户空间&amp;内核空间</vt:lpstr>
      <vt:lpstr>IO模型 – 介绍</vt:lpstr>
      <vt:lpstr>IO模型 - Blocking IO</vt:lpstr>
      <vt:lpstr>IO模型 - Non-blocking IO</vt:lpstr>
      <vt:lpstr>IO模型 - IO multiplexing (select, epoll)</vt:lpstr>
      <vt:lpstr>IO模型 - Signal-Driven IO</vt:lpstr>
      <vt:lpstr>IO模型 - Asynchronous IO</vt:lpstr>
      <vt:lpstr>IO模型 -餐厅IO</vt:lpstr>
      <vt:lpstr>线程模型</vt:lpstr>
      <vt:lpstr>线程模型 – 传统BIO</vt:lpstr>
      <vt:lpstr>线程模型 – 传统BIO</vt:lpstr>
      <vt:lpstr>Reactor</vt:lpstr>
      <vt:lpstr>Reactor单线程模型</vt:lpstr>
      <vt:lpstr>Reactor多线程模型</vt:lpstr>
      <vt:lpstr>Reactor主从线程模型</vt:lpstr>
      <vt:lpstr>Netty – 可定制的序列化框架</vt:lpstr>
      <vt:lpstr>Netty – 可定制的序列化框架</vt:lpstr>
      <vt:lpstr>Netty – HelloWorld</vt:lpstr>
      <vt:lpstr>Netty – 逻辑架构</vt:lpstr>
      <vt:lpstr>Netty – 可靠性 - 心跳检测</vt:lpstr>
      <vt:lpstr>Netty – 可靠性 - 心跳检测</vt:lpstr>
      <vt:lpstr>Netty – zero copy</vt:lpstr>
      <vt:lpstr>Netty – zero copy</vt:lpstr>
      <vt:lpstr>Netty – zero copy</vt:lpstr>
      <vt:lpstr>Netty – 内存池</vt:lpstr>
      <vt:lpstr>Mina VS Netty</vt:lpstr>
      <vt:lpstr>Netty互联网应用 – dubbo</vt:lpstr>
      <vt:lpstr>Netty互联网应用 – Twitter</vt:lpstr>
      <vt:lpstr>Netty互联网应用 – FaceBook</vt:lpstr>
      <vt:lpstr>Netty互联网应用 – 雅虎</vt:lpstr>
      <vt:lpstr>Netty行业应用 – 大数据</vt:lpstr>
      <vt:lpstr>总结</vt:lpstr>
      <vt:lpstr>PowerPoint 演示文稿</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ppt.glzy8.com提供海量PPT模板免费下载！</dc:title>
  <dc:subject/>
  <dc:creator/>
  <cp:keywords/>
  <dc:description/>
  <cp:lastModifiedBy>jingping yan</cp:lastModifiedBy>
  <cp:revision>626</cp:revision>
  <dcterms:created xsi:type="dcterms:W3CDTF">2007-10-21T01:27:31Z</dcterms:created>
  <dcterms:modified xsi:type="dcterms:W3CDTF">2015-07-16T17:00:30Z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y fmtid="{D5CDD505-2E9C-101B-9397-08002B2CF9AE}" pid="3" name="NXTAG2">
    <vt:lpwstr>0008008c02000000000001024140</vt:lpwstr>
  </property>
</Properties>
</file>