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3bd185f6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3bd185f6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3bd185f6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3bd185f6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3bd185f6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3bd185f6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bd185f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bd185f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bd185f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bd185f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bd185f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bd185f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3c6378d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3c6378d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23850"/>
            <a:ext cx="89916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400"/>
            <a:ext cx="9101151" cy="50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1362525" y="1373875"/>
            <a:ext cx="1010525" cy="1589600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733925" y="3440350"/>
            <a:ext cx="1537625" cy="1333275"/>
          </a:xfrm>
          <a:prstGeom prst="flowChartProcess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961000" y="2214100"/>
            <a:ext cx="1010400" cy="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109425" y="3111100"/>
            <a:ext cx="1328400" cy="64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27%</a:t>
            </a:r>
            <a:endParaRPr sz="3000">
              <a:solidFill>
                <a:srgbClr val="FF0000"/>
              </a:solidFill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6341350" y="2679625"/>
            <a:ext cx="0" cy="1004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 txBox="1"/>
          <p:nvPr/>
        </p:nvSpPr>
        <p:spPr>
          <a:xfrm>
            <a:off x="640625" y="1219725"/>
            <a:ext cx="1328400" cy="64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3%</a:t>
            </a:r>
            <a:endParaRPr sz="3000">
              <a:solidFill>
                <a:srgbClr val="FF0000"/>
              </a:solidFill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1872550" y="788250"/>
            <a:ext cx="0" cy="1004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83507" l="6676" r="4418" t="0"/>
          <a:stretch/>
        </p:blipFill>
        <p:spPr>
          <a:xfrm>
            <a:off x="3928600" y="158975"/>
            <a:ext cx="4939125" cy="411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5">
            <a:alphaModFix/>
          </a:blip>
          <a:srcRect b="0" l="1825" r="1584" t="0"/>
          <a:stretch/>
        </p:blipFill>
        <p:spPr>
          <a:xfrm>
            <a:off x="4036741" y="570227"/>
            <a:ext cx="4770894" cy="851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4"/>
          <p:cNvCxnSpPr/>
          <p:nvPr/>
        </p:nvCxnSpPr>
        <p:spPr>
          <a:xfrm flipH="1">
            <a:off x="2407000" y="1226275"/>
            <a:ext cx="1669200" cy="465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endCxn id="63" idx="0"/>
          </p:cNvCxnSpPr>
          <p:nvPr/>
        </p:nvCxnSpPr>
        <p:spPr>
          <a:xfrm>
            <a:off x="4870925" y="919600"/>
            <a:ext cx="902700" cy="2191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25" y="0"/>
            <a:ext cx="874282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39947" l="10249" r="0" t="0"/>
          <a:stretch/>
        </p:blipFill>
        <p:spPr>
          <a:xfrm>
            <a:off x="3983950" y="2833225"/>
            <a:ext cx="4711250" cy="13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2512675" y="818900"/>
            <a:ext cx="4235100" cy="80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100%</a:t>
            </a:r>
            <a:r>
              <a:rPr lang="en">
                <a:solidFill>
                  <a:srgbClr val="FF0000"/>
                </a:solidFill>
              </a:rPr>
              <a:t> PARTICIPATION RATE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Ranked </a:t>
            </a:r>
            <a:r>
              <a:rPr b="1" lang="en" sz="2400" u="sng">
                <a:solidFill>
                  <a:srgbClr val="FF0000"/>
                </a:solidFill>
              </a:rPr>
              <a:t>LAST</a:t>
            </a:r>
            <a:r>
              <a:rPr lang="en" sz="2400">
                <a:solidFill>
                  <a:srgbClr val="FF0000"/>
                </a:solidFill>
              </a:rPr>
              <a:t> in ACT score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875775" y="283325"/>
            <a:ext cx="3108300" cy="47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100% PARTICIPATION RATE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5" y="0"/>
            <a:ext cx="88061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984075" y="1954325"/>
            <a:ext cx="3328200" cy="82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Ranked </a:t>
            </a:r>
            <a:r>
              <a:rPr b="1" lang="en" sz="2400" u="sng">
                <a:solidFill>
                  <a:srgbClr val="FF0000"/>
                </a:solidFill>
              </a:rPr>
              <a:t>13th</a:t>
            </a:r>
            <a:r>
              <a:rPr lang="en" sz="2400">
                <a:solidFill>
                  <a:srgbClr val="FF0000"/>
                </a:solidFill>
              </a:rPr>
              <a:t> in 2018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0000"/>
                </a:solidFill>
              </a:rPr>
              <a:t>Based on ACT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75775" y="283325"/>
            <a:ext cx="3108300" cy="87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Ranked </a:t>
            </a:r>
            <a:r>
              <a:rPr b="1" lang="en" sz="2400" u="sng">
                <a:solidFill>
                  <a:srgbClr val="FF0000"/>
                </a:solidFill>
              </a:rPr>
              <a:t>6th</a:t>
            </a:r>
            <a:r>
              <a:rPr lang="en" sz="2400">
                <a:solidFill>
                  <a:srgbClr val="FF0000"/>
                </a:solidFill>
              </a:rPr>
              <a:t> in 2017 (Based on SAT) 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578275" y="4525400"/>
            <a:ext cx="44850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based on </a:t>
            </a:r>
            <a:r>
              <a:rPr b="1" lang="en"/>
              <a:t>Majority</a:t>
            </a:r>
            <a:r>
              <a:rPr lang="en"/>
              <a:t> participation in an exam**</a:t>
            </a:r>
            <a:endParaRPr/>
          </a:p>
        </p:txBody>
      </p:sp>
      <p:cxnSp>
        <p:nvCxnSpPr>
          <p:cNvPr id="87" name="Google Shape;87;p16"/>
          <p:cNvCxnSpPr>
            <a:stCxn id="85" idx="3"/>
            <a:endCxn id="84" idx="0"/>
          </p:cNvCxnSpPr>
          <p:nvPr/>
        </p:nvCxnSpPr>
        <p:spPr>
          <a:xfrm>
            <a:off x="3984075" y="720725"/>
            <a:ext cx="1664100" cy="1233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895050" y="2142750"/>
            <a:ext cx="73539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WHY SAT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00" y="152400"/>
            <a:ext cx="774740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8"/>
          <p:cNvCxnSpPr/>
          <p:nvPr/>
        </p:nvCxnSpPr>
        <p:spPr>
          <a:xfrm flipH="1" rot="10800000">
            <a:off x="70050" y="2066600"/>
            <a:ext cx="9003900" cy="4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8"/>
          <p:cNvSpPr txBox="1"/>
          <p:nvPr/>
        </p:nvSpPr>
        <p:spPr>
          <a:xfrm>
            <a:off x="3099725" y="2129450"/>
            <a:ext cx="2176200" cy="104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11% 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BETTER</a:t>
            </a:r>
            <a:endParaRPr sz="3000">
              <a:solidFill>
                <a:srgbClr val="FF0000"/>
              </a:solidFill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 flipH="1" rot="10800000">
            <a:off x="70038" y="3187400"/>
            <a:ext cx="9003900" cy="4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8"/>
          <p:cNvSpPr txBox="1"/>
          <p:nvPr/>
        </p:nvSpPr>
        <p:spPr>
          <a:xfrm>
            <a:off x="2009725" y="647200"/>
            <a:ext cx="1373700" cy="636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SAT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863625" y="2253750"/>
            <a:ext cx="1373700" cy="636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AC</a:t>
            </a:r>
            <a:r>
              <a:rPr lang="en" sz="3000">
                <a:solidFill>
                  <a:srgbClr val="FFFFFF"/>
                </a:solidFill>
              </a:rPr>
              <a:t>T</a:t>
            </a:r>
            <a:endParaRPr sz="3000">
              <a:solidFill>
                <a:srgbClr val="FFFFFF"/>
              </a:solidFill>
            </a:endParaRPr>
          </a:p>
        </p:txBody>
      </p:sp>
      <p:cxnSp>
        <p:nvCxnSpPr>
          <p:cNvPr id="103" name="Google Shape;103;p18"/>
          <p:cNvCxnSpPr>
            <a:stCxn id="102" idx="1"/>
            <a:endCxn id="101" idx="3"/>
          </p:cNvCxnSpPr>
          <p:nvPr/>
        </p:nvCxnSpPr>
        <p:spPr>
          <a:xfrm rot="10800000">
            <a:off x="3383525" y="965250"/>
            <a:ext cx="2480100" cy="16065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 txBox="1"/>
          <p:nvPr/>
        </p:nvSpPr>
        <p:spPr>
          <a:xfrm>
            <a:off x="1476050" y="3815050"/>
            <a:ext cx="6517500" cy="63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AVERAGE FINAL SCORE IN PERCENTAGE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3156500" y="1921900"/>
            <a:ext cx="32361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28248" l="0" r="39437" t="0"/>
          <a:stretch/>
        </p:blipFill>
        <p:spPr>
          <a:xfrm>
            <a:off x="79475" y="1396040"/>
            <a:ext cx="3556375" cy="27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2622850" y="3001200"/>
            <a:ext cx="39741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2017</a:t>
            </a:r>
            <a:endParaRPr sz="4800"/>
          </a:p>
        </p:txBody>
      </p:sp>
      <p:sp>
        <p:nvSpPr>
          <p:cNvPr id="112" name="Google Shape;112;p19"/>
          <p:cNvSpPr txBox="1"/>
          <p:nvPr/>
        </p:nvSpPr>
        <p:spPr>
          <a:xfrm>
            <a:off x="2622850" y="1497625"/>
            <a:ext cx="39741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2018</a:t>
            </a:r>
            <a:endParaRPr sz="4800"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17539" l="32544" r="15812" t="0"/>
          <a:stretch/>
        </p:blipFill>
        <p:spPr>
          <a:xfrm>
            <a:off x="5784075" y="1190425"/>
            <a:ext cx="3099725" cy="31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2622850" y="146725"/>
            <a:ext cx="3974100" cy="817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EFEFEF"/>
                </a:solidFill>
              </a:rPr>
              <a:t>RANKINGS</a:t>
            </a:r>
            <a:endParaRPr sz="4800">
              <a:solidFill>
                <a:srgbClr val="EFEFEF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622850" y="2275400"/>
            <a:ext cx="3974100" cy="81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PROVE?</a:t>
            </a:r>
            <a:endParaRPr sz="4800"/>
          </a:p>
        </p:txBody>
      </p:sp>
      <p:sp>
        <p:nvSpPr>
          <p:cNvPr id="116" name="Google Shape;116;p19"/>
          <p:cNvSpPr txBox="1"/>
          <p:nvPr/>
        </p:nvSpPr>
        <p:spPr>
          <a:xfrm>
            <a:off x="231875" y="605425"/>
            <a:ext cx="18459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12th</a:t>
            </a:r>
            <a:endParaRPr sz="4800"/>
          </a:p>
        </p:txBody>
      </p:sp>
      <p:sp>
        <p:nvSpPr>
          <p:cNvPr id="117" name="Google Shape;117;p19"/>
          <p:cNvSpPr txBox="1"/>
          <p:nvPr/>
        </p:nvSpPr>
        <p:spPr>
          <a:xfrm>
            <a:off x="231875" y="4016500"/>
            <a:ext cx="18459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24</a:t>
            </a:r>
            <a:r>
              <a:rPr lang="en" sz="4800"/>
              <a:t>th</a:t>
            </a:r>
            <a:endParaRPr sz="4800"/>
          </a:p>
        </p:txBody>
      </p:sp>
      <p:sp>
        <p:nvSpPr>
          <p:cNvPr id="118" name="Google Shape;118;p19"/>
          <p:cNvSpPr txBox="1"/>
          <p:nvPr/>
        </p:nvSpPr>
        <p:spPr>
          <a:xfrm>
            <a:off x="7037900" y="605425"/>
            <a:ext cx="18459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11th</a:t>
            </a:r>
            <a:endParaRPr sz="4800"/>
          </a:p>
        </p:txBody>
      </p:sp>
      <p:sp>
        <p:nvSpPr>
          <p:cNvPr id="119" name="Google Shape;119;p19"/>
          <p:cNvSpPr txBox="1"/>
          <p:nvPr/>
        </p:nvSpPr>
        <p:spPr>
          <a:xfrm>
            <a:off x="7037900" y="4016500"/>
            <a:ext cx="18459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26th</a:t>
            </a:r>
            <a:endParaRPr sz="4800"/>
          </a:p>
        </p:txBody>
      </p:sp>
      <p:sp>
        <p:nvSpPr>
          <p:cNvPr id="120" name="Google Shape;120;p19"/>
          <p:cNvSpPr txBox="1"/>
          <p:nvPr/>
        </p:nvSpPr>
        <p:spPr>
          <a:xfrm>
            <a:off x="2547250" y="4718425"/>
            <a:ext cx="4125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Based on Majority Participation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256800" y="2189625"/>
            <a:ext cx="73539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HOW</a:t>
            </a:r>
            <a:r>
              <a:rPr lang="en" sz="6000"/>
              <a:t>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050" y="63645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0" l="0" r="5651" t="0"/>
          <a:stretch/>
        </p:blipFill>
        <p:spPr>
          <a:xfrm>
            <a:off x="6338125" y="431850"/>
            <a:ext cx="1802900" cy="183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0"/>
          <p:cNvCxnSpPr>
            <a:endCxn id="126" idx="3"/>
          </p:cNvCxnSpPr>
          <p:nvPr/>
        </p:nvCxnSpPr>
        <p:spPr>
          <a:xfrm rot="10800000">
            <a:off x="2323800" y="1350825"/>
            <a:ext cx="1857300" cy="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0"/>
          <p:cNvCxnSpPr>
            <a:endCxn id="127" idx="1"/>
          </p:cNvCxnSpPr>
          <p:nvPr/>
        </p:nvCxnSpPr>
        <p:spPr>
          <a:xfrm flipH="1" rot="10800000">
            <a:off x="4194325" y="1350825"/>
            <a:ext cx="21438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6725" y="3101050"/>
            <a:ext cx="1990727" cy="183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5455738" y="2112150"/>
            <a:ext cx="36756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After school hours tuition</a:t>
            </a:r>
            <a:endParaRPr sz="3000"/>
          </a:p>
        </p:txBody>
      </p:sp>
      <p:sp>
        <p:nvSpPr>
          <p:cNvPr id="132" name="Google Shape;132;p20"/>
          <p:cNvSpPr txBox="1"/>
          <p:nvPr/>
        </p:nvSpPr>
        <p:spPr>
          <a:xfrm>
            <a:off x="338675" y="4019800"/>
            <a:ext cx="28134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Encourage College Culture</a:t>
            </a:r>
            <a:endParaRPr sz="250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7451" y="3202225"/>
            <a:ext cx="1121725" cy="17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