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8" r:id="rId3"/>
    <p:sldId id="259" r:id="rId4"/>
    <p:sldId id="269" r:id="rId5"/>
    <p:sldId id="272" r:id="rId6"/>
    <p:sldId id="274" r:id="rId7"/>
    <p:sldId id="273" r:id="rId8"/>
    <p:sldId id="275" r:id="rId9"/>
    <p:sldId id="265" r:id="rId10"/>
    <p:sldId id="260" r:id="rId11"/>
    <p:sldId id="257" r:id="rId12"/>
    <p:sldId id="267" r:id="rId13"/>
    <p:sldId id="277" r:id="rId14"/>
    <p:sldId id="276" r:id="rId15"/>
    <p:sldId id="27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3"/>
    <p:restoredTop sz="94373"/>
  </p:normalViewPr>
  <p:slideViewPr>
    <p:cSldViewPr snapToGrid="0" snapToObjects="1">
      <p:cViewPr varScale="1">
        <p:scale>
          <a:sx n="81" d="100"/>
          <a:sy n="81" d="100"/>
        </p:scale>
        <p:origin x="21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snap/Desktop/wz/stb/data/count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snap/Desktop/wz/stb/data/count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snap/Desktop/wz/stb/data/nationality_tot_sum_percentag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snap/Desktop/wz/stb/data/country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explosion val="7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DF-1548-857B-B2109E45740B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DF-1548-857B-B2109E45740B}"/>
              </c:ext>
            </c:extLst>
          </c:dPt>
          <c:dPt>
            <c:idx val="2"/>
            <c:bubble3D val="0"/>
            <c:explosion val="8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DF-1548-857B-B2109E45740B}"/>
              </c:ext>
            </c:extLst>
          </c:dPt>
          <c:dPt>
            <c:idx val="3"/>
            <c:bubble3D val="0"/>
            <c:explosion val="6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4DF-1548-857B-B2109E45740B}"/>
              </c:ext>
            </c:extLst>
          </c:dPt>
          <c:dPt>
            <c:idx val="4"/>
            <c:bubble3D val="0"/>
            <c:explosion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4DF-1548-857B-B2109E4574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4DF-1548-857B-B2109E45740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4DF-1548-857B-B2109E45740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4DF-1548-857B-B2109E45740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4DF-1548-857B-B2109E45740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4DF-1548-857B-B2109E45740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4DF-1548-857B-B2109E45740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4DF-1548-857B-B2109E45740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4DF-1548-857B-B2109E45740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4DF-1548-857B-B2109E45740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4DF-1548-857B-B2109E45740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4DF-1548-857B-B2109E45740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4DF-1548-857B-B2109E45740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4DF-1548-857B-B2109E45740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4DF-1548-857B-B2109E4574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country!$D$2:$D$15</c:f>
              <c:strCache>
                <c:ptCount val="14"/>
                <c:pt idx="0">
                  <c:v>Indonesia</c:v>
                </c:pt>
                <c:pt idx="1">
                  <c:v>China</c:v>
                </c:pt>
                <c:pt idx="2">
                  <c:v>Australia</c:v>
                </c:pt>
                <c:pt idx="3">
                  <c:v>India</c:v>
                </c:pt>
                <c:pt idx="4">
                  <c:v>Malaysia</c:v>
                </c:pt>
                <c:pt idx="5">
                  <c:v>Japan</c:v>
                </c:pt>
                <c:pt idx="6">
                  <c:v>Philippines</c:v>
                </c:pt>
                <c:pt idx="7">
                  <c:v>Hong Kong</c:v>
                </c:pt>
                <c:pt idx="8">
                  <c:v>Thailand</c:v>
                </c:pt>
                <c:pt idx="9">
                  <c:v>South Korea</c:v>
                </c:pt>
                <c:pt idx="10">
                  <c:v>United States</c:v>
                </c:pt>
                <c:pt idx="11">
                  <c:v>United Kingdom</c:v>
                </c:pt>
                <c:pt idx="12">
                  <c:v>Vietnam</c:v>
                </c:pt>
                <c:pt idx="13">
                  <c:v>Others</c:v>
                </c:pt>
              </c:strCache>
            </c:strRef>
          </c:cat>
          <c:val>
            <c:numRef>
              <c:f>country!$F$2:$F$15</c:f>
              <c:numCache>
                <c:formatCode>0%</c:formatCode>
                <c:ptCount val="14"/>
                <c:pt idx="0">
                  <c:v>0.18830299785867238</c:v>
                </c:pt>
                <c:pt idx="1">
                  <c:v>0.13204853675945752</c:v>
                </c:pt>
                <c:pt idx="2">
                  <c:v>7.2269807280513923E-2</c:v>
                </c:pt>
                <c:pt idx="3">
                  <c:v>6.4730549607423263E-2</c:v>
                </c:pt>
                <c:pt idx="4">
                  <c:v>6.0938615274803709E-2</c:v>
                </c:pt>
                <c:pt idx="5">
                  <c:v>5.3042469664525339E-2</c:v>
                </c:pt>
                <c:pt idx="6">
                  <c:v>4.5012491077801572E-2</c:v>
                </c:pt>
                <c:pt idx="7">
                  <c:v>4.3228051391862955E-2</c:v>
                </c:pt>
                <c:pt idx="8">
                  <c:v>3.6447180585296217E-2</c:v>
                </c:pt>
                <c:pt idx="9">
                  <c:v>3.5956459671663096E-2</c:v>
                </c:pt>
                <c:pt idx="10">
                  <c:v>3.3948965024982153E-2</c:v>
                </c:pt>
                <c:pt idx="11">
                  <c:v>3.2521413276231266E-2</c:v>
                </c:pt>
                <c:pt idx="12">
                  <c:v>2.9933975731620273E-2</c:v>
                </c:pt>
                <c:pt idx="13">
                  <c:v>0.17161848679514632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4DF-1548-857B-B2109E457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8346312725219522"/>
          <c:w val="1"/>
          <c:h val="0.10385266880977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8811139699011"/>
          <c:y val="0.11294713284938016"/>
          <c:w val="0.62563175491490874"/>
          <c:h val="0.75063258191643045"/>
        </c:manualLayout>
      </c:layout>
      <c:pieChart>
        <c:varyColors val="1"/>
        <c:ser>
          <c:idx val="0"/>
          <c:order val="0"/>
          <c:dPt>
            <c:idx val="0"/>
            <c:bubble3D val="0"/>
            <c:explosion val="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CE-9A44-9F99-131B35B8F024}"/>
              </c:ext>
            </c:extLst>
          </c:dPt>
          <c:dPt>
            <c:idx val="1"/>
            <c:bubble3D val="0"/>
            <c:explosion val="1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CE-9A44-9F99-131B35B8F024}"/>
              </c:ext>
            </c:extLst>
          </c:dPt>
          <c:dPt>
            <c:idx val="2"/>
            <c:bubble3D val="0"/>
            <c:explosion val="8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CE-9A44-9F99-131B35B8F024}"/>
              </c:ext>
            </c:extLst>
          </c:dPt>
          <c:dPt>
            <c:idx val="3"/>
            <c:bubble3D val="0"/>
            <c:explosion val="9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CE-9A44-9F99-131B35B8F024}"/>
              </c:ext>
            </c:extLst>
          </c:dPt>
          <c:dPt>
            <c:idx val="4"/>
            <c:bubble3D val="0"/>
            <c:explosion val="6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1CE-9A44-9F99-131B35B8F02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1CE-9A44-9F99-131B35B8F024}"/>
              </c:ext>
            </c:extLst>
          </c:dPt>
          <c:dLbls>
            <c:dLbl>
              <c:idx val="0"/>
              <c:layout>
                <c:manualLayout>
                  <c:x val="4.1987112931794635E-2"/>
                  <c:y val="3.83817991695024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CE-9A44-9F99-131B35B8F024}"/>
                </c:ext>
              </c:extLst>
            </c:dLbl>
            <c:dLbl>
              <c:idx val="1"/>
              <c:layout>
                <c:manualLayout>
                  <c:x val="3.9987726601709173E-3"/>
                  <c:y val="-1.919089958475124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1CE-9A44-9F99-131B35B8F024}"/>
                </c:ext>
              </c:extLst>
            </c:dLbl>
            <c:dLbl>
              <c:idx val="2"/>
              <c:layout>
                <c:manualLayout>
                  <c:x val="1.9993863300854588E-2"/>
                  <c:y val="3.118521182522085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1CE-9A44-9F99-131B35B8F02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1CE-9A44-9F99-131B35B8F0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nationality_tot_sum_percentage!$C$2:$C$7</c:f>
              <c:strCache>
                <c:ptCount val="6"/>
                <c:pt idx="0">
                  <c:v>China</c:v>
                </c:pt>
                <c:pt idx="1">
                  <c:v>Indonesia</c:v>
                </c:pt>
                <c:pt idx="2">
                  <c:v>India</c:v>
                </c:pt>
                <c:pt idx="3">
                  <c:v>Australia</c:v>
                </c:pt>
                <c:pt idx="4">
                  <c:v>Japan</c:v>
                </c:pt>
                <c:pt idx="5">
                  <c:v>Others</c:v>
                </c:pt>
              </c:strCache>
            </c:strRef>
          </c:cat>
          <c:val>
            <c:numRef>
              <c:f>nationality_tot_sum_percentage!$D$2:$D$7</c:f>
              <c:numCache>
                <c:formatCode>General</c:formatCode>
                <c:ptCount val="6"/>
                <c:pt idx="0">
                  <c:v>15.14</c:v>
                </c:pt>
                <c:pt idx="1">
                  <c:v>14.63</c:v>
                </c:pt>
                <c:pt idx="2">
                  <c:v>8.32</c:v>
                </c:pt>
                <c:pt idx="3">
                  <c:v>6.33</c:v>
                </c:pt>
                <c:pt idx="4">
                  <c:v>5.84</c:v>
                </c:pt>
                <c:pt idx="5">
                  <c:v>49.779999999999959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1CE-9A44-9F99-131B35B8F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Travel Companion Percentage</a:t>
            </a:r>
          </a:p>
        </c:rich>
      </c:tx>
      <c:layout>
        <c:manualLayout>
          <c:xMode val="edge"/>
          <c:yMode val="edge"/>
          <c:x val="0.64320315745807799"/>
          <c:y val="3.3195523988732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7D-F04F-A5A6-7252749509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7D-F04F-A5A6-7252749509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7D-F04F-A5A6-7252749509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7D-F04F-A5A6-7252749509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7D-F04F-A5A6-72527495092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7D-F04F-A5A6-72527495092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27D-F04F-A5A6-72527495092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27D-F04F-A5A6-72527495092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27D-F04F-A5A6-72527495092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27D-F04F-A5A6-7252749509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Sheet1!$A$1:$A$10</c:f>
              <c:strCache>
                <c:ptCount val="10"/>
                <c:pt idx="0">
                  <c:v>Alone</c:v>
                </c:pt>
                <c:pt idx="1">
                  <c:v>Grandparents/Grandparents-in-law</c:v>
                </c:pt>
                <c:pt idx="2">
                  <c:v>Your Child/Children</c:v>
                </c:pt>
                <c:pt idx="3">
                  <c:v>Parents/Parents-in-law</c:v>
                </c:pt>
                <c:pt idx="4">
                  <c:v>Siblings</c:v>
                </c:pt>
                <c:pt idx="5">
                  <c:v>Other relatives</c:v>
                </c:pt>
                <c:pt idx="6">
                  <c:v>Friends</c:v>
                </c:pt>
                <c:pt idx="7">
                  <c:v>Business associates/Colleagues</c:v>
                </c:pt>
                <c:pt idx="8">
                  <c:v>Spouse</c:v>
                </c:pt>
                <c:pt idx="9">
                  <c:v>Others</c:v>
                </c:pt>
              </c:strCache>
            </c:strRef>
          </c:cat>
          <c:val>
            <c:numRef>
              <c:f>Sheet1!$B$1:$B$10</c:f>
              <c:numCache>
                <c:formatCode>0.00%</c:formatCode>
                <c:ptCount val="10"/>
                <c:pt idx="0">
                  <c:v>0.21820000000000001</c:v>
                </c:pt>
                <c:pt idx="1">
                  <c:v>3.2000000000000002E-3</c:v>
                </c:pt>
                <c:pt idx="2">
                  <c:v>0.1085</c:v>
                </c:pt>
                <c:pt idx="3">
                  <c:v>6.3299999999999995E-2</c:v>
                </c:pt>
                <c:pt idx="4">
                  <c:v>4.48E-2</c:v>
                </c:pt>
                <c:pt idx="5">
                  <c:v>2.1700000000000001E-2</c:v>
                </c:pt>
                <c:pt idx="6">
                  <c:v>0.14829999999999999</c:v>
                </c:pt>
                <c:pt idx="7">
                  <c:v>4.1599999999999998E-2</c:v>
                </c:pt>
                <c:pt idx="8">
                  <c:v>0.43219999999999997</c:v>
                </c:pt>
                <c:pt idx="9">
                  <c:v>1.01E-2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27D-F04F-A5A6-725274950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0.07933</cdr:x>
      <cdr:y>0.05902</cdr:y>
    </cdr:from>
    <cdr:to>
      <cdr:x>0.9275</cdr:x>
      <cdr:y>0.8287</cdr:y>
    </cdr:to>
    <cdr:pic>
      <cdr:nvPicPr>
        <cdr:cNvPr id="3" name="Picture 2" descr="A graph of a bar chart&#10;&#10;Description automatically generated with medium confidence">
          <a:extLst xmlns:a="http://schemas.openxmlformats.org/drawingml/2006/main">
            <a:ext uri="{FF2B5EF4-FFF2-40B4-BE49-F238E27FC236}">
              <a16:creationId xmlns:a16="http://schemas.microsoft.com/office/drawing/2014/main" id="{48AEC6C4-99B4-FC0C-1C28-5C103112EEB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77290" y="390539"/>
          <a:ext cx="6172200" cy="50927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8E40-41CF-1F68-F774-7785BB641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2A681-1715-7B8A-BE0F-2BAA0AB7F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16F-B30E-0AC8-46FE-854032A6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5FA9-2565-3ECF-6B37-8CED1DD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6B87-B225-8D61-EE77-33261DBB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13D7-9125-C6C9-D8D4-6F899767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D8D27-D992-D698-5AC5-E43A4485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B1F1-F9FE-4816-DFBA-A22317F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844E-37C4-D1A6-62BF-5B1EEA8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EF88-AB13-3C13-D9EA-32B36E5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75DC3-1AF7-AB17-AC19-C6D9F95F4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62E0E-5E73-D545-0453-83F24690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AC61D-04A5-8E69-CB6C-4798E91D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6EA1-339B-C01D-6558-08C53F41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E3BD-F32C-8FDC-C5E0-D2D0EEE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006A-AAEA-1ADA-C64A-37F23AA6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59B9-8CE4-FB74-93AF-ED6BBF61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FAAC-5CC3-8361-F56C-CDA3899F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0146-42AE-B172-5934-E16EAE42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5F29-FCE8-E558-E7FD-595437A0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D73-5A97-25B8-684D-9443D1D1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9D4B2-BF39-E364-C27D-24B66792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7EE4C-3DB2-1EF9-ABE6-C91A2CC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C9E4-1BDE-DB09-62A9-97186346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04AE-68FA-1290-8FAE-8D476413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4519-8EB5-5385-120E-CE997B69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7986-06D1-1740-EA06-F8FC74B01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0ED02-C09B-BABD-1922-546FCD28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72A11-1121-9270-6503-3357837A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B0B2-AC42-85D4-A14B-3FE2C6EC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7E450-08E4-0844-F656-299D33E4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0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198F-EE23-754F-6413-0F203CCE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B6908-C9CD-A37C-F15F-9676888F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30BC3-716F-529D-4019-A4F6E1568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19ED7-1670-CCC7-3C51-B80C53BB0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FAABC-7C85-1936-0C5B-2E53074CD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738B1-0619-1079-D13B-9E8FCD11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65AC1-E50F-8096-73F0-52243815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C9D61-5F84-972C-913C-3FA9D2E2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DFD-1C67-AE7D-F24B-B29028DA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2021E-3190-8299-D4B1-977BE23E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EEFFC-2242-4C59-38D1-48193207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CD15B-41FC-2B51-3422-1AF457B9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1CD4B-36DF-08A5-F1CA-55A5F111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F5397-6631-948F-DF34-D79A8B9F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17BA-C30C-BEC6-9FF7-8EF8F494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8E53-5E82-3561-F763-539D63B1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57AE-ABB9-4C55-F27F-1CA95666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34B69-6CD4-10C6-0AD6-19ED2ECD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206D-83BD-0560-DA88-FC70B33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B4BC1-3B93-4FFE-1DB4-91F878F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AF2DA-74F9-2775-CE16-96E497E9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402-ECBA-C6EA-410D-67F43B31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F95D-449E-8EE8-D4B5-BBC90A6B5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C9DC7-5675-D98F-310B-19C3762C5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3533A-AA33-1168-3238-34BE2D7E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EC483-3C82-2F80-BD27-E9EBF81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FCC8-A04C-F139-C553-2D4FD10B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0C526-3724-26F4-F513-B13CEC6A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E748-47C5-8E4B-E5EC-98A41068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5052-E13B-9136-A16D-7CEB45F3A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0D2C-7020-2244-A061-CE8BA42A06A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2BD3-2F8E-0A2E-5D40-1F7D3AECF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4AD0C-FFA9-7662-1FD0-94EFA59D8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E25A-441B-BD4A-8C72-DB587632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210636" y="2990183"/>
            <a:ext cx="3616543" cy="802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bg1"/>
                </a:solidFill>
              </a:rPr>
              <a:t>STB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A380E-EE5C-9009-7D88-8E44A57A1710}"/>
              </a:ext>
            </a:extLst>
          </p:cNvPr>
          <p:cNvSpPr txBox="1"/>
          <p:nvPr/>
        </p:nvSpPr>
        <p:spPr>
          <a:xfrm>
            <a:off x="6293330" y="3085195"/>
            <a:ext cx="168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4073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5E0B-8814-77A5-4D87-5203D09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" y="241745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Correlation between travel companion &amp; hotel</a:t>
            </a:r>
          </a:p>
        </p:txBody>
      </p:sp>
      <p:pic>
        <p:nvPicPr>
          <p:cNvPr id="7" name="Content Placeholder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AB09BA2A-6773-C56C-B08D-32838FD5F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833" y="4111207"/>
            <a:ext cx="7455398" cy="2584823"/>
          </a:xfr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502412" y="239252"/>
            <a:ext cx="3201366" cy="2450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Overall Distribution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73779E5-252F-3976-29EA-A43B8A72A1EA}"/>
              </a:ext>
            </a:extLst>
          </p:cNvPr>
          <p:cNvGraphicFramePr>
            <a:graphicFrameLocks/>
          </p:cNvGraphicFramePr>
          <p:nvPr/>
        </p:nvGraphicFramePr>
        <p:xfrm>
          <a:off x="5016707" y="232193"/>
          <a:ext cx="6274921" cy="382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760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5E0B-8814-77A5-4D87-5203D09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" y="241745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Correlation between travel companion &amp; hotel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502412" y="239252"/>
            <a:ext cx="3201366" cy="2450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Overall Distribution</a:t>
            </a:r>
          </a:p>
        </p:txBody>
      </p:sp>
      <p:pic>
        <p:nvPicPr>
          <p:cNvPr id="35" name="Picture 34" descr="A graph of a hotel ranking&#10;&#10;Description automatically generated">
            <a:extLst>
              <a:ext uri="{FF2B5EF4-FFF2-40B4-BE49-F238E27FC236}">
                <a16:creationId xmlns:a16="http://schemas.microsoft.com/office/drawing/2014/main" id="{301CD681-9EE5-D38E-2EC5-A22BAB79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98" y="58650"/>
            <a:ext cx="7812353" cy="4297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B3B9460-92A0-8FFD-91D4-257CBF7896B5}"/>
              </a:ext>
            </a:extLst>
          </p:cNvPr>
          <p:cNvSpPr txBox="1"/>
          <p:nvPr/>
        </p:nvSpPr>
        <p:spPr>
          <a:xfrm>
            <a:off x="4066474" y="4673734"/>
            <a:ext cx="8287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  <a:br>
              <a:rPr lang="en-US" dirty="0"/>
            </a:br>
            <a:r>
              <a:rPr lang="en-US" dirty="0"/>
              <a:t>1. Rank 2 hotels maintain a relative constant percentage throughout all groups</a:t>
            </a:r>
          </a:p>
          <a:p>
            <a:r>
              <a:rPr lang="en-US" dirty="0"/>
              <a:t>2. Rank 1 and 5 have an inverse relationship especially noticeable for ‘Alone’ and ‘Friends’ category</a:t>
            </a:r>
          </a:p>
          <a:p>
            <a:r>
              <a:rPr lang="en-US" b="1" u="sng" dirty="0"/>
              <a:t>Main Observations</a:t>
            </a:r>
          </a:p>
          <a:p>
            <a:r>
              <a:rPr lang="en-US" dirty="0"/>
              <a:t>The correlation seems to imply that there is higher willingness to spend on luxury hotels when alone/business (likely paid by business) or with elders within family.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1B838-E89C-D498-A094-3F0ACFA89C29}"/>
              </a:ext>
            </a:extLst>
          </p:cNvPr>
          <p:cNvSpPr txBox="1"/>
          <p:nvPr/>
        </p:nvSpPr>
        <p:spPr>
          <a:xfrm>
            <a:off x="4212286" y="3986679"/>
            <a:ext cx="519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Ranking of hotel according to average price per night.</a:t>
            </a:r>
          </a:p>
        </p:txBody>
      </p:sp>
    </p:spTree>
    <p:extLst>
      <p:ext uri="{BB962C8B-B14F-4D97-AF65-F5344CB8AC3E}">
        <p14:creationId xmlns:p14="http://schemas.microsoft.com/office/powerpoint/2010/main" val="313620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421283" y="511383"/>
            <a:ext cx="3616543" cy="4108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err="1">
                <a:solidFill>
                  <a:schemeClr val="bg1"/>
                </a:solidFill>
              </a:rPr>
              <a:t>Qns</a:t>
            </a:r>
            <a:r>
              <a:rPr lang="en-US" sz="4000" dirty="0">
                <a:solidFill>
                  <a:schemeClr val="bg1"/>
                </a:solidFill>
              </a:rPr>
              <a:t> 2C</a:t>
            </a:r>
          </a:p>
          <a:p>
            <a:pPr algn="r"/>
            <a:endParaRPr lang="en-US" sz="4000" dirty="0">
              <a:solidFill>
                <a:schemeClr val="bg1"/>
              </a:solidFill>
            </a:endParaRPr>
          </a:p>
          <a:p>
            <a:pPr algn="r"/>
            <a:r>
              <a:rPr lang="en-US" sz="3000" dirty="0">
                <a:solidFill>
                  <a:schemeClr val="bg1"/>
                </a:solidFill>
              </a:rPr>
              <a:t>Hotel &amp;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Travel companions analysis</a:t>
            </a:r>
          </a:p>
          <a:p>
            <a:pPr algn="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A380E-EE5C-9009-7D88-8E44A57A1710}"/>
              </a:ext>
            </a:extLst>
          </p:cNvPr>
          <p:cNvSpPr txBox="1"/>
          <p:nvPr/>
        </p:nvSpPr>
        <p:spPr>
          <a:xfrm>
            <a:off x="4131837" y="2165632"/>
            <a:ext cx="7689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Purpose Analysis [‘pov5’, ‘b13b_firstmention’]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Breakdown which type of “purpose” spends more money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Profession Analysis[‘f3’]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Total spending per profession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05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5E0B-8814-77A5-4D87-5203D09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" y="241745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Average Spending against purpose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502412" y="239252"/>
            <a:ext cx="3201366" cy="2450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Overall Distribution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B9460-92A0-8FFD-91D4-257CBF7896B5}"/>
              </a:ext>
            </a:extLst>
          </p:cNvPr>
          <p:cNvSpPr txBox="1"/>
          <p:nvPr/>
        </p:nvSpPr>
        <p:spPr>
          <a:xfrm>
            <a:off x="4037826" y="4339343"/>
            <a:ext cx="8151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  <a:br>
              <a:rPr lang="en-US" dirty="0"/>
            </a:br>
            <a:r>
              <a:rPr lang="en-US" dirty="0"/>
              <a:t>1. Business and Healthcare are 2 high spending areas</a:t>
            </a:r>
          </a:p>
          <a:p>
            <a:endParaRPr lang="en-US" b="1" u="sng" dirty="0"/>
          </a:p>
          <a:p>
            <a:r>
              <a:rPr lang="en-US" b="1" u="sng" dirty="0"/>
              <a:t>Suggestions</a:t>
            </a:r>
          </a:p>
          <a:p>
            <a:r>
              <a:rPr lang="en-US" dirty="0"/>
              <a:t>1. Increase amount of business events and conference to attract higher number of </a:t>
            </a:r>
          </a:p>
          <a:p>
            <a:r>
              <a:rPr lang="en-US" dirty="0"/>
              <a:t>Individuals to visit Singapore boosting the overall spending for business</a:t>
            </a:r>
          </a:p>
          <a:p>
            <a:r>
              <a:rPr lang="en-US" dirty="0"/>
              <a:t>2. Target more individuals from Indonesia and China seeking medical to increase overall total spending.</a:t>
            </a:r>
          </a:p>
        </p:txBody>
      </p:sp>
      <p:pic>
        <p:nvPicPr>
          <p:cNvPr id="4" name="Picture 3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1368D0D4-B9E2-3E85-86D2-ADF8E610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76" y="66892"/>
            <a:ext cx="6828676" cy="40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5E0B-8814-77A5-4D87-5203D09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" y="241745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Total Spending against purpose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502412" y="239252"/>
            <a:ext cx="3201366" cy="2450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Overall Distribution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B9460-92A0-8FFD-91D4-257CBF7896B5}"/>
              </a:ext>
            </a:extLst>
          </p:cNvPr>
          <p:cNvSpPr txBox="1"/>
          <p:nvPr/>
        </p:nvSpPr>
        <p:spPr>
          <a:xfrm>
            <a:off x="4037822" y="4452843"/>
            <a:ext cx="8151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  <a:br>
              <a:rPr lang="en-US" dirty="0"/>
            </a:br>
            <a:r>
              <a:rPr lang="en-US" dirty="0"/>
              <a:t>’Leisure’ carries the highest total amount due to huge percentage of visitors visiting for leisure.</a:t>
            </a:r>
          </a:p>
          <a:p>
            <a:endParaRPr lang="en-US" dirty="0"/>
          </a:p>
          <a:p>
            <a:r>
              <a:rPr lang="en-US" b="1" u="sng" dirty="0"/>
              <a:t>Suggestion</a:t>
            </a:r>
          </a:p>
          <a:p>
            <a:r>
              <a:rPr lang="en-US" dirty="0"/>
              <a:t>Average Spending for leisure is much lower than business. Incentives higher quality  events might change the overall spending behavior of visitors coming for leisure</a:t>
            </a:r>
          </a:p>
          <a:p>
            <a:endParaRPr lang="en-US" dirty="0"/>
          </a:p>
        </p:txBody>
      </p:sp>
      <p:pic>
        <p:nvPicPr>
          <p:cNvPr id="6" name="Picture 5" descr="A graph with blue rectangles and white text&#10;&#10;Description automatically generated">
            <a:extLst>
              <a:ext uri="{FF2B5EF4-FFF2-40B4-BE49-F238E27FC236}">
                <a16:creationId xmlns:a16="http://schemas.microsoft.com/office/drawing/2014/main" id="{6486A05B-0947-8FB1-59F7-5EB1AD16A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221" y="10137"/>
            <a:ext cx="7304731" cy="43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5E0B-8814-77A5-4D87-5203D09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" y="241745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Average Spending against Profession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502412" y="239252"/>
            <a:ext cx="3201366" cy="2450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Overall Distribution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B9460-92A0-8FFD-91D4-257CBF7896B5}"/>
              </a:ext>
            </a:extLst>
          </p:cNvPr>
          <p:cNvSpPr txBox="1"/>
          <p:nvPr/>
        </p:nvSpPr>
        <p:spPr>
          <a:xfrm>
            <a:off x="4037822" y="3811996"/>
            <a:ext cx="8151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groups follows the expected behavior as average expenditure is likely a factor of overall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‘Homemaker (full time)’ does not follow this theory their income might come from other sources such as their spouse.</a:t>
            </a:r>
          </a:p>
          <a:p>
            <a:endParaRPr lang="en-US" dirty="0"/>
          </a:p>
          <a:p>
            <a:r>
              <a:rPr lang="en-US" b="1" u="sng" dirty="0"/>
              <a:t>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targeting professional seeking improvement and forming connection for business venture would be a good idea to increase spending for top 5 of groups (business/working professional)</a:t>
            </a:r>
          </a:p>
          <a:p>
            <a:endParaRPr lang="en-US" dirty="0"/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2F16F4E-27B0-4411-E9F0-076A20A2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530" y="-10143"/>
            <a:ext cx="8122418" cy="3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3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5E0B-8814-77A5-4D87-5203D09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" y="241745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Total Spending against Profession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502412" y="239252"/>
            <a:ext cx="3201366" cy="2450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Overall Distribution</a:t>
            </a:r>
          </a:p>
        </p:txBody>
      </p:sp>
      <p:pic>
        <p:nvPicPr>
          <p:cNvPr id="5" name="Picture 4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20BA3E9B-5C3C-5D2F-8982-ACAB6570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2" y="105300"/>
            <a:ext cx="8149726" cy="35538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1A7230-5FBA-C4F1-A537-9C2C8F455949}"/>
              </a:ext>
            </a:extLst>
          </p:cNvPr>
          <p:cNvSpPr txBox="1"/>
          <p:nvPr/>
        </p:nvSpPr>
        <p:spPr>
          <a:xfrm>
            <a:off x="4037822" y="3811996"/>
            <a:ext cx="8151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Businessman (medium, large company) have a relative low total despite having a high average spending</a:t>
            </a:r>
          </a:p>
          <a:p>
            <a:endParaRPr lang="en-US" dirty="0"/>
          </a:p>
          <a:p>
            <a:r>
              <a:rPr lang="en-US" b="1" u="sng" dirty="0"/>
              <a:t>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 Businessman with companies of medium and large size as these individuals although small in numbers has much higher spending 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 a culture of improvement for companies targeted through workshops and events for networking and professional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418224" y="576002"/>
            <a:ext cx="3616543" cy="4783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err="1">
                <a:solidFill>
                  <a:schemeClr val="bg1"/>
                </a:solidFill>
              </a:rPr>
              <a:t>Qns</a:t>
            </a:r>
            <a:r>
              <a:rPr lang="en-US" sz="4000" dirty="0">
                <a:solidFill>
                  <a:schemeClr val="bg1"/>
                </a:solidFill>
              </a:rPr>
              <a:t> 2a</a:t>
            </a:r>
          </a:p>
          <a:p>
            <a:pPr algn="r"/>
            <a:endParaRPr lang="en-US" sz="4000" dirty="0">
              <a:solidFill>
                <a:schemeClr val="bg1"/>
              </a:solidFill>
            </a:endParaRPr>
          </a:p>
          <a:p>
            <a:pPr algn="r"/>
            <a:r>
              <a:rPr lang="en-US" sz="4000" dirty="0">
                <a:solidFill>
                  <a:schemeClr val="bg1"/>
                </a:solidFill>
              </a:rPr>
              <a:t>Data Analysis and 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</a:rPr>
              <a:t>key takeaways</a:t>
            </a:r>
          </a:p>
          <a:p>
            <a:pPr algn="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A380E-EE5C-9009-7D88-8E44A57A1710}"/>
              </a:ext>
            </a:extLst>
          </p:cNvPr>
          <p:cNvSpPr txBox="1"/>
          <p:nvPr/>
        </p:nvSpPr>
        <p:spPr>
          <a:xfrm>
            <a:off x="4319197" y="2382077"/>
            <a:ext cx="7689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EDA:</a:t>
            </a:r>
          </a:p>
          <a:p>
            <a:pPr marL="342900" indent="-342900">
              <a:buAutoNum type="arabicPeriod"/>
            </a:pPr>
            <a:r>
              <a:rPr lang="en-US" dirty="0"/>
              <a:t>Nationality Analysis (Focus on top 5) [‘a5’]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Percentage of visitors per nationality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Percentage of total spending per nationality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Average spending per nationality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Purpose against nationality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Travel Terminal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Approach on where to advertise high spenders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4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2E44552-80C9-AB56-1394-8AC078982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24807"/>
              </p:ext>
            </p:extLst>
          </p:nvPr>
        </p:nvGraphicFramePr>
        <p:xfrm>
          <a:off x="4037826" y="-10142"/>
          <a:ext cx="8154174" cy="589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BAEC084C-D212-1E09-533B-10FE3BFC9B19}"/>
              </a:ext>
            </a:extLst>
          </p:cNvPr>
          <p:cNvSpPr txBox="1">
            <a:spLocks/>
          </p:cNvSpPr>
          <p:nvPr/>
        </p:nvSpPr>
        <p:spPr>
          <a:xfrm>
            <a:off x="0" y="4376510"/>
            <a:ext cx="4037826" cy="1358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Indonesia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China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India 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Australia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Malaysia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B748E-B426-1624-3B9D-82B868385561}"/>
              </a:ext>
            </a:extLst>
          </p:cNvPr>
          <p:cNvSpPr txBox="1"/>
          <p:nvPr/>
        </p:nvSpPr>
        <p:spPr>
          <a:xfrm>
            <a:off x="3969400" y="5607005"/>
            <a:ext cx="821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5 countries exceed more than 50% of the entire visitors per nationality visiting Singapore.</a:t>
            </a:r>
          </a:p>
          <a:p>
            <a:r>
              <a:rPr lang="en-US" dirty="0"/>
              <a:t>Indonesia and China combine takes up more than 25% of all visitors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B16403E-A08F-5420-8F78-2AEF62C33B5B}"/>
              </a:ext>
            </a:extLst>
          </p:cNvPr>
          <p:cNvSpPr txBox="1">
            <a:spLocks/>
          </p:cNvSpPr>
          <p:nvPr/>
        </p:nvSpPr>
        <p:spPr>
          <a:xfrm>
            <a:off x="768034" y="524083"/>
            <a:ext cx="3201366" cy="173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Percentage of visitors per </a:t>
            </a:r>
            <a:r>
              <a:rPr lang="en-US" sz="4000" dirty="0">
                <a:solidFill>
                  <a:schemeClr val="bg1"/>
                </a:solidFill>
              </a:rPr>
              <a:t>nationality</a:t>
            </a:r>
          </a:p>
        </p:txBody>
      </p:sp>
    </p:spTree>
    <p:extLst>
      <p:ext uri="{BB962C8B-B14F-4D97-AF65-F5344CB8AC3E}">
        <p14:creationId xmlns:p14="http://schemas.microsoft.com/office/powerpoint/2010/main" val="420657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768034" y="524083"/>
            <a:ext cx="3201366" cy="173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Percentage of total expenditure per nationality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2E44552-80C9-AB56-1394-8AC078982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893253"/>
              </p:ext>
            </p:extLst>
          </p:nvPr>
        </p:nvGraphicFramePr>
        <p:xfrm>
          <a:off x="4300250" y="266700"/>
          <a:ext cx="7277100" cy="661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BAEC084C-D212-1E09-533B-10FE3BFC9B19}"/>
              </a:ext>
            </a:extLst>
          </p:cNvPr>
          <p:cNvSpPr txBox="1">
            <a:spLocks/>
          </p:cNvSpPr>
          <p:nvPr/>
        </p:nvSpPr>
        <p:spPr>
          <a:xfrm>
            <a:off x="-3057" y="4356011"/>
            <a:ext cx="4222978" cy="1358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China (Exceeded Indonesia)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Indonesia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India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Australia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Japan (Exceed Malaysia)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86BECF1-52B7-CECC-3AB6-C0D3E906F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539022"/>
              </p:ext>
            </p:extLst>
          </p:nvPr>
        </p:nvGraphicFramePr>
        <p:xfrm>
          <a:off x="4520069" y="166376"/>
          <a:ext cx="6351949" cy="529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D8E4533-7541-90E2-9E6E-E3DEE2C12627}"/>
              </a:ext>
            </a:extLst>
          </p:cNvPr>
          <p:cNvSpPr txBox="1"/>
          <p:nvPr/>
        </p:nvSpPr>
        <p:spPr>
          <a:xfrm>
            <a:off x="4037826" y="124167"/>
            <a:ext cx="821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5 expenditure from the above countries exceeds more than half of the total expenditure from other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F19AD-E44C-A56A-B2AD-F6B98651C8F2}"/>
              </a:ext>
            </a:extLst>
          </p:cNvPr>
          <p:cNvSpPr txBox="1"/>
          <p:nvPr/>
        </p:nvSpPr>
        <p:spPr>
          <a:xfrm>
            <a:off x="4037826" y="5483138"/>
            <a:ext cx="738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Suggestions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language barriers with language translation information within cultural, accommodations and </a:t>
            </a:r>
            <a:r>
              <a:rPr lang="en-US" dirty="0" err="1"/>
              <a:t>fnb</a:t>
            </a:r>
            <a:r>
              <a:rPr lang="en-US" dirty="0"/>
              <a:t> to reduce inertia to spend</a:t>
            </a:r>
          </a:p>
        </p:txBody>
      </p:sp>
    </p:spTree>
    <p:extLst>
      <p:ext uri="{BB962C8B-B14F-4D97-AF65-F5344CB8AC3E}">
        <p14:creationId xmlns:p14="http://schemas.microsoft.com/office/powerpoint/2010/main" val="133181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768034" y="524083"/>
            <a:ext cx="3201366" cy="173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Percentage of total expenditure per nationality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AEC084C-D212-1E09-533B-10FE3BFC9B19}"/>
              </a:ext>
            </a:extLst>
          </p:cNvPr>
          <p:cNvSpPr txBox="1">
            <a:spLocks/>
          </p:cNvSpPr>
          <p:nvPr/>
        </p:nvSpPr>
        <p:spPr>
          <a:xfrm>
            <a:off x="-3057" y="4356011"/>
            <a:ext cx="4222978" cy="1358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China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India</a:t>
            </a:r>
          </a:p>
          <a:p>
            <a:pPr marL="742950" indent="-742950">
              <a:buFontTx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Japan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Indonesia</a:t>
            </a:r>
          </a:p>
          <a:p>
            <a:pPr marL="742950" indent="-74295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Australia</a:t>
            </a:r>
          </a:p>
        </p:txBody>
      </p:sp>
      <p:pic>
        <p:nvPicPr>
          <p:cNvPr id="3" name="Picture 2" descr="A line graph with text&#10;&#10;Description automatically generated">
            <a:extLst>
              <a:ext uri="{FF2B5EF4-FFF2-40B4-BE49-F238E27FC236}">
                <a16:creationId xmlns:a16="http://schemas.microsoft.com/office/drawing/2014/main" id="{B963A26B-CDD6-3B4B-7792-734CE09D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18" y="763518"/>
            <a:ext cx="4813300" cy="347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569C33-FB19-3751-3E9E-B85B644203F7}"/>
              </a:ext>
            </a:extLst>
          </p:cNvPr>
          <p:cNvSpPr txBox="1"/>
          <p:nvPr/>
        </p:nvSpPr>
        <p:spPr>
          <a:xfrm>
            <a:off x="6792942" y="4410780"/>
            <a:ext cx="2591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5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C6427-76C4-9564-5EEE-589841FCB68F}"/>
              </a:ext>
            </a:extLst>
          </p:cNvPr>
          <p:cNvSpPr txBox="1"/>
          <p:nvPr/>
        </p:nvSpPr>
        <p:spPr>
          <a:xfrm>
            <a:off x="4229467" y="1448012"/>
            <a:ext cx="1518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Expenditure per nationality per night stay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04A1D-76F0-20C5-4873-BF308646976D}"/>
              </a:ext>
            </a:extLst>
          </p:cNvPr>
          <p:cNvSpPr txBox="1"/>
          <p:nvPr/>
        </p:nvSpPr>
        <p:spPr>
          <a:xfrm>
            <a:off x="4460126" y="117187"/>
            <a:ext cx="738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average expenditure per nationality per night for the top 5 countries with the most visitors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A8CF94-4BE3-8488-8B31-EC5DAEC4D8F8}"/>
              </a:ext>
            </a:extLst>
          </p:cNvPr>
          <p:cNvSpPr txBox="1"/>
          <p:nvPr/>
        </p:nvSpPr>
        <p:spPr>
          <a:xfrm>
            <a:off x="4083044" y="4947574"/>
            <a:ext cx="738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Suggestions: </a:t>
            </a:r>
          </a:p>
          <a:p>
            <a:r>
              <a:rPr lang="en-US" dirty="0"/>
              <a:t>The type of dining options, cultural, accommodations and shops could be better focus to attract high spending on China, Indian and Japan tourist  </a:t>
            </a:r>
          </a:p>
        </p:txBody>
      </p:sp>
    </p:spTree>
    <p:extLst>
      <p:ext uri="{BB962C8B-B14F-4D97-AF65-F5344CB8AC3E}">
        <p14:creationId xmlns:p14="http://schemas.microsoft.com/office/powerpoint/2010/main" val="137822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768034" y="524083"/>
            <a:ext cx="3201366" cy="173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Highest Average expenditure per nationality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69C33-FB19-3751-3E9E-B85B644203F7}"/>
              </a:ext>
            </a:extLst>
          </p:cNvPr>
          <p:cNvSpPr txBox="1"/>
          <p:nvPr/>
        </p:nvSpPr>
        <p:spPr>
          <a:xfrm>
            <a:off x="6792942" y="4410780"/>
            <a:ext cx="2591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5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C6427-76C4-9564-5EEE-589841FCB68F}"/>
              </a:ext>
            </a:extLst>
          </p:cNvPr>
          <p:cNvSpPr txBox="1"/>
          <p:nvPr/>
        </p:nvSpPr>
        <p:spPr>
          <a:xfrm>
            <a:off x="4229467" y="1448012"/>
            <a:ext cx="1518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Expenditure per nationality per night stay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04A1D-76F0-20C5-4873-BF308646976D}"/>
              </a:ext>
            </a:extLst>
          </p:cNvPr>
          <p:cNvSpPr txBox="1"/>
          <p:nvPr/>
        </p:nvSpPr>
        <p:spPr>
          <a:xfrm>
            <a:off x="4460126" y="117187"/>
            <a:ext cx="738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Highest average expenditure per nationality per night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A8CF94-4BE3-8488-8B31-EC5DAEC4D8F8}"/>
              </a:ext>
            </a:extLst>
          </p:cNvPr>
          <p:cNvSpPr txBox="1"/>
          <p:nvPr/>
        </p:nvSpPr>
        <p:spPr>
          <a:xfrm>
            <a:off x="4037826" y="4785369"/>
            <a:ext cx="7388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 </a:t>
            </a:r>
          </a:p>
          <a:p>
            <a:r>
              <a:rPr lang="en-US" dirty="0"/>
              <a:t>High net worth individual from EMEA regions with much higher willingness to spend per night stay could range between 800-1800 and hit highs of 3000 SGD</a:t>
            </a:r>
          </a:p>
          <a:p>
            <a:r>
              <a:rPr lang="en-US" b="1" dirty="0"/>
              <a:t>Suggestions:</a:t>
            </a:r>
          </a:p>
          <a:p>
            <a:r>
              <a:rPr lang="en-US" dirty="0"/>
              <a:t>Ensure that high quality luxury accommodations are made possible to encourage more spending</a:t>
            </a:r>
          </a:p>
        </p:txBody>
      </p:sp>
      <p:pic>
        <p:nvPicPr>
          <p:cNvPr id="7" name="Picture 6" descr="A blue line graph with black text&#10;&#10;Description automatically generated">
            <a:extLst>
              <a:ext uri="{FF2B5EF4-FFF2-40B4-BE49-F238E27FC236}">
                <a16:creationId xmlns:a16="http://schemas.microsoft.com/office/drawing/2014/main" id="{C0CB1978-6FBE-1475-2C63-A63FADAF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68" y="816723"/>
            <a:ext cx="4953000" cy="349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1BCAE-64E3-3079-D3AC-8161C9D96143}"/>
              </a:ext>
            </a:extLst>
          </p:cNvPr>
          <p:cNvSpPr txBox="1"/>
          <p:nvPr/>
        </p:nvSpPr>
        <p:spPr>
          <a:xfrm>
            <a:off x="204583" y="4356011"/>
            <a:ext cx="3379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1. Equatorial Guinea $3000 </a:t>
            </a:r>
          </a:p>
          <a:p>
            <a:r>
              <a:rPr lang="en-SG" dirty="0">
                <a:solidFill>
                  <a:schemeClr val="bg1"/>
                </a:solidFill>
              </a:rPr>
              <a:t>2. Sao Tome and Principe $1849</a:t>
            </a:r>
          </a:p>
          <a:p>
            <a:r>
              <a:rPr lang="en-SG" dirty="0">
                <a:solidFill>
                  <a:schemeClr val="bg1"/>
                </a:solidFill>
              </a:rPr>
              <a:t>3. Slovakia $1681</a:t>
            </a:r>
          </a:p>
          <a:p>
            <a:r>
              <a:rPr lang="en-SG" dirty="0">
                <a:solidFill>
                  <a:schemeClr val="bg1"/>
                </a:solidFill>
              </a:rPr>
              <a:t>4. Morocco $1277</a:t>
            </a:r>
          </a:p>
          <a:p>
            <a:r>
              <a:rPr lang="en-SG" dirty="0">
                <a:solidFill>
                  <a:schemeClr val="bg1"/>
                </a:solidFill>
              </a:rPr>
              <a:t>5. Iraq $1274</a:t>
            </a:r>
          </a:p>
          <a:p>
            <a:r>
              <a:rPr lang="en-SG" dirty="0">
                <a:solidFill>
                  <a:schemeClr val="bg1"/>
                </a:solidFill>
              </a:rPr>
              <a:t>6. Jordan $1131</a:t>
            </a:r>
          </a:p>
          <a:p>
            <a:r>
              <a:rPr lang="en-SG" dirty="0">
                <a:solidFill>
                  <a:schemeClr val="bg1"/>
                </a:solidFill>
              </a:rPr>
              <a:t>7. Cyprus $963</a:t>
            </a:r>
          </a:p>
        </p:txBody>
      </p:sp>
    </p:spTree>
    <p:extLst>
      <p:ext uri="{BB962C8B-B14F-4D97-AF65-F5344CB8AC3E}">
        <p14:creationId xmlns:p14="http://schemas.microsoft.com/office/powerpoint/2010/main" val="53001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768034" y="524083"/>
            <a:ext cx="3201366" cy="173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Purpose vs Nationality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2E44552-80C9-AB56-1394-8AC078982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387786"/>
              </p:ext>
            </p:extLst>
          </p:nvPr>
        </p:nvGraphicFramePr>
        <p:xfrm>
          <a:off x="4275409" y="231162"/>
          <a:ext cx="7277100" cy="661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D8E4533-7541-90E2-9E6E-E3DEE2C12627}"/>
              </a:ext>
            </a:extLst>
          </p:cNvPr>
          <p:cNvSpPr txBox="1"/>
          <p:nvPr/>
        </p:nvSpPr>
        <p:spPr>
          <a:xfrm>
            <a:off x="4037826" y="124167"/>
            <a:ext cx="82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Investigating Purpose against nationality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F19AD-E44C-A56A-B2AD-F6B98651C8F2}"/>
              </a:ext>
            </a:extLst>
          </p:cNvPr>
          <p:cNvSpPr txBox="1"/>
          <p:nvPr/>
        </p:nvSpPr>
        <p:spPr>
          <a:xfrm>
            <a:off x="4037826" y="5404310"/>
            <a:ext cx="7388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Observations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number of Indonesians seeking healthcare related services within Singapore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number of Indonesians and China visitor seeking for business related as compared to other nationality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768034" y="524083"/>
            <a:ext cx="3201366" cy="173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Travel Terminal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F19AD-E44C-A56A-B2AD-F6B98651C8F2}"/>
              </a:ext>
            </a:extLst>
          </p:cNvPr>
          <p:cNvSpPr txBox="1"/>
          <p:nvPr/>
        </p:nvSpPr>
        <p:spPr>
          <a:xfrm>
            <a:off x="4037826" y="4726526"/>
            <a:ext cx="7388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Suggestions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 Terminal T2, T3 have highest average expenditure but much lower at T1. Could investigate cause link to poor infrastructure for access or lack of advertising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 high average expenditure from Tuas checkpoint.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863ECE8B-66BB-A04C-DF5F-F8803327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76" y="105177"/>
            <a:ext cx="53975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7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E9714BC-D03B-949D-669B-4D76C22E87E2}"/>
              </a:ext>
            </a:extLst>
          </p:cNvPr>
          <p:cNvSpPr txBox="1">
            <a:spLocks/>
          </p:cNvSpPr>
          <p:nvPr/>
        </p:nvSpPr>
        <p:spPr>
          <a:xfrm>
            <a:off x="421283" y="511383"/>
            <a:ext cx="3616543" cy="4108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err="1">
                <a:solidFill>
                  <a:schemeClr val="bg1"/>
                </a:solidFill>
              </a:rPr>
              <a:t>Qns</a:t>
            </a:r>
            <a:r>
              <a:rPr lang="en-US" sz="4000" dirty="0">
                <a:solidFill>
                  <a:schemeClr val="bg1"/>
                </a:solidFill>
              </a:rPr>
              <a:t> 2B</a:t>
            </a:r>
          </a:p>
          <a:p>
            <a:pPr algn="r"/>
            <a:endParaRPr lang="en-US" sz="4000" dirty="0">
              <a:solidFill>
                <a:schemeClr val="bg1"/>
              </a:solidFill>
            </a:endParaRPr>
          </a:p>
          <a:p>
            <a:pPr algn="r"/>
            <a:r>
              <a:rPr lang="en-US" sz="3000" dirty="0">
                <a:solidFill>
                  <a:schemeClr val="bg1"/>
                </a:solidFill>
              </a:rPr>
              <a:t>Hotel &amp;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Travel companions analysis</a:t>
            </a:r>
          </a:p>
          <a:p>
            <a:pPr algn="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A380E-EE5C-9009-7D88-8E44A57A1710}"/>
              </a:ext>
            </a:extLst>
          </p:cNvPr>
          <p:cNvSpPr txBox="1"/>
          <p:nvPr/>
        </p:nvSpPr>
        <p:spPr>
          <a:xfrm>
            <a:off x="4268690" y="511383"/>
            <a:ext cx="76893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Length of stay &gt; 1	</a:t>
            </a:r>
          </a:p>
          <a:p>
            <a:pPr marL="342900" indent="-342900">
              <a:buAutoNum type="arabicPeriod"/>
            </a:pPr>
            <a:r>
              <a:rPr lang="en-US" dirty="0"/>
              <a:t>Find out average cost per night for individual</a:t>
            </a:r>
          </a:p>
          <a:p>
            <a:pPr marL="342900" indent="-342900">
              <a:buAutoNum type="arabicPeriod"/>
            </a:pPr>
            <a:r>
              <a:rPr lang="en-US" dirty="0"/>
              <a:t>Drop outliers </a:t>
            </a:r>
          </a:p>
          <a:p>
            <a:pPr marL="342900" indent="-342900">
              <a:buAutoNum type="arabicPeriod"/>
            </a:pPr>
            <a:r>
              <a:rPr lang="en-US" dirty="0"/>
              <a:t>Average cost per night on average of citizens ( Might take median due to skewness)</a:t>
            </a:r>
          </a:p>
          <a:p>
            <a:pPr marL="342900" indent="-342900">
              <a:buAutoNum type="arabicPeriod"/>
            </a:pPr>
            <a:r>
              <a:rPr lang="en-US" dirty="0"/>
              <a:t>Form ranking of hotel through pricing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High quality hotels attract a certain group more than others</a:t>
            </a:r>
          </a:p>
          <a:p>
            <a:pPr marL="342900" indent="-342900">
              <a:buAutoNum type="arabicPeriod"/>
            </a:pPr>
            <a:r>
              <a:rPr lang="en-US" dirty="0"/>
              <a:t>Plot graph to observe difference in groups</a:t>
            </a:r>
          </a:p>
          <a:p>
            <a:pPr marL="342900" indent="-342900">
              <a:buAutoNum type="arabicPeriod"/>
            </a:pPr>
            <a:r>
              <a:rPr lang="en-US" dirty="0"/>
              <a:t>Determine Correlation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869</Words>
  <Application>Microsoft Macintosh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between travel companion &amp; hotel</vt:lpstr>
      <vt:lpstr>Correlation between travel companion &amp; hotel</vt:lpstr>
      <vt:lpstr>PowerPoint Presentation</vt:lpstr>
      <vt:lpstr>Average Spending against purpose</vt:lpstr>
      <vt:lpstr>Total Spending against purpose</vt:lpstr>
      <vt:lpstr>Average Spending against Profession</vt:lpstr>
      <vt:lpstr>Total Spending against Profession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STB</dc:title>
  <dc:creator>Chua Yi Long</dc:creator>
  <cp:lastModifiedBy>Chua Yi Long</cp:lastModifiedBy>
  <cp:revision>6</cp:revision>
  <dcterms:created xsi:type="dcterms:W3CDTF">2023-11-05T18:23:18Z</dcterms:created>
  <dcterms:modified xsi:type="dcterms:W3CDTF">2023-11-06T08:37:53Z</dcterms:modified>
</cp:coreProperties>
</file>